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09" r:id="rId2"/>
    <p:sldId id="341" r:id="rId3"/>
    <p:sldId id="349" r:id="rId4"/>
    <p:sldId id="350" r:id="rId5"/>
    <p:sldId id="351" r:id="rId6"/>
    <p:sldId id="316" r:id="rId7"/>
    <p:sldId id="324" r:id="rId8"/>
    <p:sldId id="327" r:id="rId9"/>
    <p:sldId id="328" r:id="rId10"/>
    <p:sldId id="337" r:id="rId11"/>
    <p:sldId id="329" r:id="rId12"/>
    <p:sldId id="326" r:id="rId13"/>
    <p:sldId id="330" r:id="rId14"/>
    <p:sldId id="331" r:id="rId15"/>
    <p:sldId id="333" r:id="rId16"/>
    <p:sldId id="343" r:id="rId17"/>
    <p:sldId id="344" r:id="rId18"/>
    <p:sldId id="345" r:id="rId19"/>
    <p:sldId id="348" r:id="rId20"/>
    <p:sldId id="346" r:id="rId21"/>
    <p:sldId id="332" r:id="rId22"/>
    <p:sldId id="342" r:id="rId23"/>
    <p:sldId id="338" r:id="rId24"/>
    <p:sldId id="340" r:id="rId25"/>
    <p:sldId id="347" r:id="rId26"/>
    <p:sldId id="317" r:id="rId27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>
        <p:scale>
          <a:sx n="65" d="100"/>
          <a:sy n="65" d="100"/>
        </p:scale>
        <p:origin x="-154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03" cy="4968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733" y="0"/>
            <a:ext cx="2945402" cy="4968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4497491-D250-45EA-9221-4EC038427E7A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695"/>
            <a:ext cx="2945403" cy="496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733" y="9429695"/>
            <a:ext cx="2945402" cy="496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174ACAD-E0A2-459B-9623-342752FEB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473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03" cy="496836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733" y="0"/>
            <a:ext cx="2945402" cy="496836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A426764-DD45-41BB-B103-0929CDDF4550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80" rIns="93159" bIns="4658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37" y="4715695"/>
            <a:ext cx="5438140" cy="4468124"/>
          </a:xfrm>
          <a:prstGeom prst="rect">
            <a:avLst/>
          </a:prstGeom>
        </p:spPr>
        <p:txBody>
          <a:bodyPr vert="horz" lIns="93159" tIns="46580" rIns="93159" bIns="4658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695"/>
            <a:ext cx="2945403" cy="496835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733" y="9429695"/>
            <a:ext cx="2945402" cy="496835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AE967E-9D52-4E36-86C6-199882982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00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20437-A871-4B84-867E-7C54BA9A48DD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C7F79-FCCE-45F9-9633-1C29855F4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C3B9F-9A75-431D-A5A9-CBA327FC2300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4D0F8-CB92-4EF9-B212-433CB0B5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F6952-89F2-4B92-8DFA-719BFE180375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A9FD1-F3D6-44AC-B75B-A13B62473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4652D-56F1-46B3-9DF4-2DAB5DE900DA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8E1A6-1F44-477A-AB41-1B79B940B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1ABC-86C6-49FA-8E26-963BB5C34743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B7C07-08D6-44BD-AADE-807A5A887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CF069-B993-4E9E-9010-295D11EF4F89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1BF45-EE35-4BA1-9AC8-F742F16EF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F8145-7D74-44E4-BB13-1BCB0CA3B693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19DA5-3D72-4211-A1AF-500C6EC3C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D63D-D8C2-4C09-A8BE-FC99E17BCF97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902D3-589E-45B4-B805-3316C168C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924A3-E7B5-459E-8A98-6D4A786986B1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8EFA7-8362-4441-B6B4-38DE2CB24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BD9CE-51EE-4BDA-A1BE-91D9725E1F5E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FFBD8-09A7-4ACB-B427-E2648580D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FAE2D-6D4B-4A51-8C9A-685DD065483F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CD1C-053A-42A3-B6DC-AF44CCE9C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A7D2E0-2CD6-4572-A318-8C5BF4B9213F}" type="datetimeFigureOut">
              <a:rPr lang="en-US"/>
              <a:pPr>
                <a:defRPr/>
              </a:pPr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AFA765-A4A2-464C-8B9A-715D713A7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srikar\BSR-2017.04.06-13.45.37.avi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71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image" Target="../media/image2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600201"/>
          </a:xfrm>
        </p:spPr>
        <p:txBody>
          <a:bodyPr/>
          <a:lstStyle/>
          <a:p>
            <a:r>
              <a:rPr lang="en-US" sz="2800" b="1" dirty="0" smtClean="0"/>
              <a:t>A BIOMETRICS MECHANISM OVER WIRELESS NETWORKS USING STEGANOGRAPHICMETHOD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D.Siva</a:t>
            </a:r>
            <a:r>
              <a:rPr lang="en-IN" dirty="0" smtClean="0"/>
              <a:t> </a:t>
            </a:r>
            <a:r>
              <a:rPr lang="en-IN" dirty="0" err="1" smtClean="0"/>
              <a:t>sai</a:t>
            </a:r>
            <a:r>
              <a:rPr lang="en-IN" dirty="0" smtClean="0"/>
              <a:t> </a:t>
            </a:r>
            <a:r>
              <a:rPr lang="en-IN" dirty="0" err="1" smtClean="0"/>
              <a:t>srikar</a:t>
            </a:r>
            <a:r>
              <a:rPr lang="en-IN" dirty="0" smtClean="0"/>
              <a:t>(15MCE1036)</a:t>
            </a:r>
          </a:p>
          <a:p>
            <a:r>
              <a:rPr lang="en-IN" dirty="0" smtClean="0"/>
              <a:t>Guided by</a:t>
            </a:r>
          </a:p>
          <a:p>
            <a:r>
              <a:rPr lang="en-IN" dirty="0" smtClean="0"/>
              <a:t>BRINTHATHERESE.A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403" t="7910" r="23403" b="18954"/>
          <a:stretch/>
        </p:blipFill>
        <p:spPr bwMode="auto">
          <a:xfrm>
            <a:off x="152399" y="152400"/>
            <a:ext cx="1447801" cy="103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336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authentication:-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process is required  to identify the server needs to verify that the user is a legal one, and the user needs to ensure that the server is not a forged one</a:t>
            </a:r>
          </a:p>
          <a:p>
            <a:pPr lvl="0"/>
            <a:r>
              <a:rPr lang="en-US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attacker  intercepts  the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embeded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message,cannot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compute a valid message because of Hiding Capacity of the secret data bits is high.</a:t>
            </a:r>
          </a:p>
          <a:p>
            <a:endParaRPr lang="en-US" dirty="0" smtClean="0"/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MESSAGE RECOVERY:-</a:t>
            </a:r>
          </a:p>
          <a:p>
            <a:r>
              <a:rPr lang="en-US" sz="2400" dirty="0" smtClean="0"/>
              <a:t>After  transmission over  wireless channel  the message can be recovered at receiver   using  same  encryption algorithm</a:t>
            </a:r>
          </a:p>
          <a:p>
            <a:r>
              <a:rPr lang="en-US" sz="2400" dirty="0" smtClean="0"/>
              <a:t>Message recovery will gives  back original biometric signal and video of frame at receiver side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Hardware/ Software Requirements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39" y="0"/>
            <a:ext cx="1371719" cy="97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600200"/>
            <a:ext cx="66294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MATLAB 7.14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02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524000"/>
            <a:ext cx="25146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A  frame </a:t>
            </a:r>
            <a:r>
              <a:rPr lang="en-US" sz="2000" dirty="0" err="1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capured</a:t>
            </a:r>
            <a:r>
              <a:rPr lang="en-US" sz="2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 from video</a:t>
            </a:r>
            <a:endParaRPr lang="en-US" sz="2000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15240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back ground removed for  video frame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 descr="1..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0800"/>
            <a:ext cx="3124200" cy="2667000"/>
          </a:xfrm>
        </p:spPr>
      </p:pic>
      <p:pic>
        <p:nvPicPr>
          <p:cNvPr id="10" name="Picture 9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895599"/>
            <a:ext cx="3581400" cy="2715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2743200"/>
            <a:ext cx="2209800" cy="2133600"/>
          </a:xfrm>
        </p:spPr>
      </p:pic>
      <p:sp>
        <p:nvSpPr>
          <p:cNvPr id="5" name="TextBox 4"/>
          <p:cNvSpPr txBox="1"/>
          <p:nvPr/>
        </p:nvSpPr>
        <p:spPr>
          <a:xfrm>
            <a:off x="1524000" y="1905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biometric signal of mine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819400"/>
            <a:ext cx="2209800" cy="1981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0" y="19812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Encrypted biometric signal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back ground removed image frame          compressed image frame for transmission  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9" name="Picture 8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38400"/>
            <a:ext cx="3581400" cy="2715643"/>
          </a:xfrm>
          <a:prstGeom prst="rect">
            <a:avLst/>
          </a:prstGeom>
        </p:spPr>
      </p:pic>
      <p:pic>
        <p:nvPicPr>
          <p:cNvPr id="10" name="Picture 9" descr="compress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95600"/>
            <a:ext cx="3048000" cy="2715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embeded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image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embed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5438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pic>
        <p:nvPicPr>
          <p:cNvPr id="4" name="Content Placeholder 3" descr="correlation aft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0"/>
            <a:ext cx="4191000" cy="3928037"/>
          </a:xfrm>
        </p:spPr>
      </p:pic>
      <p:sp>
        <p:nvSpPr>
          <p:cNvPr id="5" name="TextBox 4"/>
          <p:cNvSpPr txBox="1"/>
          <p:nvPr/>
        </p:nvSpPr>
        <p:spPr>
          <a:xfrm>
            <a:off x="685800" y="1600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 before  transmission</a:t>
            </a:r>
            <a:endParaRPr lang="en-US" dirty="0"/>
          </a:p>
        </p:txBody>
      </p:sp>
      <p:pic>
        <p:nvPicPr>
          <p:cNvPr id="6" name="Picture 5" descr="correle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286000"/>
            <a:ext cx="3276600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2200" y="13716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 after  transmission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pic>
        <p:nvPicPr>
          <p:cNvPr id="4" name="Content Placeholder 3" descr="histo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514600"/>
            <a:ext cx="8229600" cy="3928037"/>
          </a:xfrm>
        </p:spPr>
      </p:pic>
      <p:sp>
        <p:nvSpPr>
          <p:cNvPr id="5" name="Rectangle 4"/>
          <p:cNvSpPr/>
          <p:nvPr/>
        </p:nvSpPr>
        <p:spPr>
          <a:xfrm>
            <a:off x="1905000" y="1752600"/>
            <a:ext cx="47406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Histogram of original and encrypted  image frame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pic>
        <p:nvPicPr>
          <p:cNvPr id="4" name="Content Placeholder 3" descr="f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81800" y="5181600"/>
            <a:ext cx="1752600" cy="1524000"/>
          </a:xfrm>
        </p:spPr>
      </p:pic>
      <p:pic>
        <p:nvPicPr>
          <p:cNvPr id="5" name="Picture 4" descr="f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2667000"/>
            <a:ext cx="1419225" cy="1524000"/>
          </a:xfrm>
          <a:prstGeom prst="rect">
            <a:avLst/>
          </a:prstGeom>
        </p:spPr>
      </p:pic>
      <p:pic>
        <p:nvPicPr>
          <p:cNvPr id="6" name="Picture 5" descr="final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2286000"/>
            <a:ext cx="13716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905001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Recovered image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545481"/>
            <a:ext cx="304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 authorized biometric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1905000"/>
            <a:ext cx="236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Authorized biometric</a:t>
            </a:r>
            <a:endParaRPr lang="en-US" dirty="0"/>
          </a:p>
        </p:txBody>
      </p:sp>
      <p:pic>
        <p:nvPicPr>
          <p:cNvPr id="10" name="Picture 9" descr="finger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590800"/>
            <a:ext cx="1752600" cy="1143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19600" y="18288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Biometric  signal  of original person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fingerprin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5105400"/>
            <a:ext cx="1885950" cy="1524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8200" y="4572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Biometric signal of  intruder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PROPOSE:</a:t>
            </a:r>
          </a:p>
          <a:p>
            <a:pP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This project   is to   data hiding of a biometric signal in a    video frame  for  secure transmission over  wireless  networks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</a:t>
            </a:r>
          </a:p>
          <a:p>
            <a:pP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1.semmetic  segmentation</a:t>
            </a:r>
          </a:p>
          <a:p>
            <a:pP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2. chaotic  encryption</a:t>
            </a:r>
          </a:p>
          <a:p>
            <a:pP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3.data hiding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6368"/>
            <a:ext cx="13716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89750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BSR-2017.04.06-13.45.37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6700" y="1443038"/>
            <a:ext cx="8610600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technique reportedly has been used to detect the source of illegally copied movies.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Content identification and management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Content protection for audio and video content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Forensics and piracy deterrence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Content filtering (includes blocking and triggering of actions)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Communication of ownership and copyrights.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during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Remote authentication involves the submission of encrypted information, along with visual and audio cues . So  Trojan Horse and other attacks can cause serious problems, especially in cases of remote examinations (in remote studying) 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Implementation 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lacks shared secret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key,a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key dependent  scheme is used.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AND CONSTRAINSTS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STANDARDS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IEEE 802.1X- Remote Authentication Dial In User Service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IEEE802.11-To provide wireless connectivity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IEEE208-1960-Video techniques  feasible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IEEE802.15.6-stegnography techniques feasible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IEEESA-2410-2015-Biometric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open  protocol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en-US" sz="2000" dirty="0" smtClean="0"/>
          </a:p>
          <a:p>
            <a:pPr lvl="0">
              <a:lnSpc>
                <a:spcPct val="150000"/>
              </a:lnSpc>
            </a:pPr>
            <a:endParaRPr lang="en-US" sz="2000" dirty="0" smtClean="0"/>
          </a:p>
          <a:p>
            <a:pPr lvl="0">
              <a:lnSpc>
                <a:spcPct val="150000"/>
              </a:lnSpc>
            </a:pPr>
            <a:endParaRPr lang="en-US" sz="2000" dirty="0" smtClean="0"/>
          </a:p>
          <a:p>
            <a:pPr lvl="0">
              <a:lnSpc>
                <a:spcPct val="150000"/>
              </a:lnSpc>
            </a:pPr>
            <a:endParaRPr lang="en-US" sz="2000" dirty="0" smtClean="0"/>
          </a:p>
          <a:p>
            <a:pPr lvl="0">
              <a:lnSpc>
                <a:spcPct val="150000"/>
              </a:lnSpc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constrainsts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of lost biometric data is high of interest </a:t>
            </a:r>
          </a:p>
          <a:p>
            <a:r>
              <a:rPr lang="en-US" dirty="0" smtClean="0"/>
              <a:t>This  seeks large video  objects so finally hash value in biometric signal  should be utilized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42" name="Straight Connector 15541"/>
          <p:cNvCxnSpPr/>
          <p:nvPr>
            <p:custDataLst>
              <p:tags r:id="rId2"/>
            </p:custDataLst>
          </p:nvPr>
        </p:nvCxnSpPr>
        <p:spPr>
          <a:xfrm>
            <a:off x="1527301" y="3036043"/>
            <a:ext cx="2193326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4" name="Straight Connector 15573"/>
          <p:cNvCxnSpPr/>
          <p:nvPr>
            <p:custDataLst>
              <p:tags r:id="rId3"/>
            </p:custDataLst>
          </p:nvPr>
        </p:nvCxnSpPr>
        <p:spPr>
          <a:xfrm>
            <a:off x="1527302" y="2002624"/>
            <a:ext cx="386935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8" name="Straight Connector 15577" hidden="1"/>
          <p:cNvCxnSpPr/>
          <p:nvPr>
            <p:custDataLst>
              <p:tags r:id="rId4"/>
            </p:custDataLst>
          </p:nvPr>
        </p:nvCxnSpPr>
        <p:spPr>
          <a:xfrm flipV="1">
            <a:off x="5541825" y="2040724"/>
            <a:ext cx="0" cy="34456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6" name="Straight Connector 15575" hidden="1"/>
          <p:cNvCxnSpPr/>
          <p:nvPr>
            <p:custDataLst>
              <p:tags r:id="rId5"/>
            </p:custDataLst>
          </p:nvPr>
        </p:nvCxnSpPr>
        <p:spPr>
          <a:xfrm flipV="1">
            <a:off x="1914237" y="2040724"/>
            <a:ext cx="0" cy="34456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64" name="Pentagon 15563"/>
          <p:cNvSpPr/>
          <p:nvPr>
            <p:custDataLst>
              <p:tags r:id="rId6"/>
            </p:custDataLst>
          </p:nvPr>
        </p:nvSpPr>
        <p:spPr>
          <a:xfrm>
            <a:off x="3788229" y="1789611"/>
            <a:ext cx="1753596" cy="31351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62" name="Straight Connector 15561" hidden="1"/>
          <p:cNvCxnSpPr/>
          <p:nvPr>
            <p:custDataLst>
              <p:tags r:id="rId7"/>
            </p:custDataLst>
          </p:nvPr>
        </p:nvCxnSpPr>
        <p:spPr>
          <a:xfrm flipV="1">
            <a:off x="6578278" y="2434424"/>
            <a:ext cx="0" cy="30519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60" name="Straight Connector 15559" hidden="1"/>
          <p:cNvCxnSpPr/>
          <p:nvPr>
            <p:custDataLst>
              <p:tags r:id="rId8"/>
            </p:custDataLst>
          </p:nvPr>
        </p:nvCxnSpPr>
        <p:spPr>
          <a:xfrm flipV="1">
            <a:off x="2758207" y="2434424"/>
            <a:ext cx="0" cy="30519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8" name="Straight Connector 15557"/>
          <p:cNvCxnSpPr/>
          <p:nvPr>
            <p:custDataLst>
              <p:tags r:id="rId9"/>
            </p:custDataLst>
          </p:nvPr>
        </p:nvCxnSpPr>
        <p:spPr>
          <a:xfrm>
            <a:off x="1527302" y="2525865"/>
            <a:ext cx="1230905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6" name="Straight Connector 15545" hidden="1"/>
          <p:cNvCxnSpPr/>
          <p:nvPr>
            <p:custDataLst>
              <p:tags r:id="rId10"/>
            </p:custDataLst>
          </p:nvPr>
        </p:nvCxnSpPr>
        <p:spPr>
          <a:xfrm flipV="1">
            <a:off x="6785569" y="2904324"/>
            <a:ext cx="0" cy="25820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4" name="Straight Connector 15543" hidden="1"/>
          <p:cNvCxnSpPr/>
          <p:nvPr>
            <p:custDataLst>
              <p:tags r:id="rId11"/>
            </p:custDataLst>
          </p:nvPr>
        </p:nvCxnSpPr>
        <p:spPr>
          <a:xfrm flipV="1">
            <a:off x="3720628" y="2904324"/>
            <a:ext cx="0" cy="25820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32" name="Pentagon 15531"/>
          <p:cNvSpPr/>
          <p:nvPr>
            <p:custDataLst>
              <p:tags r:id="rId12"/>
            </p:custDataLst>
          </p:nvPr>
        </p:nvSpPr>
        <p:spPr>
          <a:xfrm>
            <a:off x="3775166" y="2873829"/>
            <a:ext cx="2997340" cy="263814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30" name="Straight Connector 15529" hidden="1"/>
          <p:cNvCxnSpPr/>
          <p:nvPr>
            <p:custDataLst>
              <p:tags r:id="rId13"/>
            </p:custDataLst>
          </p:nvPr>
        </p:nvCxnSpPr>
        <p:spPr>
          <a:xfrm flipV="1">
            <a:off x="7140924" y="3298024"/>
            <a:ext cx="0" cy="21883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8" name="Straight Connector 15527" hidden="1"/>
          <p:cNvCxnSpPr/>
          <p:nvPr>
            <p:custDataLst>
              <p:tags r:id="rId14"/>
            </p:custDataLst>
          </p:nvPr>
        </p:nvCxnSpPr>
        <p:spPr>
          <a:xfrm flipV="1">
            <a:off x="4934759" y="3298024"/>
            <a:ext cx="0" cy="21883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6" name="Straight Connector 15525"/>
          <p:cNvCxnSpPr/>
          <p:nvPr>
            <p:custDataLst>
              <p:tags r:id="rId15"/>
            </p:custDataLst>
          </p:nvPr>
        </p:nvCxnSpPr>
        <p:spPr>
          <a:xfrm>
            <a:off x="1527302" y="3546221"/>
            <a:ext cx="3407457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16" name="Left-Right Arrow 15515"/>
          <p:cNvSpPr/>
          <p:nvPr>
            <p:custDataLst>
              <p:tags r:id="rId16"/>
            </p:custDataLst>
          </p:nvPr>
        </p:nvSpPr>
        <p:spPr>
          <a:xfrm>
            <a:off x="3722915" y="3370217"/>
            <a:ext cx="3378822" cy="315704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14" name="Straight Connector 15513" hidden="1"/>
          <p:cNvCxnSpPr/>
          <p:nvPr>
            <p:custDataLst>
              <p:tags r:id="rId17"/>
            </p:custDataLst>
          </p:nvPr>
        </p:nvCxnSpPr>
        <p:spPr>
          <a:xfrm flipV="1">
            <a:off x="7540699" y="3767924"/>
            <a:ext cx="0" cy="17184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2" name="Straight Connector 15511" hidden="1"/>
          <p:cNvCxnSpPr/>
          <p:nvPr>
            <p:custDataLst>
              <p:tags r:id="rId18"/>
            </p:custDataLst>
          </p:nvPr>
        </p:nvCxnSpPr>
        <p:spPr>
          <a:xfrm flipV="1">
            <a:off x="5334534" y="3767924"/>
            <a:ext cx="0" cy="17184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7" name="Straight Connector 15496" hidden="1"/>
          <p:cNvCxnSpPr/>
          <p:nvPr>
            <p:custDataLst>
              <p:tags r:id="rId19"/>
            </p:custDataLst>
          </p:nvPr>
        </p:nvCxnSpPr>
        <p:spPr>
          <a:xfrm>
            <a:off x="1396011" y="5300377"/>
            <a:ext cx="0" cy="74327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9" name="Straight Connector 15488"/>
          <p:cNvCxnSpPr/>
          <p:nvPr>
            <p:custDataLst>
              <p:tags r:id="rId20"/>
            </p:custDataLst>
          </p:nvPr>
        </p:nvCxnSpPr>
        <p:spPr>
          <a:xfrm>
            <a:off x="2669368" y="4875852"/>
            <a:ext cx="0" cy="437224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1" name="Straight Connector 15480" hidden="1"/>
          <p:cNvCxnSpPr/>
          <p:nvPr>
            <p:custDataLst>
              <p:tags r:id="rId21"/>
            </p:custDataLst>
          </p:nvPr>
        </p:nvCxnSpPr>
        <p:spPr>
          <a:xfrm>
            <a:off x="4194435" y="5300377"/>
            <a:ext cx="0" cy="74327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73" name="Straight Connector 15472"/>
          <p:cNvCxnSpPr/>
          <p:nvPr>
            <p:custDataLst>
              <p:tags r:id="rId22"/>
            </p:custDataLst>
          </p:nvPr>
        </p:nvCxnSpPr>
        <p:spPr>
          <a:xfrm>
            <a:off x="5867567" y="4875852"/>
            <a:ext cx="0" cy="437224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65" name="Straight Connector 15464" hidden="1"/>
          <p:cNvCxnSpPr/>
          <p:nvPr>
            <p:custDataLst>
              <p:tags r:id="rId23"/>
            </p:custDataLst>
          </p:nvPr>
        </p:nvCxnSpPr>
        <p:spPr>
          <a:xfrm>
            <a:off x="7333408" y="5300377"/>
            <a:ext cx="0" cy="74327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27547" y="285440"/>
            <a:ext cx="8502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Project Timeline / Work Plan</a:t>
            </a:r>
            <a:endParaRPr lang="en-US" sz="3600" b="1" dirty="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15426" name="Rectangle 15425"/>
          <p:cNvSpPr/>
          <p:nvPr>
            <p:custDataLst>
              <p:tags r:id="rId24"/>
            </p:custDataLst>
          </p:nvPr>
        </p:nvSpPr>
        <p:spPr>
          <a:xfrm>
            <a:off x="1058091" y="5486400"/>
            <a:ext cx="6897189" cy="508000"/>
          </a:xfrm>
          <a:prstGeom prst="rect">
            <a:avLst/>
          </a:prstGeom>
          <a:gradFill flip="none" rotWithShape="1">
            <a:gsLst>
              <a:gs pos="100000">
                <a:srgbClr val="629DD1"/>
              </a:gs>
              <a:gs pos="0">
                <a:schemeClr val="accent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430" name="TextBox 15429"/>
          <p:cNvSpPr txBox="1"/>
          <p:nvPr>
            <p:custDataLst>
              <p:tags r:id="rId25"/>
            </p:custDataLst>
          </p:nvPr>
        </p:nvSpPr>
        <p:spPr>
          <a:xfrm>
            <a:off x="1005837" y="5486401"/>
            <a:ext cx="1045030" cy="50799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Week 1-2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33" name="Straight Connector 15432"/>
          <p:cNvCxnSpPr/>
          <p:nvPr>
            <p:custDataLst>
              <p:tags r:id="rId26"/>
            </p:custDataLst>
          </p:nvPr>
        </p:nvCxnSpPr>
        <p:spPr>
          <a:xfrm>
            <a:off x="1935159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34" name="TextBox 15433"/>
          <p:cNvSpPr txBox="1"/>
          <p:nvPr>
            <p:custDataLst>
              <p:tags r:id="rId27"/>
            </p:custDataLst>
          </p:nvPr>
        </p:nvSpPr>
        <p:spPr>
          <a:xfrm>
            <a:off x="1909033" y="5486400"/>
            <a:ext cx="1069296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Week 3-4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36" name="Straight Connector 15435"/>
          <p:cNvCxnSpPr/>
          <p:nvPr>
            <p:custDataLst>
              <p:tags r:id="rId28"/>
            </p:custDataLst>
          </p:nvPr>
        </p:nvCxnSpPr>
        <p:spPr>
          <a:xfrm>
            <a:off x="2866224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37" name="TextBox 15436"/>
          <p:cNvSpPr txBox="1"/>
          <p:nvPr>
            <p:custDataLst>
              <p:tags r:id="rId29"/>
            </p:custDataLst>
          </p:nvPr>
        </p:nvSpPr>
        <p:spPr>
          <a:xfrm>
            <a:off x="2853161" y="5499463"/>
            <a:ext cx="935066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Week 5-6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439" name="Straight Connector 15438"/>
          <p:cNvCxnSpPr/>
          <p:nvPr>
            <p:custDataLst>
              <p:tags r:id="rId30"/>
            </p:custDataLst>
          </p:nvPr>
        </p:nvCxnSpPr>
        <p:spPr>
          <a:xfrm>
            <a:off x="3700617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0" name="TextBox 15439"/>
          <p:cNvSpPr txBox="1"/>
          <p:nvPr>
            <p:custDataLst>
              <p:tags r:id="rId31"/>
            </p:custDataLst>
          </p:nvPr>
        </p:nvSpPr>
        <p:spPr>
          <a:xfrm>
            <a:off x="3700620" y="5486398"/>
            <a:ext cx="1176180" cy="60960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Week 11-12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42" name="Straight Connector 15441"/>
          <p:cNvCxnSpPr/>
          <p:nvPr>
            <p:custDataLst>
              <p:tags r:id="rId32"/>
            </p:custDataLst>
          </p:nvPr>
        </p:nvCxnSpPr>
        <p:spPr>
          <a:xfrm>
            <a:off x="4656064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3" name="TextBox 15442"/>
          <p:cNvSpPr txBox="1"/>
          <p:nvPr>
            <p:custDataLst>
              <p:tags r:id="rId33"/>
            </p:custDataLst>
          </p:nvPr>
        </p:nvSpPr>
        <p:spPr>
          <a:xfrm>
            <a:off x="4629938" y="5486400"/>
            <a:ext cx="109159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45" name="Straight Connector 15444"/>
          <p:cNvCxnSpPr/>
          <p:nvPr>
            <p:custDataLst>
              <p:tags r:id="rId34"/>
            </p:custDataLst>
          </p:nvPr>
        </p:nvCxnSpPr>
        <p:spPr>
          <a:xfrm>
            <a:off x="5637638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6" name="TextBox 15445"/>
          <p:cNvSpPr txBox="1"/>
          <p:nvPr>
            <p:custDataLst>
              <p:tags r:id="rId35"/>
            </p:custDataLst>
          </p:nvPr>
        </p:nvSpPr>
        <p:spPr>
          <a:xfrm>
            <a:off x="5630091" y="5473337"/>
            <a:ext cx="1201783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Week 13-14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48" name="Straight Connector 15447"/>
          <p:cNvCxnSpPr/>
          <p:nvPr>
            <p:custDataLst>
              <p:tags r:id="rId36"/>
            </p:custDataLst>
          </p:nvPr>
        </p:nvCxnSpPr>
        <p:spPr>
          <a:xfrm>
            <a:off x="6775966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9" name="TextBox 15448"/>
          <p:cNvSpPr txBox="1"/>
          <p:nvPr>
            <p:custDataLst>
              <p:tags r:id="rId37"/>
            </p:custDataLst>
          </p:nvPr>
        </p:nvSpPr>
        <p:spPr>
          <a:xfrm>
            <a:off x="6766560" y="5486400"/>
            <a:ext cx="1175657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Week 17-18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454" name="Rectangle 15453"/>
          <p:cNvSpPr/>
          <p:nvPr>
            <p:custDataLst>
              <p:tags r:id="rId38"/>
            </p:custDataLst>
          </p:nvPr>
        </p:nvSpPr>
        <p:spPr>
          <a:xfrm>
            <a:off x="1188720" y="5930900"/>
            <a:ext cx="5189887" cy="63500"/>
          </a:xfrm>
          <a:prstGeom prst="rect">
            <a:avLst/>
          </a:prstGeom>
          <a:solidFill>
            <a:schemeClr val="tx2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88900" h="381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457" name="TextBox 15456"/>
          <p:cNvSpPr txBox="1"/>
          <p:nvPr>
            <p:custDataLst>
              <p:tags r:id="rId39"/>
            </p:custDataLst>
          </p:nvPr>
        </p:nvSpPr>
        <p:spPr>
          <a:xfrm>
            <a:off x="1752600" y="6172200"/>
            <a:ext cx="1600200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endParaRPr lang="en-US" sz="1200" dirty="0">
              <a:solidFill>
                <a:srgbClr val="FA731A"/>
              </a:solidFill>
            </a:endParaRPr>
          </a:p>
        </p:txBody>
      </p:sp>
      <p:sp>
        <p:nvSpPr>
          <p:cNvPr id="15459" name="Down Arrow 15458"/>
          <p:cNvSpPr/>
          <p:nvPr>
            <p:custDataLst>
              <p:tags r:id="rId40"/>
            </p:custDataLst>
          </p:nvPr>
        </p:nvSpPr>
        <p:spPr>
          <a:xfrm>
            <a:off x="7315200" y="5943600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1" name="TextBox 15460"/>
          <p:cNvSpPr txBox="1"/>
          <p:nvPr>
            <p:custDataLst>
              <p:tags r:id="rId41"/>
            </p:custDataLst>
          </p:nvPr>
        </p:nvSpPr>
        <p:spPr>
          <a:xfrm>
            <a:off x="6532721" y="4509948"/>
            <a:ext cx="1601374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FINAL REVIEW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63" name="TextBox 15462"/>
          <p:cNvSpPr txBox="1"/>
          <p:nvPr>
            <p:custDataLst>
              <p:tags r:id="rId42"/>
            </p:custDataLst>
          </p:nvPr>
        </p:nvSpPr>
        <p:spPr>
          <a:xfrm>
            <a:off x="6991167" y="4978546"/>
            <a:ext cx="977832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7/4/2017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467" name="Down Arrow 15466"/>
          <p:cNvSpPr/>
          <p:nvPr>
            <p:custDataLst>
              <p:tags r:id="rId43"/>
            </p:custDataLst>
          </p:nvPr>
        </p:nvSpPr>
        <p:spPr>
          <a:xfrm>
            <a:off x="5715167" y="5238750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9" name="TextBox 15468"/>
          <p:cNvSpPr txBox="1"/>
          <p:nvPr>
            <p:custDataLst>
              <p:tags r:id="rId44"/>
            </p:custDataLst>
          </p:nvPr>
        </p:nvSpPr>
        <p:spPr>
          <a:xfrm>
            <a:off x="5066880" y="4085424"/>
            <a:ext cx="1601374" cy="221599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Milestone 4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71" name="TextBox 15470"/>
          <p:cNvSpPr txBox="1"/>
          <p:nvPr>
            <p:custDataLst>
              <p:tags r:id="rId45"/>
            </p:custDataLst>
          </p:nvPr>
        </p:nvSpPr>
        <p:spPr>
          <a:xfrm>
            <a:off x="5525326" y="4800600"/>
            <a:ext cx="723074" cy="492443"/>
          </a:xfrm>
          <a:prstGeom prst="rect">
            <a:avLst/>
          </a:prstGeom>
          <a:noFill/>
        </p:spPr>
        <p:txBody>
          <a:bodyPr vert="horz" wrap="squar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23/3/2017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475" name="Down Arrow 15474"/>
          <p:cNvSpPr/>
          <p:nvPr>
            <p:custDataLst>
              <p:tags r:id="rId46"/>
            </p:custDataLst>
          </p:nvPr>
        </p:nvSpPr>
        <p:spPr>
          <a:xfrm>
            <a:off x="4042035" y="5238750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7" name="TextBox 15476"/>
          <p:cNvSpPr txBox="1"/>
          <p:nvPr>
            <p:custDataLst>
              <p:tags r:id="rId47"/>
            </p:custDataLst>
          </p:nvPr>
        </p:nvSpPr>
        <p:spPr>
          <a:xfrm>
            <a:off x="3393748" y="4504433"/>
            <a:ext cx="1601374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Milestone 3 Here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79" name="TextBox 15478"/>
          <p:cNvSpPr txBox="1"/>
          <p:nvPr>
            <p:custDataLst>
              <p:tags r:id="rId48"/>
            </p:custDataLst>
          </p:nvPr>
        </p:nvSpPr>
        <p:spPr>
          <a:xfrm>
            <a:off x="3852194" y="4978546"/>
            <a:ext cx="1000274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6-1-2017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483" name="Down Arrow 15482"/>
          <p:cNvSpPr/>
          <p:nvPr>
            <p:custDataLst>
              <p:tags r:id="rId49"/>
            </p:custDataLst>
          </p:nvPr>
        </p:nvSpPr>
        <p:spPr>
          <a:xfrm>
            <a:off x="6934200" y="5105400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5" name="TextBox 15484"/>
          <p:cNvSpPr txBox="1"/>
          <p:nvPr>
            <p:custDataLst>
              <p:tags r:id="rId50"/>
            </p:custDataLst>
          </p:nvPr>
        </p:nvSpPr>
        <p:spPr>
          <a:xfrm>
            <a:off x="1868681" y="4085424"/>
            <a:ext cx="1601374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Milestone 2 Here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87" name="TextBox 15486"/>
          <p:cNvSpPr txBox="1"/>
          <p:nvPr>
            <p:custDataLst>
              <p:tags r:id="rId51"/>
            </p:custDataLst>
          </p:nvPr>
        </p:nvSpPr>
        <p:spPr>
          <a:xfrm>
            <a:off x="2327127" y="4554022"/>
            <a:ext cx="1091646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9/10/2016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491" name="Down Arrow 15490"/>
          <p:cNvSpPr/>
          <p:nvPr>
            <p:custDataLst>
              <p:tags r:id="rId52"/>
            </p:custDataLst>
          </p:nvPr>
        </p:nvSpPr>
        <p:spPr>
          <a:xfrm>
            <a:off x="1243611" y="5238750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3" name="TextBox 15492"/>
          <p:cNvSpPr txBox="1"/>
          <p:nvPr>
            <p:custDataLst>
              <p:tags r:id="rId53"/>
            </p:custDataLst>
          </p:nvPr>
        </p:nvSpPr>
        <p:spPr>
          <a:xfrm>
            <a:off x="595324" y="4509948"/>
            <a:ext cx="1601374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Milestone 1 Here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95" name="TextBox 15494"/>
          <p:cNvSpPr txBox="1"/>
          <p:nvPr>
            <p:custDataLst>
              <p:tags r:id="rId54"/>
            </p:custDataLst>
          </p:nvPr>
        </p:nvSpPr>
        <p:spPr>
          <a:xfrm>
            <a:off x="1053769" y="4978546"/>
            <a:ext cx="864019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26/8/16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507" name="TextBox 15506" hidden="1"/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518" name="TextBox 15517"/>
          <p:cNvSpPr txBox="1"/>
          <p:nvPr>
            <p:custDataLst>
              <p:tags r:id="rId56"/>
            </p:custDataLst>
          </p:nvPr>
        </p:nvSpPr>
        <p:spPr>
          <a:xfrm>
            <a:off x="203200" y="3352800"/>
            <a:ext cx="1554619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 results, paper publication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23" name="TextBox 15522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534" name="TextBox 15533"/>
          <p:cNvSpPr txBox="1"/>
          <p:nvPr>
            <p:custDataLst>
              <p:tags r:id="rId58"/>
            </p:custDataLst>
          </p:nvPr>
        </p:nvSpPr>
        <p:spPr>
          <a:xfrm>
            <a:off x="203200" y="2896706"/>
            <a:ext cx="1554619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Simulation results ,report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39" name="TextBox 15538" hidden="1"/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555" name="TextBox 15554" hidden="1"/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566" name="TextBox 15565"/>
          <p:cNvSpPr txBox="1"/>
          <p:nvPr>
            <p:custDataLst>
              <p:tags r:id="rId61"/>
            </p:custDataLst>
          </p:nvPr>
        </p:nvSpPr>
        <p:spPr>
          <a:xfrm>
            <a:off x="242388" y="1915538"/>
            <a:ext cx="3615765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Literature study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71" name="TextBox 15570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7" name="Date Placeholder 76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371600" cy="76200"/>
          </a:xfrm>
        </p:spPr>
        <p:txBody>
          <a:bodyPr/>
          <a:lstStyle/>
          <a:p>
            <a:fld id="{1E5913DA-AB42-466E-B0E5-D510036052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>
          <a:xfrm>
            <a:off x="7010400" y="6324600"/>
            <a:ext cx="914400" cy="304799"/>
          </a:xfrm>
        </p:spPr>
        <p:txBody>
          <a:bodyPr/>
          <a:lstStyle/>
          <a:p>
            <a:r>
              <a:rPr lang="en-US" dirty="0" smtClean="0">
                <a:ln>
                  <a:solidFill>
                    <a:srgbClr val="FFFF00"/>
                  </a:solidFill>
                </a:ln>
                <a:solidFill>
                  <a:prstClr val="black">
                    <a:tint val="75000"/>
                  </a:prstClr>
                </a:solidFill>
              </a:rPr>
              <a:t>today</a:t>
            </a:r>
            <a:endParaRPr lang="en-US" dirty="0">
              <a:ln>
                <a:solidFill>
                  <a:srgbClr val="FFFF00"/>
                </a:solidFill>
              </a:ln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0" name="TextBox 79"/>
          <p:cNvSpPr txBox="1"/>
          <p:nvPr>
            <p:custDataLst>
              <p:tags r:id="rId63"/>
            </p:custDataLst>
          </p:nvPr>
        </p:nvSpPr>
        <p:spPr>
          <a:xfrm>
            <a:off x="6657714" y="2386152"/>
            <a:ext cx="1867989" cy="2612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Review 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2" name="TextBox 81"/>
          <p:cNvSpPr txBox="1"/>
          <p:nvPr>
            <p:custDataLst>
              <p:tags r:id="rId64"/>
            </p:custDataLst>
          </p:nvPr>
        </p:nvSpPr>
        <p:spPr>
          <a:xfrm>
            <a:off x="5625737" y="1863632"/>
            <a:ext cx="1867989" cy="2612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Review 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3" name="TextBox 82"/>
          <p:cNvSpPr txBox="1"/>
          <p:nvPr>
            <p:custDataLst>
              <p:tags r:id="rId65"/>
            </p:custDataLst>
          </p:nvPr>
        </p:nvSpPr>
        <p:spPr>
          <a:xfrm>
            <a:off x="7171507" y="3418117"/>
            <a:ext cx="1867989" cy="2612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Review 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TextBox 83"/>
          <p:cNvSpPr txBox="1"/>
          <p:nvPr>
            <p:custDataLst>
              <p:tags r:id="rId66"/>
            </p:custDataLst>
          </p:nvPr>
        </p:nvSpPr>
        <p:spPr>
          <a:xfrm>
            <a:off x="4953000" y="6172201"/>
            <a:ext cx="2057400" cy="492443"/>
          </a:xfrm>
          <a:prstGeom prst="rect">
            <a:avLst/>
          </a:prstGeom>
          <a:noFill/>
        </p:spPr>
        <p:txBody>
          <a:bodyPr vert="horz" wrap="squar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MARCH 2017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>
            <p:custDataLst>
              <p:tags r:id="rId67"/>
            </p:custDataLst>
          </p:nvPr>
        </p:nvSpPr>
        <p:spPr>
          <a:xfrm>
            <a:off x="6884152" y="6001812"/>
            <a:ext cx="793487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APRIL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>
            <p:custDataLst>
              <p:tags r:id="rId68"/>
            </p:custDataLst>
          </p:nvPr>
        </p:nvSpPr>
        <p:spPr>
          <a:xfrm>
            <a:off x="224970" y="2368382"/>
            <a:ext cx="3615765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Literature </a:t>
            </a:r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study,Algorithm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formulation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/>
          <p:cNvSpPr txBox="1"/>
          <p:nvPr>
            <p:custDataLst>
              <p:tags r:id="rId69"/>
            </p:custDataLst>
          </p:nvPr>
        </p:nvSpPr>
        <p:spPr>
          <a:xfrm>
            <a:off x="6810114" y="2847702"/>
            <a:ext cx="1867989" cy="32657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Review 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5" name="Pentagon 74"/>
          <p:cNvSpPr/>
          <p:nvPr>
            <p:custDataLst>
              <p:tags r:id="rId70"/>
            </p:custDataLst>
          </p:nvPr>
        </p:nvSpPr>
        <p:spPr>
          <a:xfrm>
            <a:off x="3775167" y="2351315"/>
            <a:ext cx="2625634" cy="269966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39" y="0"/>
            <a:ext cx="1371719" cy="97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6495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39" y="0"/>
            <a:ext cx="1371719" cy="97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447799"/>
            <a:ext cx="9296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 A. Madero, Password secured systems and negative authentication. Thesis: S.M. in Engineering and Management, Massachusetts Institute of Technology, Engineering Systems Division, 2013. [Online]. Available: http://hdl.handle.net/1721.1/90691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[2] 2013, “Identity fraud report: Data breaches becoming a treasure trove for fraudsters,” Javelin Strategy and Research, Tech. Rep., 2013.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[3] E.-J. Yoon and K.-Y.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“Robust biometrics-based multi-server authentication with key agreement scheme for smart cards on elliptic curve cryptosystem,” The Journal of Supercomputing, vol. 63, no. 1, pp. 235– 255, Jan. 2013.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[4] H. Kim, W.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K. Lee, Y. Lee, and D. Won, “Cryptanalysis and improvement of a biometrics-based multi-server authentication with key agreement scheme,” in Computational Science and Its Applications, ser. Lecture Notes in Computer Science, vol. 7335.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Spinger-Verlag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2012, pp. 391–406.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75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Base Paper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klimis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ntalianisi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Member,IEEE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)and Nicolas Tsapatsoulis2(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Member,IEEE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“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Remote Authentication via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Biometrics:A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Robust Video-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ObjectSteganographicMechanism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Over Wireless Networks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in IEEE TRANSACTIONS ON IMAGE PROCESSING, VOL. 25, NO. 9,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Feburary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2016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paper  a single image is taken 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steganographed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 uses password authentication  technique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1"/>
            <a:ext cx="1371600" cy="97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711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Literature Survey –1</a:t>
            </a:r>
            <a:endParaRPr lang="en-US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74774827"/>
              </p:ext>
            </p:extLst>
          </p:nvPr>
        </p:nvGraphicFramePr>
        <p:xfrm>
          <a:off x="457200" y="1813973"/>
          <a:ext cx="8104095" cy="464949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51741"/>
                <a:gridCol w="2271059"/>
                <a:gridCol w="3481295"/>
              </a:tblGrid>
              <a:tr h="8141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TITLE OF PAPER &amp; Authors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lt"/>
                          <a:ea typeface="Lucida Sans Unicode"/>
                          <a:cs typeface="Lucida Sans Unicode"/>
                          <a:sym typeface="Lucida Sans Unicode"/>
                        </a:rPr>
                        <a:t>JOURNAL / CONFERENCE &amp; YEAR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lt"/>
                          <a:ea typeface="Lucida Sans Unicode"/>
                          <a:cs typeface="Lucida Sans Unicode"/>
                          <a:sym typeface="Lucida Sans Unicode"/>
                        </a:rPr>
                        <a:t>Concept / Approach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532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Cryptanalysis and improvement of a biometrics-based multi-server authentication with key agreement .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Hakhyun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Kim,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Woongryul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Yunho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Lee and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Dongho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Won*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Senior Member, IEEE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JOURNAL OF SELECTED TOPICS IN Cryptography VOL. 8, NO. 3, JUNE 2010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A robust biometrics based multi-server authentication with key agreement scheme for smart cards on elliptic curve cryptosystem</a:t>
                      </a:r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scheme is vulnerable to off-line password guessing attack </a:t>
                      </a:r>
                      <a:endParaRPr lang="en-IN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99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Literature Survey –2</a:t>
            </a:r>
            <a:endParaRPr lang="en-US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74774827"/>
              </p:ext>
            </p:extLst>
          </p:nvPr>
        </p:nvGraphicFramePr>
        <p:xfrm>
          <a:off x="457200" y="1813973"/>
          <a:ext cx="8104095" cy="464949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51741"/>
                <a:gridCol w="2271059"/>
                <a:gridCol w="3481295"/>
              </a:tblGrid>
              <a:tr h="8141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TITLE OF PAPER &amp; Authors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lt"/>
                          <a:ea typeface="Lucida Sans Unicode"/>
                          <a:cs typeface="Lucida Sans Unicode"/>
                          <a:sym typeface="Lucida Sans Unicode"/>
                        </a:rPr>
                        <a:t>JOURNAL / CONFERENCE &amp; YEAR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lt"/>
                          <a:ea typeface="Lucida Sans Unicode"/>
                          <a:cs typeface="Lucida Sans Unicode"/>
                          <a:sym typeface="Lucida Sans Unicode"/>
                        </a:rPr>
                        <a:t>Concept / Approach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532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An anonymous multi-server authenticated key agreement scheme based on trust computing using smart cards and biometrics 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Ming-Chin Chuang 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Chang Chen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JOURNAL OF  INFORMATION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TECHNOLOGY ACADEMIA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VOL.22, NO. 9, JUNE 2014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Password-based remote user authentication schemes are widely investigated</a:t>
                      </a:r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has a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combining a user’s biometrics with a password to design a remote user authentication scheme that enhances the level of the security</a:t>
                      </a:r>
                      <a:endParaRPr lang="en-IN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99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WORK FLOW </a:t>
            </a:r>
            <a:r>
              <a:rPr lang="en-IN" dirty="0"/>
              <a:t>of the project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39" y="0"/>
            <a:ext cx="1371719" cy="97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954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04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/>
          <a:lstStyle/>
          <a:p>
            <a:pPr algn="ctr">
              <a:lnSpc>
                <a:spcPct val="16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VIDEO TO FRAMES CONVERSION: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video means multiple frames.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captured video is converted into frames using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codes as it act as a video to frame converter.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2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ENCRYPTION MECHANISM:-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  biometric  finger print is taken  and  encrypted using triple chaotic encryption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This encrypted signal is high secured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HIDING THE ENCRYPTED BIOMETRIC SIGNAL: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encrypted biometric signal is robustly hidden in the host video object. Towards this direction we aim at producing 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stego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-video object that could protects its hidden image even in case of  compression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QSWTs can play such a role, since they provide one of the most robust solutions to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data recovery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xNTQ2MCIsIkRhdGVTaGFwZU5hbWUiOiJUZXh0Qm94IDE1NDYyIiwiTWFya2VyU2hhcGVOYW1lIjoiRG93biBBcnJvdyAxNTQ1OCIsIkNvbm5lY3RvclNoYXBlTmFtZSI6IlN0cmFpZ2h0IENvbm5lY3RvciAxNTQ2NCJ9LHsiTWlsZXN0b25lSWQiOiJkNmJlNWVmNC0yOTExLTQ1OWQtODZmYi0wMjJkMjkwMTg1ODgiLCJUaXRsZVNoYXBlTmFtZSI6IlRleHRCb3ggMTU0NjgiLCJEYXRlU2hhcGVOYW1lIjoiVGV4dEJveCAxNTQ3MCIsIk1hcmtlclNoYXBlTmFtZSI6IkRvd24gQXJyb3cgMTU0NjYiLCJDb25uZWN0b3JTaGFwZU5hbWUiOiJTdHJhaWdodCBDb25uZWN0b3IgMTU0NzIifSx7Ik1pbGVzdG9uZUlkIjoiZGJjMGM0NGEtNmZiYS00ODVhLTk4MjgtYzNlZTdjZDVjNmVmIiwiVGl0bGVTaGFwZU5hbWUiOiJUZXh0Qm94IDE1NDc2IiwiRGF0ZVNoYXBlTmFtZSI6IlRleHRCb3ggMTU0NzgiLCJNYXJrZXJTaGFwZU5hbWUiOiJEb3duIEFycm93IDE1NDc0IiwiQ29ubmVjdG9yU2hhcGVOYW1lIjoiU3RyYWlnaHQgQ29ubmVjdG9yIDE1NDgwIn0seyJNaWxlc3RvbmVJZCI6IjY0NGFiOWY3LTA0MTAtNDRmMC05MGE0LTYzMzNjMDRkZjAzOCIsIlRpdGxlU2hhcGVOYW1lIjoiVGV4dEJveCAxNTQ4NCIsIkRhdGVTaGFwZU5hbWUiOiJUZXh0Qm94IDE1NDg2IiwiTWFya2VyU2hhcGVOYW1lIjoiRG93biBBcnJvdyAxNTQ4MiIsIkNvbm5lY3RvclNoYXBlTmFtZSI6IlN0cmFpZ2h0IENvbm5lY3RvciAxNTQ4OCJ9LHsiTWlsZXN0b25lSWQiOiI0YmRkNjA2Zi0wODEwLTQ4NmQtYjA0My05MDk4ZTU0OWI2YWUiLCJUaXRsZVNoYXBlTmFtZSI6IlRleHRCb3ggMTU0OTIiLCJEYXRlU2hhcGVOYW1lIjoiVGV4dEJveCAxNTQ5NCIsIk1hcmtlclNoYXBlTmFtZSI6IkRvd24gQXJyb3cgMTU0OTAiLCJDb25uZWN0b3JTaGFwZU5hbWUiOiJTdHJhaWdodCBDb25uZWN0b3IgMTU0OTYifV0sIlRhc2tzIjpbeyJUYXNrSWQiOiI2ZDQ4M2JmZC1kM2ZlLTQ3MjktYWVlMC04Y2MxOTgxNDY3OGQiLCJUaXRsZVNoYXBlTmFtZSI6IlRleHRCb3ggMTU1MDEiLCJEdXJhdGlvblRleHRTaGFwZU5hbWUiOm51bGwsIlNlZ21lbnRTaGFwZU5hbWUiOiJQZW50YWdvbiAxNTQ5OSIsIlZlcnRpY2FsTGVmdENvbm5lY3RvclNoYXBlTmFtZSI6IlN0cmFpZ2h0IENvbm5lY3RvciAxNTUxMSIsIlZlcnRpY2FsUmlnaHRDb25uZWN0b3JTaGFwZU5hbWUiOiJTdHJhaWdodCBDb25uZWN0b3IgMTU1MTMiLCJIb3Jpem9udGFsQ29ubmVjdG9yU2hhcGVOYW1lIjoiU3RyYWlnaHQgQ29ubmVjdG9yIDE1NTA5IiwiTGVmdERhdGVTaGFwZU5hbWUiOiJUZXh0Qm94IDE1NTA2IiwiUmlnaHREYXRlU2hhcGVOYW1lIjoiVGV4dEJveCAxNTUwNCJ9LHsiVGFza0lkIjoiZGZlZjhlNTctMjFlZi00ZTI4LTk5NGMtNTUxNTI1ODhlYjgxIiwiVGl0bGVTaGFwZU5hbWUiOiJUZXh0Qm94IDE1NTE3IiwiRHVyYXRpb25UZXh0U2hhcGVOYW1lIjpudWxsLCJTZWdtZW50U2hhcGVOYW1lIjoiTGVmdC1SaWdodCBBcnJvdyAxNTUxNSIsIlZlcnRpY2FsTGVmdENvbm5lY3RvclNoYXBlTmFtZSI6IlN0cmFpZ2h0IENvbm5lY3RvciAxNTUyNyIsIlZlcnRpY2FsUmlnaHRDb25uZWN0b3JTaGFwZU5hbWUiOiJTdHJhaWdodCBDb25uZWN0b3IgMTU1MjkiLCJIb3Jpem9udGFsQ29ubmVjdG9yU2hhcGVOYW1lIjoiU3RyYWlnaHQgQ29ubmVjdG9yIDE1NTI1IiwiTGVmdERhdGVTaGFwZU5hbWUiOiJUZXh0Qm94IDE1NTIyIiwiUmlnaHREYXRlU2hhcGVOYW1lIjoiVGV4dEJveCAxNTUyMCJ9LHsiVGFza0lkIjoiZmI0ZjFkZjMtZDNjZi00ZDAzLWJjYmYtODMwNjBjOWI4NjUyIiwiVGl0bGVTaGFwZU5hbWUiOiJUZXh0Qm94IDE1NTMzIiwiRHVyYXRpb25UZXh0U2hhcGVOYW1lIjpudWxsLCJTZWdtZW50U2hhcGVOYW1lIjoiUGVudGFnb24gMTU1MzEiLCJWZXJ0aWNhbExlZnRDb25uZWN0b3JTaGFwZU5hbWUiOiJTdHJhaWdodCBDb25uZWN0b3IgMTU1NDMiLCJWZXJ0aWNhbFJpZ2h0Q29ubmVjdG9yU2hhcGVOYW1lIjoiU3RyYWlnaHQgQ29ubmVjdG9yIDE1NTQ1IiwiSG9yaXpvbnRhbENvbm5lY3RvclNoYXBlTmFtZSI6IlN0cmFpZ2h0IENvbm5lY3RvciAxNTU0MSIsIkxlZnREYXRlU2hhcGVOYW1lIjoiVGV4dEJveCAxNTUzOCIsIlJpZ2h0RGF0ZVNoYXBlTmFtZSI6IlRleHRCb3ggMTU1MzYifSx7IlRhc2tJZCI6ImZmMDYzMjg2LWNiMDQtNDE1Yi04NTcyLTBjNzNkMTYyNjQ5NSIsIlRpdGxlU2hhcGVOYW1lIjoiVGV4dEJveCAxNTU0OSIsIkR1cmF0aW9uVGV4dFNoYXBlTmFtZSI6bnVsbCwiU2VnbWVudFNoYXBlTmFtZSI6IkxlZnQtUmlnaHQgQXJyb3cgMTU1NDciLCJWZXJ0aWNhbExlZnRDb25uZWN0b3JTaGFwZU5hbWUiOiJTdHJhaWdodCBDb25uZWN0b3IgMTU1NTkiLCJWZXJ0aWNhbFJpZ2h0Q29ubmVjdG9yU2hhcGVOYW1lIjoiU3RyYWlnaHQgQ29ubmVjdG9yIDE1NTYxIiwiSG9yaXpvbnRhbENvbm5lY3RvclNoYXBlTmFtZSI6IlN0cmFpZ2h0IENvbm5lY3RvciAxNTU1NyIsIkxlZnREYXRlU2hhcGVOYW1lIjoiVGV4dEJveCAxNTU1NCIsIlJpZ2h0RGF0ZVNoYXBlTmFtZSI6IlRleHRCb3ggMTU1NTIifSx7IlRhc2tJZCI6IjA1NDZlNWIwLThiN2YtNDYyOS04ZTlhLTRjMWViYzEzOWM2YyIsIlRpdGxlU2hhcGVOYW1lIjoiVGV4dEJveCAxNTU2NSIsIkR1cmF0aW9uVGV4dFNoYXBlTmFtZSI6bnVsbCwiU2VnbWVudFNoYXBlTmFtZSI6IlBlbnRhZ29uIDE1NTYzIiwiVmVydGljYWxMZWZ0Q29ubmVjdG9yU2hhcGVOYW1lIjoiU3RyYWlnaHQgQ29ubmVjdG9yIDE1NTc1IiwiVmVydGljYWxSaWdodENvbm5lY3RvclNoYXBlTmFtZSI6IlN0cmFpZ2h0IENvbm5lY3RvciAxNTU3NyIsIkhvcml6b250YWxDb25uZWN0b3JTaGFwZU5hbWUiOiJTdHJhaWdodCBDb25uZWN0b3IgMTU1NzMiLCJMZWZ0RGF0ZVNoYXBlTmFtZSI6IlRleHRCb3ggMTU1NzAiLCJSaWdodERhdGVTaGFwZU5hbWUiOiJUZXh0Qm94IDE1NTY4In1dLCJUaW1lYmFuZCI6eyJFbGFwc2VkVGltZVNoYXBlTmFtZSI6IlJlY3RhbmdsZSAxNTQ1MyIsIlRvZGF5TWFya2VyU2hhcGVOYW1lIjoiSXNvc2NlbGVzIFRyaWFuZ2xlIDE1NDU1IiwiVG9kYXlNYXJrZXJUZXh0U2hhcGVOYW1lIjoiVGV4dEJveCAxNTQ1NiIsIlJpZ2h0RW5kQ2Fwc1NoYXBlTmFtZSI6bnVsbCwiTGVmdEVuZENhcHNTaGFwZU5hbWUiOm51bGwsIkVsYXBzZWRSZWN0YW5nbGVTaGFwZU5hbWUiOm51bGwsIlNlZ21lbnRTaGFwZXNOYW1lcyI6WyJSZWN0YW5nbGUgMTU0MjUiLCJUZXh0Qm94IDE1NDI5IiwiU3RyYWlnaHQgQ29ubmVjdG9yIDE1NDMyIiwiVGV4dEJveCAxNTQzMyIsIlN0cmFpZ2h0IENvbm5lY3RvciAxNTQzNSIsIlRleHRCb3ggMTU0MzYiLCJTdHJhaWdodCBDb25uZWN0b3IgMTU0MzgiLCJUZXh0Qm94IDE1NDM5IiwiU3RyYWlnaHQgQ29ubmVjdG9yIDE1NDQxIiwiVGV4dEJveCAxNTQ0MiIsIlN0cmFpZ2h0IENvbm5lY3RvciAxNTQ0NCIsIlRleHRCb3ggMTU0NDUiLCJTdHJhaWdodCBDb25uZWN0b3IgMTU0NDciLCJUZXh0Qm94IDE1NDQ4IiwiU3RyYWlnaHQgQ29ubmVjdG9yIDE1NDUwIiwiVGV4dEJveCAxNTQ1MSJdfX0sIkVkaXRpb24iOjEsIklzUGx1c0VkaXRpb24iOnRydWUsIkN1bHR1cmVJbmZvTmFtZSI6ImVuLVVTIiwiVmVyc2lvbiI6IjIuMi4wLjAiLCJNaWxlc3RvbmVzIjpbeyJEYXRlRm9ybWF0Ijp7IkZvcm1hdFN0cmluZyI6Ik1NL2RkIiwiU2VwYXJhdG9yIjoiLyIsIlVzZUludGVybmF0aW9uYWxEYXRlRm9ybWF0IjpmYWxzZX0sIkludGVybmFsSWQiOiI0YmRkNjA2Zi0wODEwLTQ4NmQtYjA0My05MDk4ZTU0OWI2YWUiLCJUaXRsZUxlZnQiOjQ2Ljg3NTkwNDEsIlRpdGxlVG9wIjozNTUuMTE0LCJUaXRsZUhlaWdodCI6MzQuODk3NDgsIlRpdGxlVG9wSXNDdXN0b20iOnRydWUsIlRpdGxlV2lkdGgiOjEyNi4wOTI0MzgsIkNvbG9yIjoiMTU3LCAxNDQsIDE2MCIsIlV0Y0RhdGUiOiIyMDEyLTEwLTE1VDAwOjAwOjAwWiIsIlRpdGxlIjoiTWlsZXN0b25lIDEgSGVyZSIsIlN0eWxlIjoxMSwiQmVsb3dUaW1lYmFuZCI6ZmFsc2UsIkN1c3RvbVNldHRpbmdzIjp7IklzRGF0ZVZpc2libGUiOnRydWUsIlRpdGxlRm9udFNldHRpbmdzIjp7IkZvbnRTaXplIjoxOCwiRm9udE5hbWUiOiJTZWdvZSBVSSBTZW1pYm9sZCIsIklzQm9sZCI6ZmFsc2UsIklzSXRhbGljIjpmYWxzZSwiSXNVbmRlcmxpbmVkIjpmYWxzZSwiRm9yZWdyb3VuZENvbG9yIjoiMzYsIDQwLCA4MiJ9LCJEYXRlRm9udFNldHRpbmdzIjp7IkZvbnRTaXplIjoxNiwiRm9udE5hbWUiOiJDYWxpYnJpIiwiSXNCb2xkIjp0cnVlLCJJc0l0YWxpYyI6ZmFsc2UsIklzVW5kZXJsaW5lZCI6ZmFsc2UsIkZvcmVncm91bmRDb2xvciI6IjQxLCAxMjcsIDIxMyJ9LCJDb25uZWN0b3JTZXR0aW5ncyI6eyJDb2xvciI6IjE1NywgMTQ0LCAxNjAiLCJJc1Zpc2libGUiOmZhbHNlLCJMaW5lV2VpZ2h0IjowLjF9fSwiSGlkZURhdGUiOmZhbHNlLCJTaGFwZVRvcCI6MjEwLjUsIlF1aWNrU2hhcGVTaXplIjoyfSx7IkRhdGVGb3JtYXQiOnsiRm9ybWF0U3RyaW5nIjoiTU0vZGQiLCJTZXBhcmF0b3IiOiIvIiwiVXNlSW50ZXJuYXRpb25hbERhdGVGb3JtYXQiOmZhbHNlfSwiSW50ZXJuYWxJZCI6ImRiYzBjNDRhLTZmYmEtNDg1YS05ODI4LWMzZWU3Y2Q1YzZlZiIsIlRpdGxlTGVmdCI6MjY3LjIyNDI0MywiVGl0bGVUb3AiOjM1NS4xMTQsIlRpdGxlSGVpZ2h0IjozNC44OTc0OCwiVGl0bGVUb3BJc0N1c3RvbSI6dHJ1ZSwiVGl0bGVXaWR0aCI6MTI2LjA5MjQzOCwiQ29sb3IiOiIxNTcsIDE0NCwgMTYwIiwiVXRjRGF0ZSI6IjIwMTMtMDQtMjJUMDA6MDA6MDBaIiwiVGl0bGUiOiJNaWxlc3RvbmUgMyBIZXJlIiwiU3R5bGUiOjExLCJCZWxvd1RpbWViYW5kIjpmYWxzZSwiQ3VzdG9tU2V0dGluZ3MiOnsiSXNEYXRlVmlzaWJsZSI6dHJ1ZSwiVGl0bGVGb250U2V0dGluZ3MiOnsiRm9udFNpemUiOjE4LCJGb250TmFtZSI6IlNlZ29lIFVJIFNlbWlib2xkIiwiSXNCb2xkIjpmYWxzZSwiSXNJdGFsaWMiOmZhbHNlLCJJc1VuZGVybGluZWQiOmZhbHNlLCJGb3JlZ3JvdW5kQ29sb3IiOiIzNiwgNDAsIDgyIn0sIkRhdGVGb250U2V0dGluZ3MiOnsiRm9udFNpemUiOjE2LCJGb250TmFtZSI6IkNhbGlicmkiLCJJc0JvbGQiOnRydWUsIklzSXRhbGljIjpmYWxzZSwiSXNVbmRlcmxpbmVkIjpmYWxzZSwiRm9yZWdyb3VuZENvbG9yIjoiNDEsIDEyNywgMjEzIn0sIkNvbm5lY3RvclNldHRpbmdzIjp7IkNvbG9yIjoiMTU3LCAxNDQsIDE2MCIsIklzVmlzaWJsZSI6ZmFsc2UsIkxpbmVXZWlnaHQiOjAuMX19LCJIaWRlRGF0ZSI6ZmFsc2UsIlNoYXBlVG9wIjoyMTAuNSwiUXVpY2tTaGFwZVNpemUiOjJ9LHsiRGF0ZUZvcm1hdCI6eyJGb3JtYXRTdHJpbmciOiJNTS9kZCIsIlNlcGFyYXRvciI6Ii8iLCJVc2VJbnRlcm5hdGlvbmFsRGF0ZUZvcm1hdCI6ZmFsc2V9LCJJbnRlcm5hbElkIjoiNjQ0YWI5ZjctMDQxMC00NGYwLTkwYTQtNjMzM2MwNGRmMDM4IiwiVGl0bGVMZWZ0IjoxNDcuMTQwMjQ0LCJUaXRsZVRvcCI6MzIxLjY4NjkyLCJUaXRsZUhlaWdodCI6MzQuODk3NDgsIlRpdGxlVG9wSXNDdXN0b20iOnRydWUsIlRpdGxlV2lkdGgiOjEyNi4wOTI0MzgsIkNvbG9yIjoiMTU3LCAxNDQsIDE2MCIsIlV0Y0RhdGUiOiIyMDEzLTAxLTA5VDAwOjAwOjAwWiIsIlRpdGxlIjoiTWlsZXN0b25lIDIgSGVyZSIsIlN0eWxlIjoxMSwiQmVsb3dUaW1lYmFuZCI6ZmFsc2UsIkN1c3RvbVNldHRpbmdzIjp7IklzRGF0ZVZpc2libGUiOnRydWUsIlRpdGxlRm9udFNldHRpbmdzIjp7IkZvbnRTaXplIjoxOCwiRm9udE5hbWUiOiJTZWdvZSBVSSBTZW1pYm9sZCIsIklzQm9sZCI6ZmFsc2UsIklzSXRhbGljIjpmYWxzZSwiSXNVbmRlcmxpbmVkIjpmYWxzZSwiRm9yZWdyb3VuZENvbG9yIjoiMzYsIDQwLCA4MiJ9LCJEYXRlRm9udFNldHRpbmdzIjp7IkZvbnRTaXplIjoxNiwiRm9udE5hbWUiOiJDYWxpYnJpIiwiSXNCb2xkIjp0cnVlLCJJc0l0YWxpYyI6ZmFsc2UsIklzVW5kZXJsaW5lZCI6ZmFsc2UsIkZvcmVncm91bmRDb2xvciI6IjQxLCAxMjcsIDIxMyJ9LCJDb25uZWN0b3JTZXR0aW5ncyI6eyJDb2xvciI6IjE1NywgMTQ0LCAxNjAiLCJJc1Zpc2libGUiOmZhbHNlLCJMaW5lV2VpZ2h0IjowLjF9fSwiSGlkZURhdGUiOmZhbHNlLCJTaGFwZVRvcCI6MjEwLjUsIlF1aWNrU2hhcGVTaXplIjoyfSx7IkRhdGVGb3JtYXQiOnsiRm9ybWF0U3RyaW5nIjoiTU0vZGQiLCJTZXBhcmF0b3IiOiIvIiwiVXNlSW50ZXJuYXRpb25hbERhdGVGb3JtYXQiOmZhbHNlfSwiSW50ZXJuYWxJZCI6ImQ2YmU1ZWY0LTI5MTEtNDU5ZC04NmZiLTAyMmQyOTAxODU4OCIsIlRpdGxlTGVmdCI6Mzk4Ljk2NjkxOSwiVGl0bGVUb3AiOjMyMS42ODY5MiwiVGl0bGVIZWlnaHQiOjM0Ljg5NzQ4LCJUaXRsZVRvcElzQ3VzdG9tIjp0cnVlLCJUaXRsZVdpZHRoIjoxMjYuMDkyNDM4LCJDb2xvciI6IjE1NywgMTQ0LCAxNjAiLCJVdGNEYXRlIjoiMjAxMy0wOC0xM1QwMDowMDowMFoiLCJUaXRsZSI6Ik1pbGVzdG9uZSA0IEhlcmUiLCJTdHlsZSI6MTEsIkJlbG93VGltZWJhbmQiOmZhbHNlLCJDdXN0b21TZXR0aW5ncyI6eyJJc0RhdGVWaXNpYmxlIjp0cnVlLCJUaXRsZUZvbnRTZXR0aW5ncyI6eyJGb250U2l6ZSI6MTgsIkZvbnROYW1lIjoiU2Vnb2UgVUkgU2VtaWJvbGQiLCJJc0JvbGQiOmZhbHNlLCJJc0l0YWxpYyI6ZmFsc2UsIklzVW5kZXJsaW5lZCI6ZmFsc2UsIkZvcmVncm91bmRDb2xvciI6IjM2LCA0MCwgODIifSwiRGF0ZUZvbnRTZXR0aW5ncyI6eyJGb250U2l6ZSI6MTYsIkZvbnROYW1lIjoiQ2FsaWJyaSIsIklzQm9sZCI6dHJ1ZSwiSXNJdGFsaWMiOmZhbHNlLCJJc1VuZGVybGluZWQiOmZhbHNlLCJGb3JlZ3JvdW5kQ29sb3IiOiI0MSwgMTI3LCAyMTMifSwiQ29ubmVjdG9yU2V0dGluZ3MiOnsiQ29sb3IiOiIxNTcsIDE0NCwgMTYwIiwiSXNWaXNpYmxlIjpmYWxzZSwiTGluZVdlaWdodCI6MC4xfX0sIkhpZGVEYXRlIjpmYWxzZSwiU2hhcGVUb3AiOjIxMC41LCJRdWlja1NoYXBlU2l6ZSI6Mn0seyJEYXRlRm9ybWF0Ijp7IkZvcm1hdFN0cmluZyI6Ik1NL2RkIiwiU2VwYXJhdG9yIjoiLyIsIlVzZUludGVybmF0aW9uYWxEYXRlRm9ybWF0IjpmYWxzZX0sIkludGVybmFsSWQiOiJiYjUzMjM0Ny02Yjc3LTQ1NWEtOTc4OS0yOWViYjc5NGExOWIiLCJUaXRsZUxlZnQiOjUxNC4zODc0NTEsIlRpdGxlVG9wIjozNTUuMTE0LCJUaXRsZUhlaWdodCI6MzQuODk3NDgsIlRpdGxlVG9wSXNDdXN0b20iOnRydWUsIlRpdGxlV2lkdGgiOjEyNi4wOTI0MzgsIkNvbG9yIjoiMTU3LCAxNDQsIDE2MCIsIlV0Y0RhdGUiOiIyMDEzLTExLTIwVDAwOjAwOjAwWiIsIlRpdGxlIjoiTWlsZXN0b25lIDUgSGVyZSIsIlN0eWxlIjoxMSwiQmVsb3dUaW1lYmFuZCI6ZmFsc2UsIkN1c3RvbVNldHRpbmdzIjp7IklzRGF0ZVZpc2libGUiOnRydWUsIlRpdGxlRm9udFNldHRpbmdzIjp7IkZvbnRTaXplIjoxOCwiRm9udE5hbWUiOiJTZWdvZSBVSSBTZW1pYm9sZCIsIklzQm9sZCI6ZmFsc2UsIklzSXRhbGljIjpmYWxzZSwiSXNVbmRlcmxpbmVkIjpmYWxzZSwiRm9yZWdyb3VuZENvbG9yIjoiMzYsIDQwLCA4MiJ9LCJEYXRlRm9udFNldHRpbmdzIjp7IkZvbnRTaXplIjoxNiwiRm9udE5hbWUiOiJDYWxpYnJpIiwiSXNCb2xkIjp0cnVlLCJJc0l0YWxpYyI6ZmFsc2UsIklzVW5kZXJsaW5lZCI6ZmFsc2UsIkZvcmVncm91bmRDb2xvciI6IjQxLCAxMjcsIDIxMyJ9LCJDb25uZWN0b3JTZXR0aW5ncyI6eyJDb2xvciI6IjE1NywgMTQ0LCAxNjAiLCJJc1Zpc2libGUiOmZhbHNlLCJMaW5lV2VpZ2h0IjowLjF9fSwiSGlkZURhdGUiOmZhbHNlLCJTaGFwZVRvcCI6MjEwLjUsIlF1aWNrU2hhcGVTaXplIjoyfV0sIlRpbWVMaW5lVHlwZSI6MSwiVGFza3MiOlt7IkR1cmF0aW9uVmFsdWUiOjcxLjAsIkR1cmF0aW9uRm9ybWF0IjowLCJJbnRlcm5hbElkIjoiMDU0NmU1YjAtOGI3Zi00NjI5LThlOWEtNGMxZWJjMTM5YzZjIiwiSW5kZXgiOjEsIkNvbG9yIjoiMTI3LCAxNDMsIDE2OSIsIlV0Y1N0YXJ0RGF0ZSI6IjIwMTItMTEtMTlUMDA6MDA6MDBaIiwiVXRjRW5kRGF0ZSI6IjIwMTMtMDctMjJUMDA6MDA6MDBaIiwiVGl0bGUiOiJUYXNrIDEgSGVyZSIsIlNoYXBlIjozLCJDdXN0b21TZXR0aW5ncyI6eyJUaXRsZVdpZHRoIjoxMjIuNDEwOTQyLCJUaXRsZUZvbnRTZXR0aW5ncyI6eyJGb250U2l6ZSI6MjAsIkZvbnROYW1lIjoiQ2FsaWJyaSIsIklzQm9sZCI6dHJ1ZSwiSXNJdGFsaWMiOmZhbHNlLCJJc1VuZGVybGluZWQiOmZhbHNlLCJGb3JlZ3JvdW5kQ29sb3IiOiI5MiwgMTAwLCAxODMifSwiU3RhcnREYXRlRm9udFNldHRpbmdzIjp7IkZvbnRTaXplIjoxOCwiRm9udE5hbWUiOiJDYWxpYnJpIiwiSXNCb2xkIjpmYWxzZSwiSXNJdGFsaWMiOmZhbHNlLCJJc1VuZGVybGluZWQiOmZhbHNlLCJGb3JlZ3JvdW5kQ29sb3IiOiIzNiwgNDAsIDgyIn0sIkVuZERhdGVGb250U2V0dGluZ3MiOnsiRm9udFNpemUiOjE4LCJGb250TmFtZSI6IkNhbGlicmkiLCJJc0JvbGQiOmZhbHNlLCJJc0l0YWxpYyI6ZmFsc2UsIklzVW5kZXJsaW5lZCI6ZmFsc2UsIkZvcmVncm91bmRDb2xvciI6IjM2LCA0MCwgODIifSwiRHVyYXRpb25Gb250U2V0dGluZ3MiOnsiRm9udFNpemUiOjcsIkZvbnROYW1lIjoiQ2FsaWJyaSIsIklzQm9sZCI6ZmFsc2UsIklzSXRhbGljIjpmYWxzZSwiSXNVbmRlcmxpbmVkIjpmYWxzZSwiRm9yZWdyb3VuZENvbG9yIjoiV2hpdGUifSwiVGFza3NTcGFjaW5nIjoxMCwiU2hhcGVIZWlnaHQiOjE2LjAsIlZlcnRpY2FsQ29ubmVjdG9yU2V0dGluZ3MiOnsiQ29sb3IiOiIyMzcsIDEyNSwgNDkiLCJJc1Zpc2libGUiOmZhbHNlLCJMaW5lV2VpZ2h0IjowLjB9LCJIb3Jpem9udGFsQ29ubmVjdG9yU2V0dGluZ3MiOnsiQ29sb3IiOiIyMDQsIDIwNCwgMjA0IiwiSXNWaXNpYmxlIjp0cnVlLCJMaW5lV2VpZ2h0IjowLjF9LCJTbWFydFRpdGxlRm9yZWdyb3VuZCI6IkJsYWNrIiwiU21hcnRUaXRsZUZvcmVncm91bmRJc0FjdGl2ZSI6ZmFsc2UsIlNtYXJ0RHVyYXRpb25Gb3JlZ3JvdW5kIjoiMjM3LCAxMjUsIDQ5IiwiU21hcnREdXJhdGlvbkZvcmVncm91bmRJc0FjdGl2ZSI6ZmFsc2UsIlNtYXJ0RGF0ZUZvcmVncm91bmQiOiJCbGFjayIsIlNtYXJ0RGF0ZUZvcmVncm91bmRJc0FjdGl2ZSI6ZmFsc2UsIkluY2x1ZGVOb25Xb3JraW5nRGF5c0luRHVyYXRpb24iOmZhbHNlLCJXb3JraW5nRGF5cyI6Njk5MDV9LCJUYXNrRGF0ZVBvc2l0aW9uIjoyLCJUYXNrVGl0bGVQb3NpdGlvbiI6MywiVGFza0R1cmF0aW9uUG9zaXRpb24iOjIsIlRhc2tUaXRsZUlzV2lkZXIiOmZhbHNlLCJEYXRlRm9ybWF0Ijp7IkZvcm1hdFN0cmluZyI6Ik0vZCIsIlNlcGFyYXRvciI6Ii8iLCJVc2VJbnRlcm5hdGlvbmFsRGF0ZUZvcm1hdCI6ZmFsc2V9fSx7IkR1cmF0aW9uVmFsdWUiOjc0LjAsIkR1cmF0aW9uRm9ybWF0IjowLCJJbnRlcm5hbElkIjoiZmYwNjMyODYtY2IwNC00MTViLTg1NzItMGM3M2QxNjI2NDk1IiwiSW5kZXgiOjIsIkNvbG9yIjoiOTAsIDE2MiwgMTc0IiwiVXRjU3RhcnREYXRlIjoiMjAxMy0wMS0xNVQwMDowMDowMFoiLCJVdGNFbmREYXRlIjoiMjAxMy0wOS0zMFQwMDowMDowMFoiLCJUaXRsZSI6IlRhc2sgMiBIZXJlIiwiU2hhcGUiOjYsIkN1c3RvbVNldHRpbmdzIjp7IlRpdGxlV2lkdGgiOjEyMi40MTA5NDIsIlRpdGxlRm9udFNldHRpbmdzIjp7IkZvbnRTaXplIjoyMCwiRm9udE5hbWUiOiJDYWxpYnJpIiwiSXNCb2xkIjp0cnVlLCJJc0l0YWxpYyI6ZmFsc2UsIklzVW5kZXJsaW5lZCI6ZmFsc2UsIkZvcmVncm91bmRDb2xvciI6IjkyLCAxMDAsIDE4MyJ9LCJTdGFydERhdGVGb250U2V0dGluZ3MiOnsiRm9udFNpemUiOjE4LCJGb250TmFtZSI6IkNhbGlicmkiLCJJc0JvbGQiOmZhbHNlLCJJc0l0YWxpYyI6ZmFsc2UsIklzVW5kZXJsaW5lZCI6ZmFsc2UsIkZvcmVncm91bmRDb2xvciI6IjM2LCA0MCwgODIifSwiRW5kRGF0ZUZvbnRTZXR0aW5ncyI6eyJGb250U2l6ZSI6MTgsIkZvbnROYW1lIjoiQ2FsaWJyaSIsIklzQm9sZCI6ZmFsc2UsIklzSXRhbGljIjpmYWxzZSwiSXNVbmRlcmxpbmVkIjpmYWxzZSwiRm9yZWdyb3VuZENvbG9yIjoiMzYsIDQwLCA4MiJ9LCJEdXJhdGlvbkZvbnRTZXR0aW5ncyI6eyJGb250U2l6ZSI6NywiRm9udE5hbWUiOiJDYWxpYnJpIiwiSXNCb2xkIjpmYWxzZSwiSXNJdGFsaWMiOmZhbHNlLCJJc1VuZGVybGluZWQiOmZhbHNlLCJGb3JlZ3JvdW5kQ29sb3IiOiJCbGFjayJ9LCJUYXNrc1NwYWNpbmciOjEwLCJTaGFwZUhlaWdodCI6MjIuMCwiVmVydGljYWxDb25uZWN0b3JTZXR0aW5ncyI6eyJDb2xvciI6IjIzNywgMTI1LCA0OSIsIklzVmlzaWJsZSI6ZmFsc2UsIkxpbmVXZWlnaHQiOjAuMH0sIkhvcml6b250YWxDb25uZWN0b3JTZXR0aW5ncyI6eyJDb2xvciI6IjIwNCwgMjA0LCAyMDQiLCJJc1Zpc2libGUiOnRydWUsIkxpbmVXZWlnaHQiOjAuMX0sIlNtYXJ0VGl0bGVGb3JlZ3JvdW5kIjoiQmxhY2siLCJTbWFydFRpdGxlRm9yZWdyb3VuZElzQWN0aXZlIjpmYWxzZSwiU21hcnREdXJhdGlvbkZvcmVncm91bmQiOiIyMzcsIDEyNSwgNDkiLCJTbWFydER1cmF0aW9uRm9yZWdyb3VuZElzQWN0aXZlIjpmYWxzZSwiU21hcnREYXRlRm9yZWdyb3VuZCI6IkJsYWNrIiwiU21hcnREYXRlRm9yZWdyb3VuZElzQWN0aXZlIjpmYWxzZSwiSW5jbHVkZU5vbldvcmtpbmdEYXlzSW5EdXJhdGlvbiI6ZmFsc2UsIldvcmtpbmdEYXlzIjo2OTkwNX0sIlRhc2tEYXRlUG9zaXRpb24iOjIsIlRhc2tUaXRsZVBvc2l0aW9uIjozLCJUYXNrRHVyYXRpb25Qb3NpdGlvbiI6MiwiVGFza1RpdGxlSXNXaWRlciI6ZmFsc2UsIkRhdGVGb3JtYXQiOnsiRm9ybWF0U3RyaW5nIjoiTS9kIiwiU2VwYXJhdG9yIjoiLyIsIlVzZUludGVybmF0aW9uYWxEYXRlRm9ybWF0IjpmYWxzZX19LHsiRHVyYXRpb25WYWx1ZSI6NjAuMCwiRHVyYXRpb25Gb3JtYXQiOjAsIkludGVybmFsSWQiOiJmYjRmMWRmMy1kM2NmLTRkMDMtYmNiZi04MzA2MGM5Yjg2NTIiLCJJbmRleCI6MywiQ29sb3IiOiIxMjcsIDE0MywgMTY5IiwiVXRjU3RhcnREYXRlIjoiMjAxMy0wMy0yMVQwMDowMDowMFoiLCJVdGNFbmREYXRlIjoiMjAxMy0xMC0xNFQwMDowMDowMFoiLCJUaXRsZSI6IlRhc2sgMyBIZXJlIiwiU2hhcGUiOjMsIkN1c3RvbVNldHRpbmdzIjp7IlRpdGxlV2lkdGgiOjEyMi40MTA5NDIsIlRpdGxlRm9udFNldHRpbmdzIjp7IkZvbnRTaXplIjoyMCwiRm9udE5hbWUiOiJDYWxpYnJpIiwiSXNCb2xkIjp0cnVlLCJJc0l0YWxpYyI6ZmFsc2UsIklzVW5kZXJsaW5lZCI6ZmFsc2UsIkZvcmVncm91bmRDb2xvciI6IjkyLCAxMDAsIDE4MyJ9LCJTdGFydERhdGVGb250U2V0dGluZ3MiOnsiRm9udFNpemUiOjE4LCJGb250TmFtZSI6IkNhbGlicmkiLCJJc0JvbGQiOmZhbHNlLCJJc0l0YWxpYyI6ZmFsc2UsIklzVW5kZXJsaW5lZCI6ZmFsc2UsIkZvcmVncm91bmRDb2xvciI6IjM2LCA0MCwgODIifSwiRW5kRGF0ZUZvbnRTZXR0aW5ncyI6eyJGb250U2l6ZSI6MTgsIkZvbnROYW1lIjoiQ2FsaWJyaSIsIklzQm9sZCI6ZmFsc2UsIklzSXRhbGljIjpmYWxzZSwiSXNVbmRlcmxpbmVkIjpmYWxzZSwiRm9yZWdyb3VuZENvbG9yIjoiMzYsIDQwLCA4MiJ9LCJEdXJhdGlvbkZvbnRTZXR0aW5ncyI6eyJGb250U2l6ZSI6NywiRm9udE5hbWUiOiJDYWxpYnJpIiwiSXNCb2xkIjpmYWxzZSwiSXNJdGFsaWMiOmZhbHNlLCJJc1VuZGVybGluZWQiOmZhbHNlLCJGb3JlZ3JvdW5kQ29sb3IiOiJCbGFjayJ9LCJUYXNrc1NwYWNpbmciOjEwLCJTaGFwZUhlaWdodCI6MTYuMCwiVmVydGljYWxDb25uZWN0b3JTZXR0aW5ncyI6eyJDb2xvciI6IjIzNywgMTI1LCA0OSIsIklzVmlzaWJsZSI6ZmFsc2UsIkxpbmVXZWlnaHQiOjAuMH0sIkhvcml6b250YWxDb25uZWN0b3JTZXR0aW5ncyI6eyJDb2xvciI6IjIwNCwgMjA0LCAyMDQiLCJJc1Zpc2libGUiOnRydWUsIkxpbmVXZWlnaHQiOjAuMX0sIlNtYXJ0VGl0bGVGb3JlZ3JvdW5kIjoiQmxhY2siLCJTbWFydFRpdGxlRm9yZWdyb3VuZElzQWN0aXZlIjpmYWxzZSwiU21hcnREdXJhdGlvbkZvcmVncm91bmQiOiIyMzcsIDEyNSwgNDkiLCJTbWFydER1cmF0aW9uRm9yZWdyb3VuZElzQWN0aXZlIjpmYWxzZSwiU21hcnREYXRlRm9yZWdyb3VuZCI6IkJsYWNrIiwiU21hcnREYXRlRm9yZWdyb3VuZElzQWN0aXZlIjpmYWxzZSwiSW5jbHVkZU5vbldvcmtpbmdEYXlzSW5EdXJhdGlvbiI6ZmFsc2UsIldvcmtpbmdEYXlzIjo2OTkwNX0sIlRhc2tEYXRlUG9zaXRpb24iOjIsIlRhc2tUaXRsZVBvc2l0aW9uIjozLCJUYXNrRHVyYXRpb25Qb3NpdGlvbiI6MiwiVGFza1RpdGxlSXNXaWRlciI6ZmFsc2UsIkRhdGVGb3JtYXQiOnsiRm9ybWF0U3RyaW5nIjoiTS9kIiwiU2VwYXJhdG9yIjoiLyIsIlVzZUludGVybmF0aW9uYWxEYXRlRm9ybWF0IjpmYWxzZX19LHsiRHVyYXRpb25WYWx1ZSI6NDIuMCwiRHVyYXRpb25Gb3JtYXQiOjAsIkludGVybmFsSWQiOiJkZmVmOGU1Ny0yMWVmLTRlMjgtOTk0Yy01NTE1MjU4OGViODEiLCJJbmRleCI6NCwiQ29sb3IiOiI5MCwgMTYyLCAxNzQiLCJVdGNTdGFydERhdGUiOiIyMDEzLTA2LTExVDAwOjAwOjAwWiIsIlV0Y0VuZERhdGUiOiIyMDEzLTExLTA3VDAwOjAwOjAwWiIsIlRpdGxlIjoiVGFzayA0IEhlcmUiLCJTaGFwZSI6NiwiQ3VzdG9tU2V0dGluZ3MiOnsiVGl0bGVXaWR0aCI6MTIyLjQxMDk0MiwiVGl0bGVGb250U2V0dGluZ3MiOnsiRm9udFNpemUiOjIwLCJGb250TmFtZSI6IkNhbGlicmkiLCJJc0JvbGQiOnRydWUsIklzSXRhbGljIjpmYWxzZSwiSXNVbmRlcmxpbmVkIjpmYWxzZSwiRm9yZWdyb3VuZENvbG9yIjoiOTIsIDEwMCwgMTgzIn0sIlN0YXJ0RGF0ZUZvbnRTZXR0aW5ncyI6eyJGb250U2l6ZSI6MTgsIkZvbnROYW1lIjoiQ2FsaWJyaSIsIklzQm9sZCI6ZmFsc2UsIklzSXRhbGljIjpmYWxzZSwiSXNVbmRlcmxpbmVkIjpmYWxzZSwiRm9yZWdyb3VuZENvbG9yIjoiMzYsIDQwLCA4MiJ9LCJFbmREYXRlRm9udFNldHRpbmdzIjp7IkZvbnRTaXplIjoxOCwiRm9udE5hbWUiOiJDYWxpYnJpIiwiSXNCb2xkIjpmYWxzZSwiSXNJdGFsaWMiOmZhbHNlLCJJc1VuZGVybGluZWQiOmZhbHNlLCJGb3JlZ3JvdW5kQ29sb3IiOiIzNiwgNDAsIDgyIn0sIkR1cmF0aW9uRm9udFNldHRpbmdzIjp7IkZvbnRTaXplIjo3LCJGb250TmFtZSI6IkNhbGlicmkiLCJJc0JvbGQiOmZhbHNlLCJJc0l0YWxpYyI6ZmFsc2UsIklzVW5kZXJsaW5lZCI6ZmFsc2UsIkZvcmVncm91bmRDb2xvciI6IldoaXRlIn0sIlRhc2tzU3BhY2luZyI6MTAsIlNoYXBlSGVpZ2h0IjoyMi4wLCJWZXJ0aWNhbENvbm5lY3RvclNldHRpbmdzIjp7IkNvbG9yIjoiMjM3LCAxMjUsIDQ5IiwiSXNWaXNpYmxlIjpmYWxzZSwiTGluZVdlaWdodCI6MC4wfSwiSG9yaXpvbnRhbENvbm5lY3RvclNldHRpbmdzIjp7IkNvbG9yIjoiMjA0LCAyMDQsIDIwNCIsIklzVmlzaWJsZSI6dHJ1ZSwiTGluZVdlaWdodCI6MC4xfSwiU21hcnRUaXRsZUZvcmVncm91bmQiOiJCbGFjayIsIlNtYXJ0VGl0bGVGb3JlZ3JvdW5kSXNBY3RpdmUiOmZhbHNlLCJTbWFydER1cmF0aW9uRm9yZWdyb3VuZCI6IjIzNywgMTI1LCA0OSIsIlNtYXJ0RHVyYXRpb25Gb3JlZ3JvdW5kSXNBY3RpdmUiOmZhbHNlLCJTbWFydERhdGVGb3JlZ3JvdW5kIjoiQmxhY2siLCJTbWFydERhdGVGb3JlZ3JvdW5kSXNBY3RpdmUiOmZhbHNlLCJJbmNsdWRlTm9uV29ya2luZ0RheXNJbkR1cmF0aW9uIjpmYWxzZSwiV29ya2luZ0RheXMiOjY5OTA1fSwiVGFza0RhdGVQb3NpdGlvbiI6MiwiVGFza1RpdGxlUG9zaXRpb24iOjMsIlRhc2tEdXJhdGlvblBvc2l0aW9uIjoyLCJUYXNrVGl0bGVJc1dpZGVyIjpmYWxzZSwiRGF0ZUZvcm1hdCI6eyJGb3JtYXRTdHJpbmciOiJNL2QiLCJTZXBhcmF0b3IiOiIvIiwiVXNlSW50ZXJuYXRpb25hbERhdGVGb3JtYXQiOmZhbHNlfX0seyJEdXJhdGlvblZhbHVlIjo0My4wLCJEdXJhdGlvbkZvcm1hdCI6MCwiSW50ZXJuYWxJZCI6IjZkNDgzYmZkLWQzZmUtNDcyOS1hZWUwLThjYzE5ODE0Njc4ZCIsIkluZGV4Ijo1LCJDb2xvciI6IjEyNywgMTQzLCAxNjkiLCJVdGNTdGFydERhdGUiOiIyMDEzLTA3LTA4VDAwOjAwOjAwWiIsIlV0Y0VuZERhdGUiOiIyMDEzLTEyLTA0VDAwOjAwOjAwWiIsIlRpdGxlIjoiVGFzayA1IEhlcmUiLCJTaGFwZSI6MywiQ3VzdG9tU2V0dGluZ3MiOnsiVGl0bGVXaWR0aCI6MTIyLjQxMDk0MiwiVGl0bGVGb250U2V0dGluZ3MiOnsiRm9udFNpemUiOjIwLCJGb250TmFtZSI6IkNhbGlicmkiLCJJc0JvbGQiOnRydWUsIklzSXRhbGljIjpmYWxzZSwiSXNVbmRlcmxpbmVkIjpmYWxzZSwiRm9yZWdyb3VuZENvbG9yIjoiOTIsIDEwMCwgMTgzIn0sIlN0YXJ0RGF0ZUZvbnRTZXR0aW5ncyI6eyJGb250U2l6ZSI6MTgsIkZvbnROYW1lIjoiQ2FsaWJyaSIsIklzQm9sZCI6ZmFsc2UsIklzSXRhbGljIjpmYWxzZSwiSXNVbmRlcmxpbmVkIjpmYWxzZSwiRm9yZWdyb3VuZENvbG9yIjoiMzYsIDQwLCA4MiJ9LCJFbmREYXRlRm9udFNldHRpbmdzIjp7IkZvbnRTaXplIjoxOCwiRm9udE5hbWUiOiJDYWxpYnJpIiwiSXNCb2xkIjpmYWxzZSwiSXNJdGFsaWMiOmZhbHNlLCJJc1VuZGVybGluZWQiOmZhbHNlLCJGb3JlZ3JvdW5kQ29sb3IiOiIzNiwgNDAsIDgyIn0sIkR1cmF0aW9uRm9udFNldHRpbmdzIjp7IkZvbnRTaXplIjo3LCJGb250TmFtZSI6IkNhbGlicmkiLCJJc0JvbGQiOmZhbHNlLCJJc0l0YWxpYyI6ZmFsc2UsIklzVW5kZXJsaW5lZCI6ZmFsc2UsIkZvcmVncm91bmRDb2xvciI6IkJsYWNrIn0sIlRhc2tzU3BhY2luZyI6MTAsIlNoYXBlSGVpZ2h0IjoxNi4wLCJWZXJ0aWNhbENvbm5lY3RvclNldHRpbmdzIjp7IkNvbG9yIjoiMjM3LCAxMjUsIDQ5IiwiSXNWaXNpYmxlIjpmYWxzZSwiTGluZVdlaWdodCI6MC4wfSwiSG9yaXpvbnRhbENvbm5lY3RvclNldHRpbmdzIjp7IkNvbG9yIjoiMjA0LCAyMDQsIDIwNCIsIklzVmlzaWJsZSI6dHJ1ZSwiTGluZVdlaWdodCI6MC4xfSwiU21hcnRUaXRsZUZvcmVncm91bmQiOiJCbGFjayIsIlNtYXJ0VGl0bGVGb3JlZ3JvdW5kSXNBY3RpdmUiOmZhbHNlLCJTbWFydER1cmF0aW9uRm9yZWdyb3VuZCI6IjIzNywgMTI1LCA0OSIsIlNtYXJ0RHVyYXRpb25Gb3JlZ3JvdW5kSXNBY3RpdmUiOmZhbHNlLCJTbWFydERhdGVGb3JlZ3JvdW5kIjoiQmxhY2siLCJTbWFydERhdGVGb3JlZ3JvdW5kSXNBY3RpdmUiOmZhbHNlLCJJbmNsdWRlTm9uV29ya2luZ0RheXNJbkR1cmF0aW9uIjpmYWxzZSwiV29ya2luZ0RheXMiOjY5OTA1fSwiVGFza0RhdGVQb3NpdGlvbiI6MiwiVGFza1RpdGxlUG9zaXRpb24iOjMsIlRhc2tEdXJhdGlvblBvc2l0aW9uIjoyLCJUYXNrVGl0bGVJc1dpZGVyIjpmYWxzZSwiRGF0ZUZvcm1hdCI6eyJGb3JtYXRTdHJpbmciOiJNL2QiLCJTZXBhcmF0b3IiOiIvIiwiVXNlSW50ZXJuYXRpb25hbERhdGVGb3JtYXQiOmZhbHNlfX1dLCJTdHlsZSI6eyJUaW1lbGluZVNldHRpbmdzIjp7IlRvZGF5TWFya2VyQ29sb3IiOiIyNTAsIDExNSwgMjYiLCJUb2RheU1hcmtlckZvbnRTZXR0aW5ncyI6eyJGb250U2l6ZSI6MTIsIkZvbnROYW1lIjoiQXJpYWwgUm91bmRlZCBNVCBCb2xkIiwiSXNCb2xkIjpmYWxzZSwiSXNJdGFsaWMiOmZhbHNlLCJJc1VuZGVybGluZWQiOmZhbHNlLCJGb3JlZ3JvdW5kQ29sb3IiOiIyNTAsIDExNSwgMjYifSwiU3RhcnRZZWFyRm9udCI6eyJGb250U2l6ZSI6MTMsIkZvbnROYW1lIjoiQXJpYWwgUm91bmRlZCBNVCBCb2xkIiwiSXNCb2xkIjpmYWxzZSwiSXNJdGFsaWMiOmZhbHNlLCJJc1VuZGVybGluZWQiOmZhbHNlLCJGb3JlZ3JvdW5kQ29sb3IiOiI5NCwgMjA0LCAyNDMifSwiRW5kWWVhckZvbnQiOnsiRm9udFNpemUiOjEzLCJGb250TmFtZSI6IkFyaWFsIFJvdW5kZWQgTVQgQm9sZCIsIklzQm9sZCI6ZmFsc2UsIklzSXRhbGljIjpmYWxzZSwiSXNVbmRlcmxpbmVkIjpmYWxzZSwiRm9yZWdyb3VuZENvbG9yIjoiOTQsIDIwNCwgMjQzIn0sIklzVGhpbiI6ZmFsc2UsIkhhczNERWZmZWN0Ijp0cnVlLCJUaW1lYmFuZElzUm91bmRlZCI6ZmFsc2UsIlRpbWViYW5kQ29sb3IiOiI5OCwgMTU3LCAyMDkiLCJUaW1lYmFuZEZvbnRTZXR0aW5ncyI6eyJGb250U2l6ZSI6MTYsIkZvbnROYW1lIjoiU2Vnb2UgVUkiLCJJc0JvbGQiOmZhbHNlLCJJc0l0YWxpYyI6ZmFsc2UsIklzVW5kZXJsaW5lZCI6ZmFsc2UsIkZvcmVncm91bmRDb2xvciI6IldoaXRlIn0sIkVsYXBzZWRUaW1lQ29sb3IiOiIzNiwgNDAsIDgyIiwiRWxhcHNlZFRpbWVTdHlsZSI6MiwiVG9kYXlNYXJrZXJQb3NpdGlvbiI6MiwiQ2Fwc1Bvc2l0aW9uIjowfSwiRGVmYXVsdE1pbGVzdG9uZVNldHRpbmdzIjp7IkZsYWdDb25uZWN0b3JTZXR0aW5ncyI6eyJDb2xvciI6Ijc5LCAxMjksIDE4OSIsIklzVmlzaWJsZSI6ZmFsc2UsIkxpbmVXZWlnaHQiOjAuMX0sIkRhdGVGb3JtYXQiOnsiRm9ybWF0U3RyaW5nIjoiTU0vZGQiLCJTZXBhcmF0b3IiOiIvIiwiVXNlSW50ZXJuYXRpb25hbERhdGVGb3JtYXQiOmZhbHNlfSwiV29yZFdyYXAiOnRydWUsIklzRGF0ZVZpc2libGUiOnRydWUsIlRpdGxlRm9udFNldHRpbmdzIjp7IkZvbnRTaXplIjoxNiwiRm9udE5hbWUiOiJDYWxpYnJpIiwiSXNCb2xkIjp0cnVlLCJJc0l0YWxpYyI6dHJ1ZSwiSXNVbmRlcmxpbmVkIjpmYWxzZSwiRm9yZWdyb3VuZENvbG9yIjoiMjM3LCAxMjUsIDQ5In0sIkRhdGVGb250U2V0dGluZ3MiOnsiRm9udFNpemUiOjE2LCJGb250TmFtZSI6IkNhbGlicmkiLCJJc0JvbGQiOnRydWUsIklzSXRhbGljIjpmYWxzZSwiSXNVbmRlcmxpbmVkIjpmYWxzZSwiRm9yZWdyb3VuZENvbG9yIjoiMzMsIDM5LCA2OSJ9LCJDb25uZWN0b3JTZXR0aW5ncyI6eyJDb2xvciI6IiIsIklzVmlzaWJsZSI6ZmFsc2UsIkxpbmVXZWlnaHQiOjAuMX19LCJEZWZhdWx0VGFza1NldHRpbmdzIjp7IldvcmRXcmFwIjpmYWxzZSwiRGF0ZUZvbnRTZXR0aW5ncyI6eyJGb250U2l6ZSI6MTgsIkZvbnROYW1lIjoiQ2FsaWJyaSIsIklzQm9sZCI6ZmFsc2UsIklzSXRhbGljIjpmYWxzZSwiSXNVbmRlcmxpbmVkIjpmYWxzZSwiRm9yZWdyb3VuZENvbG9yIjoiMzMsIDM5LCA2OSJ9LCJEdXJhdGlvbkZvbnRTZXR0aW5ncyI6eyJGb250U2l6ZSI6MTAsIkZvbnROYW1lIjoiQ2FsaWJyaSIsIklzQm9sZCI6ZmFsc2UsIklzSXRhbGljIjpmYWxzZSwiSXNVbmRlcmxpbmVkIjpmYWxzZSwiRm9yZWdyb3VuZENvbG9yIjoiMjM3LCAxMjUsIDQ5In0sIklzVGhpY2siOmZhbHNlLCJUYXNrc0Fib3ZlVGltZWJhbmQiOnRydWUsIkRhdGVGb3JtYXQiOnsiRm9ybWF0U3RyaW5nIjoiTS9kIiwiU2VwYXJhdG9yIjoiLyIsIlVzZUludGVybmF0aW9uYWxEYXRlRm9ybWF0IjpmYWxzZX0sIkR1cmF0aW9uUG9zaXRpb24iOjIsIkR1cmF0aW9uRm9ybWF0IjowLCJSZW5kZXJMb25nVGFza1RpdGxlQWJvdmVUYXNrU2hhcGUiOmZhbHNlLCJJc0hvcml6b250YWxDb25uZWN0b3JWaXNpYmxlIjp0cnVlLCJJc1ZlcnRpY2FsQ29ubmVjdG9yVmlzaWJsZSI6ZmFsc2UsIkludGVydmFsVGV4dFBvc2l0aW9uIjozLCJJbnRlcnZhbERhdGVQb3NpdGlvbiI6MiwiVGl0bGVXaWR0aCI6bnVsbCwiVGl0bGVGb250U2V0dGluZ3MiOnsiRm9udFNpemUiOjIwLCJGb250TmFtZSI6IkNhbGlicmkiLCJJc0JvbGQiOnRydWUsIklzSXRhbGljIjpmYWxzZSwiSXNVbmRlcmxpbmVkIjpmYWxzZSwiRm9yZWdyb3VuZENvbG9yIjoiMzMsIDM5LCA2OSJ9LCJUYXNrc1NwYWNpbmciOjEwLCJTaGFwZUhlaWdodCI6MTYuMCwiVmVydGljYWxDb25uZWN0b3JTZXR0aW5ncyI6eyJDb2xvciI6IjIzNywgMTI1LCA0OSIsIklzVmlzaWJsZSI6ZmFsc2UsIkxpbmVXZWlnaHQiOjAuMH0sIkhvcml6b250YWxDb25uZWN0b3JTZXR0aW5ncyI6eyJDb2xvciI6IjIwNCwgMjA0LCAyMDQiLCJJc1Zpc2libGUiOnRydWUsIkxpbmVXZWlnaHQiOjAuMX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ItMTAtMTVUMDA6MDA6MDBaIiwiQ3VzdG9tVGltZVNjYWxlVXRjRW5kRGF0ZSI6IjIwMTMtMTItMDRUMDA6MDA6MDBaIn19LCJUaW1lYmFuZFZlcnRpY2FsUG9zaXRpb24iOnsiUXVpY2tQb3NpdGlvbiI6MywiUmVsYXRpdmVQb3NpdGlvbiI6ODAuMCwiQWJzb2x1dGVQb3NpdGlvbiI6NDMyLjAsIlByZXZpb3VzQWJzb2x1dGVQb3NpdGlvbiI6NDMyLjB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</TotalTime>
  <Words>981</Words>
  <Application>Microsoft Office PowerPoint</Application>
  <PresentationFormat>On-screen Show (4:3)</PresentationFormat>
  <Paragraphs>151</Paragraphs>
  <Slides>26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 BIOMETRICS MECHANISM OVER WIRELESS NETWORKS USING STEGANOGRAPHICMETHOD  </vt:lpstr>
      <vt:lpstr>Research Objective</vt:lpstr>
      <vt:lpstr>Base Paper</vt:lpstr>
      <vt:lpstr>Literature Survey –1</vt:lpstr>
      <vt:lpstr>Literature Survey –2</vt:lpstr>
      <vt:lpstr>WORK FLOW of the project</vt:lpstr>
      <vt:lpstr>WORK FLOW</vt:lpstr>
      <vt:lpstr>MODULE 2 </vt:lpstr>
      <vt:lpstr>MODULE 3</vt:lpstr>
      <vt:lpstr>MODULE 3</vt:lpstr>
      <vt:lpstr>MODULE 4 </vt:lpstr>
      <vt:lpstr>Hardware/ Software Requirements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DEMO</vt:lpstr>
      <vt:lpstr>APPLICATIONS </vt:lpstr>
      <vt:lpstr>Challenges during implementation</vt:lpstr>
      <vt:lpstr>STANDARDS AND CONSTRAINSTS </vt:lpstr>
      <vt:lpstr>constrainsts</vt:lpstr>
      <vt:lpstr>Slide 25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International Topical Meeting on  Microwave Photonics – MWP 2011  co-locating with APMP2011 Singapore October 2011</dc:title>
  <dc:creator>E3AcadGrp</dc:creator>
  <cp:lastModifiedBy>srikar</cp:lastModifiedBy>
  <cp:revision>310</cp:revision>
  <cp:lastPrinted>2014-12-08T07:06:34Z</cp:lastPrinted>
  <dcterms:created xsi:type="dcterms:W3CDTF">2008-09-29T00:55:37Z</dcterms:created>
  <dcterms:modified xsi:type="dcterms:W3CDTF">2017-05-07T16:09:54Z</dcterms:modified>
</cp:coreProperties>
</file>