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6.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858" r:id="rId3"/>
  </p:sldMasterIdLst>
  <p:notesMasterIdLst>
    <p:notesMasterId r:id="rId22"/>
  </p:notesMasterIdLst>
  <p:handoutMasterIdLst>
    <p:handoutMasterId r:id="rId23"/>
  </p:handoutMasterIdLst>
  <p:sldIdLst>
    <p:sldId id="256" r:id="rId4"/>
    <p:sldId id="264" r:id="rId5"/>
    <p:sldId id="303" r:id="rId6"/>
    <p:sldId id="299" r:id="rId7"/>
    <p:sldId id="295" r:id="rId8"/>
    <p:sldId id="302" r:id="rId9"/>
    <p:sldId id="300" r:id="rId10"/>
    <p:sldId id="304" r:id="rId11"/>
    <p:sldId id="306" r:id="rId12"/>
    <p:sldId id="307" r:id="rId13"/>
    <p:sldId id="308" r:id="rId14"/>
    <p:sldId id="309" r:id="rId15"/>
    <p:sldId id="305" r:id="rId16"/>
    <p:sldId id="310" r:id="rId17"/>
    <p:sldId id="311" r:id="rId18"/>
    <p:sldId id="266" r:id="rId19"/>
    <p:sldId id="296" r:id="rId20"/>
    <p:sldId id="273" r:id="rId21"/>
  </p:sldIdLst>
  <p:sldSz cx="12192000" cy="6858000"/>
  <p:notesSz cx="6858000" cy="9144000"/>
  <p:custDataLst>
    <p:tags r:id="rId24"/>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999C"/>
    <a:srgbClr val="6D64CC"/>
    <a:srgbClr val="C7FF17"/>
    <a:srgbClr val="CC2980"/>
    <a:srgbClr val="80B8D6"/>
    <a:srgbClr val="88D5ED"/>
    <a:srgbClr val="FF6327"/>
    <a:srgbClr val="860864"/>
    <a:srgbClr val="FF7D82"/>
    <a:srgbClr val="6E6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1" autoAdjust="0"/>
    <p:restoredTop sz="95759" autoAdjust="0"/>
  </p:normalViewPr>
  <p:slideViewPr>
    <p:cSldViewPr>
      <p:cViewPr varScale="1">
        <p:scale>
          <a:sx n="74" d="100"/>
          <a:sy n="74" d="100"/>
        </p:scale>
        <p:origin x="576" y="9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7" d="100"/>
          <a:sy n="77" d="100"/>
        </p:scale>
        <p:origin x="1692" y="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42"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gs" Target="tags/tag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09-10-2018</a:t>
            </a:fld>
            <a:endParaRPr lang="pt-PT" sz="900"/>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09/10/2018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2026062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of Layered architecture is one of the architectural pattern based on call-and-return style</a:t>
            </a:r>
          </a:p>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10</a:t>
            </a:fld>
            <a:endParaRPr lang="pt-BR"/>
          </a:p>
        </p:txBody>
      </p:sp>
    </p:spTree>
    <p:extLst>
      <p:ext uri="{BB962C8B-B14F-4D97-AF65-F5344CB8AC3E}">
        <p14:creationId xmlns:p14="http://schemas.microsoft.com/office/powerpoint/2010/main" val="66020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4.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3.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2.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5.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re 2"/>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33"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683"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706"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mod="1">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xmlns=""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xmlns=""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xmlns=""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xmlns=""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xmlns=""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smtClean="0"/>
              <a:t>Click to edit Master title style</a:t>
            </a:r>
            <a:endParaRPr lang="en-US" dirty="0"/>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66"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73"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554"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xmlns=""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59"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11.xml"/><Relationship Id="rId7" Type="http://schemas.openxmlformats.org/officeDocument/2006/relationships/tags" Target="../tags/tag6.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vmlDrawing" Target="../drawings/vmlDrawing5.vml"/><Relationship Id="rId5"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oleObject" Target="../embeddings/oleObject10.bin"/><Relationship Id="rId5" Type="http://schemas.openxmlformats.org/officeDocument/2006/relationships/tags" Target="../tags/tag11.xml"/><Relationship Id="rId4" Type="http://schemas.openxmlformats.org/officeDocument/2006/relationships/vmlDrawing" Target="../drawings/vmlDrawing10.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60" name="think-cell Slide" r:id="rId12" imgW="270" imgH="270" progId="TCLayout.ActiveDocument.1">
                  <p:embed/>
                </p:oleObj>
              </mc:Choice>
              <mc:Fallback>
                <p:oleObj name="think-cell Slide" r:id="rId12" imgW="270" imgH="270" progId="TCLayout.ActiveDocument.1">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xmlns=""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xmlns=""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xmlns=""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xmlns=""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xmlns=""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xmlns=""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xmlns=""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xmlns=""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xmlns=""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xmlns=""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xmlns=""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xmlns=""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xmlns=""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xmlns=""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xmlns=""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xmlns=""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xmlns=""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xmlns=""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xmlns=""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xmlns=""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xmlns=""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77" r:id="rId7"/>
    <p:sldLayoutId id="2147483834"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38" name="think-cell Slide" r:id="rId8" imgW="270" imgH="270" progId="TCLayout.ActiveDocument.1">
                  <p:embed/>
                </p:oleObj>
              </mc:Choice>
              <mc:Fallback>
                <p:oleObj name="think-cell Slide" r:id="rId8" imgW="270" imgH="270" progId="TCLayout.ActiveDocument.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xmlns=""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xmlns=""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xmlns=""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xmlns=""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xmlns=""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xmlns=""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55"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6.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7988" y="1358153"/>
            <a:ext cx="6373812" cy="1461247"/>
          </a:xfrm>
        </p:spPr>
        <p:txBody>
          <a:bodyPr/>
          <a:lstStyle/>
          <a:p>
            <a:r>
              <a:rPr lang="en-GB" sz="3200" dirty="0" smtClean="0"/>
              <a:t>University Admission System</a:t>
            </a:r>
            <a:endParaRPr lang="en-GB" sz="3200" dirty="0"/>
          </a:p>
        </p:txBody>
      </p:sp>
      <p:sp>
        <p:nvSpPr>
          <p:cNvPr id="3" name="Subtitle 2"/>
          <p:cNvSpPr>
            <a:spLocks noGrp="1"/>
          </p:cNvSpPr>
          <p:nvPr>
            <p:ph type="subTitle" idx="1"/>
          </p:nvPr>
        </p:nvSpPr>
        <p:spPr/>
        <p:txBody>
          <a:bodyPr/>
          <a:lstStyle/>
          <a:p>
            <a:r>
              <a:rPr lang="en-US" dirty="0" smtClean="0"/>
              <a:t>Bangalore</a:t>
            </a:r>
            <a:r>
              <a:rPr lang="en-US" dirty="0" smtClean="0"/>
              <a:t>, 10 </a:t>
            </a:r>
            <a:r>
              <a:rPr lang="en-US" dirty="0" err="1" smtClean="0"/>
              <a:t>oct</a:t>
            </a:r>
            <a:r>
              <a:rPr lang="en-US" dirty="0" smtClean="0"/>
              <a:t> 2018, </a:t>
            </a:r>
            <a:r>
              <a:rPr lang="en-US" dirty="0"/>
              <a:t>Author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smtClean="0"/>
              <a:t>Layered Architecture</a:t>
            </a:r>
            <a:endParaRPr lang="en-GB" dirty="0"/>
          </a:p>
        </p:txBody>
      </p:sp>
      <p:sp>
        <p:nvSpPr>
          <p:cNvPr id="5" name="Text Placeholder 4"/>
          <p:cNvSpPr>
            <a:spLocks noGrp="1"/>
          </p:cNvSpPr>
          <p:nvPr>
            <p:ph type="body" sz="quarter" idx="10"/>
          </p:nvPr>
        </p:nvSpPr>
        <p:spPr/>
        <p:txBody>
          <a:bodyPr/>
          <a:lstStyle/>
          <a:p>
            <a:pPr marL="342900" indent="-342900">
              <a:buClr>
                <a:schemeClr val="accent2"/>
              </a:buClr>
              <a:buFont typeface="Arial" panose="020B0604020202020204" pitchFamily="34" charset="0"/>
              <a:buChar char="•"/>
            </a:pPr>
            <a:r>
              <a:rPr lang="en-US" dirty="0" smtClean="0"/>
              <a:t>In </a:t>
            </a:r>
            <a:r>
              <a:rPr lang="en-US" dirty="0"/>
              <a:t>layered architecture, business rules, behavior, and data are obtained and manipulated, based on activity via the user interface.</a:t>
            </a:r>
          </a:p>
          <a:p>
            <a:pPr marL="342900" indent="-342900">
              <a:buClr>
                <a:schemeClr val="accent2"/>
              </a:buClr>
              <a:buFont typeface="Arial" panose="020B0604020202020204" pitchFamily="34" charset="0"/>
              <a:buChar char="•"/>
            </a:pPr>
            <a:r>
              <a:rPr lang="en-US" dirty="0"/>
              <a:t>Layered architecture provides a clean separation between the business implementation, presentation and data-access logic</a:t>
            </a:r>
            <a:endParaRPr lang="en-US" dirty="0" smtClean="0"/>
          </a:p>
          <a:p>
            <a:pPr marL="444500" lvl="3" indent="0">
              <a:buNone/>
            </a:pPr>
            <a:endParaRPr lang="en-US" dirty="0"/>
          </a:p>
          <a:p>
            <a:pPr marL="88900" lvl="1" indent="0">
              <a:buNone/>
            </a:pPr>
            <a:endParaRPr lang="en-US" dirty="0"/>
          </a:p>
          <a:p>
            <a:endParaRPr lang="en-GB" dirty="0"/>
          </a:p>
        </p:txBody>
      </p:sp>
      <p:grpSp>
        <p:nvGrpSpPr>
          <p:cNvPr id="6" name="Group 5"/>
          <p:cNvGrpSpPr/>
          <p:nvPr/>
        </p:nvGrpSpPr>
        <p:grpSpPr>
          <a:xfrm>
            <a:off x="4825242" y="3353144"/>
            <a:ext cx="4572000" cy="2455917"/>
            <a:chOff x="3005978" y="3721818"/>
            <a:chExt cx="4459352" cy="2775538"/>
          </a:xfrm>
        </p:grpSpPr>
        <p:grpSp>
          <p:nvGrpSpPr>
            <p:cNvPr id="7" name="Group 6"/>
            <p:cNvGrpSpPr/>
            <p:nvPr/>
          </p:nvGrpSpPr>
          <p:grpSpPr>
            <a:xfrm>
              <a:off x="3005978" y="3721818"/>
              <a:ext cx="4459352" cy="2775538"/>
              <a:chOff x="2801257" y="3708399"/>
              <a:chExt cx="4833257" cy="3463873"/>
            </a:xfrm>
          </p:grpSpPr>
          <p:sp>
            <p:nvSpPr>
              <p:cNvPr id="9" name="Rectangle 8"/>
              <p:cNvSpPr/>
              <p:nvPr/>
            </p:nvSpPr>
            <p:spPr>
              <a:xfrm>
                <a:off x="2819117" y="3708399"/>
                <a:ext cx="2859314" cy="5370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Application UI </a:t>
                </a:r>
                <a:endParaRPr lang="en-US" dirty="0"/>
              </a:p>
            </p:txBody>
          </p:sp>
          <p:sp>
            <p:nvSpPr>
              <p:cNvPr id="10" name="Rectangle 9"/>
              <p:cNvSpPr/>
              <p:nvPr/>
            </p:nvSpPr>
            <p:spPr>
              <a:xfrm>
                <a:off x="2801257" y="4545186"/>
                <a:ext cx="2859314" cy="3846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Service Interfaces</a:t>
                </a:r>
                <a:endParaRPr lang="en-US" dirty="0"/>
              </a:p>
            </p:txBody>
          </p:sp>
          <p:sp>
            <p:nvSpPr>
              <p:cNvPr id="11" name="Rectangle 10"/>
              <p:cNvSpPr/>
              <p:nvPr/>
            </p:nvSpPr>
            <p:spPr>
              <a:xfrm>
                <a:off x="2801257" y="4929815"/>
                <a:ext cx="2859314" cy="3846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t>Service Implementation</a:t>
                </a:r>
                <a:endParaRPr lang="en-US" sz="1600" dirty="0"/>
              </a:p>
            </p:txBody>
          </p:sp>
          <p:sp>
            <p:nvSpPr>
              <p:cNvPr id="12" name="Rectangle 11"/>
              <p:cNvSpPr/>
              <p:nvPr/>
            </p:nvSpPr>
            <p:spPr>
              <a:xfrm>
                <a:off x="2801257" y="5590214"/>
                <a:ext cx="2859314" cy="38462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DAO Interfaces</a:t>
                </a:r>
                <a:endParaRPr lang="en-US" dirty="0"/>
              </a:p>
            </p:txBody>
          </p:sp>
          <p:sp>
            <p:nvSpPr>
              <p:cNvPr id="13" name="Rectangle 12"/>
              <p:cNvSpPr/>
              <p:nvPr/>
            </p:nvSpPr>
            <p:spPr>
              <a:xfrm>
                <a:off x="2801257" y="5974843"/>
                <a:ext cx="2859314" cy="3846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DAO Implementation</a:t>
                </a:r>
                <a:endParaRPr lang="en-US" dirty="0"/>
              </a:p>
            </p:txBody>
          </p:sp>
          <p:sp>
            <p:nvSpPr>
              <p:cNvPr id="14" name="Flowchart: Magnetic Disk 13"/>
              <p:cNvSpPr/>
              <p:nvPr/>
            </p:nvSpPr>
            <p:spPr>
              <a:xfrm>
                <a:off x="3570514" y="6635243"/>
                <a:ext cx="1320800" cy="537029"/>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Databas</a:t>
                </a:r>
                <a:r>
                  <a:rPr lang="en-US" dirty="0" smtClean="0"/>
                  <a:t>e</a:t>
                </a:r>
                <a:endParaRPr lang="en-US" dirty="0"/>
              </a:p>
            </p:txBody>
          </p:sp>
          <p:sp>
            <p:nvSpPr>
              <p:cNvPr id="15" name="Rectangle 14"/>
              <p:cNvSpPr/>
              <p:nvPr/>
            </p:nvSpPr>
            <p:spPr>
              <a:xfrm>
                <a:off x="6270171" y="3833986"/>
                <a:ext cx="1364343" cy="252548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Domain</a:t>
                </a:r>
              </a:p>
              <a:p>
                <a:pPr algn="ctr"/>
                <a:r>
                  <a:rPr lang="en-US" dirty="0" smtClean="0"/>
                  <a:t>Objects</a:t>
                </a:r>
                <a:endParaRPr lang="en-US" dirty="0"/>
              </a:p>
            </p:txBody>
          </p:sp>
          <p:cxnSp>
            <p:nvCxnSpPr>
              <p:cNvPr id="16" name="Straight Arrow Connector 15"/>
              <p:cNvCxnSpPr>
                <a:stCxn id="9" idx="3"/>
              </p:cNvCxnSpPr>
              <p:nvPr/>
            </p:nvCxnSpPr>
            <p:spPr>
              <a:xfrm>
                <a:off x="5678431" y="3976914"/>
                <a:ext cx="609600" cy="384627"/>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5660571" y="4245429"/>
                <a:ext cx="609600" cy="0"/>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grpSp>
        <p:cxnSp>
          <p:nvCxnSpPr>
            <p:cNvPr id="8" name="Straight Arrow Connector 7"/>
            <p:cNvCxnSpPr/>
            <p:nvPr/>
          </p:nvCxnSpPr>
          <p:spPr>
            <a:xfrm flipV="1">
              <a:off x="5660571" y="4905828"/>
              <a:ext cx="609600" cy="376981"/>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grpSp>
      <p:sp>
        <p:nvSpPr>
          <p:cNvPr id="18" name="TextBox 17"/>
          <p:cNvSpPr txBox="1"/>
          <p:nvPr/>
        </p:nvSpPr>
        <p:spPr>
          <a:xfrm>
            <a:off x="2281324" y="3390980"/>
            <a:ext cx="2109680" cy="338554"/>
          </a:xfrm>
          <a:prstGeom prst="rect">
            <a:avLst/>
          </a:prstGeom>
          <a:noFill/>
        </p:spPr>
        <p:txBody>
          <a:bodyPr wrap="none" rtlCol="0">
            <a:spAutoFit/>
          </a:bodyPr>
          <a:lstStyle/>
          <a:p>
            <a:r>
              <a:rPr lang="en-US" sz="1600" dirty="0" smtClean="0"/>
              <a:t>Presentation Layer</a:t>
            </a:r>
            <a:endParaRPr lang="en-US" sz="1600" dirty="0"/>
          </a:p>
        </p:txBody>
      </p:sp>
      <p:sp>
        <p:nvSpPr>
          <p:cNvPr id="19" name="TextBox 18"/>
          <p:cNvSpPr txBox="1"/>
          <p:nvPr/>
        </p:nvSpPr>
        <p:spPr>
          <a:xfrm>
            <a:off x="2092784" y="3996479"/>
            <a:ext cx="2683748" cy="584775"/>
          </a:xfrm>
          <a:prstGeom prst="rect">
            <a:avLst/>
          </a:prstGeom>
          <a:noFill/>
        </p:spPr>
        <p:txBody>
          <a:bodyPr wrap="none" rtlCol="0">
            <a:spAutoFit/>
          </a:bodyPr>
          <a:lstStyle/>
          <a:p>
            <a:r>
              <a:rPr lang="en-US" sz="1600" dirty="0" smtClean="0"/>
              <a:t>Service/Business Logic  </a:t>
            </a:r>
          </a:p>
          <a:p>
            <a:pPr algn="ctr"/>
            <a:r>
              <a:rPr lang="en-US" sz="1600" dirty="0" smtClean="0"/>
              <a:t>Layer</a:t>
            </a:r>
            <a:endParaRPr lang="en-US" sz="1600" dirty="0"/>
          </a:p>
        </p:txBody>
      </p:sp>
      <p:sp>
        <p:nvSpPr>
          <p:cNvPr id="20" name="TextBox 19"/>
          <p:cNvSpPr txBox="1"/>
          <p:nvPr/>
        </p:nvSpPr>
        <p:spPr>
          <a:xfrm>
            <a:off x="2398252" y="4795028"/>
            <a:ext cx="2072812" cy="338554"/>
          </a:xfrm>
          <a:prstGeom prst="rect">
            <a:avLst/>
          </a:prstGeom>
          <a:noFill/>
        </p:spPr>
        <p:txBody>
          <a:bodyPr wrap="none" rtlCol="0">
            <a:spAutoFit/>
          </a:bodyPr>
          <a:lstStyle/>
          <a:p>
            <a:r>
              <a:rPr lang="en-US" sz="1600" dirty="0" smtClean="0"/>
              <a:t>Data Access Layer</a:t>
            </a:r>
            <a:endParaRPr lang="en-US" sz="1600" dirty="0"/>
          </a:p>
        </p:txBody>
      </p:sp>
    </p:spTree>
    <p:extLst>
      <p:ext uri="{BB962C8B-B14F-4D97-AF65-F5344CB8AC3E}">
        <p14:creationId xmlns:p14="http://schemas.microsoft.com/office/powerpoint/2010/main" val="33169373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smtClean="0"/>
              <a:t>Layered Architecture</a:t>
            </a:r>
            <a:endParaRPr lang="en-GB" dirty="0"/>
          </a:p>
        </p:txBody>
      </p:sp>
      <p:sp>
        <p:nvSpPr>
          <p:cNvPr id="5" name="Text Placeholder 4"/>
          <p:cNvSpPr>
            <a:spLocks noGrp="1"/>
          </p:cNvSpPr>
          <p:nvPr>
            <p:ph type="body" sz="quarter" idx="10"/>
          </p:nvPr>
        </p:nvSpPr>
        <p:spPr/>
        <p:txBody>
          <a:bodyPr>
            <a:normAutofit/>
          </a:bodyPr>
          <a:lstStyle/>
          <a:p>
            <a:pPr marL="342900" indent="-342900">
              <a:lnSpc>
                <a:spcPct val="100000"/>
              </a:lnSpc>
              <a:buClr>
                <a:schemeClr val="accent2"/>
              </a:buClr>
              <a:buFont typeface="Arial" panose="020B0604020202020204" pitchFamily="34" charset="0"/>
              <a:buChar char="•"/>
            </a:pPr>
            <a:r>
              <a:rPr lang="en-US" dirty="0" smtClean="0"/>
              <a:t>Layers :</a:t>
            </a:r>
          </a:p>
          <a:p>
            <a:pPr marL="552450" lvl="1" indent="-285750">
              <a:lnSpc>
                <a:spcPct val="110000"/>
              </a:lnSpc>
              <a:buFont typeface="Arial" panose="020B0604020202020204" pitchFamily="34" charset="0"/>
              <a:buChar char="•"/>
            </a:pPr>
            <a:r>
              <a:rPr lang="en-US" dirty="0"/>
              <a:t>Domain Objects</a:t>
            </a:r>
          </a:p>
          <a:p>
            <a:pPr marL="965200" lvl="3" indent="-342900">
              <a:lnSpc>
                <a:spcPct val="110000"/>
              </a:lnSpc>
              <a:buFont typeface="Wingdings" panose="05000000000000000000" pitchFamily="2" charset="2"/>
              <a:buChar char="ü"/>
            </a:pPr>
            <a:r>
              <a:rPr lang="en-US" dirty="0" err="1"/>
              <a:t>com.capgemini.university.bean</a:t>
            </a:r>
            <a:endParaRPr lang="en-US" dirty="0"/>
          </a:p>
          <a:p>
            <a:pPr marL="609600" lvl="1" indent="-342900">
              <a:lnSpc>
                <a:spcPct val="110000"/>
              </a:lnSpc>
              <a:buClr>
                <a:schemeClr val="accent2"/>
              </a:buClr>
              <a:buFont typeface="Arial" panose="020B0604020202020204" pitchFamily="34" charset="0"/>
              <a:buChar char="•"/>
            </a:pPr>
            <a:r>
              <a:rPr lang="en-US" dirty="0" smtClean="0"/>
              <a:t>Presentation </a:t>
            </a:r>
            <a:r>
              <a:rPr lang="en-US" dirty="0"/>
              <a:t>Layer </a:t>
            </a:r>
            <a:endParaRPr lang="en-US" dirty="0" smtClean="0"/>
          </a:p>
          <a:p>
            <a:pPr marL="965200" lvl="3" indent="-342900">
              <a:lnSpc>
                <a:spcPct val="110000"/>
              </a:lnSpc>
              <a:buFont typeface="Wingdings" panose="05000000000000000000" pitchFamily="2" charset="2"/>
              <a:buChar char="ü"/>
            </a:pPr>
            <a:r>
              <a:rPr lang="en-US" dirty="0" err="1" smtClean="0"/>
              <a:t>com.capgemini.university.ui</a:t>
            </a:r>
            <a:endParaRPr lang="en-US" dirty="0" smtClean="0"/>
          </a:p>
          <a:p>
            <a:pPr marL="552450" lvl="1" indent="-285750">
              <a:lnSpc>
                <a:spcPct val="110000"/>
              </a:lnSpc>
              <a:buFont typeface="Arial" panose="020B0604020202020204" pitchFamily="34" charset="0"/>
              <a:buChar char="•"/>
            </a:pPr>
            <a:r>
              <a:rPr lang="en-US" dirty="0" smtClean="0"/>
              <a:t>Business Layer /Service Layer</a:t>
            </a:r>
          </a:p>
          <a:p>
            <a:pPr marL="908050" lvl="3" indent="-285750">
              <a:lnSpc>
                <a:spcPct val="110000"/>
              </a:lnSpc>
              <a:buFont typeface="Wingdings" panose="05000000000000000000" pitchFamily="2" charset="2"/>
              <a:buChar char="ü"/>
            </a:pPr>
            <a:r>
              <a:rPr lang="en-US" dirty="0" err="1" smtClean="0"/>
              <a:t>com.capgemini.university.service</a:t>
            </a:r>
            <a:endParaRPr lang="en-US" dirty="0" smtClean="0"/>
          </a:p>
          <a:p>
            <a:pPr marL="552450" lvl="1" indent="-285750">
              <a:lnSpc>
                <a:spcPct val="110000"/>
              </a:lnSpc>
              <a:buFont typeface="Arial" panose="020B0604020202020204" pitchFamily="34" charset="0"/>
              <a:buChar char="•"/>
            </a:pPr>
            <a:r>
              <a:rPr lang="en-US" dirty="0" smtClean="0"/>
              <a:t>Data Access Layer </a:t>
            </a:r>
          </a:p>
          <a:p>
            <a:pPr marL="908050" lvl="3" indent="-285750">
              <a:lnSpc>
                <a:spcPct val="110000"/>
              </a:lnSpc>
              <a:buFont typeface="Wingdings" panose="05000000000000000000" pitchFamily="2" charset="2"/>
              <a:buChar char="ü"/>
            </a:pPr>
            <a:r>
              <a:rPr lang="en-US" dirty="0" err="1" smtClean="0"/>
              <a:t>com.capgemini.university.dao</a:t>
            </a:r>
            <a:endParaRPr lang="en-US" dirty="0" smtClean="0"/>
          </a:p>
          <a:p>
            <a:pPr marL="552450" lvl="1" indent="-285750">
              <a:lnSpc>
                <a:spcPct val="110000"/>
              </a:lnSpc>
              <a:buFont typeface="Arial" panose="020B0604020202020204" pitchFamily="34" charset="0"/>
              <a:buChar char="•"/>
            </a:pPr>
            <a:r>
              <a:rPr lang="en-US" dirty="0" smtClean="0"/>
              <a:t>Exception Handling</a:t>
            </a:r>
          </a:p>
          <a:p>
            <a:pPr marL="908050" lvl="3" indent="-285750">
              <a:lnSpc>
                <a:spcPct val="110000"/>
              </a:lnSpc>
              <a:buFont typeface="Wingdings" panose="05000000000000000000" pitchFamily="2" charset="2"/>
              <a:buChar char="ü"/>
            </a:pPr>
            <a:r>
              <a:rPr lang="en-US" dirty="0" err="1" smtClean="0"/>
              <a:t>com.capgemini.university.exception</a:t>
            </a:r>
            <a:endParaRPr lang="en-US" dirty="0" smtClean="0"/>
          </a:p>
          <a:p>
            <a:pPr marL="730250" lvl="2" indent="-285750">
              <a:buFont typeface="Wingdings" panose="05000000000000000000" pitchFamily="2" charset="2"/>
              <a:buChar char="ü"/>
            </a:pPr>
            <a:endParaRPr lang="en-US" dirty="0" smtClean="0"/>
          </a:p>
          <a:p>
            <a:pPr marL="88900" lvl="1" indent="0">
              <a:buNone/>
            </a:pPr>
            <a:endParaRPr lang="en-US" dirty="0"/>
          </a:p>
          <a:p>
            <a:endParaRPr lang="en-GB" dirty="0"/>
          </a:p>
        </p:txBody>
      </p:sp>
    </p:spTree>
    <p:extLst>
      <p:ext uri="{BB962C8B-B14F-4D97-AF65-F5344CB8AC3E}">
        <p14:creationId xmlns:p14="http://schemas.microsoft.com/office/powerpoint/2010/main" val="12237067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533400"/>
          </a:xfrm>
        </p:spPr>
        <p:txBody>
          <a:bodyPr/>
          <a:lstStyle/>
          <a:p>
            <a:r>
              <a:rPr lang="en-US" sz="2400" dirty="0" smtClean="0"/>
              <a:t>Class diagram</a:t>
            </a: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350" y="533400"/>
            <a:ext cx="11736050" cy="6096000"/>
          </a:xfrm>
          <a:prstGeom prst="rect">
            <a:avLst/>
          </a:prstGeom>
        </p:spPr>
      </p:pic>
    </p:spTree>
    <p:extLst>
      <p:ext uri="{BB962C8B-B14F-4D97-AF65-F5344CB8AC3E}">
        <p14:creationId xmlns:p14="http://schemas.microsoft.com/office/powerpoint/2010/main" val="2447964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609600"/>
          </a:xfrm>
        </p:spPr>
        <p:txBody>
          <a:bodyPr/>
          <a:lstStyle/>
          <a:p>
            <a:r>
              <a:rPr lang="en-US" dirty="0" smtClean="0"/>
              <a:t>Use Case Diagram</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609600"/>
            <a:ext cx="7348537" cy="6019800"/>
          </a:xfrm>
          <a:prstGeom prst="rect">
            <a:avLst/>
          </a:prstGeom>
        </p:spPr>
      </p:pic>
    </p:spTree>
    <p:extLst>
      <p:ext uri="{BB962C8B-B14F-4D97-AF65-F5344CB8AC3E}">
        <p14:creationId xmlns:p14="http://schemas.microsoft.com/office/powerpoint/2010/main" val="2125363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itle 2"/>
          <p:cNvSpPr>
            <a:spLocks noGrp="1"/>
          </p:cNvSpPr>
          <p:nvPr>
            <p:ph type="title"/>
          </p:nvPr>
        </p:nvSpPr>
        <p:spPr/>
        <p:txBody>
          <a:bodyPr/>
          <a:lstStyle/>
          <a:p>
            <a:r>
              <a:rPr lang="en-US" dirty="0" smtClean="0"/>
              <a:t>Student</a:t>
            </a:r>
            <a:endParaRPr lang="en-US" dirty="0"/>
          </a:p>
        </p:txBody>
      </p:sp>
    </p:spTree>
    <p:extLst>
      <p:ext uri="{BB962C8B-B14F-4D97-AF65-F5344CB8AC3E}">
        <p14:creationId xmlns:p14="http://schemas.microsoft.com/office/powerpoint/2010/main" val="3560203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smtClean="0"/>
              <a:t>Integrating with </a:t>
            </a:r>
            <a:r>
              <a:rPr lang="en-US" dirty="0" err="1" smtClean="0"/>
              <a:t>JSP,Servelts,HTML</a:t>
            </a:r>
            <a:r>
              <a:rPr lang="en-US" dirty="0" smtClean="0"/>
              <a:t> to develop web application </a:t>
            </a:r>
            <a:endParaRPr lang="en-US" dirty="0"/>
          </a:p>
        </p:txBody>
      </p:sp>
      <p:sp>
        <p:nvSpPr>
          <p:cNvPr id="3" name="Title 2"/>
          <p:cNvSpPr>
            <a:spLocks noGrp="1"/>
          </p:cNvSpPr>
          <p:nvPr>
            <p:ph type="title"/>
          </p:nvPr>
        </p:nvSpPr>
        <p:spPr/>
        <p:txBody>
          <a:bodyPr/>
          <a:lstStyle/>
          <a:p>
            <a:r>
              <a:rPr lang="en-US" smtClean="0"/>
              <a:t>Future Scope</a:t>
            </a:r>
            <a:endParaRPr lang="en-US" dirty="0"/>
          </a:p>
        </p:txBody>
      </p:sp>
    </p:spTree>
    <p:extLst>
      <p:ext uri="{BB962C8B-B14F-4D97-AF65-F5344CB8AC3E}">
        <p14:creationId xmlns:p14="http://schemas.microsoft.com/office/powerpoint/2010/main" val="3696042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8" y="2205319"/>
            <a:ext cx="6246667" cy="4076234"/>
          </a:xfrm>
        </p:spPr>
        <p:txBody>
          <a:bodyPr/>
          <a:lstStyle/>
          <a:p>
            <a:pPr marL="285750" indent="-285750">
              <a:lnSpc>
                <a:spcPct val="200000"/>
              </a:lnSpc>
              <a:buFont typeface="Verdana" panose="020B0604030504040204" pitchFamily="34" charset="0"/>
              <a:buChar char="−"/>
            </a:pPr>
            <a:r>
              <a:rPr lang="en-US" altLang="ko-KR" dirty="0">
                <a:latin typeface="+mn-lt"/>
              </a:rPr>
              <a:t>Logging is writing the state of a program at various stages of its execution to some repository </a:t>
            </a:r>
          </a:p>
          <a:p>
            <a:pPr marL="285750" indent="-285750">
              <a:lnSpc>
                <a:spcPct val="200000"/>
              </a:lnSpc>
              <a:buFont typeface="Verdana" panose="020B0604030504040204" pitchFamily="34" charset="0"/>
              <a:buChar char="−"/>
            </a:pPr>
            <a:r>
              <a:rPr lang="en-US" altLang="ko-KR" dirty="0">
                <a:solidFill>
                  <a:srgbClr val="000000"/>
                </a:solidFill>
                <a:latin typeface="+mn-lt"/>
              </a:rPr>
              <a:t>Log4j is an open source logging API for </a:t>
            </a:r>
            <a:r>
              <a:rPr lang="en-US" altLang="ko-KR" dirty="0" smtClean="0">
                <a:solidFill>
                  <a:srgbClr val="000000"/>
                </a:solidFill>
                <a:latin typeface="+mn-lt"/>
              </a:rPr>
              <a:t>Java </a:t>
            </a:r>
            <a:endParaRPr lang="en-US" altLang="ko-KR" dirty="0">
              <a:solidFill>
                <a:srgbClr val="000000"/>
              </a:solidFill>
              <a:latin typeface="+mn-lt"/>
            </a:endParaRPr>
          </a:p>
          <a:p>
            <a:endParaRPr lang="en-GB" dirty="0"/>
          </a:p>
        </p:txBody>
      </p:sp>
      <p:sp>
        <p:nvSpPr>
          <p:cNvPr id="6" name="Text Placeholder 5"/>
          <p:cNvSpPr>
            <a:spLocks noGrp="1"/>
          </p:cNvSpPr>
          <p:nvPr>
            <p:ph type="body" sz="quarter" idx="12"/>
          </p:nvPr>
        </p:nvSpPr>
        <p:spPr>
          <a:xfrm>
            <a:off x="227349" y="1104901"/>
            <a:ext cx="5400000" cy="819382"/>
          </a:xfrm>
        </p:spPr>
        <p:txBody>
          <a:bodyPr/>
          <a:lstStyle/>
          <a:p>
            <a:r>
              <a:rPr lang="en-GB" sz="2600" b="0" dirty="0" smtClean="0"/>
              <a:t>JAVA Logging</a:t>
            </a:r>
            <a:endParaRPr lang="en-GB" sz="2600" b="0" dirty="0"/>
          </a:p>
        </p:txBody>
      </p:sp>
      <p:sp>
        <p:nvSpPr>
          <p:cNvPr id="7" name="Text Placeholder 6"/>
          <p:cNvSpPr>
            <a:spLocks noGrp="1"/>
          </p:cNvSpPr>
          <p:nvPr>
            <p:ph type="body" sz="quarter" idx="13"/>
          </p:nvPr>
        </p:nvSpPr>
        <p:spPr>
          <a:xfrm>
            <a:off x="7379426" y="1420989"/>
            <a:ext cx="4494590" cy="743987"/>
          </a:xfrm>
        </p:spPr>
        <p:txBody>
          <a:bodyPr/>
          <a:lstStyle/>
          <a:p>
            <a:endParaRPr lang="en-GB" dirty="0"/>
          </a:p>
        </p:txBody>
      </p:sp>
      <p:sp>
        <p:nvSpPr>
          <p:cNvPr id="4" name="Title 3"/>
          <p:cNvSpPr>
            <a:spLocks noGrp="1"/>
          </p:cNvSpPr>
          <p:nvPr>
            <p:ph type="title"/>
          </p:nvPr>
        </p:nvSpPr>
        <p:spPr/>
        <p:txBody>
          <a:bodyPr/>
          <a:lstStyle/>
          <a:p>
            <a:r>
              <a:rPr lang="en-GB" sz="3600" dirty="0" smtClean="0"/>
              <a:t>Loggers</a:t>
            </a:r>
            <a:endParaRPr lang="en-GB" sz="3600" dirty="0"/>
          </a:p>
        </p:txBody>
      </p:sp>
      <p:sp>
        <p:nvSpPr>
          <p:cNvPr id="8" name="Text Placeholder 7"/>
          <p:cNvSpPr>
            <a:spLocks noGrp="1"/>
          </p:cNvSpPr>
          <p:nvPr>
            <p:ph type="body" sz="quarter" idx="14"/>
          </p:nvPr>
        </p:nvSpPr>
        <p:spPr>
          <a:xfrm>
            <a:off x="7379426" y="2184083"/>
            <a:ext cx="5341256" cy="4076234"/>
          </a:xfrm>
        </p:spPr>
        <p:txBody>
          <a:bodyPr/>
          <a:lstStyle/>
          <a:p>
            <a:pPr lvl="1">
              <a:buNone/>
            </a:pPr>
            <a:endParaRPr lang="en-US" dirty="0"/>
          </a:p>
          <a:p>
            <a:endParaRPr lang="en-GB" dirty="0"/>
          </a:p>
        </p:txBody>
      </p:sp>
      <p:cxnSp>
        <p:nvCxnSpPr>
          <p:cNvPr id="14" name="Straight Connector 13"/>
          <p:cNvCxnSpPr/>
          <p:nvPr/>
        </p:nvCxnSpPr>
        <p:spPr>
          <a:xfrm>
            <a:off x="6781800" y="1924283"/>
            <a:ext cx="0" cy="407623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227347" y="3962400"/>
            <a:ext cx="15252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t>Application</a:t>
            </a:r>
            <a:endParaRPr lang="en-US" sz="1700" dirty="0"/>
          </a:p>
        </p:txBody>
      </p:sp>
      <p:sp>
        <p:nvSpPr>
          <p:cNvPr id="9" name="Rectangle 8"/>
          <p:cNvSpPr/>
          <p:nvPr/>
        </p:nvSpPr>
        <p:spPr>
          <a:xfrm>
            <a:off x="2338732" y="3962400"/>
            <a:ext cx="1600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logger</a:t>
            </a:r>
            <a:endParaRPr lang="en-US" dirty="0"/>
          </a:p>
        </p:txBody>
      </p:sp>
      <p:sp>
        <p:nvSpPr>
          <p:cNvPr id="11" name="Rectangle 10"/>
          <p:cNvSpPr/>
          <p:nvPr/>
        </p:nvSpPr>
        <p:spPr>
          <a:xfrm>
            <a:off x="4525066" y="3962400"/>
            <a:ext cx="1600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handler</a:t>
            </a:r>
            <a:endParaRPr lang="en-US" dirty="0"/>
          </a:p>
        </p:txBody>
      </p:sp>
      <p:sp>
        <p:nvSpPr>
          <p:cNvPr id="13" name="Rounded Rectangle 12"/>
          <p:cNvSpPr/>
          <p:nvPr/>
        </p:nvSpPr>
        <p:spPr>
          <a:xfrm>
            <a:off x="4562539" y="5294331"/>
            <a:ext cx="152525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outside</a:t>
            </a:r>
            <a:endParaRPr lang="en-US" dirty="0"/>
          </a:p>
        </p:txBody>
      </p:sp>
      <p:cxnSp>
        <p:nvCxnSpPr>
          <p:cNvPr id="15" name="Straight Arrow Connector 14"/>
          <p:cNvCxnSpPr>
            <a:stCxn id="3" idx="3"/>
            <a:endCxn id="9" idx="1"/>
          </p:cNvCxnSpPr>
          <p:nvPr/>
        </p:nvCxnSpPr>
        <p:spPr>
          <a:xfrm>
            <a:off x="1752599" y="4419600"/>
            <a:ext cx="5861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3"/>
            <a:endCxn id="11" idx="1"/>
          </p:cNvCxnSpPr>
          <p:nvPr/>
        </p:nvCxnSpPr>
        <p:spPr>
          <a:xfrm>
            <a:off x="3938932" y="4419600"/>
            <a:ext cx="5861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2"/>
            <a:endCxn id="13" idx="0"/>
          </p:cNvCxnSpPr>
          <p:nvPr/>
        </p:nvCxnSpPr>
        <p:spPr>
          <a:xfrm>
            <a:off x="5325166" y="4876800"/>
            <a:ext cx="0" cy="417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8" y="2205319"/>
            <a:ext cx="6246667" cy="4076234"/>
          </a:xfrm>
        </p:spPr>
        <p:txBody>
          <a:bodyPr/>
          <a:lstStyle/>
          <a:p>
            <a:pPr marL="285750" indent="-285750">
              <a:lnSpc>
                <a:spcPct val="200000"/>
              </a:lnSpc>
              <a:buFont typeface="Verdana" panose="020B0604030504040204" pitchFamily="34" charset="0"/>
              <a:buChar char="−"/>
            </a:pPr>
            <a:r>
              <a:rPr lang="en-US" dirty="0">
                <a:solidFill>
                  <a:schemeClr val="tx1">
                    <a:lumMod val="95000"/>
                    <a:lumOff val="5000"/>
                  </a:schemeClr>
                </a:solidFill>
              </a:rPr>
              <a:t>A</a:t>
            </a:r>
            <a:r>
              <a:rPr lang="en-US" dirty="0" smtClean="0">
                <a:solidFill>
                  <a:schemeClr val="tx1">
                    <a:lumMod val="95000"/>
                    <a:lumOff val="5000"/>
                  </a:schemeClr>
                </a:solidFill>
              </a:rPr>
              <a:t> </a:t>
            </a:r>
            <a:r>
              <a:rPr lang="en-US" dirty="0">
                <a:solidFill>
                  <a:schemeClr val="tx1">
                    <a:lumMod val="95000"/>
                    <a:lumOff val="5000"/>
                  </a:schemeClr>
                </a:solidFill>
              </a:rPr>
              <a:t>free, open source, software testing framework for Java.</a:t>
            </a:r>
          </a:p>
          <a:p>
            <a:pPr marL="285750" indent="-285750">
              <a:lnSpc>
                <a:spcPct val="200000"/>
              </a:lnSpc>
              <a:buFont typeface="Verdana" panose="020B0604030504040204" pitchFamily="34" charset="0"/>
              <a:buChar char="−"/>
            </a:pPr>
            <a:r>
              <a:rPr lang="en-US" dirty="0">
                <a:solidFill>
                  <a:schemeClr val="tx1">
                    <a:lumMod val="95000"/>
                    <a:lumOff val="5000"/>
                  </a:schemeClr>
                </a:solidFill>
              </a:rPr>
              <a:t>A</a:t>
            </a:r>
            <a:r>
              <a:rPr lang="en-US" dirty="0" smtClean="0">
                <a:solidFill>
                  <a:schemeClr val="tx1">
                    <a:lumMod val="95000"/>
                    <a:lumOff val="5000"/>
                  </a:schemeClr>
                </a:solidFill>
              </a:rPr>
              <a:t> </a:t>
            </a:r>
            <a:r>
              <a:rPr lang="en-US" dirty="0">
                <a:solidFill>
                  <a:schemeClr val="tx1">
                    <a:lumMod val="95000"/>
                    <a:lumOff val="5000"/>
                  </a:schemeClr>
                </a:solidFill>
              </a:rPr>
              <a:t>library put in a jar file. </a:t>
            </a:r>
          </a:p>
          <a:p>
            <a:pPr marL="285750" indent="-285750">
              <a:lnSpc>
                <a:spcPct val="200000"/>
              </a:lnSpc>
              <a:buFont typeface="Verdana" panose="020B0604030504040204" pitchFamily="34" charset="0"/>
              <a:buChar char="−"/>
            </a:pPr>
            <a:r>
              <a:rPr lang="en-US" dirty="0">
                <a:solidFill>
                  <a:schemeClr val="tx1">
                    <a:lumMod val="95000"/>
                    <a:lumOff val="5000"/>
                  </a:schemeClr>
                </a:solidFill>
              </a:rPr>
              <a:t>N</a:t>
            </a:r>
            <a:r>
              <a:rPr lang="en-US" dirty="0" smtClean="0">
                <a:solidFill>
                  <a:schemeClr val="tx1">
                    <a:lumMod val="95000"/>
                    <a:lumOff val="5000"/>
                  </a:schemeClr>
                </a:solidFill>
              </a:rPr>
              <a:t>ot </a:t>
            </a:r>
            <a:r>
              <a:rPr lang="en-US" dirty="0">
                <a:solidFill>
                  <a:schemeClr val="tx1">
                    <a:lumMod val="95000"/>
                    <a:lumOff val="5000"/>
                  </a:schemeClr>
                </a:solidFill>
              </a:rPr>
              <a:t>an automated testing tool.</a:t>
            </a:r>
          </a:p>
          <a:p>
            <a:pPr marL="285750" indent="-285750">
              <a:lnSpc>
                <a:spcPct val="200000"/>
              </a:lnSpc>
              <a:buFont typeface="Verdana" panose="020B0604030504040204" pitchFamily="34" charset="0"/>
              <a:buChar char="−"/>
            </a:pPr>
            <a:r>
              <a:rPr lang="en-US" dirty="0" err="1">
                <a:solidFill>
                  <a:schemeClr val="tx1">
                    <a:lumMod val="95000"/>
                    <a:lumOff val="5000"/>
                  </a:schemeClr>
                </a:solidFill>
              </a:rPr>
              <a:t>JUnit</a:t>
            </a:r>
            <a:r>
              <a:rPr lang="en-US" dirty="0">
                <a:solidFill>
                  <a:schemeClr val="tx1">
                    <a:lumMod val="95000"/>
                    <a:lumOff val="5000"/>
                  </a:schemeClr>
                </a:solidFill>
              </a:rPr>
              <a:t> tests are Java classes that contain one or more unit test methods</a:t>
            </a:r>
            <a:endParaRPr lang="en-GB" dirty="0"/>
          </a:p>
        </p:txBody>
      </p:sp>
      <p:sp>
        <p:nvSpPr>
          <p:cNvPr id="6" name="Text Placeholder 5"/>
          <p:cNvSpPr>
            <a:spLocks noGrp="1"/>
          </p:cNvSpPr>
          <p:nvPr>
            <p:ph type="body" sz="quarter" idx="12"/>
          </p:nvPr>
        </p:nvSpPr>
        <p:spPr>
          <a:xfrm>
            <a:off x="227349" y="1104901"/>
            <a:ext cx="5400000" cy="819382"/>
          </a:xfrm>
        </p:spPr>
        <p:txBody>
          <a:bodyPr/>
          <a:lstStyle/>
          <a:p>
            <a:r>
              <a:rPr lang="en-GB" sz="2600" b="0" dirty="0" smtClean="0"/>
              <a:t>Testing framework for JAVA</a:t>
            </a:r>
            <a:endParaRPr lang="en-GB" sz="2600" b="0" dirty="0"/>
          </a:p>
        </p:txBody>
      </p:sp>
      <p:sp>
        <p:nvSpPr>
          <p:cNvPr id="7" name="Text Placeholder 6"/>
          <p:cNvSpPr>
            <a:spLocks noGrp="1"/>
          </p:cNvSpPr>
          <p:nvPr>
            <p:ph type="body" sz="quarter" idx="13"/>
          </p:nvPr>
        </p:nvSpPr>
        <p:spPr>
          <a:xfrm>
            <a:off x="7356941" y="1158984"/>
            <a:ext cx="4494590" cy="765299"/>
          </a:xfrm>
        </p:spPr>
        <p:txBody>
          <a:bodyPr/>
          <a:lstStyle/>
          <a:p>
            <a:endParaRPr lang="en-GB" dirty="0"/>
          </a:p>
        </p:txBody>
      </p:sp>
      <p:sp>
        <p:nvSpPr>
          <p:cNvPr id="4" name="Title 3"/>
          <p:cNvSpPr>
            <a:spLocks noGrp="1"/>
          </p:cNvSpPr>
          <p:nvPr>
            <p:ph type="title"/>
          </p:nvPr>
        </p:nvSpPr>
        <p:spPr/>
        <p:txBody>
          <a:bodyPr/>
          <a:lstStyle/>
          <a:p>
            <a:r>
              <a:rPr lang="en-GB" sz="3600" dirty="0" err="1" smtClean="0"/>
              <a:t>JUnit</a:t>
            </a:r>
            <a:endParaRPr lang="en-GB" sz="3600" dirty="0"/>
          </a:p>
        </p:txBody>
      </p:sp>
      <p:sp>
        <p:nvSpPr>
          <p:cNvPr id="8" name="Text Placeholder 7"/>
          <p:cNvSpPr>
            <a:spLocks noGrp="1"/>
          </p:cNvSpPr>
          <p:nvPr>
            <p:ph type="body" sz="quarter" idx="14"/>
          </p:nvPr>
        </p:nvSpPr>
        <p:spPr>
          <a:xfrm>
            <a:off x="7379426" y="2184083"/>
            <a:ext cx="5341256" cy="4076234"/>
          </a:xfrm>
        </p:spPr>
        <p:txBody>
          <a:bodyPr/>
          <a:lstStyle/>
          <a:p>
            <a:pPr lvl="1">
              <a:buNone/>
            </a:pPr>
            <a:endParaRPr lang="en-US" dirty="0"/>
          </a:p>
          <a:p>
            <a:endParaRPr lang="en-GB" dirty="0"/>
          </a:p>
        </p:txBody>
      </p:sp>
      <p:cxnSp>
        <p:nvCxnSpPr>
          <p:cNvPr id="14" name="Straight Connector 13"/>
          <p:cNvCxnSpPr/>
          <p:nvPr/>
        </p:nvCxnSpPr>
        <p:spPr>
          <a:xfrm>
            <a:off x="6781800" y="2184083"/>
            <a:ext cx="0" cy="407623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6912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GB" sz="3600" dirty="0" smtClean="0"/>
              <a:t>Objectives</a:t>
            </a:r>
            <a:endParaRPr lang="en-GB" sz="3600" dirty="0"/>
          </a:p>
        </p:txBody>
      </p:sp>
      <p:sp>
        <p:nvSpPr>
          <p:cNvPr id="5" name="Text Placeholder 4"/>
          <p:cNvSpPr>
            <a:spLocks noGrp="1"/>
          </p:cNvSpPr>
          <p:nvPr>
            <p:ph type="body" sz="quarter" idx="10"/>
          </p:nvPr>
        </p:nvSpPr>
        <p:spPr>
          <a:xfrm>
            <a:off x="227348" y="1371600"/>
            <a:ext cx="11700000" cy="4909953"/>
          </a:xfrm>
        </p:spPr>
        <p:txBody>
          <a:bodyPr/>
          <a:lstStyle/>
          <a:p>
            <a:r>
              <a:rPr lang="en-US" sz="2600" dirty="0" smtClean="0"/>
              <a:t>Development of an </a:t>
            </a:r>
            <a:r>
              <a:rPr lang="en-US" sz="2600" dirty="0"/>
              <a:t>University Admission System </a:t>
            </a:r>
            <a:r>
              <a:rPr lang="en-US" sz="2600" dirty="0" smtClean="0"/>
              <a:t>(UAS)</a:t>
            </a:r>
            <a:r>
              <a:rPr lang="en-US" sz="2600" b="1" dirty="0" smtClean="0"/>
              <a:t> </a:t>
            </a:r>
            <a:endParaRPr lang="en-US" sz="2600" dirty="0" smtClean="0"/>
          </a:p>
          <a:p>
            <a:pPr lvl="1">
              <a:lnSpc>
                <a:spcPct val="200000"/>
              </a:lnSpc>
            </a:pPr>
            <a:r>
              <a:rPr lang="en-US" dirty="0"/>
              <a:t>S</a:t>
            </a:r>
            <a:r>
              <a:rPr lang="en-US" dirty="0" smtClean="0"/>
              <a:t>earch </a:t>
            </a:r>
            <a:r>
              <a:rPr lang="en-US" dirty="0"/>
              <a:t>a university </a:t>
            </a:r>
            <a:r>
              <a:rPr lang="en-US" dirty="0" smtClean="0"/>
              <a:t>program</a:t>
            </a:r>
            <a:endParaRPr lang="en-US" dirty="0"/>
          </a:p>
          <a:p>
            <a:pPr lvl="1">
              <a:lnSpc>
                <a:spcPct val="200000"/>
              </a:lnSpc>
            </a:pPr>
            <a:r>
              <a:rPr lang="en-US" dirty="0"/>
              <a:t>A</a:t>
            </a:r>
            <a:r>
              <a:rPr lang="en-US" dirty="0" smtClean="0"/>
              <a:t>pply </a:t>
            </a:r>
            <a:r>
              <a:rPr lang="en-US" dirty="0"/>
              <a:t>for a </a:t>
            </a:r>
            <a:r>
              <a:rPr lang="en-US" dirty="0" smtClean="0"/>
              <a:t>university </a:t>
            </a:r>
            <a:r>
              <a:rPr lang="en-US" dirty="0"/>
              <a:t>program </a:t>
            </a:r>
            <a:endParaRPr lang="en-US" dirty="0" smtClean="0"/>
          </a:p>
          <a:p>
            <a:pPr lvl="1">
              <a:lnSpc>
                <a:spcPct val="200000"/>
              </a:lnSpc>
            </a:pPr>
            <a:r>
              <a:rPr lang="en-US" dirty="0" smtClean="0"/>
              <a:t>Facilitate </a:t>
            </a:r>
            <a:r>
              <a:rPr lang="en-US" dirty="0"/>
              <a:t>a</a:t>
            </a:r>
            <a:r>
              <a:rPr lang="en-US" dirty="0" smtClean="0"/>
              <a:t>dministration </a:t>
            </a:r>
            <a:r>
              <a:rPr lang="en-US" dirty="0"/>
              <a:t>staff </a:t>
            </a:r>
            <a:r>
              <a:rPr lang="en-US" dirty="0" smtClean="0"/>
              <a:t>with </a:t>
            </a:r>
            <a:r>
              <a:rPr lang="en-US" dirty="0"/>
              <a:t>add/update/delete any program </a:t>
            </a:r>
            <a:endParaRPr lang="en-US" dirty="0" smtClean="0"/>
          </a:p>
          <a:p>
            <a:pPr lvl="1">
              <a:lnSpc>
                <a:spcPct val="200000"/>
              </a:lnSpc>
            </a:pPr>
            <a:r>
              <a:rPr lang="en-US" dirty="0" smtClean="0"/>
              <a:t>Based on application </a:t>
            </a:r>
            <a:r>
              <a:rPr lang="en-US" dirty="0"/>
              <a:t>data and </a:t>
            </a:r>
            <a:r>
              <a:rPr lang="en-US" dirty="0" smtClean="0"/>
              <a:t>interview, MAC can shortlist candidates</a:t>
            </a:r>
            <a:endParaRPr lang="en-US" dirty="0"/>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27348" y="1219200"/>
            <a:ext cx="11700000" cy="4876801"/>
          </a:xfrm>
        </p:spPr>
        <p:txBody>
          <a:bodyPr/>
          <a:lstStyle/>
          <a:p>
            <a:pPr marL="342900" indent="-342900">
              <a:buFont typeface="Arial" panose="020B0604020202020204" pitchFamily="34" charset="0"/>
              <a:buChar char="•"/>
            </a:pPr>
            <a:r>
              <a:rPr lang="en-US" dirty="0" smtClean="0">
                <a:solidFill>
                  <a:schemeClr val="accent2"/>
                </a:solidFill>
              </a:rPr>
              <a:t>Waterfall model</a:t>
            </a:r>
          </a:p>
          <a:p>
            <a:endParaRPr lang="en-US" dirty="0"/>
          </a:p>
        </p:txBody>
      </p:sp>
      <p:sp>
        <p:nvSpPr>
          <p:cNvPr id="3" name="Title 2"/>
          <p:cNvSpPr>
            <a:spLocks noGrp="1"/>
          </p:cNvSpPr>
          <p:nvPr>
            <p:ph type="title"/>
          </p:nvPr>
        </p:nvSpPr>
        <p:spPr/>
        <p:txBody>
          <a:bodyPr/>
          <a:lstStyle/>
          <a:p>
            <a:r>
              <a:rPr lang="en-US" dirty="0" smtClean="0"/>
              <a:t>SDLC</a:t>
            </a:r>
            <a:endParaRPr lang="en-US" dirty="0"/>
          </a:p>
        </p:txBody>
      </p:sp>
      <p:sp>
        <p:nvSpPr>
          <p:cNvPr id="4" name="Rectangle 3"/>
          <p:cNvSpPr/>
          <p:nvPr/>
        </p:nvSpPr>
        <p:spPr>
          <a:xfrm>
            <a:off x="609600" y="2057400"/>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Requirements</a:t>
            </a:r>
            <a:endParaRPr lang="en-US" dirty="0"/>
          </a:p>
        </p:txBody>
      </p:sp>
      <p:sp>
        <p:nvSpPr>
          <p:cNvPr id="5" name="Rectangle 4"/>
          <p:cNvSpPr/>
          <p:nvPr/>
        </p:nvSpPr>
        <p:spPr>
          <a:xfrm>
            <a:off x="2839390" y="2667000"/>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Design</a:t>
            </a:r>
            <a:endParaRPr lang="en-US" dirty="0"/>
          </a:p>
        </p:txBody>
      </p:sp>
      <p:sp>
        <p:nvSpPr>
          <p:cNvPr id="6" name="Rectangle 5"/>
          <p:cNvSpPr/>
          <p:nvPr/>
        </p:nvSpPr>
        <p:spPr>
          <a:xfrm>
            <a:off x="5162948" y="3276600"/>
            <a:ext cx="2117284"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Implementation</a:t>
            </a:r>
            <a:endParaRPr lang="en-US" dirty="0"/>
          </a:p>
        </p:txBody>
      </p:sp>
      <p:sp>
        <p:nvSpPr>
          <p:cNvPr id="7" name="Rectangle 6"/>
          <p:cNvSpPr/>
          <p:nvPr/>
        </p:nvSpPr>
        <p:spPr>
          <a:xfrm>
            <a:off x="7519146" y="3886200"/>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Verification</a:t>
            </a:r>
            <a:endParaRPr lang="en-US" dirty="0"/>
          </a:p>
        </p:txBody>
      </p:sp>
      <p:sp>
        <p:nvSpPr>
          <p:cNvPr id="8" name="Rectangle 7"/>
          <p:cNvSpPr/>
          <p:nvPr/>
        </p:nvSpPr>
        <p:spPr>
          <a:xfrm>
            <a:off x="9720124" y="4495800"/>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Maintenance</a:t>
            </a:r>
            <a:endParaRPr lang="en-US" dirty="0"/>
          </a:p>
        </p:txBody>
      </p:sp>
      <p:cxnSp>
        <p:nvCxnSpPr>
          <p:cNvPr id="15" name="Elbow Connector 14"/>
          <p:cNvCxnSpPr>
            <a:stCxn id="4" idx="2"/>
            <a:endCxn id="5" idx="1"/>
          </p:cNvCxnSpPr>
          <p:nvPr/>
        </p:nvCxnSpPr>
        <p:spPr>
          <a:xfrm rot="16200000" flipH="1">
            <a:off x="2029295" y="2161705"/>
            <a:ext cx="304800" cy="131539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5" idx="2"/>
            <a:endCxn id="6" idx="1"/>
          </p:cNvCxnSpPr>
          <p:nvPr/>
        </p:nvCxnSpPr>
        <p:spPr>
          <a:xfrm rot="16200000" flipH="1">
            <a:off x="4305969" y="2724421"/>
            <a:ext cx="304800" cy="14091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6" idx="2"/>
            <a:endCxn id="7" idx="1"/>
          </p:cNvCxnSpPr>
          <p:nvPr/>
        </p:nvCxnSpPr>
        <p:spPr>
          <a:xfrm rot="16200000" flipH="1">
            <a:off x="6717968" y="3389822"/>
            <a:ext cx="304800" cy="12975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7" idx="2"/>
            <a:endCxn id="8" idx="1"/>
          </p:cNvCxnSpPr>
          <p:nvPr/>
        </p:nvCxnSpPr>
        <p:spPr>
          <a:xfrm rot="16200000" flipH="1">
            <a:off x="8924435" y="4004911"/>
            <a:ext cx="304800" cy="12865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812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sz="3600" dirty="0" smtClean="0"/>
              <a:t>Functional Requirements</a:t>
            </a:r>
            <a:endParaRPr lang="en-GB" sz="3600" dirty="0"/>
          </a:p>
        </p:txBody>
      </p:sp>
      <p:sp>
        <p:nvSpPr>
          <p:cNvPr id="5" name="Text Placeholder 4"/>
          <p:cNvSpPr>
            <a:spLocks noGrp="1"/>
          </p:cNvSpPr>
          <p:nvPr>
            <p:ph type="body" sz="quarter" idx="10"/>
          </p:nvPr>
        </p:nvSpPr>
        <p:spPr/>
        <p:txBody>
          <a:bodyPr/>
          <a:lstStyle/>
          <a:p>
            <a:endParaRPr lang="en-US" dirty="0"/>
          </a:p>
          <a:p>
            <a:endParaRPr lang="en-US" dirty="0"/>
          </a:p>
          <a:p>
            <a:pPr lvl="1"/>
            <a:r>
              <a:rPr lang="en-US" dirty="0"/>
              <a:t>View all programs scheduled by the </a:t>
            </a:r>
            <a:r>
              <a:rPr lang="en-US" dirty="0" smtClean="0"/>
              <a:t>university</a:t>
            </a:r>
          </a:p>
          <a:p>
            <a:endParaRPr lang="en-US" dirty="0"/>
          </a:p>
          <a:p>
            <a:pPr lvl="1"/>
            <a:r>
              <a:rPr lang="en-US" dirty="0"/>
              <a:t>Apply for a scheduled program of the university, by filling up the application details that auto generates the application </a:t>
            </a:r>
            <a:r>
              <a:rPr lang="en-US" dirty="0" smtClean="0"/>
              <a:t>ID</a:t>
            </a:r>
          </a:p>
          <a:p>
            <a:endParaRPr lang="en-US" dirty="0"/>
          </a:p>
          <a:p>
            <a:pPr lvl="1"/>
            <a:r>
              <a:rPr lang="en-US" dirty="0"/>
              <a:t>View the application status, based on the application </a:t>
            </a:r>
            <a:r>
              <a:rPr lang="en-US" dirty="0" smtClean="0"/>
              <a:t>ID</a:t>
            </a:r>
            <a:endParaRPr lang="en-US" dirty="0"/>
          </a:p>
          <a:p>
            <a:endParaRPr lang="en-GB" dirty="0"/>
          </a:p>
        </p:txBody>
      </p:sp>
      <p:sp>
        <p:nvSpPr>
          <p:cNvPr id="6" name="Text Placeholder 5"/>
          <p:cNvSpPr>
            <a:spLocks noGrp="1"/>
          </p:cNvSpPr>
          <p:nvPr>
            <p:ph type="body" sz="quarter" idx="12"/>
          </p:nvPr>
        </p:nvSpPr>
        <p:spPr/>
        <p:txBody>
          <a:bodyPr/>
          <a:lstStyle/>
          <a:p>
            <a:r>
              <a:rPr lang="en-GB" dirty="0" smtClean="0"/>
              <a:t>Applicant</a:t>
            </a:r>
            <a:endParaRPr lang="en-GB" dirty="0"/>
          </a:p>
        </p:txBody>
      </p:sp>
      <p:sp>
        <p:nvSpPr>
          <p:cNvPr id="7" name="Text Placeholder 6"/>
          <p:cNvSpPr>
            <a:spLocks noGrp="1"/>
          </p:cNvSpPr>
          <p:nvPr>
            <p:ph type="body" sz="quarter" idx="14"/>
          </p:nvPr>
        </p:nvSpPr>
        <p:spPr>
          <a:xfrm>
            <a:off x="4252397" y="2205319"/>
            <a:ext cx="3537827" cy="4076234"/>
          </a:xfrm>
        </p:spPr>
        <p:txBody>
          <a:bodyPr/>
          <a:lstStyle/>
          <a:p>
            <a:endParaRPr lang="en-US" dirty="0"/>
          </a:p>
          <a:p>
            <a:endParaRPr lang="en-US" dirty="0"/>
          </a:p>
          <a:p>
            <a:pPr lvl="1"/>
            <a:r>
              <a:rPr lang="en-US" dirty="0"/>
              <a:t>Login into the system using his/her credentials.</a:t>
            </a:r>
          </a:p>
          <a:p>
            <a:endParaRPr lang="en-US" dirty="0"/>
          </a:p>
          <a:p>
            <a:pPr lvl="1"/>
            <a:r>
              <a:rPr lang="en-US" dirty="0"/>
              <a:t>View applications for a specific program.</a:t>
            </a:r>
          </a:p>
          <a:p>
            <a:endParaRPr lang="en-US" dirty="0"/>
          </a:p>
          <a:p>
            <a:pPr lvl="1"/>
            <a:r>
              <a:rPr lang="en-US" dirty="0"/>
              <a:t>Accept/Reject an application on the basis of the details of the applicant. If accepted, fill in the scheduled date for an interview of the applicant before confirming the applicant to take the program. </a:t>
            </a:r>
          </a:p>
          <a:p>
            <a:endParaRPr lang="en-US" dirty="0"/>
          </a:p>
          <a:p>
            <a:pPr lvl="1"/>
            <a:r>
              <a:rPr lang="en-US" dirty="0"/>
              <a:t>After the interview, update the status of the application to </a:t>
            </a:r>
            <a:r>
              <a:rPr lang="en-US" dirty="0" smtClean="0"/>
              <a:t>Confirmed/Rejected</a:t>
            </a:r>
            <a:endParaRPr lang="en-US" dirty="0"/>
          </a:p>
          <a:p>
            <a:pPr lvl="1">
              <a:buNone/>
            </a:pPr>
            <a:endParaRPr lang="en-US" dirty="0"/>
          </a:p>
          <a:p>
            <a:endParaRPr lang="en-GB" dirty="0"/>
          </a:p>
        </p:txBody>
      </p:sp>
      <p:sp>
        <p:nvSpPr>
          <p:cNvPr id="8" name="Text Placeholder 7"/>
          <p:cNvSpPr>
            <a:spLocks noGrp="1"/>
          </p:cNvSpPr>
          <p:nvPr>
            <p:ph type="body" sz="quarter" idx="15"/>
          </p:nvPr>
        </p:nvSpPr>
        <p:spPr/>
        <p:txBody>
          <a:bodyPr/>
          <a:lstStyle/>
          <a:p>
            <a:r>
              <a:rPr lang="en-US" dirty="0"/>
              <a:t>M</a:t>
            </a:r>
            <a:r>
              <a:rPr lang="en-US" dirty="0" smtClean="0"/>
              <a:t>ember </a:t>
            </a:r>
            <a:r>
              <a:rPr lang="en-US" dirty="0"/>
              <a:t>of admission committee </a:t>
            </a:r>
            <a:r>
              <a:rPr lang="en-US" dirty="0" smtClean="0"/>
              <a:t>(MAC)</a:t>
            </a:r>
            <a:endParaRPr lang="en-GB" dirty="0"/>
          </a:p>
        </p:txBody>
      </p:sp>
      <p:sp>
        <p:nvSpPr>
          <p:cNvPr id="9" name="Text Placeholder 8"/>
          <p:cNvSpPr>
            <a:spLocks noGrp="1"/>
          </p:cNvSpPr>
          <p:nvPr>
            <p:ph type="body" sz="quarter" idx="16"/>
          </p:nvPr>
        </p:nvSpPr>
        <p:spPr>
          <a:xfrm>
            <a:off x="8277445" y="2205319"/>
            <a:ext cx="3537827" cy="4076234"/>
          </a:xfrm>
        </p:spPr>
        <p:txBody>
          <a:bodyPr/>
          <a:lstStyle/>
          <a:p>
            <a:endParaRPr lang="en-US" dirty="0"/>
          </a:p>
          <a:p>
            <a:pPr lvl="1"/>
            <a:r>
              <a:rPr lang="en-US" dirty="0"/>
              <a:t>Login into the system using his/her credentials.</a:t>
            </a:r>
          </a:p>
          <a:p>
            <a:endParaRPr lang="en-US" dirty="0"/>
          </a:p>
          <a:p>
            <a:pPr lvl="1"/>
            <a:r>
              <a:rPr lang="en-US" dirty="0"/>
              <a:t>Update and manage (add or delete) information of the programs offer by the university</a:t>
            </a:r>
          </a:p>
          <a:p>
            <a:endParaRPr lang="en-US" dirty="0"/>
          </a:p>
          <a:p>
            <a:pPr lvl="1"/>
            <a:r>
              <a:rPr lang="en-US" dirty="0"/>
              <a:t>Manage (add or delete) schedules of the programs offered by the </a:t>
            </a:r>
            <a:r>
              <a:rPr lang="en-US" dirty="0" smtClean="0"/>
              <a:t>university</a:t>
            </a:r>
          </a:p>
          <a:p>
            <a:pPr lvl="1"/>
            <a:endParaRPr lang="en-US" dirty="0"/>
          </a:p>
          <a:p>
            <a:pPr lvl="1"/>
            <a:r>
              <a:rPr lang="en-US" dirty="0" smtClean="0"/>
              <a:t>View </a:t>
            </a:r>
            <a:r>
              <a:rPr lang="en-US" dirty="0"/>
              <a:t>l</a:t>
            </a:r>
            <a:r>
              <a:rPr lang="en-US" dirty="0" smtClean="0"/>
              <a:t>ist </a:t>
            </a:r>
            <a:r>
              <a:rPr lang="en-US" dirty="0"/>
              <a:t>of applicants confirmed/ </a:t>
            </a:r>
            <a:r>
              <a:rPr lang="en-US" dirty="0" smtClean="0"/>
              <a:t>accepted/rejected </a:t>
            </a:r>
            <a:r>
              <a:rPr lang="en-US" dirty="0"/>
              <a:t>for a scheduled program</a:t>
            </a:r>
            <a:r>
              <a:rPr lang="en-US" dirty="0" smtClean="0"/>
              <a:t>.</a:t>
            </a:r>
          </a:p>
          <a:p>
            <a:pPr lvl="1"/>
            <a:endParaRPr lang="en-US" dirty="0"/>
          </a:p>
          <a:p>
            <a:pPr lvl="1"/>
            <a:r>
              <a:rPr lang="en-US" dirty="0"/>
              <a:t>View list of programs scheduled to commence in a give time period</a:t>
            </a:r>
          </a:p>
          <a:p>
            <a:pPr lvl="1"/>
            <a:endParaRPr lang="en-US" dirty="0"/>
          </a:p>
          <a:p>
            <a:pPr lvl="1"/>
            <a:endParaRPr lang="en-US" dirty="0" smtClean="0"/>
          </a:p>
          <a:p>
            <a:pPr lvl="1">
              <a:buNone/>
            </a:pPr>
            <a:endParaRPr lang="en-US" dirty="0" smtClean="0"/>
          </a:p>
          <a:p>
            <a:endParaRPr lang="en-GB" dirty="0"/>
          </a:p>
        </p:txBody>
      </p:sp>
      <p:sp>
        <p:nvSpPr>
          <p:cNvPr id="10" name="Text Placeholder 9"/>
          <p:cNvSpPr>
            <a:spLocks noGrp="1"/>
          </p:cNvSpPr>
          <p:nvPr>
            <p:ph type="body" sz="quarter" idx="17"/>
          </p:nvPr>
        </p:nvSpPr>
        <p:spPr/>
        <p:txBody>
          <a:bodyPr/>
          <a:lstStyle/>
          <a:p>
            <a:r>
              <a:rPr lang="en-US" dirty="0" smtClean="0"/>
              <a:t>Administration </a:t>
            </a:r>
            <a:endParaRPr lang="en-GB" dirty="0"/>
          </a:p>
        </p:txBody>
      </p:sp>
      <p:cxnSp>
        <p:nvCxnSpPr>
          <p:cNvPr id="14" name="Straight Connector 13"/>
          <p:cNvCxnSpPr/>
          <p:nvPr/>
        </p:nvCxnSpPr>
        <p:spPr>
          <a:xfrm>
            <a:off x="4008787" y="2205319"/>
            <a:ext cx="0" cy="407623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033834" y="2205319"/>
            <a:ext cx="0" cy="407623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4583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GB" sz="3600" dirty="0" smtClean="0"/>
              <a:t>Non-Functional </a:t>
            </a:r>
            <a:r>
              <a:rPr lang="en-GB" sz="3600" dirty="0"/>
              <a:t>Requirements</a:t>
            </a:r>
            <a:endParaRPr lang="en-GB" sz="3600" dirty="0"/>
          </a:p>
        </p:txBody>
      </p:sp>
      <p:sp>
        <p:nvSpPr>
          <p:cNvPr id="5" name="Text Placeholder 4"/>
          <p:cNvSpPr>
            <a:spLocks noGrp="1"/>
          </p:cNvSpPr>
          <p:nvPr>
            <p:ph type="body" sz="quarter" idx="10"/>
          </p:nvPr>
        </p:nvSpPr>
        <p:spPr>
          <a:xfrm>
            <a:off x="227348" y="1104900"/>
            <a:ext cx="11700000" cy="5176653"/>
          </a:xfrm>
        </p:spPr>
        <p:txBody>
          <a:bodyPr/>
          <a:lstStyle/>
          <a:p>
            <a:endParaRPr lang="en-US" dirty="0" smtClean="0"/>
          </a:p>
          <a:p>
            <a:pPr lvl="2">
              <a:lnSpc>
                <a:spcPct val="200000"/>
              </a:lnSpc>
            </a:pPr>
            <a:r>
              <a:rPr lang="en-US" sz="1800" i="1" dirty="0" smtClean="0"/>
              <a:t>Secure Access of required data</a:t>
            </a:r>
            <a:endParaRPr lang="en-US" sz="1600" dirty="0"/>
          </a:p>
          <a:p>
            <a:pPr lvl="2">
              <a:lnSpc>
                <a:spcPct val="200000"/>
              </a:lnSpc>
            </a:pPr>
            <a:r>
              <a:rPr lang="en-US" sz="1800" i="1" dirty="0" smtClean="0"/>
              <a:t>User friendly experience and interface</a:t>
            </a:r>
            <a:r>
              <a:rPr lang="en-US" i="1" dirty="0" smtClean="0"/>
              <a:t> </a:t>
            </a:r>
            <a:endParaRPr lang="en-US" sz="1600" dirty="0"/>
          </a:p>
          <a:p>
            <a:pPr lvl="2">
              <a:lnSpc>
                <a:spcPct val="200000"/>
              </a:lnSpc>
            </a:pPr>
            <a:r>
              <a:rPr lang="en-US" dirty="0"/>
              <a:t> </a:t>
            </a:r>
            <a:r>
              <a:rPr lang="en-US" sz="1800" i="1" dirty="0" smtClean="0"/>
              <a:t>Performance</a:t>
            </a:r>
            <a:endParaRPr lang="en-US" sz="1600" dirty="0"/>
          </a:p>
          <a:p>
            <a:endParaRPr lang="en-US" dirty="0"/>
          </a:p>
          <a:p>
            <a:pPr marL="342900" indent="-342900">
              <a:buFont typeface="Wingdings" panose="05000000000000000000" pitchFamily="2" charset="2"/>
              <a:buChar char="§"/>
            </a:pPr>
            <a:endParaRPr lang="en-US" dirty="0">
              <a:solidFill>
                <a:schemeClr val="accent1"/>
              </a:solidFill>
            </a:endParaRPr>
          </a:p>
        </p:txBody>
      </p:sp>
    </p:spTree>
    <p:extLst>
      <p:ext uri="{BB962C8B-B14F-4D97-AF65-F5344CB8AC3E}">
        <p14:creationId xmlns:p14="http://schemas.microsoft.com/office/powerpoint/2010/main" val="1455818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02"/>
          <p:cNvSpPr>
            <a:spLocks noGrp="1"/>
          </p:cNvSpPr>
          <p:nvPr>
            <p:ph type="title"/>
          </p:nvPr>
        </p:nvSpPr>
        <p:spPr/>
        <p:txBody>
          <a:bodyPr/>
          <a:lstStyle/>
          <a:p>
            <a:r>
              <a:rPr lang="en-GB" sz="3600" dirty="0" smtClean="0"/>
              <a:t>System Requirements</a:t>
            </a:r>
            <a:endParaRPr lang="en-GB" sz="3600" dirty="0"/>
          </a:p>
        </p:txBody>
      </p:sp>
      <p:sp>
        <p:nvSpPr>
          <p:cNvPr id="58" name="Rectangle 57">
            <a:extLst>
              <a:ext uri="{FF2B5EF4-FFF2-40B4-BE49-F238E27FC236}">
                <a16:creationId xmlns:a16="http://schemas.microsoft.com/office/drawing/2014/main" xmlns="" id="{E84F61DF-65CA-45BF-9A0B-34B97F6A97EA}"/>
              </a:ext>
            </a:extLst>
          </p:cNvPr>
          <p:cNvSpPr/>
          <p:nvPr/>
        </p:nvSpPr>
        <p:spPr>
          <a:xfrm>
            <a:off x="970303" y="1815351"/>
            <a:ext cx="4202842"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9" name="Rectangle 58">
            <a:extLst>
              <a:ext uri="{FF2B5EF4-FFF2-40B4-BE49-F238E27FC236}">
                <a16:creationId xmlns:a16="http://schemas.microsoft.com/office/drawing/2014/main" xmlns="" id="{831AED31-10FD-4B27-990C-A819D745E531}"/>
              </a:ext>
            </a:extLst>
          </p:cNvPr>
          <p:cNvSpPr/>
          <p:nvPr/>
        </p:nvSpPr>
        <p:spPr>
          <a:xfrm>
            <a:off x="970303" y="1815352"/>
            <a:ext cx="4202842" cy="780580"/>
          </a:xfrm>
          <a:prstGeom prst="rect">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1" name="Rectangle 60">
            <a:extLst>
              <a:ext uri="{FF2B5EF4-FFF2-40B4-BE49-F238E27FC236}">
                <a16:creationId xmlns:a16="http://schemas.microsoft.com/office/drawing/2014/main" xmlns="" id="{6A2E64E3-C40B-4FA6-866D-445B474C04A6}"/>
              </a:ext>
            </a:extLst>
          </p:cNvPr>
          <p:cNvSpPr/>
          <p:nvPr/>
        </p:nvSpPr>
        <p:spPr>
          <a:xfrm>
            <a:off x="5486400" y="1815351"/>
            <a:ext cx="4267199"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2" name="Rectangle 61">
            <a:extLst>
              <a:ext uri="{FF2B5EF4-FFF2-40B4-BE49-F238E27FC236}">
                <a16:creationId xmlns:a16="http://schemas.microsoft.com/office/drawing/2014/main" xmlns="" id="{E6142444-0D7A-4B76-850A-8328C7265351}"/>
              </a:ext>
            </a:extLst>
          </p:cNvPr>
          <p:cNvSpPr/>
          <p:nvPr/>
        </p:nvSpPr>
        <p:spPr>
          <a:xfrm>
            <a:off x="5486401" y="1815351"/>
            <a:ext cx="4267198" cy="780581"/>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63" name="Group 19">
            <a:extLst>
              <a:ext uri="{FF2B5EF4-FFF2-40B4-BE49-F238E27FC236}">
                <a16:creationId xmlns:a16="http://schemas.microsoft.com/office/drawing/2014/main" xmlns="" id="{1726E9E8-BDE6-475F-B50B-255DDC05C427}"/>
              </a:ext>
            </a:extLst>
          </p:cNvPr>
          <p:cNvGrpSpPr>
            <a:grpSpLocks noChangeAspect="1"/>
          </p:cNvGrpSpPr>
          <p:nvPr/>
        </p:nvGrpSpPr>
        <p:grpSpPr>
          <a:xfrm>
            <a:off x="1088608" y="1972281"/>
            <a:ext cx="565005" cy="500840"/>
            <a:chOff x="-2187576" y="5018088"/>
            <a:chExt cx="882651" cy="823913"/>
          </a:xfrm>
        </p:grpSpPr>
        <p:sp>
          <p:nvSpPr>
            <p:cNvPr id="84" name="Freeform 17">
              <a:extLst>
                <a:ext uri="{FF2B5EF4-FFF2-40B4-BE49-F238E27FC236}">
                  <a16:creationId xmlns:a16="http://schemas.microsoft.com/office/drawing/2014/main" xmlns="" id="{1015426A-D4AE-4215-A976-10035EFBB6F7}"/>
                </a:ext>
              </a:extLst>
            </p:cNvPr>
            <p:cNvSpPr>
              <a:spLocks/>
            </p:cNvSpPr>
            <p:nvPr/>
          </p:nvSpPr>
          <p:spPr bwMode="auto">
            <a:xfrm>
              <a:off x="-2187576" y="5018088"/>
              <a:ext cx="882651" cy="823913"/>
            </a:xfrm>
            <a:custGeom>
              <a:avLst/>
              <a:gdLst>
                <a:gd name="T0" fmla="*/ 33 w 232"/>
                <a:gd name="T1" fmla="*/ 170 h 217"/>
                <a:gd name="T2" fmla="*/ 55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5" y="32"/>
                  </a:cubicBezTo>
                  <a:cubicBezTo>
                    <a:pt x="101" y="0"/>
                    <a:pt x="165" y="9"/>
                    <a:pt x="199" y="52"/>
                  </a:cubicBezTo>
                  <a:cubicBezTo>
                    <a:pt x="232" y="96"/>
                    <a:pt x="218" y="152"/>
                    <a:pt x="173" y="184"/>
                  </a:cubicBezTo>
                  <a:cubicBezTo>
                    <a:pt x="127" y="217"/>
                    <a:pt x="66" y="213"/>
                    <a:pt x="33"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18">
              <a:extLst>
                <a:ext uri="{FF2B5EF4-FFF2-40B4-BE49-F238E27FC236}">
                  <a16:creationId xmlns:a16="http://schemas.microsoft.com/office/drawing/2014/main" xmlns="" id="{89116A03-ED4A-4602-A990-88AF0D84FA71}"/>
                </a:ext>
              </a:extLst>
            </p:cNvPr>
            <p:cNvSpPr>
              <a:spLocks/>
            </p:cNvSpPr>
            <p:nvPr/>
          </p:nvSpPr>
          <p:spPr bwMode="auto">
            <a:xfrm>
              <a:off x="-1876425" y="5237163"/>
              <a:ext cx="247650" cy="209550"/>
            </a:xfrm>
            <a:custGeom>
              <a:avLst/>
              <a:gdLst>
                <a:gd name="T0" fmla="*/ 31 w 65"/>
                <a:gd name="T1" fmla="*/ 43 h 55"/>
                <a:gd name="T2" fmla="*/ 0 w 65"/>
                <a:gd name="T3" fmla="*/ 22 h 55"/>
                <a:gd name="T4" fmla="*/ 31 w 65"/>
                <a:gd name="T5" fmla="*/ 0 h 55"/>
                <a:gd name="T6" fmla="*/ 31 w 65"/>
                <a:gd name="T7" fmla="*/ 12 h 55"/>
                <a:gd name="T8" fmla="*/ 43 w 65"/>
                <a:gd name="T9" fmla="*/ 12 h 55"/>
                <a:gd name="T10" fmla="*/ 65 w 65"/>
                <a:gd name="T11" fmla="*/ 33 h 55"/>
                <a:gd name="T12" fmla="*/ 53 w 65"/>
                <a:gd name="T13" fmla="*/ 55 h 55"/>
                <a:gd name="T14" fmla="*/ 53 w 65"/>
                <a:gd name="T15" fmla="*/ 40 h 55"/>
                <a:gd name="T16" fmla="*/ 42 w 65"/>
                <a:gd name="T17" fmla="*/ 31 h 55"/>
                <a:gd name="T18" fmla="*/ 31 w 65"/>
                <a:gd name="T19" fmla="*/ 31 h 55"/>
                <a:gd name="T20" fmla="*/ 31 w 65"/>
                <a:gd name="T21"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5">
                  <a:moveTo>
                    <a:pt x="31" y="43"/>
                  </a:moveTo>
                  <a:cubicBezTo>
                    <a:pt x="0" y="22"/>
                    <a:pt x="0" y="22"/>
                    <a:pt x="0" y="22"/>
                  </a:cubicBezTo>
                  <a:cubicBezTo>
                    <a:pt x="31" y="0"/>
                    <a:pt x="31" y="0"/>
                    <a:pt x="31" y="0"/>
                  </a:cubicBezTo>
                  <a:cubicBezTo>
                    <a:pt x="31" y="12"/>
                    <a:pt x="31" y="12"/>
                    <a:pt x="31" y="12"/>
                  </a:cubicBezTo>
                  <a:cubicBezTo>
                    <a:pt x="31" y="12"/>
                    <a:pt x="37" y="12"/>
                    <a:pt x="43" y="12"/>
                  </a:cubicBezTo>
                  <a:cubicBezTo>
                    <a:pt x="51" y="12"/>
                    <a:pt x="65" y="19"/>
                    <a:pt x="65" y="33"/>
                  </a:cubicBezTo>
                  <a:cubicBezTo>
                    <a:pt x="65" y="43"/>
                    <a:pt x="57" y="53"/>
                    <a:pt x="53" y="55"/>
                  </a:cubicBezTo>
                  <a:cubicBezTo>
                    <a:pt x="53" y="55"/>
                    <a:pt x="53" y="42"/>
                    <a:pt x="53" y="40"/>
                  </a:cubicBezTo>
                  <a:cubicBezTo>
                    <a:pt x="53" y="38"/>
                    <a:pt x="52" y="31"/>
                    <a:pt x="42" y="31"/>
                  </a:cubicBezTo>
                  <a:cubicBezTo>
                    <a:pt x="31" y="31"/>
                    <a:pt x="31" y="31"/>
                    <a:pt x="31" y="31"/>
                  </a:cubicBezTo>
                  <a:lnTo>
                    <a:pt x="31" y="43"/>
                  </a:lnTo>
                  <a:close/>
                </a:path>
              </a:pathLst>
            </a:custGeom>
            <a:solidFill>
              <a:srgbClr val="CC29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19">
              <a:extLst>
                <a:ext uri="{FF2B5EF4-FFF2-40B4-BE49-F238E27FC236}">
                  <a16:creationId xmlns:a16="http://schemas.microsoft.com/office/drawing/2014/main" xmlns="" id="{C9FB4D06-11B6-4B34-8630-33D043D486D0}"/>
                </a:ext>
              </a:extLst>
            </p:cNvPr>
            <p:cNvSpPr>
              <a:spLocks/>
            </p:cNvSpPr>
            <p:nvPr/>
          </p:nvSpPr>
          <p:spPr bwMode="auto">
            <a:xfrm>
              <a:off x="-1876425" y="5416550"/>
              <a:ext cx="247650" cy="204788"/>
            </a:xfrm>
            <a:custGeom>
              <a:avLst/>
              <a:gdLst>
                <a:gd name="T0" fmla="*/ 35 w 65"/>
                <a:gd name="T1" fmla="*/ 23 h 54"/>
                <a:gd name="T2" fmla="*/ 24 w 65"/>
                <a:gd name="T3" fmla="*/ 23 h 54"/>
                <a:gd name="T4" fmla="*/ 13 w 65"/>
                <a:gd name="T5" fmla="*/ 15 h 54"/>
                <a:gd name="T6" fmla="*/ 13 w 65"/>
                <a:gd name="T7" fmla="*/ 0 h 54"/>
                <a:gd name="T8" fmla="*/ 0 w 65"/>
                <a:gd name="T9" fmla="*/ 22 h 54"/>
                <a:gd name="T10" fmla="*/ 23 w 65"/>
                <a:gd name="T11" fmla="*/ 42 h 54"/>
                <a:gd name="T12" fmla="*/ 35 w 65"/>
                <a:gd name="T13" fmla="*/ 42 h 54"/>
                <a:gd name="T14" fmla="*/ 35 w 65"/>
                <a:gd name="T15" fmla="*/ 54 h 54"/>
                <a:gd name="T16" fmla="*/ 65 w 65"/>
                <a:gd name="T17" fmla="*/ 33 h 54"/>
                <a:gd name="T18" fmla="*/ 35 w 65"/>
                <a:gd name="T19" fmla="*/ 11 h 54"/>
                <a:gd name="T20" fmla="*/ 35 w 65"/>
                <a:gd name="T21"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4">
                  <a:moveTo>
                    <a:pt x="35" y="23"/>
                  </a:moveTo>
                  <a:cubicBezTo>
                    <a:pt x="24" y="23"/>
                    <a:pt x="24" y="23"/>
                    <a:pt x="24" y="23"/>
                  </a:cubicBezTo>
                  <a:cubicBezTo>
                    <a:pt x="14" y="23"/>
                    <a:pt x="13" y="16"/>
                    <a:pt x="13" y="15"/>
                  </a:cubicBezTo>
                  <a:cubicBezTo>
                    <a:pt x="12" y="12"/>
                    <a:pt x="13" y="0"/>
                    <a:pt x="13" y="0"/>
                  </a:cubicBezTo>
                  <a:cubicBezTo>
                    <a:pt x="9" y="1"/>
                    <a:pt x="0" y="11"/>
                    <a:pt x="0" y="22"/>
                  </a:cubicBezTo>
                  <a:cubicBezTo>
                    <a:pt x="0" y="35"/>
                    <a:pt x="14" y="42"/>
                    <a:pt x="23" y="42"/>
                  </a:cubicBezTo>
                  <a:cubicBezTo>
                    <a:pt x="29" y="42"/>
                    <a:pt x="35" y="42"/>
                    <a:pt x="35" y="42"/>
                  </a:cubicBezTo>
                  <a:cubicBezTo>
                    <a:pt x="35" y="54"/>
                    <a:pt x="35" y="54"/>
                    <a:pt x="35" y="54"/>
                  </a:cubicBezTo>
                  <a:cubicBezTo>
                    <a:pt x="65" y="33"/>
                    <a:pt x="65" y="33"/>
                    <a:pt x="65" y="33"/>
                  </a:cubicBezTo>
                  <a:cubicBezTo>
                    <a:pt x="35" y="11"/>
                    <a:pt x="35" y="11"/>
                    <a:pt x="35" y="11"/>
                  </a:cubicBezTo>
                  <a:lnTo>
                    <a:pt x="35" y="23"/>
                  </a:lnTo>
                  <a:close/>
                </a:path>
              </a:pathLst>
            </a:custGeom>
            <a:solidFill>
              <a:srgbClr val="FF7D8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7" name="Text Placeholder 49">
            <a:extLst>
              <a:ext uri="{FF2B5EF4-FFF2-40B4-BE49-F238E27FC236}">
                <a16:creationId xmlns:a16="http://schemas.microsoft.com/office/drawing/2014/main" xmlns="" id="{B7587CDB-1C07-4A35-9025-AA8CE7486F0C}"/>
              </a:ext>
            </a:extLst>
          </p:cNvPr>
          <p:cNvSpPr txBox="1">
            <a:spLocks/>
          </p:cNvSpPr>
          <p:nvPr/>
        </p:nvSpPr>
        <p:spPr>
          <a:xfrm>
            <a:off x="1785353" y="2003530"/>
            <a:ext cx="1719847"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pt-PT" b="0" i="0" u="none" strike="noStrike" kern="1200" cap="none" spc="0" normalizeH="0" baseline="0" noProof="0" dirty="0" smtClean="0">
                <a:ln>
                  <a:noFill/>
                </a:ln>
                <a:solidFill>
                  <a:schemeClr val="bg1"/>
                </a:solidFill>
                <a:effectLst/>
                <a:uLnTx/>
                <a:uFillTx/>
                <a:latin typeface="+mn-lt"/>
                <a:ea typeface="+mn-ea"/>
                <a:cs typeface="+mn-cs"/>
              </a:rPr>
              <a:t>Software</a:t>
            </a:r>
            <a:r>
              <a:rPr kumimoji="0" lang="pt-PT" b="0" i="0" u="none" strike="noStrike" kern="1200" cap="none" spc="0" normalizeH="0" noProof="0" dirty="0" smtClean="0">
                <a:ln>
                  <a:noFill/>
                </a:ln>
                <a:solidFill>
                  <a:schemeClr val="bg1"/>
                </a:solidFill>
                <a:effectLst/>
                <a:uLnTx/>
                <a:uFillTx/>
                <a:latin typeface="+mn-lt"/>
                <a:ea typeface="+mn-ea"/>
                <a:cs typeface="+mn-cs"/>
              </a:rPr>
              <a:t> requirements</a:t>
            </a:r>
            <a:endParaRPr kumimoji="0" lang="pt-PT" b="0" i="0" u="none" strike="noStrike" kern="1200" cap="none" spc="0" normalizeH="0" baseline="0" noProof="0" dirty="0">
              <a:ln>
                <a:noFill/>
              </a:ln>
              <a:solidFill>
                <a:schemeClr val="bg1"/>
              </a:solidFill>
              <a:effectLst/>
              <a:uLnTx/>
              <a:uFillTx/>
              <a:latin typeface="+mn-lt"/>
              <a:ea typeface="+mn-ea"/>
              <a:cs typeface="+mn-cs"/>
            </a:endParaRPr>
          </a:p>
        </p:txBody>
      </p:sp>
      <p:sp>
        <p:nvSpPr>
          <p:cNvPr id="69" name="Text Placeholder 49">
            <a:extLst>
              <a:ext uri="{FF2B5EF4-FFF2-40B4-BE49-F238E27FC236}">
                <a16:creationId xmlns:a16="http://schemas.microsoft.com/office/drawing/2014/main" xmlns="" id="{57B6C7B7-664B-4E3D-88DB-E05D01E893A5}"/>
              </a:ext>
            </a:extLst>
          </p:cNvPr>
          <p:cNvSpPr txBox="1">
            <a:spLocks/>
          </p:cNvSpPr>
          <p:nvPr/>
        </p:nvSpPr>
        <p:spPr>
          <a:xfrm>
            <a:off x="6394082" y="2003530"/>
            <a:ext cx="1835518"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lang="en-US" dirty="0" smtClean="0">
                <a:solidFill>
                  <a:schemeClr val="bg1"/>
                </a:solidFill>
              </a:rPr>
              <a:t>Hardware Requirements</a:t>
            </a:r>
            <a:endParaRPr kumimoji="0" lang="pt-PT" b="0" i="0" u="none" strike="noStrike" kern="1200" cap="none" spc="0" normalizeH="0" baseline="0" noProof="0" dirty="0">
              <a:ln>
                <a:noFill/>
              </a:ln>
              <a:solidFill>
                <a:schemeClr val="bg1"/>
              </a:solidFill>
              <a:effectLst/>
              <a:uLnTx/>
              <a:uFillTx/>
            </a:endParaRPr>
          </a:p>
        </p:txBody>
      </p:sp>
      <p:sp>
        <p:nvSpPr>
          <p:cNvPr id="70" name="Text Placeholder 49">
            <a:extLst>
              <a:ext uri="{FF2B5EF4-FFF2-40B4-BE49-F238E27FC236}">
                <a16:creationId xmlns:a16="http://schemas.microsoft.com/office/drawing/2014/main" xmlns="" id="{EB482FB4-F3E7-4789-AB1F-61FD480489A7}"/>
              </a:ext>
            </a:extLst>
          </p:cNvPr>
          <p:cNvSpPr txBox="1">
            <a:spLocks/>
          </p:cNvSpPr>
          <p:nvPr/>
        </p:nvSpPr>
        <p:spPr>
          <a:xfrm>
            <a:off x="10537684"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bg1"/>
                </a:solidFill>
                <a:effectLst/>
                <a:uLnTx/>
                <a:uFillTx/>
                <a:latin typeface="+mn-lt"/>
                <a:ea typeface="+mn-ea"/>
                <a:cs typeface="+mn-cs"/>
              </a:rPr>
              <a:t>Click to insert title</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73" name="Text Placeholder 55">
            <a:extLst>
              <a:ext uri="{FF2B5EF4-FFF2-40B4-BE49-F238E27FC236}">
                <a16:creationId xmlns:a16="http://schemas.microsoft.com/office/drawing/2014/main" xmlns="" id="{2490ED01-BBF4-4534-BC78-234CA59A4782}"/>
              </a:ext>
            </a:extLst>
          </p:cNvPr>
          <p:cNvSpPr txBox="1">
            <a:spLocks/>
          </p:cNvSpPr>
          <p:nvPr/>
        </p:nvSpPr>
        <p:spPr>
          <a:xfrm>
            <a:off x="970303" y="2609492"/>
            <a:ext cx="4202842" cy="3672060"/>
          </a:xfrm>
          <a:prstGeom prst="rect">
            <a:avLst/>
          </a:prstGeom>
        </p:spPr>
        <p:txBody>
          <a:bodyPr vert="horz" lIns="91440" tIns="45720" rIns="91440" bIns="45720" rtlCol="0">
            <a:noAutofit/>
          </a:bodyPr>
          <a:lstStyle/>
          <a:p>
            <a:pPr marL="173038" indent="-173038">
              <a:lnSpc>
                <a:spcPct val="90000"/>
              </a:lnSpc>
              <a:spcBef>
                <a:spcPts val="1000"/>
              </a:spcBef>
              <a:buClr>
                <a:srgbClr val="0070AD"/>
              </a:buClr>
              <a:buFont typeface="Arial" panose="020B0604020202020204" pitchFamily="34" charset="0"/>
              <a:buChar char="•"/>
              <a:defRPr/>
            </a:pPr>
            <a:r>
              <a:rPr lang="en-US" dirty="0"/>
              <a:t>Microsoft Windows 95, 98, or NT 4.0, 2k, XP, Windows 7</a:t>
            </a:r>
          </a:p>
          <a:p>
            <a:pPr marL="173038" indent="-173038">
              <a:lnSpc>
                <a:spcPct val="90000"/>
              </a:lnSpc>
              <a:spcBef>
                <a:spcPts val="1000"/>
              </a:spcBef>
              <a:buClr>
                <a:srgbClr val="0070AD"/>
              </a:buClr>
              <a:buFont typeface="Arial" panose="020B0604020202020204" pitchFamily="34" charset="0"/>
              <a:buChar char="•"/>
              <a:defRPr/>
            </a:pPr>
            <a:r>
              <a:rPr lang="en-US" dirty="0"/>
              <a:t>Oracle 9i client and access to oracle 9i server</a:t>
            </a:r>
          </a:p>
          <a:p>
            <a:pPr marL="173038" indent="-173038">
              <a:lnSpc>
                <a:spcPct val="90000"/>
              </a:lnSpc>
              <a:spcBef>
                <a:spcPts val="1000"/>
              </a:spcBef>
              <a:buClr>
                <a:srgbClr val="0070AD"/>
              </a:buClr>
              <a:buFont typeface="Arial" panose="020B0604020202020204" pitchFamily="34" charset="0"/>
              <a:buChar char="•"/>
              <a:defRPr/>
            </a:pPr>
            <a:r>
              <a:rPr lang="en-US" dirty="0"/>
              <a:t>JDK 8</a:t>
            </a:r>
          </a:p>
          <a:p>
            <a:pPr marL="173038" indent="-173038">
              <a:lnSpc>
                <a:spcPct val="90000"/>
              </a:lnSpc>
              <a:spcBef>
                <a:spcPts val="1000"/>
              </a:spcBef>
              <a:buClr>
                <a:srgbClr val="0070AD"/>
              </a:buClr>
              <a:buFont typeface="Arial" panose="020B0604020202020204" pitchFamily="34" charset="0"/>
              <a:buChar char="•"/>
              <a:defRPr/>
            </a:pPr>
            <a:r>
              <a:rPr lang="en-US" dirty="0"/>
              <a:t>Eclipse Luna</a:t>
            </a:r>
          </a:p>
          <a:p>
            <a:pPr marL="173038" indent="-173038">
              <a:lnSpc>
                <a:spcPct val="90000"/>
              </a:lnSpc>
              <a:spcBef>
                <a:spcPts val="1000"/>
              </a:spcBef>
              <a:buClr>
                <a:srgbClr val="0070AD"/>
              </a:buClr>
              <a:buFont typeface="Arial" panose="020B0604020202020204" pitchFamily="34" charset="0"/>
              <a:buChar char="•"/>
              <a:defRPr/>
            </a:pPr>
            <a:r>
              <a:rPr lang="en-US" dirty="0" err="1"/>
              <a:t>JUnit</a:t>
            </a:r>
            <a:r>
              <a:rPr lang="en-US" dirty="0"/>
              <a:t> </a:t>
            </a:r>
            <a:r>
              <a:rPr lang="en-US" dirty="0" smtClean="0"/>
              <a:t>4.0</a:t>
            </a:r>
            <a:endParaRPr lang="en-US" dirty="0"/>
          </a:p>
        </p:txBody>
      </p:sp>
      <p:sp>
        <p:nvSpPr>
          <p:cNvPr id="74" name="Text Placeholder 56">
            <a:extLst>
              <a:ext uri="{FF2B5EF4-FFF2-40B4-BE49-F238E27FC236}">
                <a16:creationId xmlns:a16="http://schemas.microsoft.com/office/drawing/2014/main" xmlns="" id="{67D0B6C8-3FAB-4C9A-849C-9BA2E2856233}"/>
              </a:ext>
            </a:extLst>
          </p:cNvPr>
          <p:cNvSpPr txBox="1">
            <a:spLocks/>
          </p:cNvSpPr>
          <p:nvPr/>
        </p:nvSpPr>
        <p:spPr>
          <a:xfrm>
            <a:off x="5486401" y="2688872"/>
            <a:ext cx="4112734" cy="3592680"/>
          </a:xfrm>
          <a:prstGeom prst="rect">
            <a:avLst/>
          </a:prstGeom>
        </p:spPr>
        <p:txBody>
          <a:bodyPr vert="horz" lIns="91440" tIns="45720" rIns="91440" bIns="45720" rtlCol="0">
            <a:noAutofit/>
          </a:bodyPr>
          <a:lstStyle/>
          <a:p>
            <a:pPr marL="173038" indent="-173038">
              <a:lnSpc>
                <a:spcPct val="90000"/>
              </a:lnSpc>
              <a:spcBef>
                <a:spcPts val="1000"/>
              </a:spcBef>
              <a:buClr>
                <a:srgbClr val="0070AD"/>
              </a:buClr>
              <a:buFont typeface="Arial" panose="020B0604020202020204" pitchFamily="34" charset="0"/>
              <a:buChar char="•"/>
              <a:defRPr/>
            </a:pPr>
            <a:r>
              <a:rPr lang="en-US" dirty="0"/>
              <a:t>Intel Pentium 90 or higher (P166 recommended)</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endParaRPr kumimoji="0" lang="en-US" b="0" i="0" u="none" strike="noStrike" kern="1200" cap="none" spc="0" normalizeH="0" baseline="0" noProof="0" dirty="0">
              <a:ln>
                <a:noFill/>
              </a:ln>
              <a:solidFill>
                <a:schemeClr val="tx1"/>
              </a:solidFill>
              <a:effectLst/>
              <a:uLnTx/>
              <a:uFillTx/>
            </a:endParaRPr>
          </a:p>
          <a:p>
            <a:pPr marL="173038" indent="-173038">
              <a:lnSpc>
                <a:spcPct val="90000"/>
              </a:lnSpc>
              <a:spcBef>
                <a:spcPts val="1000"/>
              </a:spcBef>
              <a:buClr>
                <a:srgbClr val="0070AD"/>
              </a:buClr>
              <a:buFont typeface="Arial" panose="020B0604020202020204" pitchFamily="34" charset="0"/>
              <a:buChar char="•"/>
              <a:defRPr/>
            </a:pPr>
            <a:r>
              <a:rPr lang="en-US" dirty="0"/>
              <a:t>Memory: 32MB of RAM (64MB or more recommended)</a:t>
            </a:r>
          </a:p>
          <a:p>
            <a:pPr marR="0" lvl="0" algn="l" defTabSz="914400" rtl="0" eaLnBrk="1" fontAlgn="auto" latinLnBrk="0" hangingPunct="1">
              <a:lnSpc>
                <a:spcPct val="90000"/>
              </a:lnSpc>
              <a:spcBef>
                <a:spcPts val="1000"/>
              </a:spcBef>
              <a:spcAft>
                <a:spcPts val="0"/>
              </a:spcAft>
              <a:buClr>
                <a:srgbClr val="0070AD"/>
              </a:buClr>
              <a:buSzTx/>
              <a:tabLst/>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51" name="Group 8">
            <a:extLst>
              <a:ext uri="{FF2B5EF4-FFF2-40B4-BE49-F238E27FC236}">
                <a16:creationId xmlns:a16="http://schemas.microsoft.com/office/drawing/2014/main" xmlns="" id="{B2B8CB78-28CC-46E6-8507-EF0E6B4E5F39}"/>
              </a:ext>
            </a:extLst>
          </p:cNvPr>
          <p:cNvGrpSpPr/>
          <p:nvPr/>
        </p:nvGrpSpPr>
        <p:grpSpPr>
          <a:xfrm>
            <a:off x="5680006" y="1972281"/>
            <a:ext cx="557448" cy="499258"/>
            <a:chOff x="6460778" y="5092349"/>
            <a:chExt cx="1114525" cy="1051130"/>
          </a:xfrm>
        </p:grpSpPr>
        <p:sp>
          <p:nvSpPr>
            <p:cNvPr id="100" name="Freeform 7">
              <a:extLst>
                <a:ext uri="{FF2B5EF4-FFF2-40B4-BE49-F238E27FC236}">
                  <a16:creationId xmlns:a16="http://schemas.microsoft.com/office/drawing/2014/main" xmlns="" id="{A72D4B50-626B-43A4-87E8-BE11236D78F7}"/>
                </a:ext>
              </a:extLst>
            </p:cNvPr>
            <p:cNvSpPr>
              <a:spLocks/>
            </p:cNvSpPr>
            <p:nvPr/>
          </p:nvSpPr>
          <p:spPr bwMode="auto">
            <a:xfrm>
              <a:off x="6460778" y="5092349"/>
              <a:ext cx="1114525" cy="1051130"/>
            </a:xfrm>
            <a:custGeom>
              <a:avLst/>
              <a:gdLst>
                <a:gd name="T0" fmla="*/ 34 w 232"/>
                <a:gd name="T1" fmla="*/ 170 h 217"/>
                <a:gd name="T2" fmla="*/ 56 w 232"/>
                <a:gd name="T3" fmla="*/ 32 h 217"/>
                <a:gd name="T4" fmla="*/ 199 w 232"/>
                <a:gd name="T5" fmla="*/ 52 h 217"/>
                <a:gd name="T6" fmla="*/ 173 w 232"/>
                <a:gd name="T7" fmla="*/ 184 h 217"/>
                <a:gd name="T8" fmla="*/ 34 w 232"/>
                <a:gd name="T9" fmla="*/ 170 h 217"/>
              </a:gdLst>
              <a:ahLst/>
              <a:cxnLst>
                <a:cxn ang="0">
                  <a:pos x="T0" y="T1"/>
                </a:cxn>
                <a:cxn ang="0">
                  <a:pos x="T2" y="T3"/>
                </a:cxn>
                <a:cxn ang="0">
                  <a:pos x="T4" y="T5"/>
                </a:cxn>
                <a:cxn ang="0">
                  <a:pos x="T6" y="T7"/>
                </a:cxn>
                <a:cxn ang="0">
                  <a:pos x="T8" y="T9"/>
                </a:cxn>
              </a:cxnLst>
              <a:rect l="0" t="0" r="r" b="b"/>
              <a:pathLst>
                <a:path w="232" h="217">
                  <a:moveTo>
                    <a:pt x="34" y="170"/>
                  </a:moveTo>
                  <a:cubicBezTo>
                    <a:pt x="0" y="126"/>
                    <a:pt x="10" y="65"/>
                    <a:pt x="56" y="32"/>
                  </a:cubicBezTo>
                  <a:cubicBezTo>
                    <a:pt x="102" y="0"/>
                    <a:pt x="166" y="9"/>
                    <a:pt x="199" y="52"/>
                  </a:cubicBezTo>
                  <a:cubicBezTo>
                    <a:pt x="232" y="96"/>
                    <a:pt x="219" y="152"/>
                    <a:pt x="173" y="184"/>
                  </a:cubicBezTo>
                  <a:cubicBezTo>
                    <a:pt x="127" y="217"/>
                    <a:pt x="67" y="213"/>
                    <a:pt x="34"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5">
              <a:extLst>
                <a:ext uri="{FF2B5EF4-FFF2-40B4-BE49-F238E27FC236}">
                  <a16:creationId xmlns:a16="http://schemas.microsoft.com/office/drawing/2014/main" xmlns="" id="{C66804FC-D482-4064-AC4D-A1282F515AA1}"/>
                </a:ext>
              </a:extLst>
            </p:cNvPr>
            <p:cNvSpPr>
              <a:spLocks/>
            </p:cNvSpPr>
            <p:nvPr/>
          </p:nvSpPr>
          <p:spPr bwMode="auto">
            <a:xfrm>
              <a:off x="6799623" y="5406174"/>
              <a:ext cx="436834" cy="423480"/>
            </a:xfrm>
            <a:custGeom>
              <a:avLst/>
              <a:gdLst>
                <a:gd name="T0" fmla="*/ 93 w 94"/>
                <a:gd name="T1" fmla="*/ 21 h 91"/>
                <a:gd name="T2" fmla="*/ 91 w 94"/>
                <a:gd name="T3" fmla="*/ 23 h 91"/>
                <a:gd name="T4" fmla="*/ 71 w 94"/>
                <a:gd name="T5" fmla="*/ 32 h 91"/>
                <a:gd name="T6" fmla="*/ 64 w 94"/>
                <a:gd name="T7" fmla="*/ 22 h 91"/>
                <a:gd name="T8" fmla="*/ 64 w 94"/>
                <a:gd name="T9" fmla="*/ 21 h 91"/>
                <a:gd name="T10" fmla="*/ 65 w 94"/>
                <a:gd name="T11" fmla="*/ 20 h 91"/>
                <a:gd name="T12" fmla="*/ 69 w 94"/>
                <a:gd name="T13" fmla="*/ 17 h 91"/>
                <a:gd name="T14" fmla="*/ 76 w 94"/>
                <a:gd name="T15" fmla="*/ 13 h 91"/>
                <a:gd name="T16" fmla="*/ 90 w 94"/>
                <a:gd name="T17" fmla="*/ 9 h 91"/>
                <a:gd name="T18" fmla="*/ 89 w 94"/>
                <a:gd name="T19" fmla="*/ 8 h 91"/>
                <a:gd name="T20" fmla="*/ 87 w 94"/>
                <a:gd name="T21" fmla="*/ 6 h 91"/>
                <a:gd name="T22" fmla="*/ 82 w 94"/>
                <a:gd name="T23" fmla="*/ 3 h 91"/>
                <a:gd name="T24" fmla="*/ 72 w 94"/>
                <a:gd name="T25" fmla="*/ 0 h 91"/>
                <a:gd name="T26" fmla="*/ 49 w 94"/>
                <a:gd name="T27" fmla="*/ 21 h 91"/>
                <a:gd name="T28" fmla="*/ 49 w 94"/>
                <a:gd name="T29" fmla="*/ 23 h 91"/>
                <a:gd name="T30" fmla="*/ 50 w 94"/>
                <a:gd name="T31" fmla="*/ 30 h 91"/>
                <a:gd name="T32" fmla="*/ 29 w 94"/>
                <a:gd name="T33" fmla="*/ 47 h 91"/>
                <a:gd name="T34" fmla="*/ 26 w 94"/>
                <a:gd name="T35" fmla="*/ 46 h 91"/>
                <a:gd name="T36" fmla="*/ 23 w 94"/>
                <a:gd name="T37" fmla="*/ 46 h 91"/>
                <a:gd name="T38" fmla="*/ 0 w 94"/>
                <a:gd name="T39" fmla="*/ 69 h 91"/>
                <a:gd name="T40" fmla="*/ 0 w 94"/>
                <a:gd name="T41" fmla="*/ 70 h 91"/>
                <a:gd name="T42" fmla="*/ 9 w 94"/>
                <a:gd name="T43" fmla="*/ 65 h 91"/>
                <a:gd name="T44" fmla="*/ 17 w 94"/>
                <a:gd name="T45" fmla="*/ 61 h 91"/>
                <a:gd name="T46" fmla="*/ 24 w 94"/>
                <a:gd name="T47" fmla="*/ 60 h 91"/>
                <a:gd name="T48" fmla="*/ 29 w 94"/>
                <a:gd name="T49" fmla="*/ 70 h 91"/>
                <a:gd name="T50" fmla="*/ 28 w 94"/>
                <a:gd name="T51" fmla="*/ 71 h 91"/>
                <a:gd name="T52" fmla="*/ 17 w 94"/>
                <a:gd name="T53" fmla="*/ 78 h 91"/>
                <a:gd name="T54" fmla="*/ 3 w 94"/>
                <a:gd name="T55" fmla="*/ 83 h 91"/>
                <a:gd name="T56" fmla="*/ 19 w 94"/>
                <a:gd name="T57" fmla="*/ 91 h 91"/>
                <a:gd name="T58" fmla="*/ 33 w 94"/>
                <a:gd name="T59" fmla="*/ 88 h 91"/>
                <a:gd name="T60" fmla="*/ 43 w 94"/>
                <a:gd name="T61" fmla="*/ 76 h 91"/>
                <a:gd name="T62" fmla="*/ 44 w 94"/>
                <a:gd name="T63" fmla="*/ 68 h 91"/>
                <a:gd name="T64" fmla="*/ 44 w 94"/>
                <a:gd name="T65" fmla="*/ 64 h 91"/>
                <a:gd name="T66" fmla="*/ 43 w 94"/>
                <a:gd name="T67" fmla="*/ 60 h 91"/>
                <a:gd name="T68" fmla="*/ 49 w 94"/>
                <a:gd name="T69" fmla="*/ 56 h 91"/>
                <a:gd name="T70" fmla="*/ 60 w 94"/>
                <a:gd name="T71" fmla="*/ 46 h 91"/>
                <a:gd name="T72" fmla="*/ 63 w 94"/>
                <a:gd name="T73" fmla="*/ 44 h 91"/>
                <a:gd name="T74" fmla="*/ 67 w 94"/>
                <a:gd name="T75" fmla="*/ 45 h 91"/>
                <a:gd name="T76" fmla="*/ 70 w 94"/>
                <a:gd name="T77" fmla="*/ 46 h 91"/>
                <a:gd name="T78" fmla="*/ 93 w 94"/>
                <a:gd name="T79" fmla="*/ 2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 h="91">
                  <a:moveTo>
                    <a:pt x="93" y="21"/>
                  </a:moveTo>
                  <a:cubicBezTo>
                    <a:pt x="92" y="22"/>
                    <a:pt x="91" y="23"/>
                    <a:pt x="91" y="23"/>
                  </a:cubicBezTo>
                  <a:cubicBezTo>
                    <a:pt x="84" y="26"/>
                    <a:pt x="78" y="30"/>
                    <a:pt x="71" y="32"/>
                  </a:cubicBezTo>
                  <a:cubicBezTo>
                    <a:pt x="67" y="34"/>
                    <a:pt x="65" y="25"/>
                    <a:pt x="64" y="22"/>
                  </a:cubicBezTo>
                  <a:cubicBezTo>
                    <a:pt x="64" y="22"/>
                    <a:pt x="64" y="22"/>
                    <a:pt x="64" y="21"/>
                  </a:cubicBezTo>
                  <a:cubicBezTo>
                    <a:pt x="64" y="21"/>
                    <a:pt x="65" y="21"/>
                    <a:pt x="65" y="20"/>
                  </a:cubicBezTo>
                  <a:cubicBezTo>
                    <a:pt x="66" y="19"/>
                    <a:pt x="68" y="18"/>
                    <a:pt x="69" y="17"/>
                  </a:cubicBezTo>
                  <a:cubicBezTo>
                    <a:pt x="72" y="16"/>
                    <a:pt x="74" y="14"/>
                    <a:pt x="76" y="13"/>
                  </a:cubicBezTo>
                  <a:cubicBezTo>
                    <a:pt x="81" y="11"/>
                    <a:pt x="85" y="9"/>
                    <a:pt x="90" y="9"/>
                  </a:cubicBezTo>
                  <a:cubicBezTo>
                    <a:pt x="90" y="8"/>
                    <a:pt x="89" y="8"/>
                    <a:pt x="89" y="8"/>
                  </a:cubicBezTo>
                  <a:cubicBezTo>
                    <a:pt x="88" y="7"/>
                    <a:pt x="87" y="7"/>
                    <a:pt x="87" y="6"/>
                  </a:cubicBezTo>
                  <a:cubicBezTo>
                    <a:pt x="86" y="5"/>
                    <a:pt x="84" y="4"/>
                    <a:pt x="82" y="3"/>
                  </a:cubicBezTo>
                  <a:cubicBezTo>
                    <a:pt x="79" y="1"/>
                    <a:pt x="75" y="0"/>
                    <a:pt x="72" y="0"/>
                  </a:cubicBezTo>
                  <a:cubicBezTo>
                    <a:pt x="60" y="0"/>
                    <a:pt x="50" y="9"/>
                    <a:pt x="49" y="21"/>
                  </a:cubicBezTo>
                  <a:cubicBezTo>
                    <a:pt x="49" y="22"/>
                    <a:pt x="49" y="23"/>
                    <a:pt x="49" y="23"/>
                  </a:cubicBezTo>
                  <a:cubicBezTo>
                    <a:pt x="49" y="26"/>
                    <a:pt x="49" y="28"/>
                    <a:pt x="50" y="30"/>
                  </a:cubicBezTo>
                  <a:cubicBezTo>
                    <a:pt x="29" y="47"/>
                    <a:pt x="29" y="47"/>
                    <a:pt x="29" y="47"/>
                  </a:cubicBezTo>
                  <a:cubicBezTo>
                    <a:pt x="28" y="46"/>
                    <a:pt x="27" y="46"/>
                    <a:pt x="26" y="46"/>
                  </a:cubicBezTo>
                  <a:cubicBezTo>
                    <a:pt x="25" y="46"/>
                    <a:pt x="24" y="46"/>
                    <a:pt x="23" y="46"/>
                  </a:cubicBezTo>
                  <a:cubicBezTo>
                    <a:pt x="11" y="46"/>
                    <a:pt x="0" y="56"/>
                    <a:pt x="0" y="69"/>
                  </a:cubicBezTo>
                  <a:cubicBezTo>
                    <a:pt x="0" y="69"/>
                    <a:pt x="0" y="70"/>
                    <a:pt x="0" y="70"/>
                  </a:cubicBezTo>
                  <a:cubicBezTo>
                    <a:pt x="0" y="69"/>
                    <a:pt x="8" y="66"/>
                    <a:pt x="9" y="65"/>
                  </a:cubicBezTo>
                  <a:cubicBezTo>
                    <a:pt x="12" y="64"/>
                    <a:pt x="14" y="63"/>
                    <a:pt x="17" y="61"/>
                  </a:cubicBezTo>
                  <a:cubicBezTo>
                    <a:pt x="18" y="61"/>
                    <a:pt x="23" y="57"/>
                    <a:pt x="24" y="60"/>
                  </a:cubicBezTo>
                  <a:cubicBezTo>
                    <a:pt x="25" y="61"/>
                    <a:pt x="30" y="68"/>
                    <a:pt x="29" y="70"/>
                  </a:cubicBezTo>
                  <a:cubicBezTo>
                    <a:pt x="29" y="70"/>
                    <a:pt x="28" y="70"/>
                    <a:pt x="28" y="71"/>
                  </a:cubicBezTo>
                  <a:cubicBezTo>
                    <a:pt x="24" y="74"/>
                    <a:pt x="21" y="76"/>
                    <a:pt x="17" y="78"/>
                  </a:cubicBezTo>
                  <a:cubicBezTo>
                    <a:pt x="15" y="79"/>
                    <a:pt x="4" y="84"/>
                    <a:pt x="3" y="83"/>
                  </a:cubicBezTo>
                  <a:cubicBezTo>
                    <a:pt x="8" y="87"/>
                    <a:pt x="13" y="90"/>
                    <a:pt x="19" y="91"/>
                  </a:cubicBezTo>
                  <a:cubicBezTo>
                    <a:pt x="24" y="91"/>
                    <a:pt x="29" y="90"/>
                    <a:pt x="33" y="88"/>
                  </a:cubicBezTo>
                  <a:cubicBezTo>
                    <a:pt x="37" y="85"/>
                    <a:pt x="41" y="81"/>
                    <a:pt x="43" y="76"/>
                  </a:cubicBezTo>
                  <a:cubicBezTo>
                    <a:pt x="44" y="73"/>
                    <a:pt x="44" y="71"/>
                    <a:pt x="44" y="68"/>
                  </a:cubicBezTo>
                  <a:cubicBezTo>
                    <a:pt x="44" y="67"/>
                    <a:pt x="44" y="66"/>
                    <a:pt x="44" y="64"/>
                  </a:cubicBezTo>
                  <a:cubicBezTo>
                    <a:pt x="44" y="63"/>
                    <a:pt x="43" y="61"/>
                    <a:pt x="43" y="60"/>
                  </a:cubicBezTo>
                  <a:cubicBezTo>
                    <a:pt x="44" y="59"/>
                    <a:pt x="47" y="57"/>
                    <a:pt x="49" y="56"/>
                  </a:cubicBezTo>
                  <a:cubicBezTo>
                    <a:pt x="52" y="53"/>
                    <a:pt x="56" y="50"/>
                    <a:pt x="60" y="46"/>
                  </a:cubicBezTo>
                  <a:cubicBezTo>
                    <a:pt x="63" y="44"/>
                    <a:pt x="63" y="44"/>
                    <a:pt x="63" y="44"/>
                  </a:cubicBezTo>
                  <a:cubicBezTo>
                    <a:pt x="64" y="45"/>
                    <a:pt x="65" y="45"/>
                    <a:pt x="67" y="45"/>
                  </a:cubicBezTo>
                  <a:cubicBezTo>
                    <a:pt x="68" y="46"/>
                    <a:pt x="69" y="46"/>
                    <a:pt x="70" y="46"/>
                  </a:cubicBezTo>
                  <a:cubicBezTo>
                    <a:pt x="83" y="46"/>
                    <a:pt x="94" y="34"/>
                    <a:pt x="93" y="21"/>
                  </a:cubicBezTo>
                  <a:close/>
                </a:path>
              </a:pathLst>
            </a:custGeom>
            <a:solidFill>
              <a:srgbClr val="2B0A3D"/>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799055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GB" sz="3600" dirty="0" smtClean="0"/>
              <a:t>Technology Used</a:t>
            </a:r>
            <a:endParaRPr lang="en-GB" sz="3600" dirty="0"/>
          </a:p>
        </p:txBody>
      </p:sp>
      <p:sp>
        <p:nvSpPr>
          <p:cNvPr id="5" name="Text Placeholder 4"/>
          <p:cNvSpPr>
            <a:spLocks noGrp="1"/>
          </p:cNvSpPr>
          <p:nvPr>
            <p:ph type="body" sz="quarter" idx="10"/>
          </p:nvPr>
        </p:nvSpPr>
        <p:spPr>
          <a:xfrm>
            <a:off x="227348" y="1104900"/>
            <a:ext cx="11700000" cy="5176653"/>
          </a:xfrm>
        </p:spPr>
        <p:txBody>
          <a:bodyPr/>
          <a:lstStyle/>
          <a:p>
            <a:endParaRPr lang="en-US" dirty="0" smtClean="0"/>
          </a:p>
          <a:p>
            <a:pPr lvl="2">
              <a:lnSpc>
                <a:spcPct val="200000"/>
              </a:lnSpc>
            </a:pPr>
            <a:r>
              <a:rPr lang="en-US" sz="1800" i="1" dirty="0"/>
              <a:t>Web </a:t>
            </a:r>
            <a:r>
              <a:rPr lang="en-US" sz="1800" i="1" dirty="0" smtClean="0"/>
              <a:t>Components</a:t>
            </a:r>
            <a:endParaRPr lang="en-US" sz="1800" dirty="0"/>
          </a:p>
          <a:p>
            <a:pPr lvl="3">
              <a:lnSpc>
                <a:spcPct val="200000"/>
              </a:lnSpc>
            </a:pPr>
            <a:r>
              <a:rPr lang="en-US" sz="1600" dirty="0"/>
              <a:t>Java Classes would be designed for this </a:t>
            </a:r>
            <a:r>
              <a:rPr lang="en-US" sz="1600" dirty="0"/>
              <a:t>p</a:t>
            </a:r>
            <a:r>
              <a:rPr lang="en-US" sz="1600" dirty="0" smtClean="0"/>
              <a:t>urpose</a:t>
            </a:r>
            <a:endParaRPr lang="en-US" sz="1600" dirty="0"/>
          </a:p>
          <a:p>
            <a:pPr lvl="2">
              <a:lnSpc>
                <a:spcPct val="200000"/>
              </a:lnSpc>
            </a:pPr>
            <a:r>
              <a:rPr lang="en-US" sz="1800" i="1" dirty="0"/>
              <a:t>Business Logic Components and Services</a:t>
            </a:r>
            <a:r>
              <a:rPr lang="en-US" i="1" dirty="0"/>
              <a:t> </a:t>
            </a:r>
            <a:endParaRPr lang="en-US" dirty="0"/>
          </a:p>
          <a:p>
            <a:pPr lvl="3">
              <a:lnSpc>
                <a:spcPct val="200000"/>
              </a:lnSpc>
            </a:pPr>
            <a:r>
              <a:rPr lang="en-US" sz="1600" dirty="0"/>
              <a:t>Java Beans</a:t>
            </a:r>
          </a:p>
          <a:p>
            <a:pPr lvl="2">
              <a:lnSpc>
                <a:spcPct val="200000"/>
              </a:lnSpc>
            </a:pPr>
            <a:r>
              <a:rPr lang="en-US" dirty="0"/>
              <a:t> </a:t>
            </a:r>
            <a:r>
              <a:rPr lang="en-US" sz="1800" i="1" dirty="0"/>
              <a:t>Databases</a:t>
            </a:r>
            <a:endParaRPr lang="en-US" sz="1800" i="1" dirty="0"/>
          </a:p>
          <a:p>
            <a:pPr lvl="3">
              <a:lnSpc>
                <a:spcPct val="200000"/>
              </a:lnSpc>
            </a:pPr>
            <a:r>
              <a:rPr lang="en-US" sz="1600" dirty="0"/>
              <a:t>Oracle 9i</a:t>
            </a:r>
          </a:p>
          <a:p>
            <a:endParaRPr lang="en-US" dirty="0"/>
          </a:p>
          <a:p>
            <a:pPr marL="342900" indent="-342900">
              <a:buFont typeface="Wingdings" panose="05000000000000000000" pitchFamily="2" charset="2"/>
              <a:buChar char="§"/>
            </a:pPr>
            <a:endParaRPr lang="en-US" dirty="0">
              <a:solidFill>
                <a:schemeClr val="accent1"/>
              </a:solidFill>
            </a:endParaRPr>
          </a:p>
        </p:txBody>
      </p:sp>
    </p:spTree>
    <p:extLst>
      <p:ext uri="{BB962C8B-B14F-4D97-AF65-F5344CB8AC3E}">
        <p14:creationId xmlns:p14="http://schemas.microsoft.com/office/powerpoint/2010/main" val="2508282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Object 62"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657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 name="Rectangle 59"/>
          <p:cNvSpPr/>
          <p:nvPr/>
        </p:nvSpPr>
        <p:spPr>
          <a:xfrm>
            <a:off x="643101" y="2205978"/>
            <a:ext cx="3329572" cy="41186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p:cNvSpPr/>
          <p:nvPr/>
        </p:nvSpPr>
        <p:spPr>
          <a:xfrm>
            <a:off x="4501524" y="2205978"/>
            <a:ext cx="3329572" cy="41186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p:cNvSpPr/>
          <p:nvPr/>
        </p:nvSpPr>
        <p:spPr>
          <a:xfrm>
            <a:off x="8219327" y="2205978"/>
            <a:ext cx="3329572" cy="41186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4"/>
          <p:cNvSpPr>
            <a:spLocks noGrp="1"/>
          </p:cNvSpPr>
          <p:nvPr>
            <p:ph type="title"/>
          </p:nvPr>
        </p:nvSpPr>
        <p:spPr>
          <a:xfrm>
            <a:off x="227349" y="0"/>
            <a:ext cx="11125236" cy="1104900"/>
          </a:xfrm>
        </p:spPr>
        <p:txBody>
          <a:bodyPr/>
          <a:lstStyle/>
          <a:p>
            <a:r>
              <a:rPr lang="en-US" dirty="0" smtClean="0"/>
              <a:t>System Modules</a:t>
            </a:r>
            <a:r>
              <a:rPr lang="en-US" dirty="0"/>
              <a:t/>
            </a:r>
            <a:br>
              <a:rPr lang="en-US" dirty="0"/>
            </a:br>
            <a:endParaRPr lang="en-GB" dirty="0"/>
          </a:p>
        </p:txBody>
      </p:sp>
      <p:grpSp>
        <p:nvGrpSpPr>
          <p:cNvPr id="26" name="Groupe 19">
            <a:extLst>
              <a:ext uri="{FF2B5EF4-FFF2-40B4-BE49-F238E27FC236}">
                <a16:creationId xmlns="" xmlns:a16="http://schemas.microsoft.com/office/drawing/2014/main" id="{96E7016A-1D6A-4862-A325-125268B66C60}"/>
              </a:ext>
            </a:extLst>
          </p:cNvPr>
          <p:cNvGrpSpPr>
            <a:grpSpLocks noChangeAspect="1"/>
          </p:cNvGrpSpPr>
          <p:nvPr/>
        </p:nvGrpSpPr>
        <p:grpSpPr>
          <a:xfrm>
            <a:off x="1676400" y="1244450"/>
            <a:ext cx="1181529" cy="1106070"/>
            <a:chOff x="7136624" y="418734"/>
            <a:chExt cx="869950" cy="814388"/>
          </a:xfrm>
        </p:grpSpPr>
        <p:sp>
          <p:nvSpPr>
            <p:cNvPr id="27" name="Freeform 177">
              <a:extLst>
                <a:ext uri="{FF2B5EF4-FFF2-40B4-BE49-F238E27FC236}">
                  <a16:creationId xmlns="" xmlns:a16="http://schemas.microsoft.com/office/drawing/2014/main" id="{A284C4FB-4485-4BB1-A737-42A8047BA966}"/>
                </a:ext>
              </a:extLst>
            </p:cNvPr>
            <p:cNvSpPr>
              <a:spLocks/>
            </p:cNvSpPr>
            <p:nvPr/>
          </p:nvSpPr>
          <p:spPr bwMode="auto">
            <a:xfrm>
              <a:off x="7136624" y="418734"/>
              <a:ext cx="869950" cy="814388"/>
            </a:xfrm>
            <a:custGeom>
              <a:avLst/>
              <a:gdLst>
                <a:gd name="T0" fmla="*/ 33 w 232"/>
                <a:gd name="T1" fmla="*/ 170 h 217"/>
                <a:gd name="T2" fmla="*/ 55 w 232"/>
                <a:gd name="T3" fmla="*/ 33 h 217"/>
                <a:gd name="T4" fmla="*/ 198 w 232"/>
                <a:gd name="T5" fmla="*/ 53 h 217"/>
                <a:gd name="T6" fmla="*/ 172 w 232"/>
                <a:gd name="T7" fmla="*/ 185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5" y="33"/>
                  </a:cubicBezTo>
                  <a:cubicBezTo>
                    <a:pt x="101" y="0"/>
                    <a:pt x="165" y="9"/>
                    <a:pt x="198" y="53"/>
                  </a:cubicBezTo>
                  <a:cubicBezTo>
                    <a:pt x="232" y="96"/>
                    <a:pt x="218" y="152"/>
                    <a:pt x="172" y="185"/>
                  </a:cubicBezTo>
                  <a:cubicBezTo>
                    <a:pt x="127" y="217"/>
                    <a:pt x="66" y="213"/>
                    <a:pt x="33" y="17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8" name="Groupe 364">
              <a:extLst>
                <a:ext uri="{FF2B5EF4-FFF2-40B4-BE49-F238E27FC236}">
                  <a16:creationId xmlns="" xmlns:a16="http://schemas.microsoft.com/office/drawing/2014/main" id="{398DAB50-2741-469D-9E34-A2C2F596A792}"/>
                </a:ext>
              </a:extLst>
            </p:cNvPr>
            <p:cNvGrpSpPr/>
            <p:nvPr/>
          </p:nvGrpSpPr>
          <p:grpSpPr>
            <a:xfrm>
              <a:off x="7306421" y="691784"/>
              <a:ext cx="532938" cy="327025"/>
              <a:chOff x="3092451" y="3854450"/>
              <a:chExt cx="450850" cy="327025"/>
            </a:xfrm>
          </p:grpSpPr>
          <p:sp>
            <p:nvSpPr>
              <p:cNvPr id="29" name="Freeform 286">
                <a:extLst>
                  <a:ext uri="{FF2B5EF4-FFF2-40B4-BE49-F238E27FC236}">
                    <a16:creationId xmlns="" xmlns:a16="http://schemas.microsoft.com/office/drawing/2014/main" id="{92E2BE60-474A-4464-ADDC-A44E88E08D90}"/>
                  </a:ext>
                </a:extLst>
              </p:cNvPr>
              <p:cNvSpPr>
                <a:spLocks/>
              </p:cNvSpPr>
              <p:nvPr/>
            </p:nvSpPr>
            <p:spPr bwMode="auto">
              <a:xfrm>
                <a:off x="3092451" y="3968750"/>
                <a:ext cx="168275" cy="123825"/>
              </a:xfrm>
              <a:custGeom>
                <a:avLst/>
                <a:gdLst>
                  <a:gd name="T0" fmla="*/ 29 w 45"/>
                  <a:gd name="T1" fmla="*/ 0 h 33"/>
                  <a:gd name="T2" fmla="*/ 42 w 45"/>
                  <a:gd name="T3" fmla="*/ 12 h 33"/>
                  <a:gd name="T4" fmla="*/ 40 w 45"/>
                  <a:gd name="T5" fmla="*/ 30 h 33"/>
                  <a:gd name="T6" fmla="*/ 30 w 45"/>
                  <a:gd name="T7" fmla="*/ 33 h 33"/>
                  <a:gd name="T8" fmla="*/ 11 w 45"/>
                  <a:gd name="T9" fmla="*/ 32 h 33"/>
                  <a:gd name="T10" fmla="*/ 0 w 45"/>
                  <a:gd name="T11" fmla="*/ 30 h 33"/>
                  <a:gd name="T12" fmla="*/ 0 w 45"/>
                  <a:gd name="T13" fmla="*/ 29 h 33"/>
                  <a:gd name="T14" fmla="*/ 0 w 45"/>
                  <a:gd name="T15" fmla="*/ 21 h 33"/>
                  <a:gd name="T16" fmla="*/ 14 w 45"/>
                  <a:gd name="T17"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33">
                    <a:moveTo>
                      <a:pt x="29" y="0"/>
                    </a:moveTo>
                    <a:cubicBezTo>
                      <a:pt x="35" y="2"/>
                      <a:pt x="39" y="7"/>
                      <a:pt x="42" y="12"/>
                    </a:cubicBezTo>
                    <a:cubicBezTo>
                      <a:pt x="44" y="18"/>
                      <a:pt x="45" y="25"/>
                      <a:pt x="40" y="30"/>
                    </a:cubicBezTo>
                    <a:cubicBezTo>
                      <a:pt x="37" y="32"/>
                      <a:pt x="33" y="33"/>
                      <a:pt x="30" y="33"/>
                    </a:cubicBezTo>
                    <a:cubicBezTo>
                      <a:pt x="23" y="33"/>
                      <a:pt x="17" y="33"/>
                      <a:pt x="11" y="32"/>
                    </a:cubicBezTo>
                    <a:cubicBezTo>
                      <a:pt x="9" y="32"/>
                      <a:pt x="1" y="30"/>
                      <a:pt x="0" y="30"/>
                    </a:cubicBezTo>
                    <a:cubicBezTo>
                      <a:pt x="0" y="30"/>
                      <a:pt x="0" y="29"/>
                      <a:pt x="0" y="29"/>
                    </a:cubicBezTo>
                    <a:cubicBezTo>
                      <a:pt x="0" y="21"/>
                      <a:pt x="0" y="21"/>
                      <a:pt x="0" y="21"/>
                    </a:cubicBezTo>
                    <a:cubicBezTo>
                      <a:pt x="0" y="13"/>
                      <a:pt x="5" y="4"/>
                      <a:pt x="14" y="1"/>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287">
                <a:extLst>
                  <a:ext uri="{FF2B5EF4-FFF2-40B4-BE49-F238E27FC236}">
                    <a16:creationId xmlns="" xmlns:a16="http://schemas.microsoft.com/office/drawing/2014/main" id="{7258FAFB-8027-452B-BB22-86EBF3AACA75}"/>
                  </a:ext>
                </a:extLst>
              </p:cNvPr>
              <p:cNvSpPr>
                <a:spLocks noChangeArrowheads="1"/>
              </p:cNvSpPr>
              <p:nvPr/>
            </p:nvSpPr>
            <p:spPr bwMode="auto">
              <a:xfrm>
                <a:off x="3125788" y="3867150"/>
                <a:ext cx="90488" cy="112713"/>
              </a:xfrm>
              <a:prstGeom prst="ellipse">
                <a:avLst/>
              </a:pr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88">
                <a:extLst>
                  <a:ext uri="{FF2B5EF4-FFF2-40B4-BE49-F238E27FC236}">
                    <a16:creationId xmlns="" xmlns:a16="http://schemas.microsoft.com/office/drawing/2014/main" id="{A7D674CD-6D42-4E66-B3C6-2D89411B6239}"/>
                  </a:ext>
                </a:extLst>
              </p:cNvPr>
              <p:cNvSpPr>
                <a:spLocks/>
              </p:cNvSpPr>
              <p:nvPr/>
            </p:nvSpPr>
            <p:spPr bwMode="auto">
              <a:xfrm>
                <a:off x="3373438" y="3956050"/>
                <a:ext cx="169863" cy="125413"/>
              </a:xfrm>
              <a:custGeom>
                <a:avLst/>
                <a:gdLst>
                  <a:gd name="T0" fmla="*/ 29 w 45"/>
                  <a:gd name="T1" fmla="*/ 0 h 33"/>
                  <a:gd name="T2" fmla="*/ 42 w 45"/>
                  <a:gd name="T3" fmla="*/ 12 h 33"/>
                  <a:gd name="T4" fmla="*/ 40 w 45"/>
                  <a:gd name="T5" fmla="*/ 30 h 33"/>
                  <a:gd name="T6" fmla="*/ 30 w 45"/>
                  <a:gd name="T7" fmla="*/ 33 h 33"/>
                  <a:gd name="T8" fmla="*/ 11 w 45"/>
                  <a:gd name="T9" fmla="*/ 32 h 33"/>
                  <a:gd name="T10" fmla="*/ 0 w 45"/>
                  <a:gd name="T11" fmla="*/ 31 h 33"/>
                  <a:gd name="T12" fmla="*/ 0 w 45"/>
                  <a:gd name="T13" fmla="*/ 29 h 33"/>
                  <a:gd name="T14" fmla="*/ 0 w 45"/>
                  <a:gd name="T15" fmla="*/ 21 h 33"/>
                  <a:gd name="T16" fmla="*/ 14 w 45"/>
                  <a:gd name="T17"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33">
                    <a:moveTo>
                      <a:pt x="29" y="0"/>
                    </a:moveTo>
                    <a:cubicBezTo>
                      <a:pt x="35" y="2"/>
                      <a:pt x="40" y="7"/>
                      <a:pt x="42" y="12"/>
                    </a:cubicBezTo>
                    <a:cubicBezTo>
                      <a:pt x="45" y="18"/>
                      <a:pt x="45" y="25"/>
                      <a:pt x="40" y="30"/>
                    </a:cubicBezTo>
                    <a:cubicBezTo>
                      <a:pt x="37" y="32"/>
                      <a:pt x="34" y="33"/>
                      <a:pt x="30" y="33"/>
                    </a:cubicBezTo>
                    <a:cubicBezTo>
                      <a:pt x="24" y="33"/>
                      <a:pt x="17" y="33"/>
                      <a:pt x="11" y="32"/>
                    </a:cubicBezTo>
                    <a:cubicBezTo>
                      <a:pt x="9" y="32"/>
                      <a:pt x="1" y="30"/>
                      <a:pt x="0" y="31"/>
                    </a:cubicBezTo>
                    <a:cubicBezTo>
                      <a:pt x="0" y="30"/>
                      <a:pt x="0" y="29"/>
                      <a:pt x="0" y="29"/>
                    </a:cubicBezTo>
                    <a:cubicBezTo>
                      <a:pt x="0" y="21"/>
                      <a:pt x="0" y="21"/>
                      <a:pt x="0" y="21"/>
                    </a:cubicBezTo>
                    <a:cubicBezTo>
                      <a:pt x="0" y="13"/>
                      <a:pt x="6" y="4"/>
                      <a:pt x="14" y="1"/>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289">
                <a:extLst>
                  <a:ext uri="{FF2B5EF4-FFF2-40B4-BE49-F238E27FC236}">
                    <a16:creationId xmlns="" xmlns:a16="http://schemas.microsoft.com/office/drawing/2014/main" id="{2F176FB1-CD5B-4C6D-8566-E8C7DA59949A}"/>
                  </a:ext>
                </a:extLst>
              </p:cNvPr>
              <p:cNvSpPr>
                <a:spLocks noChangeArrowheads="1"/>
              </p:cNvSpPr>
              <p:nvPr/>
            </p:nvSpPr>
            <p:spPr bwMode="auto">
              <a:xfrm>
                <a:off x="3411538" y="3854450"/>
                <a:ext cx="90488" cy="114300"/>
              </a:xfrm>
              <a:prstGeom prst="ellipse">
                <a:avLst/>
              </a:pr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90">
                <a:extLst>
                  <a:ext uri="{FF2B5EF4-FFF2-40B4-BE49-F238E27FC236}">
                    <a16:creationId xmlns="" xmlns:a16="http://schemas.microsoft.com/office/drawing/2014/main" id="{FACE53F4-516C-429D-9B55-63A271475286}"/>
                  </a:ext>
                </a:extLst>
              </p:cNvPr>
              <p:cNvSpPr>
                <a:spLocks/>
              </p:cNvSpPr>
              <p:nvPr/>
            </p:nvSpPr>
            <p:spPr bwMode="auto">
              <a:xfrm>
                <a:off x="3205163" y="4013200"/>
                <a:ext cx="225425" cy="168275"/>
              </a:xfrm>
              <a:custGeom>
                <a:avLst/>
                <a:gdLst>
                  <a:gd name="T0" fmla="*/ 39 w 60"/>
                  <a:gd name="T1" fmla="*/ 0 h 45"/>
                  <a:gd name="T2" fmla="*/ 56 w 60"/>
                  <a:gd name="T3" fmla="*/ 16 h 45"/>
                  <a:gd name="T4" fmla="*/ 53 w 60"/>
                  <a:gd name="T5" fmla="*/ 39 h 45"/>
                  <a:gd name="T6" fmla="*/ 40 w 60"/>
                  <a:gd name="T7" fmla="*/ 44 h 45"/>
                  <a:gd name="T8" fmla="*/ 15 w 60"/>
                  <a:gd name="T9" fmla="*/ 43 h 45"/>
                  <a:gd name="T10" fmla="*/ 0 w 60"/>
                  <a:gd name="T11" fmla="*/ 41 h 45"/>
                  <a:gd name="T12" fmla="*/ 0 w 60"/>
                  <a:gd name="T13" fmla="*/ 39 h 45"/>
                  <a:gd name="T14" fmla="*/ 0 w 60"/>
                  <a:gd name="T15" fmla="*/ 29 h 45"/>
                  <a:gd name="T16" fmla="*/ 19 w 60"/>
                  <a:gd name="T17"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5">
                    <a:moveTo>
                      <a:pt x="39" y="0"/>
                    </a:moveTo>
                    <a:cubicBezTo>
                      <a:pt x="46" y="3"/>
                      <a:pt x="53" y="9"/>
                      <a:pt x="56" y="16"/>
                    </a:cubicBezTo>
                    <a:cubicBezTo>
                      <a:pt x="59" y="24"/>
                      <a:pt x="60" y="34"/>
                      <a:pt x="53" y="39"/>
                    </a:cubicBezTo>
                    <a:cubicBezTo>
                      <a:pt x="50" y="42"/>
                      <a:pt x="45" y="44"/>
                      <a:pt x="40" y="44"/>
                    </a:cubicBezTo>
                    <a:cubicBezTo>
                      <a:pt x="32" y="45"/>
                      <a:pt x="23" y="44"/>
                      <a:pt x="15" y="43"/>
                    </a:cubicBezTo>
                    <a:cubicBezTo>
                      <a:pt x="12" y="42"/>
                      <a:pt x="2" y="40"/>
                      <a:pt x="0" y="41"/>
                    </a:cubicBezTo>
                    <a:cubicBezTo>
                      <a:pt x="0" y="40"/>
                      <a:pt x="0" y="39"/>
                      <a:pt x="0" y="39"/>
                    </a:cubicBezTo>
                    <a:cubicBezTo>
                      <a:pt x="0" y="29"/>
                      <a:pt x="0" y="29"/>
                      <a:pt x="0" y="29"/>
                    </a:cubicBezTo>
                    <a:cubicBezTo>
                      <a:pt x="0" y="17"/>
                      <a:pt x="7" y="5"/>
                      <a:pt x="19" y="1"/>
                    </a:cubicBezTo>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91">
                <a:extLst>
                  <a:ext uri="{FF2B5EF4-FFF2-40B4-BE49-F238E27FC236}">
                    <a16:creationId xmlns="" xmlns:a16="http://schemas.microsoft.com/office/drawing/2014/main" id="{EDB1C4B0-2E1F-4BB7-8E47-A5FF1BA63024}"/>
                  </a:ext>
                </a:extLst>
              </p:cNvPr>
              <p:cNvSpPr>
                <a:spLocks/>
              </p:cNvSpPr>
              <p:nvPr/>
            </p:nvSpPr>
            <p:spPr bwMode="auto">
              <a:xfrm>
                <a:off x="3254376" y="3878263"/>
                <a:ext cx="119063" cy="149225"/>
              </a:xfrm>
              <a:custGeom>
                <a:avLst/>
                <a:gdLst>
                  <a:gd name="T0" fmla="*/ 32 w 32"/>
                  <a:gd name="T1" fmla="*/ 20 h 40"/>
                  <a:gd name="T2" fmla="*/ 16 w 32"/>
                  <a:gd name="T3" fmla="*/ 40 h 40"/>
                  <a:gd name="T4" fmla="*/ 0 w 32"/>
                  <a:gd name="T5" fmla="*/ 20 h 40"/>
                  <a:gd name="T6" fmla="*/ 16 w 32"/>
                  <a:gd name="T7" fmla="*/ 0 h 40"/>
                  <a:gd name="T8" fmla="*/ 32 w 32"/>
                  <a:gd name="T9" fmla="*/ 20 h 40"/>
                </a:gdLst>
                <a:ahLst/>
                <a:cxnLst>
                  <a:cxn ang="0">
                    <a:pos x="T0" y="T1"/>
                  </a:cxn>
                  <a:cxn ang="0">
                    <a:pos x="T2" y="T3"/>
                  </a:cxn>
                  <a:cxn ang="0">
                    <a:pos x="T4" y="T5"/>
                  </a:cxn>
                  <a:cxn ang="0">
                    <a:pos x="T6" y="T7"/>
                  </a:cxn>
                  <a:cxn ang="0">
                    <a:pos x="T8" y="T9"/>
                  </a:cxn>
                </a:cxnLst>
                <a:rect l="0" t="0" r="r" b="b"/>
                <a:pathLst>
                  <a:path w="32" h="40">
                    <a:moveTo>
                      <a:pt x="32" y="20"/>
                    </a:moveTo>
                    <a:cubicBezTo>
                      <a:pt x="32" y="31"/>
                      <a:pt x="25" y="40"/>
                      <a:pt x="16" y="40"/>
                    </a:cubicBezTo>
                    <a:cubicBezTo>
                      <a:pt x="7" y="40"/>
                      <a:pt x="0" y="31"/>
                      <a:pt x="0" y="20"/>
                    </a:cubicBezTo>
                    <a:cubicBezTo>
                      <a:pt x="0" y="9"/>
                      <a:pt x="7" y="0"/>
                      <a:pt x="16" y="0"/>
                    </a:cubicBezTo>
                    <a:cubicBezTo>
                      <a:pt x="24" y="0"/>
                      <a:pt x="32" y="9"/>
                      <a:pt x="32" y="20"/>
                    </a:cubicBezTo>
                    <a:close/>
                  </a:path>
                </a:pathLst>
              </a:cu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5" name="Groupe 6">
            <a:extLst>
              <a:ext uri="{FF2B5EF4-FFF2-40B4-BE49-F238E27FC236}">
                <a16:creationId xmlns="" xmlns:a16="http://schemas.microsoft.com/office/drawing/2014/main" id="{87793FAE-3255-486B-A8CD-5B347F997541}"/>
              </a:ext>
            </a:extLst>
          </p:cNvPr>
          <p:cNvGrpSpPr>
            <a:grpSpLocks noChangeAspect="1"/>
          </p:cNvGrpSpPr>
          <p:nvPr/>
        </p:nvGrpSpPr>
        <p:grpSpPr>
          <a:xfrm>
            <a:off x="9220200" y="1219200"/>
            <a:ext cx="1219200" cy="1142375"/>
            <a:chOff x="11078404" y="711786"/>
            <a:chExt cx="982663" cy="920750"/>
          </a:xfrm>
        </p:grpSpPr>
        <p:sp>
          <p:nvSpPr>
            <p:cNvPr id="36" name="Freeform 125">
              <a:extLst>
                <a:ext uri="{FF2B5EF4-FFF2-40B4-BE49-F238E27FC236}">
                  <a16:creationId xmlns="" xmlns:a16="http://schemas.microsoft.com/office/drawing/2014/main" id="{1ECFF836-A9C5-40FC-82DF-C7076F255155}"/>
                </a:ext>
              </a:extLst>
            </p:cNvPr>
            <p:cNvSpPr>
              <a:spLocks/>
            </p:cNvSpPr>
            <p:nvPr/>
          </p:nvSpPr>
          <p:spPr bwMode="auto">
            <a:xfrm>
              <a:off x="11078404" y="711786"/>
              <a:ext cx="982663" cy="920750"/>
            </a:xfrm>
            <a:custGeom>
              <a:avLst/>
              <a:gdLst>
                <a:gd name="T0" fmla="*/ 38 w 262"/>
                <a:gd name="T1" fmla="*/ 191 h 245"/>
                <a:gd name="T2" fmla="*/ 63 w 262"/>
                <a:gd name="T3" fmla="*/ 36 h 245"/>
                <a:gd name="T4" fmla="*/ 225 w 262"/>
                <a:gd name="T5" fmla="*/ 59 h 245"/>
                <a:gd name="T6" fmla="*/ 195 w 262"/>
                <a:gd name="T7" fmla="*/ 208 h 245"/>
                <a:gd name="T8" fmla="*/ 38 w 262"/>
                <a:gd name="T9" fmla="*/ 191 h 245"/>
              </a:gdLst>
              <a:ahLst/>
              <a:cxnLst>
                <a:cxn ang="0">
                  <a:pos x="T0" y="T1"/>
                </a:cxn>
                <a:cxn ang="0">
                  <a:pos x="T2" y="T3"/>
                </a:cxn>
                <a:cxn ang="0">
                  <a:pos x="T4" y="T5"/>
                </a:cxn>
                <a:cxn ang="0">
                  <a:pos x="T6" y="T7"/>
                </a:cxn>
                <a:cxn ang="0">
                  <a:pos x="T8" y="T9"/>
                </a:cxn>
              </a:cxnLst>
              <a:rect l="0" t="0" r="r" b="b"/>
              <a:pathLst>
                <a:path w="262" h="245">
                  <a:moveTo>
                    <a:pt x="38" y="191"/>
                  </a:moveTo>
                  <a:cubicBezTo>
                    <a:pt x="0" y="142"/>
                    <a:pt x="11" y="73"/>
                    <a:pt x="63" y="36"/>
                  </a:cubicBezTo>
                  <a:cubicBezTo>
                    <a:pt x="115" y="0"/>
                    <a:pt x="187" y="10"/>
                    <a:pt x="225" y="59"/>
                  </a:cubicBezTo>
                  <a:cubicBezTo>
                    <a:pt x="262" y="108"/>
                    <a:pt x="247" y="172"/>
                    <a:pt x="195" y="208"/>
                  </a:cubicBezTo>
                  <a:cubicBezTo>
                    <a:pt x="144" y="245"/>
                    <a:pt x="75" y="240"/>
                    <a:pt x="38" y="191"/>
                  </a:cubicBezTo>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sz="900">
                <a:latin typeface="+mj-lt"/>
              </a:endParaRPr>
            </a:p>
          </p:txBody>
        </p:sp>
        <p:sp>
          <p:nvSpPr>
            <p:cNvPr id="37" name="Freeform 339">
              <a:extLst>
                <a:ext uri="{FF2B5EF4-FFF2-40B4-BE49-F238E27FC236}">
                  <a16:creationId xmlns="" xmlns:a16="http://schemas.microsoft.com/office/drawing/2014/main" id="{8580226F-68EB-4189-B9A8-DAF342A6043D}"/>
                </a:ext>
              </a:extLst>
            </p:cNvPr>
            <p:cNvSpPr>
              <a:spLocks noChangeAspect="1" noEditPoints="1"/>
            </p:cNvSpPr>
            <p:nvPr/>
          </p:nvSpPr>
          <p:spPr bwMode="auto">
            <a:xfrm>
              <a:off x="11354953" y="864822"/>
              <a:ext cx="450966" cy="560074"/>
            </a:xfrm>
            <a:custGeom>
              <a:avLst/>
              <a:gdLst>
                <a:gd name="T0" fmla="*/ 0 w 29"/>
                <a:gd name="T1" fmla="*/ 36 h 36"/>
                <a:gd name="T2" fmla="*/ 0 w 29"/>
                <a:gd name="T3" fmla="*/ 36 h 36"/>
                <a:gd name="T4" fmla="*/ 1 w 29"/>
                <a:gd name="T5" fmla="*/ 21 h 36"/>
                <a:gd name="T6" fmla="*/ 2 w 29"/>
                <a:gd name="T7" fmla="*/ 18 h 36"/>
                <a:gd name="T8" fmla="*/ 10 w 29"/>
                <a:gd name="T9" fmla="*/ 16 h 36"/>
                <a:gd name="T10" fmla="*/ 13 w 29"/>
                <a:gd name="T11" fmla="*/ 26 h 36"/>
                <a:gd name="T12" fmla="*/ 13 w 29"/>
                <a:gd name="T13" fmla="*/ 19 h 36"/>
                <a:gd name="T14" fmla="*/ 14 w 29"/>
                <a:gd name="T15" fmla="*/ 19 h 36"/>
                <a:gd name="T16" fmla="*/ 15 w 29"/>
                <a:gd name="T17" fmla="*/ 19 h 36"/>
                <a:gd name="T18" fmla="*/ 15 w 29"/>
                <a:gd name="T19" fmla="*/ 26 h 36"/>
                <a:gd name="T20" fmla="*/ 18 w 29"/>
                <a:gd name="T21" fmla="*/ 16 h 36"/>
                <a:gd name="T22" fmla="*/ 26 w 29"/>
                <a:gd name="T23" fmla="*/ 18 h 36"/>
                <a:gd name="T24" fmla="*/ 27 w 29"/>
                <a:gd name="T25" fmla="*/ 21 h 36"/>
                <a:gd name="T26" fmla="*/ 29 w 29"/>
                <a:gd name="T27" fmla="*/ 36 h 36"/>
                <a:gd name="T28" fmla="*/ 0 w 29"/>
                <a:gd name="T29" fmla="*/ 36 h 36"/>
                <a:gd name="T30" fmla="*/ 14 w 29"/>
                <a:gd name="T31" fmla="*/ 0 h 36"/>
                <a:gd name="T32" fmla="*/ 20 w 29"/>
                <a:gd name="T33" fmla="*/ 5 h 36"/>
                <a:gd name="T34" fmla="*/ 14 w 29"/>
                <a:gd name="T35" fmla="*/ 14 h 36"/>
                <a:gd name="T36" fmla="*/ 8 w 29"/>
                <a:gd name="T37" fmla="*/ 5 h 36"/>
                <a:gd name="T38" fmla="*/ 14 w 29"/>
                <a:gd name="T3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6">
                  <a:moveTo>
                    <a:pt x="0" y="36"/>
                  </a:moveTo>
                  <a:cubicBezTo>
                    <a:pt x="0" y="36"/>
                    <a:pt x="0" y="36"/>
                    <a:pt x="0" y="36"/>
                  </a:cubicBezTo>
                  <a:cubicBezTo>
                    <a:pt x="0" y="30"/>
                    <a:pt x="0" y="27"/>
                    <a:pt x="1" y="21"/>
                  </a:cubicBezTo>
                  <a:cubicBezTo>
                    <a:pt x="1" y="20"/>
                    <a:pt x="1" y="19"/>
                    <a:pt x="2" y="18"/>
                  </a:cubicBezTo>
                  <a:cubicBezTo>
                    <a:pt x="2" y="18"/>
                    <a:pt x="9" y="16"/>
                    <a:pt x="10" y="16"/>
                  </a:cubicBezTo>
                  <a:cubicBezTo>
                    <a:pt x="10" y="18"/>
                    <a:pt x="11" y="24"/>
                    <a:pt x="13" y="26"/>
                  </a:cubicBezTo>
                  <a:cubicBezTo>
                    <a:pt x="13" y="25"/>
                    <a:pt x="13" y="20"/>
                    <a:pt x="13" y="19"/>
                  </a:cubicBezTo>
                  <a:cubicBezTo>
                    <a:pt x="14" y="19"/>
                    <a:pt x="14" y="19"/>
                    <a:pt x="14" y="19"/>
                  </a:cubicBezTo>
                  <a:cubicBezTo>
                    <a:pt x="15" y="19"/>
                    <a:pt x="15" y="19"/>
                    <a:pt x="15" y="19"/>
                  </a:cubicBezTo>
                  <a:cubicBezTo>
                    <a:pt x="15" y="20"/>
                    <a:pt x="15" y="25"/>
                    <a:pt x="15" y="26"/>
                  </a:cubicBezTo>
                  <a:cubicBezTo>
                    <a:pt x="17" y="24"/>
                    <a:pt x="18" y="18"/>
                    <a:pt x="18" y="16"/>
                  </a:cubicBezTo>
                  <a:cubicBezTo>
                    <a:pt x="19" y="16"/>
                    <a:pt x="26" y="18"/>
                    <a:pt x="26" y="18"/>
                  </a:cubicBezTo>
                  <a:cubicBezTo>
                    <a:pt x="27" y="19"/>
                    <a:pt x="27" y="20"/>
                    <a:pt x="27" y="21"/>
                  </a:cubicBezTo>
                  <a:cubicBezTo>
                    <a:pt x="29" y="36"/>
                    <a:pt x="29" y="36"/>
                    <a:pt x="29" y="36"/>
                  </a:cubicBezTo>
                  <a:lnTo>
                    <a:pt x="0" y="36"/>
                  </a:lnTo>
                  <a:close/>
                  <a:moveTo>
                    <a:pt x="14" y="0"/>
                  </a:moveTo>
                  <a:cubicBezTo>
                    <a:pt x="18" y="0"/>
                    <a:pt x="20" y="3"/>
                    <a:pt x="20" y="5"/>
                  </a:cubicBezTo>
                  <a:cubicBezTo>
                    <a:pt x="20" y="8"/>
                    <a:pt x="18" y="14"/>
                    <a:pt x="14" y="14"/>
                  </a:cubicBezTo>
                  <a:cubicBezTo>
                    <a:pt x="10" y="14"/>
                    <a:pt x="8" y="8"/>
                    <a:pt x="8" y="5"/>
                  </a:cubicBezTo>
                  <a:cubicBezTo>
                    <a:pt x="8" y="3"/>
                    <a:pt x="10" y="0"/>
                    <a:pt x="14" y="0"/>
                  </a:cubicBezTo>
                  <a:close/>
                </a:path>
              </a:pathLst>
            </a:custGeom>
            <a:solidFill>
              <a:srgbClr val="2FD6D5"/>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38" name="Groupe 306">
            <a:extLst>
              <a:ext uri="{FF2B5EF4-FFF2-40B4-BE49-F238E27FC236}">
                <a16:creationId xmlns="" xmlns:a16="http://schemas.microsoft.com/office/drawing/2014/main" id="{AC54B466-9F43-4C5A-8A49-DBE81E2B1914}"/>
              </a:ext>
            </a:extLst>
          </p:cNvPr>
          <p:cNvGrpSpPr>
            <a:grpSpLocks noChangeAspect="1"/>
          </p:cNvGrpSpPr>
          <p:nvPr/>
        </p:nvGrpSpPr>
        <p:grpSpPr>
          <a:xfrm>
            <a:off x="5496599" y="1219200"/>
            <a:ext cx="1198802" cy="1124433"/>
            <a:chOff x="3751263" y="5300663"/>
            <a:chExt cx="869950" cy="815975"/>
          </a:xfrm>
        </p:grpSpPr>
        <p:sp>
          <p:nvSpPr>
            <p:cNvPr id="39" name="Freeform 142">
              <a:extLst>
                <a:ext uri="{FF2B5EF4-FFF2-40B4-BE49-F238E27FC236}">
                  <a16:creationId xmlns="" xmlns:a16="http://schemas.microsoft.com/office/drawing/2014/main" id="{FED2449A-6A6E-40AC-AF60-59D4BC5249BB}"/>
                </a:ext>
              </a:extLst>
            </p:cNvPr>
            <p:cNvSpPr>
              <a:spLocks/>
            </p:cNvSpPr>
            <p:nvPr/>
          </p:nvSpPr>
          <p:spPr bwMode="auto">
            <a:xfrm>
              <a:off x="3751263" y="5300663"/>
              <a:ext cx="869950" cy="815975"/>
            </a:xfrm>
            <a:custGeom>
              <a:avLst/>
              <a:gdLst>
                <a:gd name="T0" fmla="*/ 34 w 232"/>
                <a:gd name="T1" fmla="*/ 170 h 217"/>
                <a:gd name="T2" fmla="*/ 56 w 232"/>
                <a:gd name="T3" fmla="*/ 33 h 217"/>
                <a:gd name="T4" fmla="*/ 199 w 232"/>
                <a:gd name="T5" fmla="*/ 53 h 217"/>
                <a:gd name="T6" fmla="*/ 173 w 232"/>
                <a:gd name="T7" fmla="*/ 185 h 217"/>
                <a:gd name="T8" fmla="*/ 34 w 232"/>
                <a:gd name="T9" fmla="*/ 170 h 217"/>
              </a:gdLst>
              <a:ahLst/>
              <a:cxnLst>
                <a:cxn ang="0">
                  <a:pos x="T0" y="T1"/>
                </a:cxn>
                <a:cxn ang="0">
                  <a:pos x="T2" y="T3"/>
                </a:cxn>
                <a:cxn ang="0">
                  <a:pos x="T4" y="T5"/>
                </a:cxn>
                <a:cxn ang="0">
                  <a:pos x="T6" y="T7"/>
                </a:cxn>
                <a:cxn ang="0">
                  <a:pos x="T8" y="T9"/>
                </a:cxn>
              </a:cxnLst>
              <a:rect l="0" t="0" r="r" b="b"/>
              <a:pathLst>
                <a:path w="232" h="217">
                  <a:moveTo>
                    <a:pt x="34" y="170"/>
                  </a:moveTo>
                  <a:cubicBezTo>
                    <a:pt x="0" y="126"/>
                    <a:pt x="10" y="65"/>
                    <a:pt x="56" y="33"/>
                  </a:cubicBezTo>
                  <a:cubicBezTo>
                    <a:pt x="102" y="0"/>
                    <a:pt x="166" y="9"/>
                    <a:pt x="199" y="53"/>
                  </a:cubicBezTo>
                  <a:cubicBezTo>
                    <a:pt x="232" y="96"/>
                    <a:pt x="219" y="153"/>
                    <a:pt x="173" y="185"/>
                  </a:cubicBezTo>
                  <a:cubicBezTo>
                    <a:pt x="127" y="217"/>
                    <a:pt x="67" y="213"/>
                    <a:pt x="34" y="17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0" name="Groupe 305">
              <a:extLst>
                <a:ext uri="{FF2B5EF4-FFF2-40B4-BE49-F238E27FC236}">
                  <a16:creationId xmlns="" xmlns:a16="http://schemas.microsoft.com/office/drawing/2014/main" id="{9506F9A6-25AE-42B7-B76F-913C1EFB2296}"/>
                </a:ext>
              </a:extLst>
            </p:cNvPr>
            <p:cNvGrpSpPr/>
            <p:nvPr/>
          </p:nvGrpSpPr>
          <p:grpSpPr>
            <a:xfrm>
              <a:off x="4032251" y="5507038"/>
              <a:ext cx="315913" cy="420688"/>
              <a:chOff x="4032251" y="5507038"/>
              <a:chExt cx="315913" cy="420688"/>
            </a:xfrm>
          </p:grpSpPr>
          <p:sp>
            <p:nvSpPr>
              <p:cNvPr id="41" name="Freeform 143">
                <a:extLst>
                  <a:ext uri="{FF2B5EF4-FFF2-40B4-BE49-F238E27FC236}">
                    <a16:creationId xmlns="" xmlns:a16="http://schemas.microsoft.com/office/drawing/2014/main" id="{448C5026-433E-4871-A37D-7465EADA73AC}"/>
                  </a:ext>
                </a:extLst>
              </p:cNvPr>
              <p:cNvSpPr>
                <a:spLocks/>
              </p:cNvSpPr>
              <p:nvPr/>
            </p:nvSpPr>
            <p:spPr bwMode="auto">
              <a:xfrm>
                <a:off x="4032251" y="5688013"/>
                <a:ext cx="315913" cy="239713"/>
              </a:xfrm>
              <a:custGeom>
                <a:avLst/>
                <a:gdLst>
                  <a:gd name="T0" fmla="*/ 27 w 84"/>
                  <a:gd name="T1" fmla="*/ 4 h 64"/>
                  <a:gd name="T2" fmla="*/ 0 w 84"/>
                  <a:gd name="T3" fmla="*/ 42 h 64"/>
                  <a:gd name="T4" fmla="*/ 0 w 84"/>
                  <a:gd name="T5" fmla="*/ 57 h 64"/>
                  <a:gd name="T6" fmla="*/ 0 w 84"/>
                  <a:gd name="T7" fmla="*/ 59 h 64"/>
                  <a:gd name="T8" fmla="*/ 21 w 84"/>
                  <a:gd name="T9" fmla="*/ 62 h 64"/>
                  <a:gd name="T10" fmla="*/ 56 w 84"/>
                  <a:gd name="T11" fmla="*/ 63 h 64"/>
                  <a:gd name="T12" fmla="*/ 75 w 84"/>
                  <a:gd name="T13" fmla="*/ 57 h 64"/>
                  <a:gd name="T14" fmla="*/ 78 w 84"/>
                  <a:gd name="T15" fmla="*/ 25 h 64"/>
                  <a:gd name="T16" fmla="*/ 55 w 84"/>
                  <a:gd name="T17" fmla="*/ 3 h 64"/>
                  <a:gd name="T18" fmla="*/ 27 w 84"/>
                  <a:gd name="T19"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64">
                    <a:moveTo>
                      <a:pt x="27" y="4"/>
                    </a:moveTo>
                    <a:cubicBezTo>
                      <a:pt x="11" y="9"/>
                      <a:pt x="0" y="26"/>
                      <a:pt x="0" y="42"/>
                    </a:cubicBezTo>
                    <a:cubicBezTo>
                      <a:pt x="0" y="57"/>
                      <a:pt x="0" y="57"/>
                      <a:pt x="0" y="57"/>
                    </a:cubicBezTo>
                    <a:cubicBezTo>
                      <a:pt x="0" y="57"/>
                      <a:pt x="0" y="58"/>
                      <a:pt x="0" y="59"/>
                    </a:cubicBezTo>
                    <a:cubicBezTo>
                      <a:pt x="3" y="58"/>
                      <a:pt x="17" y="61"/>
                      <a:pt x="21" y="62"/>
                    </a:cubicBezTo>
                    <a:cubicBezTo>
                      <a:pt x="33" y="64"/>
                      <a:pt x="44" y="64"/>
                      <a:pt x="56" y="63"/>
                    </a:cubicBezTo>
                    <a:cubicBezTo>
                      <a:pt x="63" y="63"/>
                      <a:pt x="69" y="61"/>
                      <a:pt x="75" y="57"/>
                    </a:cubicBezTo>
                    <a:cubicBezTo>
                      <a:pt x="84" y="49"/>
                      <a:pt x="83" y="36"/>
                      <a:pt x="78" y="25"/>
                    </a:cubicBezTo>
                    <a:cubicBezTo>
                      <a:pt x="74" y="15"/>
                      <a:pt x="65" y="7"/>
                      <a:pt x="55" y="3"/>
                    </a:cubicBezTo>
                    <a:cubicBezTo>
                      <a:pt x="55" y="3"/>
                      <a:pt x="35" y="0"/>
                      <a:pt x="27" y="4"/>
                    </a:cubicBezTo>
                    <a:close/>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44">
                <a:extLst>
                  <a:ext uri="{FF2B5EF4-FFF2-40B4-BE49-F238E27FC236}">
                    <a16:creationId xmlns="" xmlns:a16="http://schemas.microsoft.com/office/drawing/2014/main" id="{E97EA59C-C80D-4279-AE36-D4110D43A782}"/>
                  </a:ext>
                </a:extLst>
              </p:cNvPr>
              <p:cNvSpPr>
                <a:spLocks/>
              </p:cNvSpPr>
              <p:nvPr/>
            </p:nvSpPr>
            <p:spPr bwMode="auto">
              <a:xfrm>
                <a:off x="4100513" y="5507038"/>
                <a:ext cx="168275" cy="207963"/>
              </a:xfrm>
              <a:custGeom>
                <a:avLst/>
                <a:gdLst>
                  <a:gd name="T0" fmla="*/ 45 w 45"/>
                  <a:gd name="T1" fmla="*/ 28 h 55"/>
                  <a:gd name="T2" fmla="*/ 22 w 45"/>
                  <a:gd name="T3" fmla="*/ 55 h 55"/>
                  <a:gd name="T4" fmla="*/ 0 w 45"/>
                  <a:gd name="T5" fmla="*/ 28 h 55"/>
                  <a:gd name="T6" fmla="*/ 22 w 45"/>
                  <a:gd name="T7" fmla="*/ 0 h 55"/>
                  <a:gd name="T8" fmla="*/ 45 w 45"/>
                  <a:gd name="T9" fmla="*/ 28 h 55"/>
                </a:gdLst>
                <a:ahLst/>
                <a:cxnLst>
                  <a:cxn ang="0">
                    <a:pos x="T0" y="T1"/>
                  </a:cxn>
                  <a:cxn ang="0">
                    <a:pos x="T2" y="T3"/>
                  </a:cxn>
                  <a:cxn ang="0">
                    <a:pos x="T4" y="T5"/>
                  </a:cxn>
                  <a:cxn ang="0">
                    <a:pos x="T6" y="T7"/>
                  </a:cxn>
                  <a:cxn ang="0">
                    <a:pos x="T8" y="T9"/>
                  </a:cxn>
                </a:cxnLst>
                <a:rect l="0" t="0" r="r" b="b"/>
                <a:pathLst>
                  <a:path w="45" h="55">
                    <a:moveTo>
                      <a:pt x="45" y="28"/>
                    </a:moveTo>
                    <a:cubicBezTo>
                      <a:pt x="45" y="43"/>
                      <a:pt x="35" y="55"/>
                      <a:pt x="22" y="55"/>
                    </a:cubicBezTo>
                    <a:cubicBezTo>
                      <a:pt x="11" y="55"/>
                      <a:pt x="0" y="43"/>
                      <a:pt x="0" y="28"/>
                    </a:cubicBezTo>
                    <a:cubicBezTo>
                      <a:pt x="0" y="13"/>
                      <a:pt x="10" y="0"/>
                      <a:pt x="22" y="0"/>
                    </a:cubicBezTo>
                    <a:cubicBezTo>
                      <a:pt x="34" y="0"/>
                      <a:pt x="45" y="13"/>
                      <a:pt x="45" y="28"/>
                    </a:cubicBezTo>
                    <a:close/>
                  </a:path>
                </a:pathLst>
              </a:cu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45">
                <a:extLst>
                  <a:ext uri="{FF2B5EF4-FFF2-40B4-BE49-F238E27FC236}">
                    <a16:creationId xmlns="" xmlns:a16="http://schemas.microsoft.com/office/drawing/2014/main" id="{365CB8FD-63C3-4544-971A-30EAC1E28902}"/>
                  </a:ext>
                </a:extLst>
              </p:cNvPr>
              <p:cNvSpPr>
                <a:spLocks/>
              </p:cNvSpPr>
              <p:nvPr/>
            </p:nvSpPr>
            <p:spPr bwMode="auto">
              <a:xfrm>
                <a:off x="4164013" y="5729288"/>
                <a:ext cx="38100" cy="33338"/>
              </a:xfrm>
              <a:custGeom>
                <a:avLst/>
                <a:gdLst>
                  <a:gd name="T0" fmla="*/ 10 w 10"/>
                  <a:gd name="T1" fmla="*/ 3 h 9"/>
                  <a:gd name="T2" fmla="*/ 5 w 10"/>
                  <a:gd name="T3" fmla="*/ 9 h 9"/>
                  <a:gd name="T4" fmla="*/ 0 w 10"/>
                  <a:gd name="T5" fmla="*/ 3 h 9"/>
                  <a:gd name="T6" fmla="*/ 5 w 10"/>
                  <a:gd name="T7" fmla="*/ 0 h 9"/>
                  <a:gd name="T8" fmla="*/ 10 w 10"/>
                  <a:gd name="T9" fmla="*/ 3 h 9"/>
                </a:gdLst>
                <a:ahLst/>
                <a:cxnLst>
                  <a:cxn ang="0">
                    <a:pos x="T0" y="T1"/>
                  </a:cxn>
                  <a:cxn ang="0">
                    <a:pos x="T2" y="T3"/>
                  </a:cxn>
                  <a:cxn ang="0">
                    <a:pos x="T4" y="T5"/>
                  </a:cxn>
                  <a:cxn ang="0">
                    <a:pos x="T6" y="T7"/>
                  </a:cxn>
                  <a:cxn ang="0">
                    <a:pos x="T8" y="T9"/>
                  </a:cxn>
                </a:cxnLst>
                <a:rect l="0" t="0" r="r" b="b"/>
                <a:pathLst>
                  <a:path w="10" h="9">
                    <a:moveTo>
                      <a:pt x="10" y="3"/>
                    </a:moveTo>
                    <a:cubicBezTo>
                      <a:pt x="10" y="6"/>
                      <a:pt x="8" y="9"/>
                      <a:pt x="5" y="9"/>
                    </a:cubicBezTo>
                    <a:cubicBezTo>
                      <a:pt x="3" y="9"/>
                      <a:pt x="0" y="6"/>
                      <a:pt x="0" y="3"/>
                    </a:cubicBezTo>
                    <a:cubicBezTo>
                      <a:pt x="0" y="1"/>
                      <a:pt x="2" y="0"/>
                      <a:pt x="5" y="0"/>
                    </a:cubicBezTo>
                    <a:cubicBezTo>
                      <a:pt x="8" y="0"/>
                      <a:pt x="10" y="1"/>
                      <a:pt x="10" y="3"/>
                    </a:cubicBezTo>
                    <a:close/>
                  </a:path>
                </a:pathLst>
              </a:cu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46">
                <a:extLst>
                  <a:ext uri="{FF2B5EF4-FFF2-40B4-BE49-F238E27FC236}">
                    <a16:creationId xmlns="" xmlns:a16="http://schemas.microsoft.com/office/drawing/2014/main" id="{2B997936-70E7-4321-B9AE-FA2FDE877B28}"/>
                  </a:ext>
                </a:extLst>
              </p:cNvPr>
              <p:cNvSpPr>
                <a:spLocks/>
              </p:cNvSpPr>
              <p:nvPr/>
            </p:nvSpPr>
            <p:spPr bwMode="auto">
              <a:xfrm>
                <a:off x="4167188" y="5759451"/>
                <a:ext cx="41275" cy="112713"/>
              </a:xfrm>
              <a:custGeom>
                <a:avLst/>
                <a:gdLst>
                  <a:gd name="T0" fmla="*/ 7 w 26"/>
                  <a:gd name="T1" fmla="*/ 0 h 71"/>
                  <a:gd name="T2" fmla="*/ 0 w 26"/>
                  <a:gd name="T3" fmla="*/ 54 h 71"/>
                  <a:gd name="T4" fmla="*/ 14 w 26"/>
                  <a:gd name="T5" fmla="*/ 71 h 71"/>
                  <a:gd name="T6" fmla="*/ 26 w 26"/>
                  <a:gd name="T7" fmla="*/ 54 h 71"/>
                  <a:gd name="T8" fmla="*/ 14 w 26"/>
                  <a:gd name="T9" fmla="*/ 0 h 71"/>
                  <a:gd name="T10" fmla="*/ 7 w 26"/>
                  <a:gd name="T11" fmla="*/ 0 h 71"/>
                </a:gdLst>
                <a:ahLst/>
                <a:cxnLst>
                  <a:cxn ang="0">
                    <a:pos x="T0" y="T1"/>
                  </a:cxn>
                  <a:cxn ang="0">
                    <a:pos x="T2" y="T3"/>
                  </a:cxn>
                  <a:cxn ang="0">
                    <a:pos x="T4" y="T5"/>
                  </a:cxn>
                  <a:cxn ang="0">
                    <a:pos x="T6" y="T7"/>
                  </a:cxn>
                  <a:cxn ang="0">
                    <a:pos x="T8" y="T9"/>
                  </a:cxn>
                  <a:cxn ang="0">
                    <a:pos x="T10" y="T11"/>
                  </a:cxn>
                </a:cxnLst>
                <a:rect l="0" t="0" r="r" b="b"/>
                <a:pathLst>
                  <a:path w="26" h="71">
                    <a:moveTo>
                      <a:pt x="7" y="0"/>
                    </a:moveTo>
                    <a:lnTo>
                      <a:pt x="0" y="54"/>
                    </a:lnTo>
                    <a:lnTo>
                      <a:pt x="14" y="71"/>
                    </a:lnTo>
                    <a:lnTo>
                      <a:pt x="26" y="54"/>
                    </a:lnTo>
                    <a:lnTo>
                      <a:pt x="14" y="0"/>
                    </a:lnTo>
                    <a:lnTo>
                      <a:pt x="7" y="0"/>
                    </a:lnTo>
                    <a:close/>
                  </a:path>
                </a:pathLst>
              </a:cu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 name="TextBox 1"/>
          <p:cNvSpPr txBox="1"/>
          <p:nvPr/>
        </p:nvSpPr>
        <p:spPr>
          <a:xfrm>
            <a:off x="1725214" y="2209800"/>
            <a:ext cx="1132715" cy="369332"/>
          </a:xfrm>
          <a:prstGeom prst="rect">
            <a:avLst/>
          </a:prstGeom>
          <a:noFill/>
        </p:spPr>
        <p:txBody>
          <a:bodyPr wrap="square" rtlCol="0">
            <a:spAutoFit/>
          </a:bodyPr>
          <a:lstStyle/>
          <a:p>
            <a:r>
              <a:rPr lang="en-US" dirty="0" smtClean="0"/>
              <a:t>Student</a:t>
            </a:r>
            <a:endParaRPr lang="en-US" dirty="0"/>
          </a:p>
        </p:txBody>
      </p:sp>
      <p:sp>
        <p:nvSpPr>
          <p:cNvPr id="59" name="TextBox 58"/>
          <p:cNvSpPr txBox="1"/>
          <p:nvPr/>
        </p:nvSpPr>
        <p:spPr>
          <a:xfrm>
            <a:off x="5758783" y="2209800"/>
            <a:ext cx="901944" cy="369332"/>
          </a:xfrm>
          <a:prstGeom prst="rect">
            <a:avLst/>
          </a:prstGeom>
          <a:noFill/>
        </p:spPr>
        <p:txBody>
          <a:bodyPr wrap="square" rtlCol="0">
            <a:spAutoFit/>
          </a:bodyPr>
          <a:lstStyle/>
          <a:p>
            <a:r>
              <a:rPr lang="en-US" dirty="0" smtClean="0"/>
              <a:t>MAC</a:t>
            </a:r>
            <a:endParaRPr lang="en-US" dirty="0"/>
          </a:p>
        </p:txBody>
      </p:sp>
      <p:sp>
        <p:nvSpPr>
          <p:cNvPr id="64" name="TextBox 63"/>
          <p:cNvSpPr txBox="1"/>
          <p:nvPr/>
        </p:nvSpPr>
        <p:spPr>
          <a:xfrm>
            <a:off x="9383676" y="2209800"/>
            <a:ext cx="1000873" cy="369332"/>
          </a:xfrm>
          <a:prstGeom prst="rect">
            <a:avLst/>
          </a:prstGeom>
          <a:noFill/>
        </p:spPr>
        <p:txBody>
          <a:bodyPr wrap="square" rtlCol="0">
            <a:spAutoFit/>
          </a:bodyPr>
          <a:lstStyle/>
          <a:p>
            <a:r>
              <a:rPr lang="en-US" dirty="0" smtClean="0"/>
              <a:t>Admin</a:t>
            </a:r>
            <a:endParaRPr lang="en-US" dirty="0"/>
          </a:p>
        </p:txBody>
      </p:sp>
      <p:sp>
        <p:nvSpPr>
          <p:cNvPr id="3" name="Rounded Rectangle 2"/>
          <p:cNvSpPr/>
          <p:nvPr/>
        </p:nvSpPr>
        <p:spPr>
          <a:xfrm>
            <a:off x="9016216" y="2618672"/>
            <a:ext cx="1727984" cy="471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Login</a:t>
            </a:r>
            <a:endParaRPr lang="en-US" sz="1400" dirty="0"/>
          </a:p>
        </p:txBody>
      </p:sp>
      <p:sp>
        <p:nvSpPr>
          <p:cNvPr id="71" name="Rounded Rectangle 70"/>
          <p:cNvSpPr/>
          <p:nvPr/>
        </p:nvSpPr>
        <p:spPr>
          <a:xfrm>
            <a:off x="9016216" y="3185705"/>
            <a:ext cx="1727984" cy="471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Add new offered program</a:t>
            </a:r>
            <a:endParaRPr lang="en-US" sz="1200" dirty="0"/>
          </a:p>
        </p:txBody>
      </p:sp>
      <p:sp>
        <p:nvSpPr>
          <p:cNvPr id="72" name="Rounded Rectangle 71"/>
          <p:cNvSpPr/>
          <p:nvPr/>
        </p:nvSpPr>
        <p:spPr>
          <a:xfrm>
            <a:off x="9026452" y="3733800"/>
            <a:ext cx="1717748" cy="471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Delete offered </a:t>
            </a:r>
            <a:r>
              <a:rPr lang="en-US" sz="1200" dirty="0"/>
              <a:t>program</a:t>
            </a:r>
          </a:p>
        </p:txBody>
      </p:sp>
      <p:sp>
        <p:nvSpPr>
          <p:cNvPr id="73" name="Rounded Rectangle 72"/>
          <p:cNvSpPr/>
          <p:nvPr/>
        </p:nvSpPr>
        <p:spPr>
          <a:xfrm>
            <a:off x="9016216" y="4252505"/>
            <a:ext cx="1727984" cy="471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 new </a:t>
            </a:r>
            <a:r>
              <a:rPr lang="en-US" sz="1200" dirty="0" smtClean="0"/>
              <a:t>scheduled </a:t>
            </a:r>
            <a:r>
              <a:rPr lang="en-US" sz="1200" dirty="0"/>
              <a:t>program</a:t>
            </a:r>
          </a:p>
        </p:txBody>
      </p:sp>
      <p:sp>
        <p:nvSpPr>
          <p:cNvPr id="74" name="Rounded Rectangle 73"/>
          <p:cNvSpPr/>
          <p:nvPr/>
        </p:nvSpPr>
        <p:spPr>
          <a:xfrm>
            <a:off x="9026452" y="4785905"/>
            <a:ext cx="1717748" cy="471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dirty="0" smtClean="0">
                <a:solidFill>
                  <a:srgbClr val="FFFFFF"/>
                </a:solidFill>
              </a:rPr>
              <a:t>Delete scheduled </a:t>
            </a:r>
            <a:r>
              <a:rPr lang="en-US" sz="1200" dirty="0">
                <a:solidFill>
                  <a:srgbClr val="FFFFFF"/>
                </a:solidFill>
              </a:rPr>
              <a:t>program</a:t>
            </a:r>
          </a:p>
        </p:txBody>
      </p:sp>
      <p:sp>
        <p:nvSpPr>
          <p:cNvPr id="75" name="Rounded Rectangle 74"/>
          <p:cNvSpPr/>
          <p:nvPr/>
        </p:nvSpPr>
        <p:spPr>
          <a:xfrm>
            <a:off x="9026452" y="5319305"/>
            <a:ext cx="1717748" cy="471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View Applications</a:t>
            </a:r>
            <a:endParaRPr lang="en-US" sz="1200" dirty="0"/>
          </a:p>
        </p:txBody>
      </p:sp>
      <p:sp>
        <p:nvSpPr>
          <p:cNvPr id="76" name="Rounded Rectangle 75"/>
          <p:cNvSpPr/>
          <p:nvPr/>
        </p:nvSpPr>
        <p:spPr>
          <a:xfrm>
            <a:off x="1371600" y="2618672"/>
            <a:ext cx="1752600" cy="591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Apply For Program at University</a:t>
            </a:r>
            <a:endParaRPr lang="en-US" sz="1200" dirty="0"/>
          </a:p>
        </p:txBody>
      </p:sp>
      <p:sp>
        <p:nvSpPr>
          <p:cNvPr id="77" name="Rounded Rectangle 76"/>
          <p:cNvSpPr/>
          <p:nvPr/>
        </p:nvSpPr>
        <p:spPr>
          <a:xfrm>
            <a:off x="1423248" y="3310214"/>
            <a:ext cx="1700952" cy="576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View Application Status</a:t>
            </a:r>
            <a:endParaRPr lang="en-US" sz="1200" dirty="0"/>
          </a:p>
        </p:txBody>
      </p:sp>
      <p:sp>
        <p:nvSpPr>
          <p:cNvPr id="79" name="Rounded Rectangle 78"/>
          <p:cNvSpPr/>
          <p:nvPr/>
        </p:nvSpPr>
        <p:spPr>
          <a:xfrm>
            <a:off x="5247080" y="2609616"/>
            <a:ext cx="1741592" cy="5190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Login</a:t>
            </a:r>
            <a:endParaRPr lang="en-US" sz="1400" dirty="0"/>
          </a:p>
        </p:txBody>
      </p:sp>
      <p:sp>
        <p:nvSpPr>
          <p:cNvPr id="80" name="Rounded Rectangle 79"/>
          <p:cNvSpPr/>
          <p:nvPr/>
        </p:nvSpPr>
        <p:spPr>
          <a:xfrm>
            <a:off x="5247080" y="3276600"/>
            <a:ext cx="1741592" cy="5190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View Applications</a:t>
            </a:r>
            <a:endParaRPr lang="en-US" sz="1200" dirty="0"/>
          </a:p>
        </p:txBody>
      </p:sp>
      <p:sp>
        <p:nvSpPr>
          <p:cNvPr id="81" name="Rounded Rectangle 80"/>
          <p:cNvSpPr/>
          <p:nvPr/>
        </p:nvSpPr>
        <p:spPr>
          <a:xfrm>
            <a:off x="5227391" y="3933958"/>
            <a:ext cx="1741592" cy="5190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Accept/Reject Application</a:t>
            </a:r>
            <a:endParaRPr lang="en-US" sz="1200" dirty="0"/>
          </a:p>
        </p:txBody>
      </p:sp>
      <p:sp>
        <p:nvSpPr>
          <p:cNvPr id="82" name="Rounded Rectangle 81"/>
          <p:cNvSpPr/>
          <p:nvPr/>
        </p:nvSpPr>
        <p:spPr>
          <a:xfrm>
            <a:off x="5255830" y="4591316"/>
            <a:ext cx="1741592" cy="5190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Post Interview </a:t>
            </a:r>
            <a:r>
              <a:rPr lang="en-US" sz="1200" dirty="0" err="1"/>
              <a:t>U</a:t>
            </a:r>
            <a:r>
              <a:rPr lang="en-US" sz="1200" dirty="0" err="1" smtClean="0"/>
              <a:t>pdation</a:t>
            </a:r>
            <a:endParaRPr lang="en-US" sz="1200" dirty="0"/>
          </a:p>
        </p:txBody>
      </p:sp>
      <p:sp>
        <p:nvSpPr>
          <p:cNvPr id="83" name="Rounded Rectangle 82"/>
          <p:cNvSpPr/>
          <p:nvPr/>
        </p:nvSpPr>
        <p:spPr>
          <a:xfrm>
            <a:off x="9055762" y="5852705"/>
            <a:ext cx="1717748" cy="471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View scheduled programs </a:t>
            </a:r>
            <a:endParaRPr lang="en-US" sz="1200" dirty="0"/>
          </a:p>
        </p:txBody>
      </p:sp>
    </p:spTree>
    <p:extLst>
      <p:ext uri="{BB962C8B-B14F-4D97-AF65-F5344CB8AC3E}">
        <p14:creationId xmlns:p14="http://schemas.microsoft.com/office/powerpoint/2010/main" val="2971728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smtClean="0"/>
              <a:t>Database Integration</a:t>
            </a:r>
            <a:endParaRPr lang="en-GB" dirty="0"/>
          </a:p>
        </p:txBody>
      </p:sp>
      <p:sp>
        <p:nvSpPr>
          <p:cNvPr id="5" name="Text Placeholder 4"/>
          <p:cNvSpPr>
            <a:spLocks noGrp="1"/>
          </p:cNvSpPr>
          <p:nvPr>
            <p:ph type="body" sz="quarter" idx="10"/>
          </p:nvPr>
        </p:nvSpPr>
        <p:spPr/>
        <p:txBody>
          <a:bodyPr/>
          <a:lstStyle/>
          <a:p>
            <a:r>
              <a:rPr lang="en-US" dirty="0" smtClean="0"/>
              <a:t>DBMS Software Used</a:t>
            </a:r>
            <a:endParaRPr lang="en-US" dirty="0"/>
          </a:p>
          <a:p>
            <a:pPr lvl="2"/>
            <a:r>
              <a:rPr lang="en-US" dirty="0" smtClean="0"/>
              <a:t>Oracle 9i</a:t>
            </a:r>
            <a:endParaRPr lang="en-US" dirty="0"/>
          </a:p>
          <a:p>
            <a:pPr lvl="3"/>
            <a:r>
              <a:rPr lang="en-US" dirty="0" smtClean="0"/>
              <a:t>Relational Database</a:t>
            </a:r>
          </a:p>
          <a:p>
            <a:pPr lvl="3"/>
            <a:r>
              <a:rPr lang="en-US" dirty="0" smtClean="0"/>
              <a:t>Tables </a:t>
            </a:r>
          </a:p>
          <a:p>
            <a:pPr lvl="3"/>
            <a:r>
              <a:rPr lang="en-US" dirty="0" smtClean="0"/>
              <a:t>SQL or JDBC</a:t>
            </a:r>
          </a:p>
          <a:p>
            <a:pPr lvl="3"/>
            <a:r>
              <a:rPr lang="en-US" dirty="0" smtClean="0"/>
              <a:t>Dao Layer</a:t>
            </a:r>
            <a:endParaRPr lang="en-US" dirty="0"/>
          </a:p>
          <a:p>
            <a:pPr marL="88900" lvl="1" indent="0">
              <a:buNone/>
            </a:pPr>
            <a:endParaRPr lang="en-US" dirty="0"/>
          </a:p>
          <a:p>
            <a:endParaRPr lang="en-GB" dirty="0"/>
          </a:p>
        </p:txBody>
      </p:sp>
      <p:grpSp>
        <p:nvGrpSpPr>
          <p:cNvPr id="6" name="Group 5"/>
          <p:cNvGrpSpPr/>
          <p:nvPr/>
        </p:nvGrpSpPr>
        <p:grpSpPr>
          <a:xfrm>
            <a:off x="5355785" y="2057400"/>
            <a:ext cx="868363" cy="815975"/>
            <a:chOff x="358776" y="1404938"/>
            <a:chExt cx="868363" cy="815975"/>
          </a:xfrm>
        </p:grpSpPr>
        <p:sp>
          <p:nvSpPr>
            <p:cNvPr id="7" name="Freeform 31"/>
            <p:cNvSpPr>
              <a:spLocks/>
            </p:cNvSpPr>
            <p:nvPr/>
          </p:nvSpPr>
          <p:spPr bwMode="auto">
            <a:xfrm>
              <a:off x="358776" y="1404938"/>
              <a:ext cx="868363" cy="815975"/>
            </a:xfrm>
            <a:custGeom>
              <a:avLst/>
              <a:gdLst>
                <a:gd name="T0" fmla="*/ 65 w 456"/>
                <a:gd name="T1" fmla="*/ 333 h 426"/>
                <a:gd name="T2" fmla="*/ 109 w 456"/>
                <a:gd name="T3" fmla="*/ 63 h 426"/>
                <a:gd name="T4" fmla="*/ 391 w 456"/>
                <a:gd name="T5" fmla="*/ 103 h 426"/>
                <a:gd name="T6" fmla="*/ 340 w 456"/>
                <a:gd name="T7" fmla="*/ 363 h 426"/>
                <a:gd name="T8" fmla="*/ 65 w 456"/>
                <a:gd name="T9" fmla="*/ 333 h 426"/>
              </a:gdLst>
              <a:ahLst/>
              <a:cxnLst>
                <a:cxn ang="0">
                  <a:pos x="T0" y="T1"/>
                </a:cxn>
                <a:cxn ang="0">
                  <a:pos x="T2" y="T3"/>
                </a:cxn>
                <a:cxn ang="0">
                  <a:pos x="T4" y="T5"/>
                </a:cxn>
                <a:cxn ang="0">
                  <a:pos x="T6" y="T7"/>
                </a:cxn>
                <a:cxn ang="0">
                  <a:pos x="T8" y="T9"/>
                </a:cxn>
              </a:cxnLst>
              <a:rect l="0" t="0" r="r" b="b"/>
              <a:pathLst>
                <a:path w="456" h="426">
                  <a:moveTo>
                    <a:pt x="65" y="333"/>
                  </a:moveTo>
                  <a:cubicBezTo>
                    <a:pt x="0" y="248"/>
                    <a:pt x="19" y="127"/>
                    <a:pt x="109" y="63"/>
                  </a:cubicBezTo>
                  <a:cubicBezTo>
                    <a:pt x="199" y="0"/>
                    <a:pt x="325" y="17"/>
                    <a:pt x="391" y="103"/>
                  </a:cubicBezTo>
                  <a:cubicBezTo>
                    <a:pt x="456" y="189"/>
                    <a:pt x="429" y="299"/>
                    <a:pt x="340" y="363"/>
                  </a:cubicBezTo>
                  <a:cubicBezTo>
                    <a:pt x="250" y="426"/>
                    <a:pt x="131" y="419"/>
                    <a:pt x="65" y="333"/>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32"/>
            <p:cNvSpPr>
              <a:spLocks/>
            </p:cNvSpPr>
            <p:nvPr/>
          </p:nvSpPr>
          <p:spPr bwMode="auto">
            <a:xfrm>
              <a:off x="720726" y="1635125"/>
              <a:ext cx="149225" cy="160338"/>
            </a:xfrm>
            <a:custGeom>
              <a:avLst/>
              <a:gdLst>
                <a:gd name="T0" fmla="*/ 42 w 79"/>
                <a:gd name="T1" fmla="*/ 83 h 84"/>
                <a:gd name="T2" fmla="*/ 78 w 79"/>
                <a:gd name="T3" fmla="*/ 39 h 84"/>
                <a:gd name="T4" fmla="*/ 39 w 79"/>
                <a:gd name="T5" fmla="*/ 1 h 84"/>
                <a:gd name="T6" fmla="*/ 1 w 79"/>
                <a:gd name="T7" fmla="*/ 45 h 84"/>
                <a:gd name="T8" fmla="*/ 42 w 79"/>
                <a:gd name="T9" fmla="*/ 83 h 84"/>
              </a:gdLst>
              <a:ahLst/>
              <a:cxnLst>
                <a:cxn ang="0">
                  <a:pos x="T0" y="T1"/>
                </a:cxn>
                <a:cxn ang="0">
                  <a:pos x="T2" y="T3"/>
                </a:cxn>
                <a:cxn ang="0">
                  <a:pos x="T4" y="T5"/>
                </a:cxn>
                <a:cxn ang="0">
                  <a:pos x="T6" y="T7"/>
                </a:cxn>
                <a:cxn ang="0">
                  <a:pos x="T8" y="T9"/>
                </a:cxn>
              </a:cxnLst>
              <a:rect l="0" t="0" r="r" b="b"/>
              <a:pathLst>
                <a:path w="79" h="84">
                  <a:moveTo>
                    <a:pt x="42" y="83"/>
                  </a:moveTo>
                  <a:cubicBezTo>
                    <a:pt x="64" y="81"/>
                    <a:pt x="79" y="62"/>
                    <a:pt x="78" y="39"/>
                  </a:cubicBezTo>
                  <a:cubicBezTo>
                    <a:pt x="77" y="17"/>
                    <a:pt x="61" y="0"/>
                    <a:pt x="39" y="1"/>
                  </a:cubicBezTo>
                  <a:cubicBezTo>
                    <a:pt x="17" y="3"/>
                    <a:pt x="0" y="22"/>
                    <a:pt x="1" y="45"/>
                  </a:cubicBezTo>
                  <a:cubicBezTo>
                    <a:pt x="1" y="67"/>
                    <a:pt x="20" y="84"/>
                    <a:pt x="42" y="83"/>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33"/>
            <p:cNvSpPr>
              <a:spLocks/>
            </p:cNvSpPr>
            <p:nvPr/>
          </p:nvSpPr>
          <p:spPr bwMode="auto">
            <a:xfrm>
              <a:off x="654051" y="1814513"/>
              <a:ext cx="280988" cy="185738"/>
            </a:xfrm>
            <a:custGeom>
              <a:avLst/>
              <a:gdLst>
                <a:gd name="T0" fmla="*/ 1 w 148"/>
                <a:gd name="T1" fmla="*/ 83 h 97"/>
                <a:gd name="T2" fmla="*/ 2 w 148"/>
                <a:gd name="T3" fmla="*/ 65 h 97"/>
                <a:gd name="T4" fmla="*/ 55 w 148"/>
                <a:gd name="T5" fmla="*/ 11 h 97"/>
                <a:gd name="T6" fmla="*/ 142 w 148"/>
                <a:gd name="T7" fmla="*/ 53 h 97"/>
                <a:gd name="T8" fmla="*/ 121 w 148"/>
                <a:gd name="T9" fmla="*/ 87 h 97"/>
                <a:gd name="T10" fmla="*/ 1 w 148"/>
                <a:gd name="T11" fmla="*/ 83 h 97"/>
              </a:gdLst>
              <a:ahLst/>
              <a:cxnLst>
                <a:cxn ang="0">
                  <a:pos x="T0" y="T1"/>
                </a:cxn>
                <a:cxn ang="0">
                  <a:pos x="T2" y="T3"/>
                </a:cxn>
                <a:cxn ang="0">
                  <a:pos x="T4" y="T5"/>
                </a:cxn>
                <a:cxn ang="0">
                  <a:pos x="T6" y="T7"/>
                </a:cxn>
                <a:cxn ang="0">
                  <a:pos x="T8" y="T9"/>
                </a:cxn>
                <a:cxn ang="0">
                  <a:pos x="T10" y="T11"/>
                </a:cxn>
              </a:cxnLst>
              <a:rect l="0" t="0" r="r" b="b"/>
              <a:pathLst>
                <a:path w="148" h="97">
                  <a:moveTo>
                    <a:pt x="1" y="83"/>
                  </a:moveTo>
                  <a:cubicBezTo>
                    <a:pt x="0" y="77"/>
                    <a:pt x="1" y="71"/>
                    <a:pt x="2" y="65"/>
                  </a:cubicBezTo>
                  <a:cubicBezTo>
                    <a:pt x="8" y="38"/>
                    <a:pt x="29" y="17"/>
                    <a:pt x="55" y="11"/>
                  </a:cubicBezTo>
                  <a:cubicBezTo>
                    <a:pt x="104" y="0"/>
                    <a:pt x="133" y="25"/>
                    <a:pt x="142" y="53"/>
                  </a:cubicBezTo>
                  <a:cubicBezTo>
                    <a:pt x="148" y="68"/>
                    <a:pt x="137" y="85"/>
                    <a:pt x="121" y="87"/>
                  </a:cubicBezTo>
                  <a:cubicBezTo>
                    <a:pt x="66" y="97"/>
                    <a:pt x="34" y="81"/>
                    <a:pt x="1" y="83"/>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extBox 1"/>
          <p:cNvSpPr txBox="1"/>
          <p:nvPr/>
        </p:nvSpPr>
        <p:spPr>
          <a:xfrm>
            <a:off x="5486400" y="2905057"/>
            <a:ext cx="737748" cy="307777"/>
          </a:xfrm>
          <a:prstGeom prst="rect">
            <a:avLst/>
          </a:prstGeom>
          <a:noFill/>
        </p:spPr>
        <p:txBody>
          <a:bodyPr wrap="square" rtlCol="0">
            <a:spAutoFit/>
          </a:bodyPr>
          <a:lstStyle/>
          <a:p>
            <a:r>
              <a:rPr lang="en-US" sz="1400" dirty="0" smtClean="0"/>
              <a:t>Users</a:t>
            </a:r>
            <a:endParaRPr lang="en-US" sz="1400" dirty="0"/>
          </a:p>
        </p:txBody>
      </p:sp>
      <p:sp>
        <p:nvSpPr>
          <p:cNvPr id="3" name="Rectangle 2"/>
          <p:cNvSpPr/>
          <p:nvPr/>
        </p:nvSpPr>
        <p:spPr>
          <a:xfrm>
            <a:off x="6934200" y="1815352"/>
            <a:ext cx="533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DBMS</a:t>
            </a:r>
            <a:endParaRPr lang="en-US" sz="2000" dirty="0"/>
          </a:p>
        </p:txBody>
      </p:sp>
      <p:sp>
        <p:nvSpPr>
          <p:cNvPr id="18" name="Right Arrow 17"/>
          <p:cNvSpPr/>
          <p:nvPr/>
        </p:nvSpPr>
        <p:spPr>
          <a:xfrm>
            <a:off x="6308212" y="2117226"/>
            <a:ext cx="482389" cy="1389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7695263" y="2117226"/>
            <a:ext cx="482389" cy="1389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flipH="1">
            <a:off x="6308212" y="2558052"/>
            <a:ext cx="466000" cy="1974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flipH="1">
            <a:off x="7695263" y="2614285"/>
            <a:ext cx="466000" cy="1974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Internal Storage 21"/>
          <p:cNvSpPr/>
          <p:nvPr/>
        </p:nvSpPr>
        <p:spPr>
          <a:xfrm>
            <a:off x="8673283" y="1896896"/>
            <a:ext cx="1295400" cy="941719"/>
          </a:xfrm>
          <a:prstGeom prst="flowChartInternalStorag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23" name="Flowchart: Internal Storage 22"/>
          <p:cNvSpPr/>
          <p:nvPr/>
        </p:nvSpPr>
        <p:spPr>
          <a:xfrm>
            <a:off x="8870383" y="2056832"/>
            <a:ext cx="1295400" cy="941719"/>
          </a:xfrm>
          <a:prstGeom prst="flowChartInternalStorag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24" name="Flowchart: Internal Storage 23"/>
          <p:cNvSpPr/>
          <p:nvPr/>
        </p:nvSpPr>
        <p:spPr>
          <a:xfrm>
            <a:off x="9067482" y="2216769"/>
            <a:ext cx="1295400" cy="941719"/>
          </a:xfrm>
          <a:prstGeom prst="flowChartInternalStorag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25" name="TextBox 24"/>
          <p:cNvSpPr txBox="1"/>
          <p:nvPr/>
        </p:nvSpPr>
        <p:spPr>
          <a:xfrm>
            <a:off x="9281273" y="3380730"/>
            <a:ext cx="1295400" cy="307777"/>
          </a:xfrm>
          <a:prstGeom prst="rect">
            <a:avLst/>
          </a:prstGeom>
          <a:noFill/>
        </p:spPr>
        <p:txBody>
          <a:bodyPr wrap="square" rtlCol="0">
            <a:spAutoFit/>
          </a:bodyPr>
          <a:lstStyle/>
          <a:p>
            <a:r>
              <a:rPr lang="en-US" sz="1400" dirty="0" smtClean="0"/>
              <a:t>Database</a:t>
            </a:r>
            <a:endParaRPr lang="en-US" dirty="0"/>
          </a:p>
        </p:txBody>
      </p:sp>
      <p:sp>
        <p:nvSpPr>
          <p:cNvPr id="26" name="TextBox 25"/>
          <p:cNvSpPr txBox="1"/>
          <p:nvPr/>
        </p:nvSpPr>
        <p:spPr>
          <a:xfrm>
            <a:off x="6245669" y="2198787"/>
            <a:ext cx="842164" cy="415498"/>
          </a:xfrm>
          <a:prstGeom prst="rect">
            <a:avLst/>
          </a:prstGeom>
          <a:noFill/>
        </p:spPr>
        <p:txBody>
          <a:bodyPr wrap="square" rtlCol="0">
            <a:spAutoFit/>
          </a:bodyPr>
          <a:lstStyle/>
          <a:p>
            <a:r>
              <a:rPr lang="en-US" sz="1050" dirty="0" smtClean="0"/>
              <a:t>SQL or JDBC</a:t>
            </a:r>
            <a:endParaRPr lang="en-US" sz="1050" dirty="0"/>
          </a:p>
        </p:txBody>
      </p:sp>
      <p:graphicFrame>
        <p:nvGraphicFramePr>
          <p:cNvPr id="11" name="Table 10"/>
          <p:cNvGraphicFramePr>
            <a:graphicFrameLocks noGrp="1"/>
          </p:cNvGraphicFramePr>
          <p:nvPr>
            <p:extLst>
              <p:ext uri="{D42A27DB-BD31-4B8C-83A1-F6EECF244321}">
                <p14:modId xmlns:p14="http://schemas.microsoft.com/office/powerpoint/2010/main" val="2348520111"/>
              </p:ext>
            </p:extLst>
          </p:nvPr>
        </p:nvGraphicFramePr>
        <p:xfrm>
          <a:off x="939482" y="3923286"/>
          <a:ext cx="8128000" cy="2350206"/>
        </p:xfrm>
        <a:graphic>
          <a:graphicData uri="http://schemas.openxmlformats.org/drawingml/2006/table">
            <a:tbl>
              <a:tblPr firstRow="1" bandRow="1">
                <a:tableStyleId>{5C22544A-7EE6-4342-B048-85BDC9FD1C3A}</a:tableStyleId>
              </a:tblPr>
              <a:tblGrid>
                <a:gridCol w="4064000"/>
                <a:gridCol w="4064000"/>
              </a:tblGrid>
              <a:tr h="391701">
                <a:tc>
                  <a:txBody>
                    <a:bodyPr/>
                    <a:lstStyle/>
                    <a:p>
                      <a:r>
                        <a:rPr lang="en-US" dirty="0" smtClean="0"/>
                        <a:t>Name of Database Table</a:t>
                      </a:r>
                      <a:endParaRPr lang="en-US" dirty="0"/>
                    </a:p>
                  </a:txBody>
                  <a:tcPr/>
                </a:tc>
                <a:tc>
                  <a:txBody>
                    <a:bodyPr/>
                    <a:lstStyle/>
                    <a:p>
                      <a:r>
                        <a:rPr lang="en-US" dirty="0" smtClean="0"/>
                        <a:t>Description</a:t>
                      </a:r>
                      <a:endParaRPr lang="en-US" dirty="0"/>
                    </a:p>
                  </a:txBody>
                  <a:tcPr/>
                </a:tc>
              </a:tr>
              <a:tr h="391701">
                <a:tc>
                  <a:txBody>
                    <a:bodyPr/>
                    <a:lstStyle/>
                    <a:p>
                      <a:r>
                        <a:rPr lang="en-US" dirty="0" smtClean="0"/>
                        <a:t>Application</a:t>
                      </a:r>
                      <a:endParaRPr lang="en-US" dirty="0"/>
                    </a:p>
                  </a:txBody>
                  <a:tcPr/>
                </a:tc>
                <a:tc>
                  <a:txBody>
                    <a:bodyPr/>
                    <a:lstStyle/>
                    <a:p>
                      <a:r>
                        <a:rPr lang="en-US" dirty="0" smtClean="0"/>
                        <a:t>Data of Applied students </a:t>
                      </a:r>
                      <a:endParaRPr lang="en-US" dirty="0"/>
                    </a:p>
                  </a:txBody>
                  <a:tcPr/>
                </a:tc>
              </a:tr>
              <a:tr h="391701">
                <a:tc>
                  <a:txBody>
                    <a:bodyPr/>
                    <a:lstStyle/>
                    <a:p>
                      <a:r>
                        <a:rPr lang="en-US" dirty="0" smtClean="0"/>
                        <a:t>Users</a:t>
                      </a:r>
                      <a:endParaRPr lang="en-US" dirty="0"/>
                    </a:p>
                  </a:txBody>
                  <a:tcPr/>
                </a:tc>
                <a:tc>
                  <a:txBody>
                    <a:bodyPr/>
                    <a:lstStyle/>
                    <a:p>
                      <a:r>
                        <a:rPr lang="en-US" dirty="0" smtClean="0"/>
                        <a:t>Login credentials data</a:t>
                      </a:r>
                      <a:endParaRPr lang="en-US" dirty="0"/>
                    </a:p>
                  </a:txBody>
                  <a:tcPr/>
                </a:tc>
              </a:tr>
              <a:tr h="391701">
                <a:tc>
                  <a:txBody>
                    <a:bodyPr/>
                    <a:lstStyle/>
                    <a:p>
                      <a:r>
                        <a:rPr lang="en-US" dirty="0" smtClean="0"/>
                        <a:t>Programs Offered</a:t>
                      </a:r>
                      <a:endParaRPr lang="en-US" dirty="0"/>
                    </a:p>
                  </a:txBody>
                  <a:tcPr/>
                </a:tc>
                <a:tc>
                  <a:txBody>
                    <a:bodyPr/>
                    <a:lstStyle/>
                    <a:p>
                      <a:r>
                        <a:rPr lang="en-US" dirty="0" smtClean="0"/>
                        <a:t>Data of offered programs</a:t>
                      </a:r>
                      <a:endParaRPr lang="en-US" dirty="0"/>
                    </a:p>
                  </a:txBody>
                  <a:tcPr/>
                </a:tc>
              </a:tr>
              <a:tr h="391701">
                <a:tc>
                  <a:txBody>
                    <a:bodyPr/>
                    <a:lstStyle/>
                    <a:p>
                      <a:r>
                        <a:rPr lang="en-US" dirty="0" smtClean="0"/>
                        <a:t>Programs Scheduled</a:t>
                      </a:r>
                      <a:endParaRPr lang="en-US" dirty="0"/>
                    </a:p>
                  </a:txBody>
                  <a:tcPr/>
                </a:tc>
                <a:tc>
                  <a:txBody>
                    <a:bodyPr/>
                    <a:lstStyle/>
                    <a:p>
                      <a:r>
                        <a:rPr lang="en-US" dirty="0" smtClean="0"/>
                        <a:t>Data of scheduled programs</a:t>
                      </a:r>
                      <a:endParaRPr lang="en-US" dirty="0"/>
                    </a:p>
                  </a:txBody>
                  <a:tcPr/>
                </a:tc>
              </a:tr>
              <a:tr h="391701">
                <a:tc>
                  <a:txBody>
                    <a:bodyPr/>
                    <a:lstStyle/>
                    <a:p>
                      <a:r>
                        <a:rPr lang="en-US" dirty="0" smtClean="0"/>
                        <a:t>Participants</a:t>
                      </a:r>
                      <a:endParaRPr lang="en-US" dirty="0"/>
                    </a:p>
                  </a:txBody>
                  <a:tcPr/>
                </a:tc>
                <a:tc>
                  <a:txBody>
                    <a:bodyPr/>
                    <a:lstStyle/>
                    <a:p>
                      <a:r>
                        <a:rPr lang="en-US" dirty="0" smtClean="0"/>
                        <a:t>Data</a:t>
                      </a:r>
                      <a:r>
                        <a:rPr lang="en-US" baseline="0" dirty="0" smtClean="0"/>
                        <a:t> of accepted applicants</a:t>
                      </a:r>
                      <a:endParaRPr lang="en-US" dirty="0"/>
                    </a:p>
                  </a:txBody>
                  <a:tcPr/>
                </a:tc>
              </a:tr>
            </a:tbl>
          </a:graphicData>
        </a:graphic>
      </p:graphicFrame>
    </p:spTree>
    <p:extLst>
      <p:ext uri="{BB962C8B-B14F-4D97-AF65-F5344CB8AC3E}">
        <p14:creationId xmlns:p14="http://schemas.microsoft.com/office/powerpoint/2010/main" val="15532280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5CD0F2CD-C149-47AE-9000-EEF59CE5E48D}"/>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BC6B8890-D991-439D-826B-DCE21B240705}"/>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29F60F53-522A-480F-8AD4-5739EBA4B99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Template>
  <TotalTime>539</TotalTime>
  <Words>610</Words>
  <Application>Microsoft Office PowerPoint</Application>
  <PresentationFormat>Widescreen</PresentationFormat>
  <Paragraphs>166</Paragraphs>
  <Slides>18</Slides>
  <Notes>2</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18</vt:i4>
      </vt:variant>
    </vt:vector>
  </HeadingPairs>
  <TitlesOfParts>
    <vt:vector size="25" baseType="lpstr">
      <vt:lpstr>Arial</vt:lpstr>
      <vt:lpstr>Verdana</vt:lpstr>
      <vt:lpstr>Wingdings</vt:lpstr>
      <vt:lpstr>Capgemini Master</vt:lpstr>
      <vt:lpstr>Cover options</vt:lpstr>
      <vt:lpstr>Final slides</vt:lpstr>
      <vt:lpstr>think-cell Slide</vt:lpstr>
      <vt:lpstr>University Admission System</vt:lpstr>
      <vt:lpstr>Objectives</vt:lpstr>
      <vt:lpstr>SDLC</vt:lpstr>
      <vt:lpstr>Functional Requirements</vt:lpstr>
      <vt:lpstr>Non-Functional Requirements</vt:lpstr>
      <vt:lpstr>System Requirements</vt:lpstr>
      <vt:lpstr>Technology Used</vt:lpstr>
      <vt:lpstr>System Modules </vt:lpstr>
      <vt:lpstr>Database Integration</vt:lpstr>
      <vt:lpstr>Layered Architecture</vt:lpstr>
      <vt:lpstr>Layered Architecture</vt:lpstr>
      <vt:lpstr>Class diagram</vt:lpstr>
      <vt:lpstr>Use Case Diagram</vt:lpstr>
      <vt:lpstr>Student</vt:lpstr>
      <vt:lpstr>Future Scope</vt:lpstr>
      <vt:lpstr>Loggers</vt:lpstr>
      <vt:lpstr>JUnit</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subject>ppt template</dc:subject>
  <dc:creator>temp</dc:creator>
  <cp:lastModifiedBy>temp</cp:lastModifiedBy>
  <cp:revision>27</cp:revision>
  <dcterms:created xsi:type="dcterms:W3CDTF">2018-10-09T05:57:12Z</dcterms:created>
  <dcterms:modified xsi:type="dcterms:W3CDTF">2018-10-09T14:56:48Z</dcterms:modified>
</cp:coreProperties>
</file>