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7"/>
  </p:notesMasterIdLst>
  <p:handoutMasterIdLst>
    <p:handoutMasterId r:id="rId28"/>
  </p:handoutMasterIdLst>
  <p:sldIdLst>
    <p:sldId id="256" r:id="rId4"/>
    <p:sldId id="264" r:id="rId5"/>
    <p:sldId id="303" r:id="rId6"/>
    <p:sldId id="299" r:id="rId7"/>
    <p:sldId id="295" r:id="rId8"/>
    <p:sldId id="302" r:id="rId9"/>
    <p:sldId id="300" r:id="rId10"/>
    <p:sldId id="304" r:id="rId11"/>
    <p:sldId id="306" r:id="rId12"/>
    <p:sldId id="307" r:id="rId13"/>
    <p:sldId id="308" r:id="rId14"/>
    <p:sldId id="309" r:id="rId15"/>
    <p:sldId id="305" r:id="rId16"/>
    <p:sldId id="314" r:id="rId17"/>
    <p:sldId id="315" r:id="rId18"/>
    <p:sldId id="316" r:id="rId19"/>
    <p:sldId id="317" r:id="rId20"/>
    <p:sldId id="318" r:id="rId21"/>
    <p:sldId id="319" r:id="rId22"/>
    <p:sldId id="266" r:id="rId23"/>
    <p:sldId id="296" r:id="rId24"/>
    <p:sldId id="311" r:id="rId25"/>
    <p:sldId id="273" r:id="rId26"/>
  </p:sldIdLst>
  <p:sldSz cx="12192000" cy="6858000"/>
  <p:notesSz cx="6858000" cy="9144000"/>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5759" autoAdjust="0"/>
  </p:normalViewPr>
  <p:slideViewPr>
    <p:cSldViewPr>
      <p:cViewPr varScale="1">
        <p:scale>
          <a:sx n="80" d="100"/>
          <a:sy n="80" d="100"/>
        </p:scale>
        <p:origin x="342"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42"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09/10/2018</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09/10/2018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Layered architecture is one of the architectural pattern based on call-and-return style</a:t>
            </a:r>
          </a:p>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66020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4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9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1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7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8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6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8"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46"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6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6373812" cy="1461247"/>
          </a:xfrm>
        </p:spPr>
        <p:txBody>
          <a:bodyPr/>
          <a:lstStyle/>
          <a:p>
            <a:r>
              <a:rPr lang="en-GB" sz="3200" dirty="0" smtClean="0"/>
              <a:t>University Admission System</a:t>
            </a:r>
            <a:endParaRPr lang="en-GB" sz="3200" dirty="0"/>
          </a:p>
        </p:txBody>
      </p:sp>
      <p:sp>
        <p:nvSpPr>
          <p:cNvPr id="3" name="Subtitle 2"/>
          <p:cNvSpPr>
            <a:spLocks noGrp="1"/>
          </p:cNvSpPr>
          <p:nvPr>
            <p:ph type="subTitle" idx="1"/>
          </p:nvPr>
        </p:nvSpPr>
        <p:spPr/>
        <p:txBody>
          <a:bodyPr/>
          <a:lstStyle/>
          <a:p>
            <a:r>
              <a:rPr lang="en-US" dirty="0" smtClean="0"/>
              <a:t>Bangalore, 10 </a:t>
            </a:r>
            <a:r>
              <a:rPr lang="en-US" dirty="0" err="1" smtClean="0"/>
              <a:t>oct</a:t>
            </a:r>
            <a:r>
              <a:rPr lang="en-US" dirty="0" smtClean="0"/>
              <a:t> 2018, </a:t>
            </a:r>
            <a:r>
              <a:rPr lang="en-US" dirty="0" smtClean="0"/>
              <a:t>Team-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sz="3400" dirty="0" smtClean="0"/>
              <a:t>Layered Architecture</a:t>
            </a:r>
            <a:endParaRPr lang="en-GB" sz="3400" dirty="0"/>
          </a:p>
        </p:txBody>
      </p:sp>
      <p:sp>
        <p:nvSpPr>
          <p:cNvPr id="5" name="Text Placeholder 4"/>
          <p:cNvSpPr>
            <a:spLocks noGrp="1"/>
          </p:cNvSpPr>
          <p:nvPr>
            <p:ph type="body" sz="quarter" idx="10"/>
          </p:nvPr>
        </p:nvSpPr>
        <p:spPr>
          <a:xfrm>
            <a:off x="227348" y="1219200"/>
            <a:ext cx="11700000" cy="5062353"/>
          </a:xfrm>
        </p:spPr>
        <p:txBody>
          <a:bodyPr/>
          <a:lstStyle/>
          <a:p>
            <a:pPr marL="342900" indent="-342900">
              <a:lnSpc>
                <a:spcPct val="150000"/>
              </a:lnSpc>
              <a:buClr>
                <a:schemeClr val="accent2"/>
              </a:buClr>
              <a:buFont typeface="Arial" panose="020B0604020202020204" pitchFamily="34" charset="0"/>
              <a:buChar char="•"/>
            </a:pPr>
            <a:r>
              <a:rPr lang="en-US" sz="1800" dirty="0" smtClean="0"/>
              <a:t>In </a:t>
            </a:r>
            <a:r>
              <a:rPr lang="en-US" sz="1800" dirty="0"/>
              <a:t>layered architecture, business rules, behavior, and data are obtained and manipulated, based on activity via the user interface.</a:t>
            </a:r>
          </a:p>
          <a:p>
            <a:pPr marL="342900" indent="-342900">
              <a:lnSpc>
                <a:spcPct val="150000"/>
              </a:lnSpc>
              <a:buClr>
                <a:schemeClr val="accent2"/>
              </a:buClr>
              <a:buFont typeface="Arial" panose="020B0604020202020204" pitchFamily="34" charset="0"/>
              <a:buChar char="•"/>
            </a:pPr>
            <a:r>
              <a:rPr lang="en-US" sz="1800" dirty="0"/>
              <a:t>Layered architecture provides a clean separation between the business implementation, presentation and data-access logic</a:t>
            </a:r>
            <a:endParaRPr lang="en-US" sz="1800" dirty="0" smtClean="0"/>
          </a:p>
          <a:p>
            <a:pPr marL="444500" lvl="3" indent="0">
              <a:buNone/>
            </a:pPr>
            <a:endParaRPr lang="en-US" dirty="0"/>
          </a:p>
          <a:p>
            <a:pPr marL="88900" lvl="1" indent="0">
              <a:buNone/>
            </a:pPr>
            <a:endParaRPr lang="en-US" dirty="0"/>
          </a:p>
          <a:p>
            <a:endParaRPr lang="en-GB" dirty="0"/>
          </a:p>
        </p:txBody>
      </p:sp>
      <p:grpSp>
        <p:nvGrpSpPr>
          <p:cNvPr id="6" name="Group 5"/>
          <p:cNvGrpSpPr/>
          <p:nvPr/>
        </p:nvGrpSpPr>
        <p:grpSpPr>
          <a:xfrm>
            <a:off x="4825242" y="3353144"/>
            <a:ext cx="4572000" cy="2455917"/>
            <a:chOff x="3005978" y="3721818"/>
            <a:chExt cx="4459352" cy="2775538"/>
          </a:xfrm>
        </p:grpSpPr>
        <p:grpSp>
          <p:nvGrpSpPr>
            <p:cNvPr id="7" name="Group 6"/>
            <p:cNvGrpSpPr/>
            <p:nvPr/>
          </p:nvGrpSpPr>
          <p:grpSpPr>
            <a:xfrm>
              <a:off x="3005978" y="3721818"/>
              <a:ext cx="4459352" cy="2775538"/>
              <a:chOff x="2801257" y="3708399"/>
              <a:chExt cx="4833257" cy="3463873"/>
            </a:xfrm>
          </p:grpSpPr>
          <p:sp>
            <p:nvSpPr>
              <p:cNvPr id="9" name="Rectangle 8"/>
              <p:cNvSpPr/>
              <p:nvPr/>
            </p:nvSpPr>
            <p:spPr>
              <a:xfrm>
                <a:off x="2819117" y="3708399"/>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10" name="Rectangle 9"/>
              <p:cNvSpPr/>
              <p:nvPr/>
            </p:nvSpPr>
            <p:spPr>
              <a:xfrm>
                <a:off x="2801257" y="4545186"/>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11" name="Rectangle 10"/>
              <p:cNvSpPr/>
              <p:nvPr/>
            </p:nvSpPr>
            <p:spPr>
              <a:xfrm>
                <a:off x="2801257" y="4929815"/>
                <a:ext cx="2859314" cy="3846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Service Implementation</a:t>
                </a:r>
                <a:endParaRPr lang="en-US" sz="1600" dirty="0"/>
              </a:p>
            </p:txBody>
          </p:sp>
          <p:sp>
            <p:nvSpPr>
              <p:cNvPr id="12" name="Rectangle 11"/>
              <p:cNvSpPr/>
              <p:nvPr/>
            </p:nvSpPr>
            <p:spPr>
              <a:xfrm>
                <a:off x="2801257" y="5590214"/>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13" name="Rectangle 12"/>
              <p:cNvSpPr/>
              <p:nvPr/>
            </p:nvSpPr>
            <p:spPr>
              <a:xfrm>
                <a:off x="2801257" y="59748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14" name="Flowchart: Magnetic Disk 13"/>
              <p:cNvSpPr/>
              <p:nvPr/>
            </p:nvSpPr>
            <p:spPr>
              <a:xfrm>
                <a:off x="3570514" y="6635243"/>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Databas</a:t>
                </a:r>
                <a:r>
                  <a:rPr lang="en-US" dirty="0" smtClean="0"/>
                  <a:t>e</a:t>
                </a:r>
                <a:endParaRPr lang="en-US" dirty="0"/>
              </a:p>
            </p:txBody>
          </p:sp>
          <p:sp>
            <p:nvSpPr>
              <p:cNvPr id="15" name="Rectangle 14"/>
              <p:cNvSpPr/>
              <p:nvPr/>
            </p:nvSpPr>
            <p:spPr>
              <a:xfrm>
                <a:off x="6270171" y="3833986"/>
                <a:ext cx="1364343" cy="2525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16" name="Straight Arrow Connector 15"/>
              <p:cNvCxnSpPr>
                <a:stCxn id="9" idx="3"/>
              </p:cNvCxnSpPr>
              <p:nvPr/>
            </p:nvCxnSpPr>
            <p:spPr>
              <a:xfrm>
                <a:off x="5678431" y="3976914"/>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660571" y="4245429"/>
                <a:ext cx="609600"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cxnSp>
          <p:nvCxnSpPr>
            <p:cNvPr id="8" name="Straight Arrow Connector 7"/>
            <p:cNvCxnSpPr/>
            <p:nvPr/>
          </p:nvCxnSpPr>
          <p:spPr>
            <a:xfrm flipV="1">
              <a:off x="5660571" y="4905828"/>
              <a:ext cx="609600" cy="37698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
        <p:nvSpPr>
          <p:cNvPr id="18" name="TextBox 17"/>
          <p:cNvSpPr txBox="1"/>
          <p:nvPr/>
        </p:nvSpPr>
        <p:spPr>
          <a:xfrm>
            <a:off x="2281324" y="3390980"/>
            <a:ext cx="2109680" cy="338554"/>
          </a:xfrm>
          <a:prstGeom prst="rect">
            <a:avLst/>
          </a:prstGeom>
          <a:noFill/>
        </p:spPr>
        <p:txBody>
          <a:bodyPr wrap="none" rtlCol="0">
            <a:spAutoFit/>
          </a:bodyPr>
          <a:lstStyle/>
          <a:p>
            <a:r>
              <a:rPr lang="en-US" sz="1600" dirty="0" smtClean="0"/>
              <a:t>Presentation Layer</a:t>
            </a:r>
            <a:endParaRPr lang="en-US" sz="1600" dirty="0"/>
          </a:p>
        </p:txBody>
      </p:sp>
      <p:sp>
        <p:nvSpPr>
          <p:cNvPr id="19" name="TextBox 18"/>
          <p:cNvSpPr txBox="1"/>
          <p:nvPr/>
        </p:nvSpPr>
        <p:spPr>
          <a:xfrm>
            <a:off x="2092784" y="3996479"/>
            <a:ext cx="2683748" cy="584775"/>
          </a:xfrm>
          <a:prstGeom prst="rect">
            <a:avLst/>
          </a:prstGeom>
          <a:noFill/>
        </p:spPr>
        <p:txBody>
          <a:bodyPr wrap="none" rtlCol="0">
            <a:spAutoFit/>
          </a:bodyPr>
          <a:lstStyle/>
          <a:p>
            <a:r>
              <a:rPr lang="en-US" sz="1600" dirty="0" smtClean="0"/>
              <a:t>Service/Business Logic  </a:t>
            </a:r>
          </a:p>
          <a:p>
            <a:pPr algn="ctr"/>
            <a:r>
              <a:rPr lang="en-US" sz="1600" dirty="0" smtClean="0"/>
              <a:t>Layer</a:t>
            </a:r>
            <a:endParaRPr lang="en-US" sz="1600" dirty="0"/>
          </a:p>
        </p:txBody>
      </p:sp>
      <p:sp>
        <p:nvSpPr>
          <p:cNvPr id="20" name="TextBox 19"/>
          <p:cNvSpPr txBox="1"/>
          <p:nvPr/>
        </p:nvSpPr>
        <p:spPr>
          <a:xfrm>
            <a:off x="2398252" y="4795028"/>
            <a:ext cx="2072812" cy="338554"/>
          </a:xfrm>
          <a:prstGeom prst="rect">
            <a:avLst/>
          </a:prstGeom>
          <a:noFill/>
        </p:spPr>
        <p:txBody>
          <a:bodyPr wrap="none" rtlCol="0">
            <a:spAutoFit/>
          </a:bodyPr>
          <a:lstStyle/>
          <a:p>
            <a:r>
              <a:rPr lang="en-US" sz="1600" dirty="0" smtClean="0"/>
              <a:t>Data Access Layer</a:t>
            </a:r>
            <a:endParaRPr lang="en-US" sz="1600" dirty="0"/>
          </a:p>
        </p:txBody>
      </p:sp>
    </p:spTree>
    <p:extLst>
      <p:ext uri="{BB962C8B-B14F-4D97-AF65-F5344CB8AC3E}">
        <p14:creationId xmlns:p14="http://schemas.microsoft.com/office/powerpoint/2010/main" val="3316937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sz="3400" dirty="0" smtClean="0"/>
              <a:t>Layered Architecture</a:t>
            </a:r>
            <a:endParaRPr lang="en-GB" sz="3400" dirty="0"/>
          </a:p>
        </p:txBody>
      </p:sp>
      <p:sp>
        <p:nvSpPr>
          <p:cNvPr id="5" name="Text Placeholder 4"/>
          <p:cNvSpPr>
            <a:spLocks noGrp="1"/>
          </p:cNvSpPr>
          <p:nvPr>
            <p:ph type="body" sz="quarter" idx="10"/>
          </p:nvPr>
        </p:nvSpPr>
        <p:spPr>
          <a:xfrm>
            <a:off x="609600" y="1295400"/>
            <a:ext cx="11317748" cy="4986153"/>
          </a:xfrm>
        </p:spPr>
        <p:txBody>
          <a:bodyPr>
            <a:normAutofit/>
          </a:bodyPr>
          <a:lstStyle/>
          <a:p>
            <a:pPr marL="342900" indent="-342900">
              <a:lnSpc>
                <a:spcPct val="100000"/>
              </a:lnSpc>
              <a:buClr>
                <a:schemeClr val="accent2"/>
              </a:buClr>
              <a:buFont typeface="Arial" panose="020B0604020202020204" pitchFamily="34" charset="0"/>
              <a:buChar char="•"/>
            </a:pPr>
            <a:r>
              <a:rPr lang="en-US" sz="2200" dirty="0" smtClean="0"/>
              <a:t>Layers</a:t>
            </a:r>
            <a:r>
              <a:rPr lang="en-US" dirty="0" smtClean="0"/>
              <a:t> :</a:t>
            </a:r>
          </a:p>
          <a:p>
            <a:pPr marL="552450" lvl="1" indent="-285750">
              <a:lnSpc>
                <a:spcPct val="110000"/>
              </a:lnSpc>
              <a:buFont typeface="Arial" panose="020B0604020202020204" pitchFamily="34" charset="0"/>
              <a:buChar char="•"/>
            </a:pPr>
            <a:endParaRPr lang="en-US" dirty="0" smtClean="0"/>
          </a:p>
          <a:p>
            <a:pPr marL="552450" lvl="1" indent="-285750">
              <a:lnSpc>
                <a:spcPct val="110000"/>
              </a:lnSpc>
              <a:buFont typeface="Arial" panose="020B0604020202020204" pitchFamily="34" charset="0"/>
              <a:buChar char="•"/>
            </a:pPr>
            <a:r>
              <a:rPr lang="en-US" dirty="0" smtClean="0"/>
              <a:t>Domain </a:t>
            </a:r>
            <a:r>
              <a:rPr lang="en-US" dirty="0"/>
              <a:t>Objects</a:t>
            </a:r>
          </a:p>
          <a:p>
            <a:pPr marL="965200" lvl="3" indent="-342900">
              <a:lnSpc>
                <a:spcPct val="110000"/>
              </a:lnSpc>
              <a:buFont typeface="Wingdings" panose="05000000000000000000" pitchFamily="2" charset="2"/>
              <a:buChar char="ü"/>
            </a:pPr>
            <a:r>
              <a:rPr lang="en-US" dirty="0" err="1"/>
              <a:t>com.capgemini.university.bean</a:t>
            </a:r>
            <a:endParaRPr lang="en-US" dirty="0"/>
          </a:p>
          <a:p>
            <a:pPr marL="609600" lvl="1" indent="-342900">
              <a:lnSpc>
                <a:spcPct val="110000"/>
              </a:lnSpc>
              <a:buClr>
                <a:schemeClr val="accent2"/>
              </a:buClr>
              <a:buFont typeface="Arial" panose="020B0604020202020204" pitchFamily="34" charset="0"/>
              <a:buChar char="•"/>
            </a:pPr>
            <a:r>
              <a:rPr lang="en-US" dirty="0" smtClean="0"/>
              <a:t>Presentation </a:t>
            </a:r>
            <a:r>
              <a:rPr lang="en-US" dirty="0"/>
              <a:t>Layer </a:t>
            </a:r>
            <a:endParaRPr lang="en-US" dirty="0" smtClean="0"/>
          </a:p>
          <a:p>
            <a:pPr marL="965200" lvl="3" indent="-342900">
              <a:lnSpc>
                <a:spcPct val="110000"/>
              </a:lnSpc>
              <a:buFont typeface="Wingdings" panose="05000000000000000000" pitchFamily="2" charset="2"/>
              <a:buChar char="ü"/>
            </a:pPr>
            <a:r>
              <a:rPr lang="en-US" dirty="0" err="1" smtClean="0"/>
              <a:t>com.capgemini.university.ui</a:t>
            </a:r>
            <a:endParaRPr lang="en-US" dirty="0" smtClean="0"/>
          </a:p>
          <a:p>
            <a:pPr marL="552450" lvl="1" indent="-285750">
              <a:lnSpc>
                <a:spcPct val="110000"/>
              </a:lnSpc>
              <a:buFont typeface="Arial" panose="020B0604020202020204" pitchFamily="34" charset="0"/>
              <a:buChar char="•"/>
            </a:pPr>
            <a:r>
              <a:rPr lang="en-US" dirty="0" smtClean="0"/>
              <a:t>Business Layer /Service Layer</a:t>
            </a:r>
          </a:p>
          <a:p>
            <a:pPr marL="908050" lvl="3" indent="-285750">
              <a:lnSpc>
                <a:spcPct val="110000"/>
              </a:lnSpc>
              <a:buFont typeface="Wingdings" panose="05000000000000000000" pitchFamily="2" charset="2"/>
              <a:buChar char="ü"/>
            </a:pPr>
            <a:r>
              <a:rPr lang="en-US" dirty="0" err="1" smtClean="0"/>
              <a:t>com.capgemini.university.service</a:t>
            </a:r>
            <a:endParaRPr lang="en-US" dirty="0" smtClean="0"/>
          </a:p>
          <a:p>
            <a:pPr marL="552450" lvl="1" indent="-285750">
              <a:lnSpc>
                <a:spcPct val="110000"/>
              </a:lnSpc>
              <a:buFont typeface="Arial" panose="020B0604020202020204" pitchFamily="34" charset="0"/>
              <a:buChar char="•"/>
            </a:pPr>
            <a:r>
              <a:rPr lang="en-US" dirty="0" smtClean="0"/>
              <a:t>Data Access Layer </a:t>
            </a:r>
          </a:p>
          <a:p>
            <a:pPr marL="908050" lvl="3" indent="-285750">
              <a:lnSpc>
                <a:spcPct val="110000"/>
              </a:lnSpc>
              <a:buFont typeface="Wingdings" panose="05000000000000000000" pitchFamily="2" charset="2"/>
              <a:buChar char="ü"/>
            </a:pPr>
            <a:r>
              <a:rPr lang="en-US" dirty="0" err="1" smtClean="0"/>
              <a:t>com.capgemini.university.dao</a:t>
            </a:r>
            <a:endParaRPr lang="en-US" dirty="0" smtClean="0"/>
          </a:p>
          <a:p>
            <a:pPr marL="552450" lvl="1" indent="-285750">
              <a:lnSpc>
                <a:spcPct val="110000"/>
              </a:lnSpc>
              <a:buFont typeface="Arial" panose="020B0604020202020204" pitchFamily="34" charset="0"/>
              <a:buChar char="•"/>
            </a:pPr>
            <a:r>
              <a:rPr lang="en-US" dirty="0" smtClean="0"/>
              <a:t>Exception Handling</a:t>
            </a:r>
          </a:p>
          <a:p>
            <a:pPr marL="908050" lvl="3" indent="-285750">
              <a:lnSpc>
                <a:spcPct val="110000"/>
              </a:lnSpc>
              <a:buFont typeface="Wingdings" panose="05000000000000000000" pitchFamily="2" charset="2"/>
              <a:buChar char="ü"/>
            </a:pPr>
            <a:r>
              <a:rPr lang="en-US" dirty="0" err="1" smtClean="0"/>
              <a:t>com.capgemini.university.exception</a:t>
            </a:r>
            <a:endParaRPr lang="en-US" dirty="0" smtClean="0"/>
          </a:p>
          <a:p>
            <a:pPr marL="730250" lvl="2" indent="-285750">
              <a:buFont typeface="Wingdings" panose="05000000000000000000" pitchFamily="2" charset="2"/>
              <a:buChar char="ü"/>
            </a:pPr>
            <a:endParaRPr lang="en-US" dirty="0" smtClean="0"/>
          </a:p>
          <a:p>
            <a:pPr marL="88900" lvl="1" indent="0">
              <a:buNone/>
            </a:pPr>
            <a:endParaRPr lang="en-US" dirty="0"/>
          </a:p>
          <a:p>
            <a:endParaRPr lang="en-GB" dirty="0"/>
          </a:p>
        </p:txBody>
      </p:sp>
    </p:spTree>
    <p:extLst>
      <p:ext uri="{BB962C8B-B14F-4D97-AF65-F5344CB8AC3E}">
        <p14:creationId xmlns:p14="http://schemas.microsoft.com/office/powerpoint/2010/main" val="122370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533400"/>
          </a:xfrm>
        </p:spPr>
        <p:txBody>
          <a:bodyPr/>
          <a:lstStyle/>
          <a:p>
            <a:r>
              <a:rPr lang="en-US" sz="2400" dirty="0" smtClean="0"/>
              <a:t>Class diagram</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0" y="533400"/>
            <a:ext cx="11736050" cy="6096000"/>
          </a:xfrm>
          <a:prstGeom prst="rect">
            <a:avLst/>
          </a:prstGeom>
        </p:spPr>
      </p:pic>
    </p:spTree>
    <p:extLst>
      <p:ext uri="{BB962C8B-B14F-4D97-AF65-F5344CB8AC3E}">
        <p14:creationId xmlns:p14="http://schemas.microsoft.com/office/powerpoint/2010/main" val="244796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609600"/>
          </a:xfrm>
        </p:spPr>
        <p:txBody>
          <a:bodyPr/>
          <a:lstStyle/>
          <a:p>
            <a:r>
              <a:rPr lang="en-US" dirty="0" smtClean="0"/>
              <a:t>Use Case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609600"/>
            <a:ext cx="7348537" cy="6019800"/>
          </a:xfrm>
          <a:prstGeom prst="rect">
            <a:avLst/>
          </a:prstGeom>
        </p:spPr>
      </p:pic>
    </p:spTree>
    <p:extLst>
      <p:ext uri="{BB962C8B-B14F-4D97-AF65-F5344CB8AC3E}">
        <p14:creationId xmlns:p14="http://schemas.microsoft.com/office/powerpoint/2010/main" val="2125363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14400"/>
            <a:ext cx="10058400" cy="5655088"/>
          </a:xfrm>
          <a:prstGeom prst="rect">
            <a:avLst/>
          </a:prstGeom>
        </p:spPr>
      </p:pic>
    </p:spTree>
    <p:extLst>
      <p:ext uri="{BB962C8B-B14F-4D97-AF65-F5344CB8AC3E}">
        <p14:creationId xmlns:p14="http://schemas.microsoft.com/office/powerpoint/2010/main" val="2834774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38200"/>
            <a:ext cx="10058400" cy="5655088"/>
          </a:xfrm>
          <a:prstGeom prst="rect">
            <a:avLst/>
          </a:prstGeom>
        </p:spPr>
      </p:pic>
    </p:spTree>
    <p:extLst>
      <p:ext uri="{BB962C8B-B14F-4D97-AF65-F5344CB8AC3E}">
        <p14:creationId xmlns:p14="http://schemas.microsoft.com/office/powerpoint/2010/main" val="3888982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14400"/>
            <a:ext cx="10058400" cy="5655088"/>
          </a:xfrm>
          <a:prstGeom prst="rect">
            <a:avLst/>
          </a:prstGeom>
        </p:spPr>
      </p:pic>
    </p:spTree>
    <p:extLst>
      <p:ext uri="{BB962C8B-B14F-4D97-AF65-F5344CB8AC3E}">
        <p14:creationId xmlns:p14="http://schemas.microsoft.com/office/powerpoint/2010/main" val="616874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38200"/>
            <a:ext cx="10058400" cy="5655088"/>
          </a:xfrm>
          <a:prstGeom prst="rect">
            <a:avLst/>
          </a:prstGeom>
        </p:spPr>
      </p:pic>
    </p:spTree>
    <p:extLst>
      <p:ext uri="{BB962C8B-B14F-4D97-AF65-F5344CB8AC3E}">
        <p14:creationId xmlns:p14="http://schemas.microsoft.com/office/powerpoint/2010/main" val="2241963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67" y="1104900"/>
            <a:ext cx="10058400" cy="4686300"/>
          </a:xfrm>
          <a:prstGeom prst="rect">
            <a:avLst/>
          </a:prstGeom>
        </p:spPr>
      </p:pic>
    </p:spTree>
    <p:extLst>
      <p:ext uri="{BB962C8B-B14F-4D97-AF65-F5344CB8AC3E}">
        <p14:creationId xmlns:p14="http://schemas.microsoft.com/office/powerpoint/2010/main" val="28949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38200"/>
            <a:ext cx="10058400" cy="5655088"/>
          </a:xfrm>
          <a:prstGeom prst="rect">
            <a:avLst/>
          </a:prstGeom>
        </p:spPr>
      </p:pic>
    </p:spTree>
    <p:extLst>
      <p:ext uri="{BB962C8B-B14F-4D97-AF65-F5344CB8AC3E}">
        <p14:creationId xmlns:p14="http://schemas.microsoft.com/office/powerpoint/2010/main" val="1525261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sz="3400" dirty="0" smtClean="0"/>
              <a:t>Objectives</a:t>
            </a:r>
            <a:endParaRPr lang="en-GB" sz="3400" dirty="0"/>
          </a:p>
        </p:txBody>
      </p:sp>
      <p:sp>
        <p:nvSpPr>
          <p:cNvPr id="5" name="Text Placeholder 4"/>
          <p:cNvSpPr>
            <a:spLocks noGrp="1"/>
          </p:cNvSpPr>
          <p:nvPr>
            <p:ph type="body" sz="quarter" idx="10"/>
          </p:nvPr>
        </p:nvSpPr>
        <p:spPr>
          <a:xfrm>
            <a:off x="227348" y="1371600"/>
            <a:ext cx="11700000" cy="4909953"/>
          </a:xfrm>
        </p:spPr>
        <p:txBody>
          <a:bodyPr/>
          <a:lstStyle/>
          <a:p>
            <a:r>
              <a:rPr lang="en-US" sz="2400" dirty="0" smtClean="0"/>
              <a:t>Development of an </a:t>
            </a:r>
            <a:r>
              <a:rPr lang="en-US" sz="2400" dirty="0"/>
              <a:t>University Admission System </a:t>
            </a:r>
            <a:r>
              <a:rPr lang="en-US" sz="2400" dirty="0" smtClean="0"/>
              <a:t>(UAS)</a:t>
            </a:r>
            <a:r>
              <a:rPr lang="en-US" sz="2400" b="1" dirty="0" smtClean="0"/>
              <a:t> </a:t>
            </a:r>
            <a:endParaRPr lang="en-US" sz="2400" dirty="0" smtClean="0"/>
          </a:p>
          <a:p>
            <a:pPr lvl="1">
              <a:lnSpc>
                <a:spcPct val="200000"/>
              </a:lnSpc>
            </a:pPr>
            <a:r>
              <a:rPr lang="en-US" dirty="0"/>
              <a:t>S</a:t>
            </a:r>
            <a:r>
              <a:rPr lang="en-US" dirty="0" smtClean="0"/>
              <a:t>earch </a:t>
            </a:r>
            <a:r>
              <a:rPr lang="en-US" dirty="0"/>
              <a:t>a university </a:t>
            </a:r>
            <a:r>
              <a:rPr lang="en-US" dirty="0" smtClean="0"/>
              <a:t>program</a:t>
            </a:r>
            <a:endParaRPr lang="en-US" dirty="0"/>
          </a:p>
          <a:p>
            <a:pPr lvl="1">
              <a:lnSpc>
                <a:spcPct val="200000"/>
              </a:lnSpc>
            </a:pPr>
            <a:r>
              <a:rPr lang="en-US" dirty="0"/>
              <a:t>A</a:t>
            </a:r>
            <a:r>
              <a:rPr lang="en-US" dirty="0" smtClean="0"/>
              <a:t>pply </a:t>
            </a:r>
            <a:r>
              <a:rPr lang="en-US" dirty="0"/>
              <a:t>for a </a:t>
            </a:r>
            <a:r>
              <a:rPr lang="en-US" dirty="0" smtClean="0"/>
              <a:t>university </a:t>
            </a:r>
            <a:r>
              <a:rPr lang="en-US" dirty="0"/>
              <a:t>program </a:t>
            </a:r>
            <a:endParaRPr lang="en-US" dirty="0" smtClean="0"/>
          </a:p>
          <a:p>
            <a:pPr lvl="1">
              <a:lnSpc>
                <a:spcPct val="200000"/>
              </a:lnSpc>
            </a:pPr>
            <a:r>
              <a:rPr lang="en-US" dirty="0" smtClean="0"/>
              <a:t>Facilitate </a:t>
            </a:r>
            <a:r>
              <a:rPr lang="en-US" dirty="0"/>
              <a:t>a</a:t>
            </a:r>
            <a:r>
              <a:rPr lang="en-US" dirty="0" smtClean="0"/>
              <a:t>dministration </a:t>
            </a:r>
            <a:r>
              <a:rPr lang="en-US" dirty="0"/>
              <a:t>staff </a:t>
            </a:r>
            <a:r>
              <a:rPr lang="en-US" dirty="0" smtClean="0"/>
              <a:t>with </a:t>
            </a:r>
            <a:r>
              <a:rPr lang="en-US" dirty="0"/>
              <a:t>add/update/delete any program </a:t>
            </a:r>
            <a:endParaRPr lang="en-US" dirty="0" smtClean="0"/>
          </a:p>
          <a:p>
            <a:pPr lvl="1">
              <a:lnSpc>
                <a:spcPct val="200000"/>
              </a:lnSpc>
            </a:pPr>
            <a:r>
              <a:rPr lang="en-US" dirty="0" smtClean="0"/>
              <a:t>Based on application </a:t>
            </a:r>
            <a:r>
              <a:rPr lang="en-US" dirty="0"/>
              <a:t>data and </a:t>
            </a:r>
            <a:r>
              <a:rPr lang="en-US" dirty="0" smtClean="0"/>
              <a:t>interview, MAC can shortlist candidates</a:t>
            </a:r>
            <a:endParaRPr lang="en-US" dirty="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2205319"/>
            <a:ext cx="5792452" cy="4076234"/>
          </a:xfrm>
        </p:spPr>
        <p:txBody>
          <a:bodyPr/>
          <a:lstStyle/>
          <a:p>
            <a:pPr marL="285750" indent="-285750">
              <a:lnSpc>
                <a:spcPct val="200000"/>
              </a:lnSpc>
              <a:buFont typeface="Verdana" panose="020B0604030504040204" pitchFamily="34" charset="0"/>
              <a:buChar char="−"/>
            </a:pPr>
            <a:r>
              <a:rPr lang="en-US" altLang="ko-KR" dirty="0">
                <a:latin typeface="+mn-lt"/>
              </a:rPr>
              <a:t>Logging is writing the state of a program at various stages of its execution to some repository </a:t>
            </a:r>
          </a:p>
          <a:p>
            <a:pPr marL="285750" indent="-285750">
              <a:lnSpc>
                <a:spcPct val="200000"/>
              </a:lnSpc>
              <a:buFont typeface="Verdana" panose="020B0604030504040204" pitchFamily="34" charset="0"/>
              <a:buChar char="−"/>
            </a:pPr>
            <a:r>
              <a:rPr lang="en-US" altLang="ko-KR" dirty="0">
                <a:solidFill>
                  <a:srgbClr val="000000"/>
                </a:solidFill>
                <a:latin typeface="+mn-lt"/>
              </a:rPr>
              <a:t>Log4j is an open source logging API for </a:t>
            </a:r>
            <a:r>
              <a:rPr lang="en-US" altLang="ko-KR" dirty="0" smtClean="0">
                <a:solidFill>
                  <a:srgbClr val="000000"/>
                </a:solidFill>
                <a:latin typeface="+mn-lt"/>
              </a:rPr>
              <a:t>Java </a:t>
            </a:r>
            <a:endParaRPr lang="en-US" altLang="ko-KR" dirty="0">
              <a:solidFill>
                <a:srgbClr val="000000"/>
              </a:solidFill>
              <a:latin typeface="+mn-lt"/>
            </a:endParaRPr>
          </a:p>
          <a:p>
            <a:endParaRPr lang="en-GB" dirty="0"/>
          </a:p>
        </p:txBody>
      </p:sp>
      <p:sp>
        <p:nvSpPr>
          <p:cNvPr id="6" name="Text Placeholder 5"/>
          <p:cNvSpPr>
            <a:spLocks noGrp="1"/>
          </p:cNvSpPr>
          <p:nvPr>
            <p:ph type="body" sz="quarter" idx="12"/>
          </p:nvPr>
        </p:nvSpPr>
        <p:spPr>
          <a:xfrm>
            <a:off x="227349" y="1104901"/>
            <a:ext cx="5400000" cy="819382"/>
          </a:xfrm>
        </p:spPr>
        <p:txBody>
          <a:bodyPr/>
          <a:lstStyle/>
          <a:p>
            <a:r>
              <a:rPr lang="en-GB" sz="2600" b="0" dirty="0" smtClean="0"/>
              <a:t>JAVA Logging</a:t>
            </a:r>
            <a:endParaRPr lang="en-GB" sz="2600" b="0" dirty="0"/>
          </a:p>
        </p:txBody>
      </p:sp>
      <p:sp>
        <p:nvSpPr>
          <p:cNvPr id="7" name="Text Placeholder 6"/>
          <p:cNvSpPr>
            <a:spLocks noGrp="1"/>
          </p:cNvSpPr>
          <p:nvPr>
            <p:ph type="body" sz="quarter" idx="13"/>
          </p:nvPr>
        </p:nvSpPr>
        <p:spPr>
          <a:xfrm>
            <a:off x="7379426" y="1420989"/>
            <a:ext cx="4494590" cy="743987"/>
          </a:xfrm>
        </p:spPr>
        <p:txBody>
          <a:bodyPr/>
          <a:lstStyle/>
          <a:p>
            <a:endParaRPr lang="en-GB" dirty="0"/>
          </a:p>
        </p:txBody>
      </p:sp>
      <p:sp>
        <p:nvSpPr>
          <p:cNvPr id="4" name="Title 3"/>
          <p:cNvSpPr>
            <a:spLocks noGrp="1"/>
          </p:cNvSpPr>
          <p:nvPr>
            <p:ph type="title"/>
          </p:nvPr>
        </p:nvSpPr>
        <p:spPr/>
        <p:txBody>
          <a:bodyPr/>
          <a:lstStyle/>
          <a:p>
            <a:r>
              <a:rPr lang="en-GB" sz="3600" dirty="0" smtClean="0"/>
              <a:t>Loggers</a:t>
            </a:r>
            <a:endParaRPr lang="en-GB" sz="3600" dirty="0"/>
          </a:p>
        </p:txBody>
      </p:sp>
      <p:sp>
        <p:nvSpPr>
          <p:cNvPr id="8" name="Text Placeholder 7"/>
          <p:cNvSpPr>
            <a:spLocks noGrp="1"/>
          </p:cNvSpPr>
          <p:nvPr>
            <p:ph type="body" sz="quarter" idx="14"/>
          </p:nvPr>
        </p:nvSpPr>
        <p:spPr>
          <a:xfrm>
            <a:off x="7379426" y="2184083"/>
            <a:ext cx="5341256" cy="4076234"/>
          </a:xfrm>
        </p:spPr>
        <p:txBody>
          <a:bodyPr/>
          <a:lstStyle/>
          <a:p>
            <a:pPr lvl="1">
              <a:buNone/>
            </a:pPr>
            <a:endParaRPr lang="en-US" dirty="0"/>
          </a:p>
          <a:p>
            <a:endParaRPr lang="en-GB" dirty="0"/>
          </a:p>
        </p:txBody>
      </p:sp>
      <p:cxnSp>
        <p:nvCxnSpPr>
          <p:cNvPr id="14" name="Straight Connector 13"/>
          <p:cNvCxnSpPr/>
          <p:nvPr/>
        </p:nvCxnSpPr>
        <p:spPr>
          <a:xfrm>
            <a:off x="6019800" y="1784946"/>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27347" y="3962400"/>
            <a:ext cx="9625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Application</a:t>
            </a:r>
            <a:endParaRPr lang="en-US" sz="1700" dirty="0"/>
          </a:p>
        </p:txBody>
      </p:sp>
      <p:sp>
        <p:nvSpPr>
          <p:cNvPr id="9" name="Rectangle 8"/>
          <p:cNvSpPr/>
          <p:nvPr/>
        </p:nvSpPr>
        <p:spPr>
          <a:xfrm>
            <a:off x="1764308" y="3962400"/>
            <a:ext cx="8616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logger</a:t>
            </a:r>
            <a:endParaRPr lang="en-US" dirty="0"/>
          </a:p>
        </p:txBody>
      </p:sp>
      <p:sp>
        <p:nvSpPr>
          <p:cNvPr id="11" name="Rectangle 10"/>
          <p:cNvSpPr/>
          <p:nvPr/>
        </p:nvSpPr>
        <p:spPr>
          <a:xfrm>
            <a:off x="3200400" y="39624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handler</a:t>
            </a:r>
            <a:endParaRPr lang="en-US" dirty="0"/>
          </a:p>
        </p:txBody>
      </p:sp>
      <p:sp>
        <p:nvSpPr>
          <p:cNvPr id="13" name="Rounded Rectangle 12"/>
          <p:cNvSpPr/>
          <p:nvPr/>
        </p:nvSpPr>
        <p:spPr>
          <a:xfrm>
            <a:off x="4587820" y="3962400"/>
            <a:ext cx="103953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outside</a:t>
            </a:r>
            <a:endParaRPr lang="en-US" dirty="0"/>
          </a:p>
        </p:txBody>
      </p:sp>
      <p:cxnSp>
        <p:nvCxnSpPr>
          <p:cNvPr id="15" name="Straight Arrow Connector 14"/>
          <p:cNvCxnSpPr/>
          <p:nvPr/>
        </p:nvCxnSpPr>
        <p:spPr>
          <a:xfrm>
            <a:off x="615460" y="4419600"/>
            <a:ext cx="1148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1" idx="1"/>
          </p:cNvCxnSpPr>
          <p:nvPr/>
        </p:nvCxnSpPr>
        <p:spPr>
          <a:xfrm>
            <a:off x="2625976" y="4419600"/>
            <a:ext cx="574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3" idx="1"/>
          </p:cNvCxnSpPr>
          <p:nvPr/>
        </p:nvCxnSpPr>
        <p:spPr>
          <a:xfrm>
            <a:off x="4038600" y="4419600"/>
            <a:ext cx="549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2205319"/>
            <a:ext cx="6246667" cy="4076234"/>
          </a:xfrm>
        </p:spPr>
        <p:txBody>
          <a:bodyPr/>
          <a:lstStyle/>
          <a:p>
            <a:pPr marL="285750" indent="-285750">
              <a:lnSpc>
                <a:spcPct val="200000"/>
              </a:lnSpc>
              <a:buFont typeface="Verdana" panose="020B0604030504040204" pitchFamily="34" charset="0"/>
              <a:buChar char="−"/>
            </a:pPr>
            <a:r>
              <a:rPr lang="en-US" dirty="0">
                <a:solidFill>
                  <a:schemeClr val="tx1">
                    <a:lumMod val="95000"/>
                    <a:lumOff val="5000"/>
                  </a:schemeClr>
                </a:solidFill>
              </a:rPr>
              <a:t>A</a:t>
            </a:r>
            <a:r>
              <a:rPr lang="en-US" dirty="0" smtClean="0">
                <a:solidFill>
                  <a:schemeClr val="tx1">
                    <a:lumMod val="95000"/>
                    <a:lumOff val="5000"/>
                  </a:schemeClr>
                </a:solidFill>
              </a:rPr>
              <a:t> </a:t>
            </a:r>
            <a:r>
              <a:rPr lang="en-US" dirty="0">
                <a:solidFill>
                  <a:schemeClr val="tx1">
                    <a:lumMod val="95000"/>
                    <a:lumOff val="5000"/>
                  </a:schemeClr>
                </a:solidFill>
              </a:rPr>
              <a:t>free, open source, software testing framework for Java.</a:t>
            </a:r>
          </a:p>
          <a:p>
            <a:pPr marL="285750" indent="-285750">
              <a:lnSpc>
                <a:spcPct val="200000"/>
              </a:lnSpc>
              <a:buFont typeface="Verdana" panose="020B0604030504040204" pitchFamily="34" charset="0"/>
              <a:buChar char="−"/>
            </a:pPr>
            <a:r>
              <a:rPr lang="en-US" dirty="0">
                <a:solidFill>
                  <a:schemeClr val="tx1">
                    <a:lumMod val="95000"/>
                    <a:lumOff val="5000"/>
                  </a:schemeClr>
                </a:solidFill>
              </a:rPr>
              <a:t>A</a:t>
            </a:r>
            <a:r>
              <a:rPr lang="en-US" dirty="0" smtClean="0">
                <a:solidFill>
                  <a:schemeClr val="tx1">
                    <a:lumMod val="95000"/>
                    <a:lumOff val="5000"/>
                  </a:schemeClr>
                </a:solidFill>
              </a:rPr>
              <a:t> </a:t>
            </a:r>
            <a:r>
              <a:rPr lang="en-US" dirty="0">
                <a:solidFill>
                  <a:schemeClr val="tx1">
                    <a:lumMod val="95000"/>
                    <a:lumOff val="5000"/>
                  </a:schemeClr>
                </a:solidFill>
              </a:rPr>
              <a:t>library put in a jar file. </a:t>
            </a:r>
          </a:p>
          <a:p>
            <a:pPr marL="285750" indent="-285750">
              <a:lnSpc>
                <a:spcPct val="200000"/>
              </a:lnSpc>
              <a:buFont typeface="Verdana" panose="020B0604030504040204" pitchFamily="34" charset="0"/>
              <a:buChar char="−"/>
            </a:pPr>
            <a:r>
              <a:rPr lang="en-US" dirty="0">
                <a:solidFill>
                  <a:schemeClr val="tx1">
                    <a:lumMod val="95000"/>
                    <a:lumOff val="5000"/>
                  </a:schemeClr>
                </a:solidFill>
              </a:rPr>
              <a:t>N</a:t>
            </a:r>
            <a:r>
              <a:rPr lang="en-US" dirty="0" smtClean="0">
                <a:solidFill>
                  <a:schemeClr val="tx1">
                    <a:lumMod val="95000"/>
                    <a:lumOff val="5000"/>
                  </a:schemeClr>
                </a:solidFill>
              </a:rPr>
              <a:t>ot </a:t>
            </a:r>
            <a:r>
              <a:rPr lang="en-US" dirty="0">
                <a:solidFill>
                  <a:schemeClr val="tx1">
                    <a:lumMod val="95000"/>
                    <a:lumOff val="5000"/>
                  </a:schemeClr>
                </a:solidFill>
              </a:rPr>
              <a:t>an automated testing tool.</a:t>
            </a:r>
          </a:p>
          <a:p>
            <a:pPr marL="285750" indent="-285750">
              <a:lnSpc>
                <a:spcPct val="200000"/>
              </a:lnSpc>
              <a:buFont typeface="Verdana" panose="020B0604030504040204" pitchFamily="34" charset="0"/>
              <a:buChar char="−"/>
            </a:pPr>
            <a:r>
              <a:rPr lang="en-US" dirty="0" err="1">
                <a:solidFill>
                  <a:schemeClr val="tx1">
                    <a:lumMod val="95000"/>
                    <a:lumOff val="5000"/>
                  </a:schemeClr>
                </a:solidFill>
              </a:rPr>
              <a:t>JUnit</a:t>
            </a:r>
            <a:r>
              <a:rPr lang="en-US" dirty="0">
                <a:solidFill>
                  <a:schemeClr val="tx1">
                    <a:lumMod val="95000"/>
                    <a:lumOff val="5000"/>
                  </a:schemeClr>
                </a:solidFill>
              </a:rPr>
              <a:t> tests are Java classes that contain one or more unit test methods</a:t>
            </a:r>
            <a:endParaRPr lang="en-GB" dirty="0"/>
          </a:p>
        </p:txBody>
      </p:sp>
      <p:sp>
        <p:nvSpPr>
          <p:cNvPr id="6" name="Text Placeholder 5"/>
          <p:cNvSpPr>
            <a:spLocks noGrp="1"/>
          </p:cNvSpPr>
          <p:nvPr>
            <p:ph type="body" sz="quarter" idx="12"/>
          </p:nvPr>
        </p:nvSpPr>
        <p:spPr>
          <a:xfrm>
            <a:off x="227349" y="1104901"/>
            <a:ext cx="5400000" cy="819382"/>
          </a:xfrm>
        </p:spPr>
        <p:txBody>
          <a:bodyPr/>
          <a:lstStyle/>
          <a:p>
            <a:r>
              <a:rPr lang="en-GB" sz="2600" b="0" dirty="0" smtClean="0"/>
              <a:t>Testing framework for JAVA</a:t>
            </a:r>
            <a:endParaRPr lang="en-GB" sz="2600" b="0" dirty="0"/>
          </a:p>
        </p:txBody>
      </p:sp>
      <p:sp>
        <p:nvSpPr>
          <p:cNvPr id="7" name="Text Placeholder 6"/>
          <p:cNvSpPr>
            <a:spLocks noGrp="1"/>
          </p:cNvSpPr>
          <p:nvPr>
            <p:ph type="body" sz="quarter" idx="13"/>
          </p:nvPr>
        </p:nvSpPr>
        <p:spPr>
          <a:xfrm>
            <a:off x="7356941" y="1158984"/>
            <a:ext cx="4494590" cy="765299"/>
          </a:xfrm>
        </p:spPr>
        <p:txBody>
          <a:bodyPr/>
          <a:lstStyle/>
          <a:p>
            <a:endParaRPr lang="en-GB" dirty="0"/>
          </a:p>
        </p:txBody>
      </p:sp>
      <p:sp>
        <p:nvSpPr>
          <p:cNvPr id="4" name="Title 3"/>
          <p:cNvSpPr>
            <a:spLocks noGrp="1"/>
          </p:cNvSpPr>
          <p:nvPr>
            <p:ph type="title"/>
          </p:nvPr>
        </p:nvSpPr>
        <p:spPr/>
        <p:txBody>
          <a:bodyPr/>
          <a:lstStyle/>
          <a:p>
            <a:r>
              <a:rPr lang="en-GB" sz="3600" dirty="0" err="1" smtClean="0"/>
              <a:t>JUnit</a:t>
            </a:r>
            <a:endParaRPr lang="en-GB" sz="3600" dirty="0"/>
          </a:p>
        </p:txBody>
      </p:sp>
      <p:sp>
        <p:nvSpPr>
          <p:cNvPr id="8" name="Text Placeholder 7"/>
          <p:cNvSpPr>
            <a:spLocks noGrp="1"/>
          </p:cNvSpPr>
          <p:nvPr>
            <p:ph type="body" sz="quarter" idx="14"/>
          </p:nvPr>
        </p:nvSpPr>
        <p:spPr>
          <a:xfrm>
            <a:off x="7379426" y="2184083"/>
            <a:ext cx="5341256" cy="4076234"/>
          </a:xfrm>
        </p:spPr>
        <p:txBody>
          <a:bodyPr/>
          <a:lstStyle/>
          <a:p>
            <a:pPr lvl="1">
              <a:buNone/>
            </a:pPr>
            <a:endParaRPr lang="en-US" dirty="0"/>
          </a:p>
          <a:p>
            <a:endParaRPr lang="en-GB" dirty="0"/>
          </a:p>
        </p:txBody>
      </p:sp>
      <p:cxnSp>
        <p:nvCxnSpPr>
          <p:cNvPr id="14" name="Straight Connector 13"/>
          <p:cNvCxnSpPr/>
          <p:nvPr/>
        </p:nvCxnSpPr>
        <p:spPr>
          <a:xfrm>
            <a:off x="6781800" y="2184083"/>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912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7348" y="1104901"/>
            <a:ext cx="11700000" cy="4076700"/>
          </a:xfrm>
        </p:spPr>
        <p:txBody>
          <a:bodyPr>
            <a:normAutofit/>
          </a:bodyPr>
          <a:lstStyle/>
          <a:p>
            <a:pPr marL="342900" indent="-342900">
              <a:lnSpc>
                <a:spcPct val="200000"/>
              </a:lnSpc>
              <a:buClr>
                <a:schemeClr val="accent6"/>
              </a:buClr>
              <a:buFont typeface="Arial" panose="020B0604020202020204" pitchFamily="34" charset="0"/>
              <a:buChar char="•"/>
            </a:pPr>
            <a:r>
              <a:rPr lang="en-US" sz="1800" dirty="0"/>
              <a:t>Integration with HTML pages to create a  </a:t>
            </a:r>
            <a:r>
              <a:rPr lang="en-US" sz="1800" dirty="0" smtClean="0"/>
              <a:t>website</a:t>
            </a:r>
          </a:p>
          <a:p>
            <a:pPr marL="342900" indent="-342900">
              <a:lnSpc>
                <a:spcPct val="200000"/>
              </a:lnSpc>
              <a:buClr>
                <a:schemeClr val="accent6"/>
              </a:buClr>
              <a:buFont typeface="Arial" panose="020B0604020202020204" pitchFamily="34" charset="0"/>
              <a:buChar char="•"/>
            </a:pPr>
            <a:r>
              <a:rPr lang="en-US" sz="1800" dirty="0" smtClean="0"/>
              <a:t>Java </a:t>
            </a:r>
            <a:r>
              <a:rPr lang="en-US" sz="1800" dirty="0"/>
              <a:t>Web Application is used to create dynamic </a:t>
            </a:r>
            <a:r>
              <a:rPr lang="en-US" sz="1800" dirty="0" smtClean="0"/>
              <a:t>websites </a:t>
            </a:r>
          </a:p>
          <a:p>
            <a:pPr marL="342900" indent="-342900">
              <a:lnSpc>
                <a:spcPct val="200000"/>
              </a:lnSpc>
              <a:buClr>
                <a:schemeClr val="accent6"/>
              </a:buClr>
              <a:buFont typeface="Arial" panose="020B0604020202020204" pitchFamily="34" charset="0"/>
              <a:buChar char="•"/>
            </a:pPr>
            <a:r>
              <a:rPr lang="en-US" sz="1800" dirty="0" smtClean="0"/>
              <a:t>Java </a:t>
            </a:r>
            <a:r>
              <a:rPr lang="en-US" sz="1800" dirty="0"/>
              <a:t>provides support for web application through Servlets and </a:t>
            </a:r>
            <a:r>
              <a:rPr lang="en-US" sz="1800" dirty="0" smtClean="0"/>
              <a:t>JSPs</a:t>
            </a:r>
          </a:p>
        </p:txBody>
      </p:sp>
      <p:sp>
        <p:nvSpPr>
          <p:cNvPr id="3" name="Title 2"/>
          <p:cNvSpPr>
            <a:spLocks noGrp="1"/>
          </p:cNvSpPr>
          <p:nvPr>
            <p:ph type="title"/>
          </p:nvPr>
        </p:nvSpPr>
        <p:spPr/>
        <p:txBody>
          <a:bodyPr/>
          <a:lstStyle/>
          <a:p>
            <a:r>
              <a:rPr lang="en-US" smtClean="0"/>
              <a:t>Future Scope</a:t>
            </a:r>
            <a:endParaRPr lang="en-US" dirty="0"/>
          </a:p>
        </p:txBody>
      </p:sp>
    </p:spTree>
    <p:extLst>
      <p:ext uri="{BB962C8B-B14F-4D97-AF65-F5344CB8AC3E}">
        <p14:creationId xmlns:p14="http://schemas.microsoft.com/office/powerpoint/2010/main" val="3696042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7348" y="1219200"/>
            <a:ext cx="11700000" cy="4876801"/>
          </a:xfrm>
        </p:spPr>
        <p:txBody>
          <a:bodyPr/>
          <a:lstStyle/>
          <a:p>
            <a:pPr marL="342900" indent="-342900">
              <a:buFont typeface="Arial" panose="020B0604020202020204" pitchFamily="34" charset="0"/>
              <a:buChar char="•"/>
            </a:pPr>
            <a:r>
              <a:rPr lang="en-US" sz="2400" dirty="0" smtClean="0">
                <a:solidFill>
                  <a:schemeClr val="accent2"/>
                </a:solidFill>
              </a:rPr>
              <a:t>Waterfall model</a:t>
            </a:r>
          </a:p>
          <a:p>
            <a:endParaRPr lang="en-US" dirty="0"/>
          </a:p>
        </p:txBody>
      </p:sp>
      <p:sp>
        <p:nvSpPr>
          <p:cNvPr id="3" name="Title 2"/>
          <p:cNvSpPr>
            <a:spLocks noGrp="1"/>
          </p:cNvSpPr>
          <p:nvPr>
            <p:ph type="title"/>
          </p:nvPr>
        </p:nvSpPr>
        <p:spPr/>
        <p:txBody>
          <a:bodyPr/>
          <a:lstStyle/>
          <a:p>
            <a:r>
              <a:rPr lang="en-US" sz="3400" dirty="0" smtClean="0"/>
              <a:t>SDLC</a:t>
            </a:r>
            <a:endParaRPr lang="en-US" sz="3400" dirty="0"/>
          </a:p>
        </p:txBody>
      </p:sp>
      <p:sp>
        <p:nvSpPr>
          <p:cNvPr id="4" name="Rectangle 3"/>
          <p:cNvSpPr/>
          <p:nvPr/>
        </p:nvSpPr>
        <p:spPr>
          <a:xfrm>
            <a:off x="609600" y="2057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5" name="Rectangle 4"/>
          <p:cNvSpPr/>
          <p:nvPr/>
        </p:nvSpPr>
        <p:spPr>
          <a:xfrm>
            <a:off x="2839390" y="26670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a:t>
            </a:r>
            <a:endParaRPr lang="en-US" dirty="0"/>
          </a:p>
        </p:txBody>
      </p:sp>
      <p:sp>
        <p:nvSpPr>
          <p:cNvPr id="6" name="Rectangle 5"/>
          <p:cNvSpPr/>
          <p:nvPr/>
        </p:nvSpPr>
        <p:spPr>
          <a:xfrm>
            <a:off x="5162948" y="3276600"/>
            <a:ext cx="211728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
        <p:nvSpPr>
          <p:cNvPr id="7" name="Rectangle 6"/>
          <p:cNvSpPr/>
          <p:nvPr/>
        </p:nvSpPr>
        <p:spPr>
          <a:xfrm>
            <a:off x="7519146" y="38862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8" name="Rectangle 7"/>
          <p:cNvSpPr/>
          <p:nvPr/>
        </p:nvSpPr>
        <p:spPr>
          <a:xfrm>
            <a:off x="9720124" y="44958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Maintenance</a:t>
            </a:r>
            <a:endParaRPr lang="en-US" dirty="0"/>
          </a:p>
        </p:txBody>
      </p:sp>
      <p:cxnSp>
        <p:nvCxnSpPr>
          <p:cNvPr id="15" name="Elbow Connector 14"/>
          <p:cNvCxnSpPr>
            <a:stCxn id="4" idx="2"/>
            <a:endCxn id="5" idx="1"/>
          </p:cNvCxnSpPr>
          <p:nvPr/>
        </p:nvCxnSpPr>
        <p:spPr>
          <a:xfrm rot="16200000" flipH="1">
            <a:off x="2029295" y="2161705"/>
            <a:ext cx="304800" cy="1315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1"/>
          </p:cNvCxnSpPr>
          <p:nvPr/>
        </p:nvCxnSpPr>
        <p:spPr>
          <a:xfrm rot="16200000" flipH="1">
            <a:off x="4305969" y="2724421"/>
            <a:ext cx="304800" cy="14091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7" idx="1"/>
          </p:cNvCxnSpPr>
          <p:nvPr/>
        </p:nvCxnSpPr>
        <p:spPr>
          <a:xfrm rot="16200000" flipH="1">
            <a:off x="6717968" y="3389822"/>
            <a:ext cx="304800" cy="1297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8" idx="1"/>
          </p:cNvCxnSpPr>
          <p:nvPr/>
        </p:nvCxnSpPr>
        <p:spPr>
          <a:xfrm rot="16200000" flipH="1">
            <a:off x="8924435" y="4004911"/>
            <a:ext cx="304800" cy="1286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12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3400" dirty="0" smtClean="0"/>
              <a:t>Functional Requirements</a:t>
            </a:r>
            <a:endParaRPr lang="en-GB" sz="3400" dirty="0"/>
          </a:p>
        </p:txBody>
      </p:sp>
      <p:sp>
        <p:nvSpPr>
          <p:cNvPr id="5" name="Text Placeholder 4"/>
          <p:cNvSpPr>
            <a:spLocks noGrp="1"/>
          </p:cNvSpPr>
          <p:nvPr>
            <p:ph type="body" sz="quarter" idx="10"/>
          </p:nvPr>
        </p:nvSpPr>
        <p:spPr/>
        <p:txBody>
          <a:bodyPr/>
          <a:lstStyle/>
          <a:p>
            <a:endParaRPr lang="en-US" dirty="0"/>
          </a:p>
          <a:p>
            <a:endParaRPr lang="en-US" dirty="0"/>
          </a:p>
          <a:p>
            <a:pPr lvl="1"/>
            <a:r>
              <a:rPr lang="en-US" dirty="0"/>
              <a:t>View all programs scheduled by the </a:t>
            </a:r>
            <a:r>
              <a:rPr lang="en-US" dirty="0" smtClean="0"/>
              <a:t>university</a:t>
            </a:r>
          </a:p>
          <a:p>
            <a:endParaRPr lang="en-US" dirty="0"/>
          </a:p>
          <a:p>
            <a:pPr lvl="1"/>
            <a:r>
              <a:rPr lang="en-US" dirty="0"/>
              <a:t>Apply for a scheduled program of the university, by filling up the application details that auto generates the application </a:t>
            </a:r>
            <a:r>
              <a:rPr lang="en-US" dirty="0" smtClean="0"/>
              <a:t>ID</a:t>
            </a:r>
          </a:p>
          <a:p>
            <a:endParaRPr lang="en-US" dirty="0"/>
          </a:p>
          <a:p>
            <a:pPr lvl="1"/>
            <a:r>
              <a:rPr lang="en-US" dirty="0"/>
              <a:t>View the application status, based on the application </a:t>
            </a:r>
            <a:r>
              <a:rPr lang="en-US" dirty="0" smtClean="0"/>
              <a:t>ID</a:t>
            </a:r>
            <a:endParaRPr lang="en-US" dirty="0"/>
          </a:p>
          <a:p>
            <a:endParaRPr lang="en-GB" dirty="0"/>
          </a:p>
        </p:txBody>
      </p:sp>
      <p:sp>
        <p:nvSpPr>
          <p:cNvPr id="6" name="Text Placeholder 5"/>
          <p:cNvSpPr>
            <a:spLocks noGrp="1"/>
          </p:cNvSpPr>
          <p:nvPr>
            <p:ph type="body" sz="quarter" idx="12"/>
          </p:nvPr>
        </p:nvSpPr>
        <p:spPr/>
        <p:txBody>
          <a:bodyPr/>
          <a:lstStyle/>
          <a:p>
            <a:r>
              <a:rPr lang="en-GB" sz="2000" dirty="0" smtClean="0"/>
              <a:t>Applicant</a:t>
            </a:r>
            <a:endParaRPr lang="en-GB" sz="2000" dirty="0"/>
          </a:p>
        </p:txBody>
      </p:sp>
      <p:sp>
        <p:nvSpPr>
          <p:cNvPr id="7" name="Text Placeholder 6"/>
          <p:cNvSpPr>
            <a:spLocks noGrp="1"/>
          </p:cNvSpPr>
          <p:nvPr>
            <p:ph type="body" sz="quarter" idx="14"/>
          </p:nvPr>
        </p:nvSpPr>
        <p:spPr>
          <a:xfrm>
            <a:off x="4252397" y="2205319"/>
            <a:ext cx="3537827" cy="4076234"/>
          </a:xfrm>
        </p:spPr>
        <p:txBody>
          <a:bodyPr/>
          <a:lstStyle/>
          <a:p>
            <a:endParaRPr lang="en-US" dirty="0"/>
          </a:p>
          <a:p>
            <a:endParaRPr lang="en-US" dirty="0"/>
          </a:p>
          <a:p>
            <a:pPr lvl="1"/>
            <a:r>
              <a:rPr lang="en-US" dirty="0"/>
              <a:t>Login into the system using his/her credentials.</a:t>
            </a:r>
          </a:p>
          <a:p>
            <a:endParaRPr lang="en-US" dirty="0"/>
          </a:p>
          <a:p>
            <a:pPr lvl="1"/>
            <a:r>
              <a:rPr lang="en-US" dirty="0"/>
              <a:t>View applications for a specific program.</a:t>
            </a:r>
          </a:p>
          <a:p>
            <a:endParaRPr lang="en-US" dirty="0"/>
          </a:p>
          <a:p>
            <a:pPr lvl="1"/>
            <a:r>
              <a:rPr lang="en-US" dirty="0"/>
              <a:t>Accept/Reject an application on the basis of the details of the applicant. If accepted, fill in the scheduled date for an interview of the applicant before confirming the applicant to take the program. </a:t>
            </a:r>
          </a:p>
          <a:p>
            <a:endParaRPr lang="en-US" dirty="0"/>
          </a:p>
          <a:p>
            <a:pPr lvl="1"/>
            <a:r>
              <a:rPr lang="en-US" dirty="0"/>
              <a:t>After the interview, update the status of the application to </a:t>
            </a:r>
            <a:r>
              <a:rPr lang="en-US" dirty="0" smtClean="0"/>
              <a:t>Confirmed/Rejected</a:t>
            </a:r>
            <a:endParaRPr lang="en-US" dirty="0"/>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US" sz="2000" dirty="0"/>
              <a:t>M</a:t>
            </a:r>
            <a:r>
              <a:rPr lang="en-US" sz="2000" dirty="0" smtClean="0"/>
              <a:t>ember </a:t>
            </a:r>
            <a:r>
              <a:rPr lang="en-US" sz="2000" dirty="0"/>
              <a:t>of admission committee </a:t>
            </a:r>
            <a:r>
              <a:rPr lang="en-US" sz="2000" dirty="0" smtClean="0"/>
              <a:t>(MAC)</a:t>
            </a:r>
            <a:endParaRPr lang="en-GB" sz="2000" dirty="0"/>
          </a:p>
        </p:txBody>
      </p:sp>
      <p:sp>
        <p:nvSpPr>
          <p:cNvPr id="9" name="Text Placeholder 8"/>
          <p:cNvSpPr>
            <a:spLocks noGrp="1"/>
          </p:cNvSpPr>
          <p:nvPr>
            <p:ph type="body" sz="quarter" idx="16"/>
          </p:nvPr>
        </p:nvSpPr>
        <p:spPr>
          <a:xfrm>
            <a:off x="8277445" y="2205319"/>
            <a:ext cx="3537827" cy="4076234"/>
          </a:xfrm>
        </p:spPr>
        <p:txBody>
          <a:bodyPr/>
          <a:lstStyle/>
          <a:p>
            <a:endParaRPr lang="en-US" dirty="0"/>
          </a:p>
          <a:p>
            <a:pPr lvl="1"/>
            <a:r>
              <a:rPr lang="en-US" dirty="0"/>
              <a:t>Login into the system using his/her credentials.</a:t>
            </a:r>
          </a:p>
          <a:p>
            <a:endParaRPr lang="en-US" dirty="0"/>
          </a:p>
          <a:p>
            <a:pPr lvl="1"/>
            <a:r>
              <a:rPr lang="en-US" dirty="0"/>
              <a:t>Update and manage (add or delete) information of the programs offer by the university</a:t>
            </a:r>
          </a:p>
          <a:p>
            <a:endParaRPr lang="en-US" dirty="0"/>
          </a:p>
          <a:p>
            <a:pPr lvl="1"/>
            <a:r>
              <a:rPr lang="en-US" dirty="0"/>
              <a:t>Manage (add or delete) schedules of the programs offered by the </a:t>
            </a:r>
            <a:r>
              <a:rPr lang="en-US" dirty="0" smtClean="0"/>
              <a:t>university</a:t>
            </a:r>
          </a:p>
          <a:p>
            <a:pPr lvl="1"/>
            <a:endParaRPr lang="en-US" dirty="0"/>
          </a:p>
          <a:p>
            <a:pPr lvl="1"/>
            <a:r>
              <a:rPr lang="en-US" dirty="0" smtClean="0"/>
              <a:t>View </a:t>
            </a:r>
            <a:r>
              <a:rPr lang="en-US" dirty="0"/>
              <a:t>l</a:t>
            </a:r>
            <a:r>
              <a:rPr lang="en-US" dirty="0" smtClean="0"/>
              <a:t>ist </a:t>
            </a:r>
            <a:r>
              <a:rPr lang="en-US" dirty="0"/>
              <a:t>of applicants confirmed/ </a:t>
            </a:r>
            <a:r>
              <a:rPr lang="en-US" dirty="0" smtClean="0"/>
              <a:t>accepted/rejected </a:t>
            </a:r>
            <a:r>
              <a:rPr lang="en-US" dirty="0"/>
              <a:t>for a scheduled program</a:t>
            </a:r>
            <a:r>
              <a:rPr lang="en-US" dirty="0" smtClean="0"/>
              <a:t>.</a:t>
            </a:r>
          </a:p>
          <a:p>
            <a:pPr lvl="1"/>
            <a:endParaRPr lang="en-US" dirty="0"/>
          </a:p>
          <a:p>
            <a:pPr lvl="1"/>
            <a:r>
              <a:rPr lang="en-US" dirty="0"/>
              <a:t>View list of programs scheduled to commence in a give time period</a:t>
            </a:r>
          </a:p>
          <a:p>
            <a:pPr lvl="1"/>
            <a:endParaRPr lang="en-US" dirty="0"/>
          </a:p>
          <a:p>
            <a:pPr lvl="1"/>
            <a:endParaRPr lang="en-US" dirty="0" smtClean="0"/>
          </a:p>
          <a:p>
            <a:pPr lvl="1">
              <a:buNone/>
            </a:pPr>
            <a:endParaRPr lang="en-US" dirty="0" smtClean="0"/>
          </a:p>
          <a:p>
            <a:endParaRPr lang="en-GB" dirty="0"/>
          </a:p>
        </p:txBody>
      </p:sp>
      <p:sp>
        <p:nvSpPr>
          <p:cNvPr id="10" name="Text Placeholder 9"/>
          <p:cNvSpPr>
            <a:spLocks noGrp="1"/>
          </p:cNvSpPr>
          <p:nvPr>
            <p:ph type="body" sz="quarter" idx="17"/>
          </p:nvPr>
        </p:nvSpPr>
        <p:spPr/>
        <p:txBody>
          <a:bodyPr/>
          <a:lstStyle/>
          <a:p>
            <a:r>
              <a:rPr lang="en-US" sz="2000" dirty="0" smtClean="0"/>
              <a:t>Administration </a:t>
            </a:r>
            <a:endParaRPr lang="en-GB" sz="2000" dirty="0"/>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583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sz="3400" dirty="0" smtClean="0"/>
              <a:t>Non-Functional </a:t>
            </a:r>
            <a:r>
              <a:rPr lang="en-GB" sz="3400" dirty="0"/>
              <a:t>Requirements</a:t>
            </a:r>
          </a:p>
        </p:txBody>
      </p:sp>
      <p:sp>
        <p:nvSpPr>
          <p:cNvPr id="5" name="Text Placeholder 4"/>
          <p:cNvSpPr>
            <a:spLocks noGrp="1"/>
          </p:cNvSpPr>
          <p:nvPr>
            <p:ph type="body" sz="quarter" idx="10"/>
          </p:nvPr>
        </p:nvSpPr>
        <p:spPr>
          <a:xfrm>
            <a:off x="227348" y="1104900"/>
            <a:ext cx="11700000" cy="5176653"/>
          </a:xfrm>
        </p:spPr>
        <p:txBody>
          <a:bodyPr/>
          <a:lstStyle/>
          <a:p>
            <a:endParaRPr lang="en-US" dirty="0" smtClean="0"/>
          </a:p>
          <a:p>
            <a:pPr lvl="2">
              <a:lnSpc>
                <a:spcPct val="200000"/>
              </a:lnSpc>
            </a:pPr>
            <a:r>
              <a:rPr lang="en-US" sz="1800" dirty="0" smtClean="0"/>
              <a:t>Secure Access of required data</a:t>
            </a:r>
            <a:endParaRPr lang="en-US" sz="1600" dirty="0"/>
          </a:p>
          <a:p>
            <a:pPr lvl="2">
              <a:lnSpc>
                <a:spcPct val="200000"/>
              </a:lnSpc>
            </a:pPr>
            <a:r>
              <a:rPr lang="en-US" sz="1800" dirty="0" smtClean="0"/>
              <a:t>User friendly experience and interface</a:t>
            </a:r>
            <a:r>
              <a:rPr lang="en-US" dirty="0" smtClean="0"/>
              <a:t> </a:t>
            </a:r>
            <a:endParaRPr lang="en-US" sz="1600" dirty="0"/>
          </a:p>
          <a:p>
            <a:pPr lvl="2">
              <a:lnSpc>
                <a:spcPct val="200000"/>
              </a:lnSpc>
            </a:pPr>
            <a:r>
              <a:rPr lang="en-US" dirty="0"/>
              <a:t> </a:t>
            </a:r>
            <a:r>
              <a:rPr lang="en-US" sz="1800" dirty="0" smtClean="0"/>
              <a:t>Performance of application</a:t>
            </a:r>
            <a:endParaRPr lang="en-US" sz="1600" dirty="0"/>
          </a:p>
          <a:p>
            <a:endParaRPr lang="en-US" dirty="0"/>
          </a:p>
          <a:p>
            <a:pPr marL="342900" indent="-342900">
              <a:buFont typeface="Wingdings" panose="05000000000000000000" pitchFamily="2" charset="2"/>
              <a:buChar char="§"/>
            </a:pPr>
            <a:endParaRPr lang="en-US" dirty="0">
              <a:solidFill>
                <a:schemeClr val="accent1"/>
              </a:solidFill>
            </a:endParaRPr>
          </a:p>
        </p:txBody>
      </p:sp>
    </p:spTree>
    <p:extLst>
      <p:ext uri="{BB962C8B-B14F-4D97-AF65-F5344CB8AC3E}">
        <p14:creationId xmlns:p14="http://schemas.microsoft.com/office/powerpoint/2010/main" val="1455818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GB" sz="3400" dirty="0" smtClean="0"/>
              <a:t>System Requirements</a:t>
            </a:r>
            <a:endParaRPr lang="en-GB" sz="3400" dirty="0"/>
          </a:p>
        </p:txBody>
      </p:sp>
      <p:sp>
        <p:nvSpPr>
          <p:cNvPr id="58" name="Rectangle 57">
            <a:extLst>
              <a:ext uri="{FF2B5EF4-FFF2-40B4-BE49-F238E27FC236}">
                <a16:creationId xmlns="" xmlns:a16="http://schemas.microsoft.com/office/drawing/2014/main" id="{E84F61DF-65CA-45BF-9A0B-34B97F6A97EA}"/>
              </a:ext>
            </a:extLst>
          </p:cNvPr>
          <p:cNvSpPr/>
          <p:nvPr/>
        </p:nvSpPr>
        <p:spPr>
          <a:xfrm>
            <a:off x="970303" y="1815351"/>
            <a:ext cx="4202842"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 xmlns:a16="http://schemas.microsoft.com/office/drawing/2014/main" id="{831AED31-10FD-4B27-990C-A819D745E531}"/>
              </a:ext>
            </a:extLst>
          </p:cNvPr>
          <p:cNvSpPr/>
          <p:nvPr/>
        </p:nvSpPr>
        <p:spPr>
          <a:xfrm>
            <a:off x="970303" y="1815352"/>
            <a:ext cx="4202842" cy="780580"/>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1" name="Rectangle 60">
            <a:extLst>
              <a:ext uri="{FF2B5EF4-FFF2-40B4-BE49-F238E27FC236}">
                <a16:creationId xmlns="" xmlns:a16="http://schemas.microsoft.com/office/drawing/2014/main" id="{6A2E64E3-C40B-4FA6-866D-445B474C04A6}"/>
              </a:ext>
            </a:extLst>
          </p:cNvPr>
          <p:cNvSpPr/>
          <p:nvPr/>
        </p:nvSpPr>
        <p:spPr>
          <a:xfrm>
            <a:off x="5486400" y="1815351"/>
            <a:ext cx="4267199"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 xmlns:a16="http://schemas.microsoft.com/office/drawing/2014/main" id="{E6142444-0D7A-4B76-850A-8328C7265351}"/>
              </a:ext>
            </a:extLst>
          </p:cNvPr>
          <p:cNvSpPr/>
          <p:nvPr/>
        </p:nvSpPr>
        <p:spPr>
          <a:xfrm>
            <a:off x="5486401" y="1815351"/>
            <a:ext cx="4267198" cy="780581"/>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 xmlns:a16="http://schemas.microsoft.com/office/drawing/2014/main" id="{1726E9E8-BDE6-475F-B50B-255DDC05C427}"/>
              </a:ext>
            </a:extLst>
          </p:cNvPr>
          <p:cNvGrpSpPr>
            <a:grpSpLocks noChangeAspect="1"/>
          </p:cNvGrpSpPr>
          <p:nvPr/>
        </p:nvGrpSpPr>
        <p:grpSpPr>
          <a:xfrm>
            <a:off x="1088608" y="1972281"/>
            <a:ext cx="565005" cy="500840"/>
            <a:chOff x="-2187576" y="5018088"/>
            <a:chExt cx="882651" cy="823913"/>
          </a:xfrm>
        </p:grpSpPr>
        <p:sp>
          <p:nvSpPr>
            <p:cNvPr id="84" name="Freeform 17">
              <a:extLst>
                <a:ext uri="{FF2B5EF4-FFF2-40B4-BE49-F238E27FC236}">
                  <a16:creationId xmlns=""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 xmlns:a16="http://schemas.microsoft.com/office/drawing/2014/main" id="{B7587CDB-1C07-4A35-9025-AA8CE7486F0C}"/>
              </a:ext>
            </a:extLst>
          </p:cNvPr>
          <p:cNvSpPr txBox="1">
            <a:spLocks/>
          </p:cNvSpPr>
          <p:nvPr/>
        </p:nvSpPr>
        <p:spPr>
          <a:xfrm>
            <a:off x="1785353" y="2003530"/>
            <a:ext cx="1719847"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pt-PT" b="0" i="0" u="none" strike="noStrike" kern="1200" cap="none" spc="0" normalizeH="0" baseline="0" noProof="0" dirty="0" smtClean="0">
                <a:ln>
                  <a:noFill/>
                </a:ln>
                <a:solidFill>
                  <a:schemeClr val="bg1"/>
                </a:solidFill>
                <a:effectLst/>
                <a:uLnTx/>
                <a:uFillTx/>
                <a:latin typeface="+mn-lt"/>
                <a:ea typeface="+mn-ea"/>
                <a:cs typeface="+mn-cs"/>
              </a:rPr>
              <a:t>Software</a:t>
            </a:r>
            <a:r>
              <a:rPr kumimoji="0" lang="pt-PT" b="0" i="0" u="none" strike="noStrike" kern="1200" cap="none" spc="0" normalizeH="0" noProof="0" dirty="0" smtClean="0">
                <a:ln>
                  <a:noFill/>
                </a:ln>
                <a:solidFill>
                  <a:schemeClr val="bg1"/>
                </a:solidFill>
                <a:effectLst/>
                <a:uLnTx/>
                <a:uFillTx/>
                <a:latin typeface="+mn-lt"/>
                <a:ea typeface="+mn-ea"/>
                <a:cs typeface="+mn-cs"/>
              </a:rPr>
              <a:t> requirements</a:t>
            </a:r>
            <a:endParaRPr kumimoji="0" lang="pt-PT"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 xmlns:a16="http://schemas.microsoft.com/office/drawing/2014/main" id="{57B6C7B7-664B-4E3D-88DB-E05D01E893A5}"/>
              </a:ext>
            </a:extLst>
          </p:cNvPr>
          <p:cNvSpPr txBox="1">
            <a:spLocks/>
          </p:cNvSpPr>
          <p:nvPr/>
        </p:nvSpPr>
        <p:spPr>
          <a:xfrm>
            <a:off x="6394082" y="2003530"/>
            <a:ext cx="1835518"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dirty="0" smtClean="0">
                <a:solidFill>
                  <a:schemeClr val="bg1"/>
                </a:solidFill>
              </a:rPr>
              <a:t>Hardware Requirements</a:t>
            </a:r>
            <a:endParaRPr kumimoji="0" lang="pt-PT" b="0" i="0" u="none" strike="noStrike" kern="1200" cap="none" spc="0" normalizeH="0" baseline="0" noProof="0" dirty="0">
              <a:ln>
                <a:noFill/>
              </a:ln>
              <a:solidFill>
                <a:schemeClr val="bg1"/>
              </a:solidFill>
              <a:effectLst/>
              <a:uLnTx/>
              <a:uFillTx/>
            </a:endParaRPr>
          </a:p>
        </p:txBody>
      </p:sp>
      <p:sp>
        <p:nvSpPr>
          <p:cNvPr id="70" name="Text Placeholder 49">
            <a:extLst>
              <a:ext uri="{FF2B5EF4-FFF2-40B4-BE49-F238E27FC236}">
                <a16:creationId xmlns=""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3" name="Text Placeholder 55">
            <a:extLst>
              <a:ext uri="{FF2B5EF4-FFF2-40B4-BE49-F238E27FC236}">
                <a16:creationId xmlns="" xmlns:a16="http://schemas.microsoft.com/office/drawing/2014/main" id="{2490ED01-BBF4-4534-BC78-234CA59A4782}"/>
              </a:ext>
            </a:extLst>
          </p:cNvPr>
          <p:cNvSpPr txBox="1">
            <a:spLocks/>
          </p:cNvSpPr>
          <p:nvPr/>
        </p:nvSpPr>
        <p:spPr>
          <a:xfrm>
            <a:off x="970303" y="2609492"/>
            <a:ext cx="4202842" cy="3672060"/>
          </a:xfrm>
          <a:prstGeom prst="rect">
            <a:avLst/>
          </a:prstGeom>
        </p:spPr>
        <p:txBody>
          <a:bodyPr vert="horz" lIns="91440" tIns="45720" rIns="91440" bIns="45720" rtlCol="0">
            <a:noAutofit/>
          </a:bodyPr>
          <a:lstStyle/>
          <a:p>
            <a:pPr marL="173038" indent="-173038">
              <a:lnSpc>
                <a:spcPct val="90000"/>
              </a:lnSpc>
              <a:spcBef>
                <a:spcPts val="1000"/>
              </a:spcBef>
              <a:buClr>
                <a:srgbClr val="0070AD"/>
              </a:buClr>
              <a:buFont typeface="Arial" panose="020B0604020202020204" pitchFamily="34" charset="0"/>
              <a:buChar char="•"/>
              <a:defRPr/>
            </a:pPr>
            <a:r>
              <a:rPr lang="en-US" dirty="0"/>
              <a:t>Microsoft Windows 95, 98, or NT 4.0, 2k, XP, Windows 7</a:t>
            </a:r>
          </a:p>
          <a:p>
            <a:pPr marL="173038" indent="-173038">
              <a:lnSpc>
                <a:spcPct val="90000"/>
              </a:lnSpc>
              <a:spcBef>
                <a:spcPts val="1000"/>
              </a:spcBef>
              <a:buClr>
                <a:srgbClr val="0070AD"/>
              </a:buClr>
              <a:buFont typeface="Arial" panose="020B0604020202020204" pitchFamily="34" charset="0"/>
              <a:buChar char="•"/>
              <a:defRPr/>
            </a:pPr>
            <a:r>
              <a:rPr lang="en-US" dirty="0"/>
              <a:t>Oracle 9i client and access to oracle 9i server</a:t>
            </a:r>
          </a:p>
          <a:p>
            <a:pPr marL="173038" indent="-173038">
              <a:lnSpc>
                <a:spcPct val="90000"/>
              </a:lnSpc>
              <a:spcBef>
                <a:spcPts val="1000"/>
              </a:spcBef>
              <a:buClr>
                <a:srgbClr val="0070AD"/>
              </a:buClr>
              <a:buFont typeface="Arial" panose="020B0604020202020204" pitchFamily="34" charset="0"/>
              <a:buChar char="•"/>
              <a:defRPr/>
            </a:pPr>
            <a:r>
              <a:rPr lang="en-US" dirty="0"/>
              <a:t>JDK 8</a:t>
            </a:r>
          </a:p>
          <a:p>
            <a:pPr marL="173038" indent="-173038">
              <a:lnSpc>
                <a:spcPct val="90000"/>
              </a:lnSpc>
              <a:spcBef>
                <a:spcPts val="1000"/>
              </a:spcBef>
              <a:buClr>
                <a:srgbClr val="0070AD"/>
              </a:buClr>
              <a:buFont typeface="Arial" panose="020B0604020202020204" pitchFamily="34" charset="0"/>
              <a:buChar char="•"/>
              <a:defRPr/>
            </a:pPr>
            <a:r>
              <a:rPr lang="en-US" dirty="0"/>
              <a:t>Eclipse Luna</a:t>
            </a:r>
          </a:p>
          <a:p>
            <a:pPr marL="173038" indent="-173038">
              <a:lnSpc>
                <a:spcPct val="90000"/>
              </a:lnSpc>
              <a:spcBef>
                <a:spcPts val="1000"/>
              </a:spcBef>
              <a:buClr>
                <a:srgbClr val="0070AD"/>
              </a:buClr>
              <a:buFont typeface="Arial" panose="020B0604020202020204" pitchFamily="34" charset="0"/>
              <a:buChar char="•"/>
              <a:defRPr/>
            </a:pPr>
            <a:r>
              <a:rPr lang="en-US" dirty="0" err="1"/>
              <a:t>JUnit</a:t>
            </a:r>
            <a:r>
              <a:rPr lang="en-US" dirty="0"/>
              <a:t> </a:t>
            </a:r>
            <a:r>
              <a:rPr lang="en-US" dirty="0" smtClean="0"/>
              <a:t>4.0</a:t>
            </a:r>
            <a:endParaRPr lang="en-US" dirty="0"/>
          </a:p>
        </p:txBody>
      </p:sp>
      <p:sp>
        <p:nvSpPr>
          <p:cNvPr id="74" name="Text Placeholder 56">
            <a:extLst>
              <a:ext uri="{FF2B5EF4-FFF2-40B4-BE49-F238E27FC236}">
                <a16:creationId xmlns="" xmlns:a16="http://schemas.microsoft.com/office/drawing/2014/main" id="{67D0B6C8-3FAB-4C9A-849C-9BA2E2856233}"/>
              </a:ext>
            </a:extLst>
          </p:cNvPr>
          <p:cNvSpPr txBox="1">
            <a:spLocks/>
          </p:cNvSpPr>
          <p:nvPr/>
        </p:nvSpPr>
        <p:spPr>
          <a:xfrm>
            <a:off x="5486401" y="2688872"/>
            <a:ext cx="4112734" cy="3592680"/>
          </a:xfrm>
          <a:prstGeom prst="rect">
            <a:avLst/>
          </a:prstGeom>
        </p:spPr>
        <p:txBody>
          <a:bodyPr vert="horz" lIns="91440" tIns="45720" rIns="91440" bIns="45720" rtlCol="0">
            <a:noAutofit/>
          </a:bodyPr>
          <a:lstStyle/>
          <a:p>
            <a:pPr marL="173038" indent="-173038">
              <a:lnSpc>
                <a:spcPct val="90000"/>
              </a:lnSpc>
              <a:spcBef>
                <a:spcPts val="1000"/>
              </a:spcBef>
              <a:buClr>
                <a:srgbClr val="0070AD"/>
              </a:buClr>
              <a:buFont typeface="Arial" panose="020B0604020202020204" pitchFamily="34" charset="0"/>
              <a:buChar char="•"/>
              <a:defRPr/>
            </a:pPr>
            <a:r>
              <a:rPr lang="en-US" dirty="0"/>
              <a:t>Intel Pentium 90 or higher (P166 recommended)</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endParaRPr kumimoji="0" lang="en-US" b="0" i="0" u="none" strike="noStrike" kern="1200" cap="none" spc="0" normalizeH="0" baseline="0" noProof="0" dirty="0">
              <a:ln>
                <a:noFill/>
              </a:ln>
              <a:solidFill>
                <a:schemeClr val="tx1"/>
              </a:solidFill>
              <a:effectLst/>
              <a:uLnTx/>
              <a:uFillTx/>
            </a:endParaRPr>
          </a:p>
          <a:p>
            <a:pPr marL="173038" indent="-173038">
              <a:lnSpc>
                <a:spcPct val="90000"/>
              </a:lnSpc>
              <a:spcBef>
                <a:spcPts val="1000"/>
              </a:spcBef>
              <a:buClr>
                <a:srgbClr val="0070AD"/>
              </a:buClr>
              <a:buFont typeface="Arial" panose="020B0604020202020204" pitchFamily="34" charset="0"/>
              <a:buChar char="•"/>
              <a:defRPr/>
            </a:pPr>
            <a:r>
              <a:rPr lang="en-US" dirty="0"/>
              <a:t>Memory: 32MB of RAM (64MB or more recommended)</a:t>
            </a: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1" name="Group 8">
            <a:extLst>
              <a:ext uri="{FF2B5EF4-FFF2-40B4-BE49-F238E27FC236}">
                <a16:creationId xmlns="" xmlns:a16="http://schemas.microsoft.com/office/drawing/2014/main" id="{B2B8CB78-28CC-46E6-8507-EF0E6B4E5F39}"/>
              </a:ext>
            </a:extLst>
          </p:cNvPr>
          <p:cNvGrpSpPr/>
          <p:nvPr/>
        </p:nvGrpSpPr>
        <p:grpSpPr>
          <a:xfrm>
            <a:off x="5680006" y="1972281"/>
            <a:ext cx="557448" cy="499258"/>
            <a:chOff x="6460778" y="5092349"/>
            <a:chExt cx="1114525" cy="1051130"/>
          </a:xfrm>
        </p:grpSpPr>
        <p:sp>
          <p:nvSpPr>
            <p:cNvPr id="100" name="Freeform 7">
              <a:extLst>
                <a:ext uri="{FF2B5EF4-FFF2-40B4-BE49-F238E27FC236}">
                  <a16:creationId xmlns=""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5">
              <a:extLst>
                <a:ext uri="{FF2B5EF4-FFF2-40B4-BE49-F238E27FC236}">
                  <a16:creationId xmlns=""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99055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sz="3400" dirty="0" smtClean="0"/>
              <a:t>Technology Used</a:t>
            </a:r>
            <a:endParaRPr lang="en-GB" sz="3400" dirty="0"/>
          </a:p>
        </p:txBody>
      </p:sp>
      <p:sp>
        <p:nvSpPr>
          <p:cNvPr id="5" name="Text Placeholder 4"/>
          <p:cNvSpPr>
            <a:spLocks noGrp="1"/>
          </p:cNvSpPr>
          <p:nvPr>
            <p:ph type="body" sz="quarter" idx="10"/>
          </p:nvPr>
        </p:nvSpPr>
        <p:spPr>
          <a:xfrm>
            <a:off x="227348" y="1104900"/>
            <a:ext cx="11700000" cy="5176653"/>
          </a:xfrm>
        </p:spPr>
        <p:txBody>
          <a:bodyPr/>
          <a:lstStyle/>
          <a:p>
            <a:endParaRPr lang="en-US" dirty="0" smtClean="0"/>
          </a:p>
          <a:p>
            <a:pPr lvl="2">
              <a:lnSpc>
                <a:spcPct val="200000"/>
              </a:lnSpc>
            </a:pPr>
            <a:r>
              <a:rPr lang="en-US" sz="1800" dirty="0" smtClean="0"/>
              <a:t>Web Components</a:t>
            </a:r>
            <a:endParaRPr lang="en-US" sz="1800" dirty="0"/>
          </a:p>
          <a:p>
            <a:pPr lvl="3">
              <a:lnSpc>
                <a:spcPct val="200000"/>
              </a:lnSpc>
            </a:pPr>
            <a:r>
              <a:rPr lang="en-US" sz="1600" dirty="0"/>
              <a:t>Java Classes would be designed for this p</a:t>
            </a:r>
            <a:r>
              <a:rPr lang="en-US" sz="1600" dirty="0" smtClean="0"/>
              <a:t>urpose</a:t>
            </a:r>
            <a:endParaRPr lang="en-US" sz="1600" dirty="0"/>
          </a:p>
          <a:p>
            <a:pPr lvl="2">
              <a:lnSpc>
                <a:spcPct val="200000"/>
              </a:lnSpc>
            </a:pPr>
            <a:r>
              <a:rPr lang="en-US" sz="1800" dirty="0"/>
              <a:t>Business Logic Components and Services</a:t>
            </a:r>
            <a:r>
              <a:rPr lang="en-US" i="1" dirty="0"/>
              <a:t> </a:t>
            </a:r>
            <a:endParaRPr lang="en-US" dirty="0"/>
          </a:p>
          <a:p>
            <a:pPr lvl="3">
              <a:lnSpc>
                <a:spcPct val="200000"/>
              </a:lnSpc>
            </a:pPr>
            <a:r>
              <a:rPr lang="en-US" sz="1600" dirty="0"/>
              <a:t>Java Beans</a:t>
            </a:r>
          </a:p>
          <a:p>
            <a:pPr lvl="2">
              <a:lnSpc>
                <a:spcPct val="200000"/>
              </a:lnSpc>
            </a:pPr>
            <a:r>
              <a:rPr lang="en-US" dirty="0"/>
              <a:t> </a:t>
            </a:r>
            <a:r>
              <a:rPr lang="en-US" sz="1800" dirty="0"/>
              <a:t>Databases</a:t>
            </a:r>
          </a:p>
          <a:p>
            <a:pPr lvl="3">
              <a:lnSpc>
                <a:spcPct val="200000"/>
              </a:lnSpc>
            </a:pPr>
            <a:r>
              <a:rPr lang="en-US" sz="1600" dirty="0"/>
              <a:t>Oracle 9i</a:t>
            </a:r>
          </a:p>
          <a:p>
            <a:endParaRPr lang="en-US" dirty="0"/>
          </a:p>
          <a:p>
            <a:pPr marL="342900" indent="-342900">
              <a:buFont typeface="Wingdings" panose="05000000000000000000" pitchFamily="2" charset="2"/>
              <a:buChar char="§"/>
            </a:pPr>
            <a:endParaRPr lang="en-US" dirty="0">
              <a:solidFill>
                <a:schemeClr val="accent1"/>
              </a:solidFill>
            </a:endParaRPr>
          </a:p>
        </p:txBody>
      </p:sp>
    </p:spTree>
    <p:extLst>
      <p:ext uri="{BB962C8B-B14F-4D97-AF65-F5344CB8AC3E}">
        <p14:creationId xmlns:p14="http://schemas.microsoft.com/office/powerpoint/2010/main" val="2508282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7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205978"/>
            <a:ext cx="3329572" cy="41186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501524" y="2205978"/>
            <a:ext cx="3329572" cy="41186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205978"/>
            <a:ext cx="3329572" cy="41186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sz="3400" dirty="0" smtClean="0"/>
              <a:t>System Modules</a:t>
            </a:r>
            <a:r>
              <a:rPr lang="en-US" dirty="0"/>
              <a:t/>
            </a:r>
            <a:br>
              <a:rPr lang="en-US" dirty="0"/>
            </a:br>
            <a:endParaRPr lang="en-GB" dirty="0"/>
          </a:p>
        </p:txBody>
      </p:sp>
      <p:grpSp>
        <p:nvGrpSpPr>
          <p:cNvPr id="26" name="Groupe 19">
            <a:extLst>
              <a:ext uri="{FF2B5EF4-FFF2-40B4-BE49-F238E27FC236}">
                <a16:creationId xmlns:a16="http://schemas.microsoft.com/office/drawing/2014/main" xmlns="" id="{96E7016A-1D6A-4862-A325-125268B66C60}"/>
              </a:ext>
            </a:extLst>
          </p:cNvPr>
          <p:cNvGrpSpPr>
            <a:grpSpLocks noChangeAspect="1"/>
          </p:cNvGrpSpPr>
          <p:nvPr/>
        </p:nvGrpSpPr>
        <p:grpSpPr>
          <a:xfrm>
            <a:off x="1676400" y="1244450"/>
            <a:ext cx="1181529" cy="1106070"/>
            <a:chOff x="7136624" y="418734"/>
            <a:chExt cx="869950" cy="814388"/>
          </a:xfrm>
        </p:grpSpPr>
        <p:sp>
          <p:nvSpPr>
            <p:cNvPr id="27" name="Freeform 177">
              <a:extLst>
                <a:ext uri="{FF2B5EF4-FFF2-40B4-BE49-F238E27FC236}">
                  <a16:creationId xmlns:a16="http://schemas.microsoft.com/office/drawing/2014/main" xmlns="" id="{A284C4FB-4485-4BB1-A737-42A8047BA966}"/>
                </a:ext>
              </a:extLst>
            </p:cNvPr>
            <p:cNvSpPr>
              <a:spLocks/>
            </p:cNvSpPr>
            <p:nvPr/>
          </p:nvSpPr>
          <p:spPr bwMode="auto">
            <a:xfrm>
              <a:off x="7136624" y="418734"/>
              <a:ext cx="869950" cy="814388"/>
            </a:xfrm>
            <a:custGeom>
              <a:avLst/>
              <a:gdLst>
                <a:gd name="T0" fmla="*/ 33 w 232"/>
                <a:gd name="T1" fmla="*/ 170 h 217"/>
                <a:gd name="T2" fmla="*/ 55 w 232"/>
                <a:gd name="T3" fmla="*/ 33 h 217"/>
                <a:gd name="T4" fmla="*/ 198 w 232"/>
                <a:gd name="T5" fmla="*/ 53 h 217"/>
                <a:gd name="T6" fmla="*/ 172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3"/>
                  </a:cubicBezTo>
                  <a:cubicBezTo>
                    <a:pt x="101" y="0"/>
                    <a:pt x="165" y="9"/>
                    <a:pt x="198" y="53"/>
                  </a:cubicBezTo>
                  <a:cubicBezTo>
                    <a:pt x="232" y="96"/>
                    <a:pt x="218" y="152"/>
                    <a:pt x="172" y="185"/>
                  </a:cubicBezTo>
                  <a:cubicBezTo>
                    <a:pt x="127" y="217"/>
                    <a:pt x="66" y="213"/>
                    <a:pt x="33"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 name="Groupe 364">
              <a:extLst>
                <a:ext uri="{FF2B5EF4-FFF2-40B4-BE49-F238E27FC236}">
                  <a16:creationId xmlns:a16="http://schemas.microsoft.com/office/drawing/2014/main" xmlns="" id="{398DAB50-2741-469D-9E34-A2C2F596A792}"/>
                </a:ext>
              </a:extLst>
            </p:cNvPr>
            <p:cNvGrpSpPr/>
            <p:nvPr/>
          </p:nvGrpSpPr>
          <p:grpSpPr>
            <a:xfrm>
              <a:off x="7306421" y="691784"/>
              <a:ext cx="532938" cy="327025"/>
              <a:chOff x="3092451" y="3854450"/>
              <a:chExt cx="450850" cy="327025"/>
            </a:xfrm>
          </p:grpSpPr>
          <p:sp>
            <p:nvSpPr>
              <p:cNvPr id="29" name="Freeform 286">
                <a:extLst>
                  <a:ext uri="{FF2B5EF4-FFF2-40B4-BE49-F238E27FC236}">
                    <a16:creationId xmlns:a16="http://schemas.microsoft.com/office/drawing/2014/main" xmlns="" id="{92E2BE60-474A-4464-ADDC-A44E88E08D90}"/>
                  </a:ext>
                </a:extLst>
              </p:cNvPr>
              <p:cNvSpPr>
                <a:spLocks/>
              </p:cNvSpPr>
              <p:nvPr/>
            </p:nvSpPr>
            <p:spPr bwMode="auto">
              <a:xfrm>
                <a:off x="3092451" y="3968750"/>
                <a:ext cx="168275" cy="123825"/>
              </a:xfrm>
              <a:custGeom>
                <a:avLst/>
                <a:gdLst>
                  <a:gd name="T0" fmla="*/ 29 w 45"/>
                  <a:gd name="T1" fmla="*/ 0 h 33"/>
                  <a:gd name="T2" fmla="*/ 42 w 45"/>
                  <a:gd name="T3" fmla="*/ 12 h 33"/>
                  <a:gd name="T4" fmla="*/ 40 w 45"/>
                  <a:gd name="T5" fmla="*/ 30 h 33"/>
                  <a:gd name="T6" fmla="*/ 30 w 45"/>
                  <a:gd name="T7" fmla="*/ 33 h 33"/>
                  <a:gd name="T8" fmla="*/ 11 w 45"/>
                  <a:gd name="T9" fmla="*/ 32 h 33"/>
                  <a:gd name="T10" fmla="*/ 0 w 45"/>
                  <a:gd name="T11" fmla="*/ 30 h 33"/>
                  <a:gd name="T12" fmla="*/ 0 w 45"/>
                  <a:gd name="T13" fmla="*/ 29 h 33"/>
                  <a:gd name="T14" fmla="*/ 0 w 45"/>
                  <a:gd name="T15" fmla="*/ 21 h 33"/>
                  <a:gd name="T16" fmla="*/ 14 w 45"/>
                  <a:gd name="T1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3">
                    <a:moveTo>
                      <a:pt x="29" y="0"/>
                    </a:moveTo>
                    <a:cubicBezTo>
                      <a:pt x="35" y="2"/>
                      <a:pt x="39" y="7"/>
                      <a:pt x="42" y="12"/>
                    </a:cubicBezTo>
                    <a:cubicBezTo>
                      <a:pt x="44" y="18"/>
                      <a:pt x="45" y="25"/>
                      <a:pt x="40" y="30"/>
                    </a:cubicBezTo>
                    <a:cubicBezTo>
                      <a:pt x="37" y="32"/>
                      <a:pt x="33" y="33"/>
                      <a:pt x="30" y="33"/>
                    </a:cubicBezTo>
                    <a:cubicBezTo>
                      <a:pt x="23" y="33"/>
                      <a:pt x="17" y="33"/>
                      <a:pt x="11" y="32"/>
                    </a:cubicBezTo>
                    <a:cubicBezTo>
                      <a:pt x="9" y="32"/>
                      <a:pt x="1" y="30"/>
                      <a:pt x="0" y="30"/>
                    </a:cubicBezTo>
                    <a:cubicBezTo>
                      <a:pt x="0" y="30"/>
                      <a:pt x="0" y="29"/>
                      <a:pt x="0" y="29"/>
                    </a:cubicBezTo>
                    <a:cubicBezTo>
                      <a:pt x="0" y="21"/>
                      <a:pt x="0" y="21"/>
                      <a:pt x="0" y="21"/>
                    </a:cubicBezTo>
                    <a:cubicBezTo>
                      <a:pt x="0" y="13"/>
                      <a:pt x="5" y="4"/>
                      <a:pt x="14" y="1"/>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7">
                <a:extLst>
                  <a:ext uri="{FF2B5EF4-FFF2-40B4-BE49-F238E27FC236}">
                    <a16:creationId xmlns:a16="http://schemas.microsoft.com/office/drawing/2014/main" xmlns="" id="{7258FAFB-8027-452B-BB22-86EBF3AACA75}"/>
                  </a:ext>
                </a:extLst>
              </p:cNvPr>
              <p:cNvSpPr>
                <a:spLocks noChangeArrowheads="1"/>
              </p:cNvSpPr>
              <p:nvPr/>
            </p:nvSpPr>
            <p:spPr bwMode="auto">
              <a:xfrm>
                <a:off x="3125788" y="3867150"/>
                <a:ext cx="90488" cy="1127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8">
                <a:extLst>
                  <a:ext uri="{FF2B5EF4-FFF2-40B4-BE49-F238E27FC236}">
                    <a16:creationId xmlns:a16="http://schemas.microsoft.com/office/drawing/2014/main" xmlns="" id="{A7D674CD-6D42-4E66-B3C6-2D89411B6239}"/>
                  </a:ext>
                </a:extLst>
              </p:cNvPr>
              <p:cNvSpPr>
                <a:spLocks/>
              </p:cNvSpPr>
              <p:nvPr/>
            </p:nvSpPr>
            <p:spPr bwMode="auto">
              <a:xfrm>
                <a:off x="3373438" y="3956050"/>
                <a:ext cx="169863" cy="125413"/>
              </a:xfrm>
              <a:custGeom>
                <a:avLst/>
                <a:gdLst>
                  <a:gd name="T0" fmla="*/ 29 w 45"/>
                  <a:gd name="T1" fmla="*/ 0 h 33"/>
                  <a:gd name="T2" fmla="*/ 42 w 45"/>
                  <a:gd name="T3" fmla="*/ 12 h 33"/>
                  <a:gd name="T4" fmla="*/ 40 w 45"/>
                  <a:gd name="T5" fmla="*/ 30 h 33"/>
                  <a:gd name="T6" fmla="*/ 30 w 45"/>
                  <a:gd name="T7" fmla="*/ 33 h 33"/>
                  <a:gd name="T8" fmla="*/ 11 w 45"/>
                  <a:gd name="T9" fmla="*/ 32 h 33"/>
                  <a:gd name="T10" fmla="*/ 0 w 45"/>
                  <a:gd name="T11" fmla="*/ 31 h 33"/>
                  <a:gd name="T12" fmla="*/ 0 w 45"/>
                  <a:gd name="T13" fmla="*/ 29 h 33"/>
                  <a:gd name="T14" fmla="*/ 0 w 45"/>
                  <a:gd name="T15" fmla="*/ 21 h 33"/>
                  <a:gd name="T16" fmla="*/ 14 w 45"/>
                  <a:gd name="T1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3">
                    <a:moveTo>
                      <a:pt x="29" y="0"/>
                    </a:moveTo>
                    <a:cubicBezTo>
                      <a:pt x="35" y="2"/>
                      <a:pt x="40" y="7"/>
                      <a:pt x="42" y="12"/>
                    </a:cubicBezTo>
                    <a:cubicBezTo>
                      <a:pt x="45" y="18"/>
                      <a:pt x="45" y="25"/>
                      <a:pt x="40" y="30"/>
                    </a:cubicBezTo>
                    <a:cubicBezTo>
                      <a:pt x="37" y="32"/>
                      <a:pt x="34" y="33"/>
                      <a:pt x="30" y="33"/>
                    </a:cubicBezTo>
                    <a:cubicBezTo>
                      <a:pt x="24" y="33"/>
                      <a:pt x="17" y="33"/>
                      <a:pt x="11" y="32"/>
                    </a:cubicBezTo>
                    <a:cubicBezTo>
                      <a:pt x="9" y="32"/>
                      <a:pt x="1" y="30"/>
                      <a:pt x="0" y="31"/>
                    </a:cubicBezTo>
                    <a:cubicBezTo>
                      <a:pt x="0" y="30"/>
                      <a:pt x="0" y="29"/>
                      <a:pt x="0" y="29"/>
                    </a:cubicBezTo>
                    <a:cubicBezTo>
                      <a:pt x="0" y="21"/>
                      <a:pt x="0" y="21"/>
                      <a:pt x="0" y="21"/>
                    </a:cubicBezTo>
                    <a:cubicBezTo>
                      <a:pt x="0" y="13"/>
                      <a:pt x="6" y="4"/>
                      <a:pt x="14" y="1"/>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89">
                <a:extLst>
                  <a:ext uri="{FF2B5EF4-FFF2-40B4-BE49-F238E27FC236}">
                    <a16:creationId xmlns:a16="http://schemas.microsoft.com/office/drawing/2014/main" xmlns="" id="{2F176FB1-CD5B-4C6D-8566-E8C7DA59949A}"/>
                  </a:ext>
                </a:extLst>
              </p:cNvPr>
              <p:cNvSpPr>
                <a:spLocks noChangeArrowheads="1"/>
              </p:cNvSpPr>
              <p:nvPr/>
            </p:nvSpPr>
            <p:spPr bwMode="auto">
              <a:xfrm>
                <a:off x="3411538" y="3854450"/>
                <a:ext cx="90488" cy="114300"/>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0">
                <a:extLst>
                  <a:ext uri="{FF2B5EF4-FFF2-40B4-BE49-F238E27FC236}">
                    <a16:creationId xmlns:a16="http://schemas.microsoft.com/office/drawing/2014/main" xmlns="" id="{FACE53F4-516C-429D-9B55-63A271475286}"/>
                  </a:ext>
                </a:extLst>
              </p:cNvPr>
              <p:cNvSpPr>
                <a:spLocks/>
              </p:cNvSpPr>
              <p:nvPr/>
            </p:nvSpPr>
            <p:spPr bwMode="auto">
              <a:xfrm>
                <a:off x="3205163" y="4013200"/>
                <a:ext cx="225425" cy="168275"/>
              </a:xfrm>
              <a:custGeom>
                <a:avLst/>
                <a:gdLst>
                  <a:gd name="T0" fmla="*/ 39 w 60"/>
                  <a:gd name="T1" fmla="*/ 0 h 45"/>
                  <a:gd name="T2" fmla="*/ 56 w 60"/>
                  <a:gd name="T3" fmla="*/ 16 h 45"/>
                  <a:gd name="T4" fmla="*/ 53 w 60"/>
                  <a:gd name="T5" fmla="*/ 39 h 45"/>
                  <a:gd name="T6" fmla="*/ 40 w 60"/>
                  <a:gd name="T7" fmla="*/ 44 h 45"/>
                  <a:gd name="T8" fmla="*/ 15 w 60"/>
                  <a:gd name="T9" fmla="*/ 43 h 45"/>
                  <a:gd name="T10" fmla="*/ 0 w 60"/>
                  <a:gd name="T11" fmla="*/ 41 h 45"/>
                  <a:gd name="T12" fmla="*/ 0 w 60"/>
                  <a:gd name="T13" fmla="*/ 39 h 45"/>
                  <a:gd name="T14" fmla="*/ 0 w 60"/>
                  <a:gd name="T15" fmla="*/ 29 h 45"/>
                  <a:gd name="T16" fmla="*/ 19 w 60"/>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5">
                    <a:moveTo>
                      <a:pt x="39" y="0"/>
                    </a:moveTo>
                    <a:cubicBezTo>
                      <a:pt x="46" y="3"/>
                      <a:pt x="53" y="9"/>
                      <a:pt x="56" y="16"/>
                    </a:cubicBezTo>
                    <a:cubicBezTo>
                      <a:pt x="59" y="24"/>
                      <a:pt x="60" y="34"/>
                      <a:pt x="53" y="39"/>
                    </a:cubicBezTo>
                    <a:cubicBezTo>
                      <a:pt x="50" y="42"/>
                      <a:pt x="45" y="44"/>
                      <a:pt x="40" y="44"/>
                    </a:cubicBezTo>
                    <a:cubicBezTo>
                      <a:pt x="32" y="45"/>
                      <a:pt x="23" y="44"/>
                      <a:pt x="15" y="43"/>
                    </a:cubicBezTo>
                    <a:cubicBezTo>
                      <a:pt x="12" y="42"/>
                      <a:pt x="2" y="40"/>
                      <a:pt x="0" y="41"/>
                    </a:cubicBezTo>
                    <a:cubicBezTo>
                      <a:pt x="0" y="40"/>
                      <a:pt x="0" y="39"/>
                      <a:pt x="0" y="39"/>
                    </a:cubicBezTo>
                    <a:cubicBezTo>
                      <a:pt x="0" y="29"/>
                      <a:pt x="0" y="29"/>
                      <a:pt x="0" y="29"/>
                    </a:cubicBezTo>
                    <a:cubicBezTo>
                      <a:pt x="0" y="17"/>
                      <a:pt x="7" y="5"/>
                      <a:pt x="19" y="1"/>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1">
                <a:extLst>
                  <a:ext uri="{FF2B5EF4-FFF2-40B4-BE49-F238E27FC236}">
                    <a16:creationId xmlns:a16="http://schemas.microsoft.com/office/drawing/2014/main" xmlns="" id="{EDB1C4B0-2E1F-4BB7-8E47-A5FF1BA63024}"/>
                  </a:ext>
                </a:extLst>
              </p:cNvPr>
              <p:cNvSpPr>
                <a:spLocks/>
              </p:cNvSpPr>
              <p:nvPr/>
            </p:nvSpPr>
            <p:spPr bwMode="auto">
              <a:xfrm>
                <a:off x="3254376" y="3878263"/>
                <a:ext cx="119063" cy="149225"/>
              </a:xfrm>
              <a:custGeom>
                <a:avLst/>
                <a:gdLst>
                  <a:gd name="T0" fmla="*/ 32 w 32"/>
                  <a:gd name="T1" fmla="*/ 20 h 40"/>
                  <a:gd name="T2" fmla="*/ 16 w 32"/>
                  <a:gd name="T3" fmla="*/ 40 h 40"/>
                  <a:gd name="T4" fmla="*/ 0 w 32"/>
                  <a:gd name="T5" fmla="*/ 20 h 40"/>
                  <a:gd name="T6" fmla="*/ 16 w 32"/>
                  <a:gd name="T7" fmla="*/ 0 h 40"/>
                  <a:gd name="T8" fmla="*/ 32 w 32"/>
                  <a:gd name="T9" fmla="*/ 20 h 40"/>
                </a:gdLst>
                <a:ahLst/>
                <a:cxnLst>
                  <a:cxn ang="0">
                    <a:pos x="T0" y="T1"/>
                  </a:cxn>
                  <a:cxn ang="0">
                    <a:pos x="T2" y="T3"/>
                  </a:cxn>
                  <a:cxn ang="0">
                    <a:pos x="T4" y="T5"/>
                  </a:cxn>
                  <a:cxn ang="0">
                    <a:pos x="T6" y="T7"/>
                  </a:cxn>
                  <a:cxn ang="0">
                    <a:pos x="T8" y="T9"/>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e 6">
            <a:extLst>
              <a:ext uri="{FF2B5EF4-FFF2-40B4-BE49-F238E27FC236}">
                <a16:creationId xmlns:a16="http://schemas.microsoft.com/office/drawing/2014/main" xmlns="" id="{87793FAE-3255-486B-A8CD-5B347F997541}"/>
              </a:ext>
            </a:extLst>
          </p:cNvPr>
          <p:cNvGrpSpPr>
            <a:grpSpLocks noChangeAspect="1"/>
          </p:cNvGrpSpPr>
          <p:nvPr/>
        </p:nvGrpSpPr>
        <p:grpSpPr>
          <a:xfrm>
            <a:off x="9220200" y="1219200"/>
            <a:ext cx="1219200" cy="1142375"/>
            <a:chOff x="11078404" y="711786"/>
            <a:chExt cx="982663" cy="920750"/>
          </a:xfrm>
        </p:grpSpPr>
        <p:sp>
          <p:nvSpPr>
            <p:cNvPr id="36" name="Freeform 125">
              <a:extLst>
                <a:ext uri="{FF2B5EF4-FFF2-40B4-BE49-F238E27FC236}">
                  <a16:creationId xmlns:a16="http://schemas.microsoft.com/office/drawing/2014/main" xmlns="" id="{1ECFF836-A9C5-40FC-82DF-C7076F255155}"/>
                </a:ext>
              </a:extLst>
            </p:cNvPr>
            <p:cNvSpPr>
              <a:spLocks/>
            </p:cNvSpPr>
            <p:nvPr/>
          </p:nvSpPr>
          <p:spPr bwMode="auto">
            <a:xfrm>
              <a:off x="11078404" y="711786"/>
              <a:ext cx="982663" cy="920750"/>
            </a:xfrm>
            <a:custGeom>
              <a:avLst/>
              <a:gdLst>
                <a:gd name="T0" fmla="*/ 38 w 262"/>
                <a:gd name="T1" fmla="*/ 191 h 245"/>
                <a:gd name="T2" fmla="*/ 63 w 262"/>
                <a:gd name="T3" fmla="*/ 36 h 245"/>
                <a:gd name="T4" fmla="*/ 225 w 262"/>
                <a:gd name="T5" fmla="*/ 59 h 245"/>
                <a:gd name="T6" fmla="*/ 195 w 262"/>
                <a:gd name="T7" fmla="*/ 208 h 245"/>
                <a:gd name="T8" fmla="*/ 38 w 262"/>
                <a:gd name="T9" fmla="*/ 191 h 245"/>
              </a:gdLst>
              <a:ahLst/>
              <a:cxnLst>
                <a:cxn ang="0">
                  <a:pos x="T0" y="T1"/>
                </a:cxn>
                <a:cxn ang="0">
                  <a:pos x="T2" y="T3"/>
                </a:cxn>
                <a:cxn ang="0">
                  <a:pos x="T4" y="T5"/>
                </a:cxn>
                <a:cxn ang="0">
                  <a:pos x="T6" y="T7"/>
                </a:cxn>
                <a:cxn ang="0">
                  <a:pos x="T8" y="T9"/>
                </a:cxn>
              </a:cxnLst>
              <a:rect l="0" t="0" r="r" b="b"/>
              <a:pathLst>
                <a:path w="262" h="245">
                  <a:moveTo>
                    <a:pt x="38" y="191"/>
                  </a:moveTo>
                  <a:cubicBezTo>
                    <a:pt x="0" y="142"/>
                    <a:pt x="11" y="73"/>
                    <a:pt x="63" y="36"/>
                  </a:cubicBezTo>
                  <a:cubicBezTo>
                    <a:pt x="115" y="0"/>
                    <a:pt x="187" y="10"/>
                    <a:pt x="225" y="59"/>
                  </a:cubicBezTo>
                  <a:cubicBezTo>
                    <a:pt x="262" y="108"/>
                    <a:pt x="247" y="172"/>
                    <a:pt x="195" y="208"/>
                  </a:cubicBezTo>
                  <a:cubicBezTo>
                    <a:pt x="144" y="245"/>
                    <a:pt x="75" y="240"/>
                    <a:pt x="38" y="191"/>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900">
                <a:latin typeface="+mj-lt"/>
              </a:endParaRPr>
            </a:p>
          </p:txBody>
        </p:sp>
        <p:sp>
          <p:nvSpPr>
            <p:cNvPr id="37" name="Freeform 339">
              <a:extLst>
                <a:ext uri="{FF2B5EF4-FFF2-40B4-BE49-F238E27FC236}">
                  <a16:creationId xmlns:a16="http://schemas.microsoft.com/office/drawing/2014/main" xmlns="" id="{8580226F-68EB-4189-B9A8-DAF342A6043D}"/>
                </a:ext>
              </a:extLst>
            </p:cNvPr>
            <p:cNvSpPr>
              <a:spLocks noChangeAspect="1" noEditPoints="1"/>
            </p:cNvSpPr>
            <p:nvPr/>
          </p:nvSpPr>
          <p:spPr bwMode="auto">
            <a:xfrm>
              <a:off x="11354953" y="864822"/>
              <a:ext cx="450966" cy="560074"/>
            </a:xfrm>
            <a:custGeom>
              <a:avLst/>
              <a:gdLst>
                <a:gd name="T0" fmla="*/ 0 w 29"/>
                <a:gd name="T1" fmla="*/ 36 h 36"/>
                <a:gd name="T2" fmla="*/ 0 w 29"/>
                <a:gd name="T3" fmla="*/ 36 h 36"/>
                <a:gd name="T4" fmla="*/ 1 w 29"/>
                <a:gd name="T5" fmla="*/ 21 h 36"/>
                <a:gd name="T6" fmla="*/ 2 w 29"/>
                <a:gd name="T7" fmla="*/ 18 h 36"/>
                <a:gd name="T8" fmla="*/ 10 w 29"/>
                <a:gd name="T9" fmla="*/ 16 h 36"/>
                <a:gd name="T10" fmla="*/ 13 w 29"/>
                <a:gd name="T11" fmla="*/ 26 h 36"/>
                <a:gd name="T12" fmla="*/ 13 w 29"/>
                <a:gd name="T13" fmla="*/ 19 h 36"/>
                <a:gd name="T14" fmla="*/ 14 w 29"/>
                <a:gd name="T15" fmla="*/ 19 h 36"/>
                <a:gd name="T16" fmla="*/ 15 w 29"/>
                <a:gd name="T17" fmla="*/ 19 h 36"/>
                <a:gd name="T18" fmla="*/ 15 w 29"/>
                <a:gd name="T19" fmla="*/ 26 h 36"/>
                <a:gd name="T20" fmla="*/ 18 w 29"/>
                <a:gd name="T21" fmla="*/ 16 h 36"/>
                <a:gd name="T22" fmla="*/ 26 w 29"/>
                <a:gd name="T23" fmla="*/ 18 h 36"/>
                <a:gd name="T24" fmla="*/ 27 w 29"/>
                <a:gd name="T25" fmla="*/ 21 h 36"/>
                <a:gd name="T26" fmla="*/ 29 w 29"/>
                <a:gd name="T27" fmla="*/ 36 h 36"/>
                <a:gd name="T28" fmla="*/ 0 w 29"/>
                <a:gd name="T29" fmla="*/ 36 h 36"/>
                <a:gd name="T30" fmla="*/ 14 w 29"/>
                <a:gd name="T31" fmla="*/ 0 h 36"/>
                <a:gd name="T32" fmla="*/ 20 w 29"/>
                <a:gd name="T33" fmla="*/ 5 h 36"/>
                <a:gd name="T34" fmla="*/ 14 w 29"/>
                <a:gd name="T35" fmla="*/ 14 h 36"/>
                <a:gd name="T36" fmla="*/ 8 w 29"/>
                <a:gd name="T37" fmla="*/ 5 h 36"/>
                <a:gd name="T38" fmla="*/ 14 w 29"/>
                <a:gd name="T3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6">
                  <a:moveTo>
                    <a:pt x="0" y="36"/>
                  </a:moveTo>
                  <a:cubicBezTo>
                    <a:pt x="0" y="36"/>
                    <a:pt x="0" y="36"/>
                    <a:pt x="0" y="36"/>
                  </a:cubicBezTo>
                  <a:cubicBezTo>
                    <a:pt x="0" y="30"/>
                    <a:pt x="0" y="27"/>
                    <a:pt x="1" y="21"/>
                  </a:cubicBezTo>
                  <a:cubicBezTo>
                    <a:pt x="1" y="20"/>
                    <a:pt x="1" y="19"/>
                    <a:pt x="2" y="18"/>
                  </a:cubicBezTo>
                  <a:cubicBezTo>
                    <a:pt x="2" y="18"/>
                    <a:pt x="9" y="16"/>
                    <a:pt x="10" y="16"/>
                  </a:cubicBezTo>
                  <a:cubicBezTo>
                    <a:pt x="10" y="18"/>
                    <a:pt x="11" y="24"/>
                    <a:pt x="13" y="26"/>
                  </a:cubicBezTo>
                  <a:cubicBezTo>
                    <a:pt x="13" y="25"/>
                    <a:pt x="13" y="20"/>
                    <a:pt x="13" y="19"/>
                  </a:cubicBezTo>
                  <a:cubicBezTo>
                    <a:pt x="14" y="19"/>
                    <a:pt x="14" y="19"/>
                    <a:pt x="14" y="19"/>
                  </a:cubicBezTo>
                  <a:cubicBezTo>
                    <a:pt x="15" y="19"/>
                    <a:pt x="15" y="19"/>
                    <a:pt x="15" y="19"/>
                  </a:cubicBezTo>
                  <a:cubicBezTo>
                    <a:pt x="15" y="20"/>
                    <a:pt x="15" y="25"/>
                    <a:pt x="15" y="26"/>
                  </a:cubicBezTo>
                  <a:cubicBezTo>
                    <a:pt x="17" y="24"/>
                    <a:pt x="18" y="18"/>
                    <a:pt x="18" y="16"/>
                  </a:cubicBezTo>
                  <a:cubicBezTo>
                    <a:pt x="19" y="16"/>
                    <a:pt x="26" y="18"/>
                    <a:pt x="26" y="18"/>
                  </a:cubicBezTo>
                  <a:cubicBezTo>
                    <a:pt x="27" y="19"/>
                    <a:pt x="27" y="20"/>
                    <a:pt x="27" y="21"/>
                  </a:cubicBezTo>
                  <a:cubicBezTo>
                    <a:pt x="29" y="36"/>
                    <a:pt x="29" y="36"/>
                    <a:pt x="29" y="36"/>
                  </a:cubicBezTo>
                  <a:lnTo>
                    <a:pt x="0" y="36"/>
                  </a:lnTo>
                  <a:close/>
                  <a:moveTo>
                    <a:pt x="14" y="0"/>
                  </a:moveTo>
                  <a:cubicBezTo>
                    <a:pt x="18" y="0"/>
                    <a:pt x="20" y="3"/>
                    <a:pt x="20" y="5"/>
                  </a:cubicBezTo>
                  <a:cubicBezTo>
                    <a:pt x="20" y="8"/>
                    <a:pt x="18" y="14"/>
                    <a:pt x="14" y="14"/>
                  </a:cubicBezTo>
                  <a:cubicBezTo>
                    <a:pt x="10" y="14"/>
                    <a:pt x="8" y="8"/>
                    <a:pt x="8" y="5"/>
                  </a:cubicBezTo>
                  <a:cubicBezTo>
                    <a:pt x="8" y="3"/>
                    <a:pt x="10" y="0"/>
                    <a:pt x="14" y="0"/>
                  </a:cubicBez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e 306">
            <a:extLst>
              <a:ext uri="{FF2B5EF4-FFF2-40B4-BE49-F238E27FC236}">
                <a16:creationId xmlns:a16="http://schemas.microsoft.com/office/drawing/2014/main" xmlns="" id="{AC54B466-9F43-4C5A-8A49-DBE81E2B1914}"/>
              </a:ext>
            </a:extLst>
          </p:cNvPr>
          <p:cNvGrpSpPr>
            <a:grpSpLocks noChangeAspect="1"/>
          </p:cNvGrpSpPr>
          <p:nvPr/>
        </p:nvGrpSpPr>
        <p:grpSpPr>
          <a:xfrm>
            <a:off x="5496599" y="1219200"/>
            <a:ext cx="1198802" cy="1124433"/>
            <a:chOff x="3751263" y="5300663"/>
            <a:chExt cx="869950" cy="815975"/>
          </a:xfrm>
        </p:grpSpPr>
        <p:sp>
          <p:nvSpPr>
            <p:cNvPr id="39" name="Freeform 142">
              <a:extLst>
                <a:ext uri="{FF2B5EF4-FFF2-40B4-BE49-F238E27FC236}">
                  <a16:creationId xmlns:a16="http://schemas.microsoft.com/office/drawing/2014/main" xmlns="" id="{FED2449A-6A6E-40AC-AF60-59D4BC5249BB}"/>
                </a:ext>
              </a:extLst>
            </p:cNvPr>
            <p:cNvSpPr>
              <a:spLocks/>
            </p:cNvSpPr>
            <p:nvPr/>
          </p:nvSpPr>
          <p:spPr bwMode="auto">
            <a:xfrm>
              <a:off x="3751263" y="5300663"/>
              <a:ext cx="869950" cy="815975"/>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3"/>
                    <a:pt x="173" y="185"/>
                  </a:cubicBezTo>
                  <a:cubicBezTo>
                    <a:pt x="127"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0" name="Groupe 305">
              <a:extLst>
                <a:ext uri="{FF2B5EF4-FFF2-40B4-BE49-F238E27FC236}">
                  <a16:creationId xmlns:a16="http://schemas.microsoft.com/office/drawing/2014/main" xmlns="" id="{9506F9A6-25AE-42B7-B76F-913C1EFB2296}"/>
                </a:ext>
              </a:extLst>
            </p:cNvPr>
            <p:cNvGrpSpPr/>
            <p:nvPr/>
          </p:nvGrpSpPr>
          <p:grpSpPr>
            <a:xfrm>
              <a:off x="4032251" y="5507038"/>
              <a:ext cx="315913" cy="420688"/>
              <a:chOff x="4032251" y="5507038"/>
              <a:chExt cx="315913" cy="420688"/>
            </a:xfrm>
          </p:grpSpPr>
          <p:sp>
            <p:nvSpPr>
              <p:cNvPr id="41" name="Freeform 143">
                <a:extLst>
                  <a:ext uri="{FF2B5EF4-FFF2-40B4-BE49-F238E27FC236}">
                    <a16:creationId xmlns:a16="http://schemas.microsoft.com/office/drawing/2014/main" xmlns="" id="{448C5026-433E-4871-A37D-7465EADA73AC}"/>
                  </a:ext>
                </a:extLst>
              </p:cNvPr>
              <p:cNvSpPr>
                <a:spLocks/>
              </p:cNvSpPr>
              <p:nvPr/>
            </p:nvSpPr>
            <p:spPr bwMode="auto">
              <a:xfrm>
                <a:off x="4032251" y="5688013"/>
                <a:ext cx="315913" cy="239713"/>
              </a:xfrm>
              <a:custGeom>
                <a:avLst/>
                <a:gdLst>
                  <a:gd name="T0" fmla="*/ 27 w 84"/>
                  <a:gd name="T1" fmla="*/ 4 h 64"/>
                  <a:gd name="T2" fmla="*/ 0 w 84"/>
                  <a:gd name="T3" fmla="*/ 42 h 64"/>
                  <a:gd name="T4" fmla="*/ 0 w 84"/>
                  <a:gd name="T5" fmla="*/ 57 h 64"/>
                  <a:gd name="T6" fmla="*/ 0 w 84"/>
                  <a:gd name="T7" fmla="*/ 59 h 64"/>
                  <a:gd name="T8" fmla="*/ 21 w 84"/>
                  <a:gd name="T9" fmla="*/ 62 h 64"/>
                  <a:gd name="T10" fmla="*/ 56 w 84"/>
                  <a:gd name="T11" fmla="*/ 63 h 64"/>
                  <a:gd name="T12" fmla="*/ 75 w 84"/>
                  <a:gd name="T13" fmla="*/ 57 h 64"/>
                  <a:gd name="T14" fmla="*/ 78 w 84"/>
                  <a:gd name="T15" fmla="*/ 25 h 64"/>
                  <a:gd name="T16" fmla="*/ 55 w 84"/>
                  <a:gd name="T17" fmla="*/ 3 h 64"/>
                  <a:gd name="T18" fmla="*/ 27 w 84"/>
                  <a:gd name="T19"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64">
                    <a:moveTo>
                      <a:pt x="27" y="4"/>
                    </a:moveTo>
                    <a:cubicBezTo>
                      <a:pt x="11" y="9"/>
                      <a:pt x="0" y="26"/>
                      <a:pt x="0" y="42"/>
                    </a:cubicBezTo>
                    <a:cubicBezTo>
                      <a:pt x="0" y="57"/>
                      <a:pt x="0" y="57"/>
                      <a:pt x="0" y="57"/>
                    </a:cubicBezTo>
                    <a:cubicBezTo>
                      <a:pt x="0" y="57"/>
                      <a:pt x="0" y="58"/>
                      <a:pt x="0" y="59"/>
                    </a:cubicBezTo>
                    <a:cubicBezTo>
                      <a:pt x="3" y="58"/>
                      <a:pt x="17" y="61"/>
                      <a:pt x="21" y="62"/>
                    </a:cubicBezTo>
                    <a:cubicBezTo>
                      <a:pt x="33" y="64"/>
                      <a:pt x="44" y="64"/>
                      <a:pt x="56" y="63"/>
                    </a:cubicBezTo>
                    <a:cubicBezTo>
                      <a:pt x="63" y="63"/>
                      <a:pt x="69" y="61"/>
                      <a:pt x="75" y="57"/>
                    </a:cubicBezTo>
                    <a:cubicBezTo>
                      <a:pt x="84" y="49"/>
                      <a:pt x="83" y="36"/>
                      <a:pt x="78" y="25"/>
                    </a:cubicBezTo>
                    <a:cubicBezTo>
                      <a:pt x="74" y="15"/>
                      <a:pt x="65" y="7"/>
                      <a:pt x="55" y="3"/>
                    </a:cubicBezTo>
                    <a:cubicBezTo>
                      <a:pt x="55" y="3"/>
                      <a:pt x="35" y="0"/>
                      <a:pt x="27" y="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44">
                <a:extLst>
                  <a:ext uri="{FF2B5EF4-FFF2-40B4-BE49-F238E27FC236}">
                    <a16:creationId xmlns:a16="http://schemas.microsoft.com/office/drawing/2014/main" xmlns="" id="{E97EA59C-C80D-4279-AE36-D4110D43A782}"/>
                  </a:ext>
                </a:extLst>
              </p:cNvPr>
              <p:cNvSpPr>
                <a:spLocks/>
              </p:cNvSpPr>
              <p:nvPr/>
            </p:nvSpPr>
            <p:spPr bwMode="auto">
              <a:xfrm>
                <a:off x="4100513" y="5507038"/>
                <a:ext cx="168275" cy="207963"/>
              </a:xfrm>
              <a:custGeom>
                <a:avLst/>
                <a:gdLst>
                  <a:gd name="T0" fmla="*/ 45 w 45"/>
                  <a:gd name="T1" fmla="*/ 28 h 55"/>
                  <a:gd name="T2" fmla="*/ 22 w 45"/>
                  <a:gd name="T3" fmla="*/ 55 h 55"/>
                  <a:gd name="T4" fmla="*/ 0 w 45"/>
                  <a:gd name="T5" fmla="*/ 28 h 55"/>
                  <a:gd name="T6" fmla="*/ 22 w 45"/>
                  <a:gd name="T7" fmla="*/ 0 h 55"/>
                  <a:gd name="T8" fmla="*/ 45 w 45"/>
                  <a:gd name="T9" fmla="*/ 28 h 55"/>
                </a:gdLst>
                <a:ahLst/>
                <a:cxnLst>
                  <a:cxn ang="0">
                    <a:pos x="T0" y="T1"/>
                  </a:cxn>
                  <a:cxn ang="0">
                    <a:pos x="T2" y="T3"/>
                  </a:cxn>
                  <a:cxn ang="0">
                    <a:pos x="T4" y="T5"/>
                  </a:cxn>
                  <a:cxn ang="0">
                    <a:pos x="T6" y="T7"/>
                  </a:cxn>
                  <a:cxn ang="0">
                    <a:pos x="T8" y="T9"/>
                  </a:cxn>
                </a:cxnLst>
                <a:rect l="0" t="0" r="r" b="b"/>
                <a:pathLst>
                  <a:path w="45" h="55">
                    <a:moveTo>
                      <a:pt x="45" y="28"/>
                    </a:moveTo>
                    <a:cubicBezTo>
                      <a:pt x="45" y="43"/>
                      <a:pt x="35" y="55"/>
                      <a:pt x="22" y="55"/>
                    </a:cubicBezTo>
                    <a:cubicBezTo>
                      <a:pt x="11" y="55"/>
                      <a:pt x="0" y="43"/>
                      <a:pt x="0" y="28"/>
                    </a:cubicBezTo>
                    <a:cubicBezTo>
                      <a:pt x="0" y="13"/>
                      <a:pt x="10" y="0"/>
                      <a:pt x="22" y="0"/>
                    </a:cubicBezTo>
                    <a:cubicBezTo>
                      <a:pt x="34" y="0"/>
                      <a:pt x="45" y="13"/>
                      <a:pt x="45"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45">
                <a:extLst>
                  <a:ext uri="{FF2B5EF4-FFF2-40B4-BE49-F238E27FC236}">
                    <a16:creationId xmlns:a16="http://schemas.microsoft.com/office/drawing/2014/main" xmlns="" id="{365CB8FD-63C3-4544-971A-30EAC1E28902}"/>
                  </a:ext>
                </a:extLst>
              </p:cNvPr>
              <p:cNvSpPr>
                <a:spLocks/>
              </p:cNvSpPr>
              <p:nvPr/>
            </p:nvSpPr>
            <p:spPr bwMode="auto">
              <a:xfrm>
                <a:off x="4164013" y="5729288"/>
                <a:ext cx="38100" cy="33338"/>
              </a:xfrm>
              <a:custGeom>
                <a:avLst/>
                <a:gdLst>
                  <a:gd name="T0" fmla="*/ 10 w 10"/>
                  <a:gd name="T1" fmla="*/ 3 h 9"/>
                  <a:gd name="T2" fmla="*/ 5 w 10"/>
                  <a:gd name="T3" fmla="*/ 9 h 9"/>
                  <a:gd name="T4" fmla="*/ 0 w 10"/>
                  <a:gd name="T5" fmla="*/ 3 h 9"/>
                  <a:gd name="T6" fmla="*/ 5 w 10"/>
                  <a:gd name="T7" fmla="*/ 0 h 9"/>
                  <a:gd name="T8" fmla="*/ 10 w 10"/>
                  <a:gd name="T9" fmla="*/ 3 h 9"/>
                </a:gdLst>
                <a:ahLst/>
                <a:cxnLst>
                  <a:cxn ang="0">
                    <a:pos x="T0" y="T1"/>
                  </a:cxn>
                  <a:cxn ang="0">
                    <a:pos x="T2" y="T3"/>
                  </a:cxn>
                  <a:cxn ang="0">
                    <a:pos x="T4" y="T5"/>
                  </a:cxn>
                  <a:cxn ang="0">
                    <a:pos x="T6" y="T7"/>
                  </a:cxn>
                  <a:cxn ang="0">
                    <a:pos x="T8" y="T9"/>
                  </a:cxn>
                </a:cxnLst>
                <a:rect l="0" t="0" r="r" b="b"/>
                <a:pathLst>
                  <a:path w="10" h="9">
                    <a:moveTo>
                      <a:pt x="10" y="3"/>
                    </a:moveTo>
                    <a:cubicBezTo>
                      <a:pt x="10" y="6"/>
                      <a:pt x="8" y="9"/>
                      <a:pt x="5" y="9"/>
                    </a:cubicBezTo>
                    <a:cubicBezTo>
                      <a:pt x="3" y="9"/>
                      <a:pt x="0" y="6"/>
                      <a:pt x="0" y="3"/>
                    </a:cubicBezTo>
                    <a:cubicBezTo>
                      <a:pt x="0" y="1"/>
                      <a:pt x="2" y="0"/>
                      <a:pt x="5" y="0"/>
                    </a:cubicBezTo>
                    <a:cubicBezTo>
                      <a:pt x="8" y="0"/>
                      <a:pt x="10" y="1"/>
                      <a:pt x="10" y="3"/>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6">
                <a:extLst>
                  <a:ext uri="{FF2B5EF4-FFF2-40B4-BE49-F238E27FC236}">
                    <a16:creationId xmlns:a16="http://schemas.microsoft.com/office/drawing/2014/main" xmlns="" id="{2B997936-70E7-4321-B9AE-FA2FDE877B28}"/>
                  </a:ext>
                </a:extLst>
              </p:cNvPr>
              <p:cNvSpPr>
                <a:spLocks/>
              </p:cNvSpPr>
              <p:nvPr/>
            </p:nvSpPr>
            <p:spPr bwMode="auto">
              <a:xfrm>
                <a:off x="4167188" y="5759451"/>
                <a:ext cx="41275" cy="112713"/>
              </a:xfrm>
              <a:custGeom>
                <a:avLst/>
                <a:gdLst>
                  <a:gd name="T0" fmla="*/ 7 w 26"/>
                  <a:gd name="T1" fmla="*/ 0 h 71"/>
                  <a:gd name="T2" fmla="*/ 0 w 26"/>
                  <a:gd name="T3" fmla="*/ 54 h 71"/>
                  <a:gd name="T4" fmla="*/ 14 w 26"/>
                  <a:gd name="T5" fmla="*/ 71 h 71"/>
                  <a:gd name="T6" fmla="*/ 26 w 26"/>
                  <a:gd name="T7" fmla="*/ 54 h 71"/>
                  <a:gd name="T8" fmla="*/ 14 w 26"/>
                  <a:gd name="T9" fmla="*/ 0 h 71"/>
                  <a:gd name="T10" fmla="*/ 7 w 26"/>
                  <a:gd name="T11" fmla="*/ 0 h 71"/>
                </a:gdLst>
                <a:ahLst/>
                <a:cxnLst>
                  <a:cxn ang="0">
                    <a:pos x="T0" y="T1"/>
                  </a:cxn>
                  <a:cxn ang="0">
                    <a:pos x="T2" y="T3"/>
                  </a:cxn>
                  <a:cxn ang="0">
                    <a:pos x="T4" y="T5"/>
                  </a:cxn>
                  <a:cxn ang="0">
                    <a:pos x="T6" y="T7"/>
                  </a:cxn>
                  <a:cxn ang="0">
                    <a:pos x="T8" y="T9"/>
                  </a:cxn>
                  <a:cxn ang="0">
                    <a:pos x="T10" y="T11"/>
                  </a:cxn>
                </a:cxnLst>
                <a:rect l="0" t="0" r="r" b="b"/>
                <a:pathLst>
                  <a:path w="26" h="71">
                    <a:moveTo>
                      <a:pt x="7" y="0"/>
                    </a:moveTo>
                    <a:lnTo>
                      <a:pt x="0" y="54"/>
                    </a:lnTo>
                    <a:lnTo>
                      <a:pt x="14" y="71"/>
                    </a:lnTo>
                    <a:lnTo>
                      <a:pt x="26" y="54"/>
                    </a:lnTo>
                    <a:lnTo>
                      <a:pt x="14" y="0"/>
                    </a:lnTo>
                    <a:lnTo>
                      <a:pt x="7" y="0"/>
                    </a:ln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 name="TextBox 1"/>
          <p:cNvSpPr txBox="1"/>
          <p:nvPr/>
        </p:nvSpPr>
        <p:spPr>
          <a:xfrm>
            <a:off x="1725214" y="2209800"/>
            <a:ext cx="1132715" cy="369332"/>
          </a:xfrm>
          <a:prstGeom prst="rect">
            <a:avLst/>
          </a:prstGeom>
          <a:noFill/>
        </p:spPr>
        <p:txBody>
          <a:bodyPr wrap="square" rtlCol="0">
            <a:spAutoFit/>
          </a:bodyPr>
          <a:lstStyle/>
          <a:p>
            <a:r>
              <a:rPr lang="en-US" dirty="0" smtClean="0"/>
              <a:t>Student</a:t>
            </a:r>
            <a:endParaRPr lang="en-US" dirty="0"/>
          </a:p>
        </p:txBody>
      </p:sp>
      <p:sp>
        <p:nvSpPr>
          <p:cNvPr id="59" name="TextBox 58"/>
          <p:cNvSpPr txBox="1"/>
          <p:nvPr/>
        </p:nvSpPr>
        <p:spPr>
          <a:xfrm>
            <a:off x="5758783" y="2209800"/>
            <a:ext cx="901944" cy="369332"/>
          </a:xfrm>
          <a:prstGeom prst="rect">
            <a:avLst/>
          </a:prstGeom>
          <a:noFill/>
        </p:spPr>
        <p:txBody>
          <a:bodyPr wrap="square" rtlCol="0">
            <a:spAutoFit/>
          </a:bodyPr>
          <a:lstStyle/>
          <a:p>
            <a:r>
              <a:rPr lang="en-US" dirty="0" smtClean="0"/>
              <a:t>MAC</a:t>
            </a:r>
            <a:endParaRPr lang="en-US" dirty="0"/>
          </a:p>
        </p:txBody>
      </p:sp>
      <p:sp>
        <p:nvSpPr>
          <p:cNvPr id="64" name="TextBox 63"/>
          <p:cNvSpPr txBox="1"/>
          <p:nvPr/>
        </p:nvSpPr>
        <p:spPr>
          <a:xfrm>
            <a:off x="9383676" y="2209800"/>
            <a:ext cx="1000873" cy="369332"/>
          </a:xfrm>
          <a:prstGeom prst="rect">
            <a:avLst/>
          </a:prstGeom>
          <a:noFill/>
        </p:spPr>
        <p:txBody>
          <a:bodyPr wrap="square" rtlCol="0">
            <a:spAutoFit/>
          </a:bodyPr>
          <a:lstStyle/>
          <a:p>
            <a:r>
              <a:rPr lang="en-US" dirty="0" smtClean="0"/>
              <a:t>Admin</a:t>
            </a:r>
            <a:endParaRPr lang="en-US" dirty="0"/>
          </a:p>
        </p:txBody>
      </p:sp>
      <p:sp>
        <p:nvSpPr>
          <p:cNvPr id="3" name="Rounded Rectangle 2"/>
          <p:cNvSpPr/>
          <p:nvPr/>
        </p:nvSpPr>
        <p:spPr>
          <a:xfrm>
            <a:off x="9016216" y="2618672"/>
            <a:ext cx="1727984"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71" name="Rounded Rectangle 70"/>
          <p:cNvSpPr/>
          <p:nvPr/>
        </p:nvSpPr>
        <p:spPr>
          <a:xfrm>
            <a:off x="9016216" y="3185705"/>
            <a:ext cx="1727984"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 new offered program</a:t>
            </a:r>
            <a:endParaRPr lang="en-US" sz="1200" dirty="0"/>
          </a:p>
        </p:txBody>
      </p:sp>
      <p:sp>
        <p:nvSpPr>
          <p:cNvPr id="72" name="Rounded Rectangle 71"/>
          <p:cNvSpPr/>
          <p:nvPr/>
        </p:nvSpPr>
        <p:spPr>
          <a:xfrm>
            <a:off x="9026452" y="3733800"/>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Delete offered </a:t>
            </a:r>
            <a:r>
              <a:rPr lang="en-US" sz="1200" dirty="0"/>
              <a:t>program</a:t>
            </a:r>
          </a:p>
        </p:txBody>
      </p:sp>
      <p:sp>
        <p:nvSpPr>
          <p:cNvPr id="73" name="Rounded Rectangle 72"/>
          <p:cNvSpPr/>
          <p:nvPr/>
        </p:nvSpPr>
        <p:spPr>
          <a:xfrm>
            <a:off x="9016216" y="4252505"/>
            <a:ext cx="1727984"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new </a:t>
            </a:r>
            <a:r>
              <a:rPr lang="en-US" sz="1200" dirty="0" smtClean="0"/>
              <a:t>scheduled </a:t>
            </a:r>
            <a:r>
              <a:rPr lang="en-US" sz="1200" dirty="0"/>
              <a:t>program</a:t>
            </a:r>
          </a:p>
        </p:txBody>
      </p:sp>
      <p:sp>
        <p:nvSpPr>
          <p:cNvPr id="74" name="Rounded Rectangle 73"/>
          <p:cNvSpPr/>
          <p:nvPr/>
        </p:nvSpPr>
        <p:spPr>
          <a:xfrm>
            <a:off x="9026452" y="4785905"/>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smtClean="0">
                <a:solidFill>
                  <a:srgbClr val="FFFFFF"/>
                </a:solidFill>
              </a:rPr>
              <a:t>Delete scheduled </a:t>
            </a:r>
            <a:r>
              <a:rPr lang="en-US" sz="1200" dirty="0">
                <a:solidFill>
                  <a:srgbClr val="FFFFFF"/>
                </a:solidFill>
              </a:rPr>
              <a:t>program</a:t>
            </a:r>
          </a:p>
        </p:txBody>
      </p:sp>
      <p:sp>
        <p:nvSpPr>
          <p:cNvPr id="75" name="Rounded Rectangle 74"/>
          <p:cNvSpPr/>
          <p:nvPr/>
        </p:nvSpPr>
        <p:spPr>
          <a:xfrm>
            <a:off x="9026452" y="5319305"/>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Applications</a:t>
            </a:r>
            <a:endParaRPr lang="en-US" sz="1200" dirty="0"/>
          </a:p>
        </p:txBody>
      </p:sp>
      <p:sp>
        <p:nvSpPr>
          <p:cNvPr id="76" name="Rounded Rectangle 75"/>
          <p:cNvSpPr/>
          <p:nvPr/>
        </p:nvSpPr>
        <p:spPr>
          <a:xfrm>
            <a:off x="1371600" y="2618672"/>
            <a:ext cx="1752600" cy="59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Apply For Program at University</a:t>
            </a:r>
            <a:endParaRPr lang="en-US" sz="1200" dirty="0"/>
          </a:p>
        </p:txBody>
      </p:sp>
      <p:sp>
        <p:nvSpPr>
          <p:cNvPr id="77" name="Rounded Rectangle 76"/>
          <p:cNvSpPr/>
          <p:nvPr/>
        </p:nvSpPr>
        <p:spPr>
          <a:xfrm>
            <a:off x="1423248" y="3310214"/>
            <a:ext cx="1700952" cy="576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Application Status</a:t>
            </a:r>
            <a:endParaRPr lang="en-US" sz="1200" dirty="0"/>
          </a:p>
        </p:txBody>
      </p:sp>
      <p:sp>
        <p:nvSpPr>
          <p:cNvPr id="79" name="Rounded Rectangle 78"/>
          <p:cNvSpPr/>
          <p:nvPr/>
        </p:nvSpPr>
        <p:spPr>
          <a:xfrm>
            <a:off x="5247080" y="2609616"/>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80" name="Rounded Rectangle 79"/>
          <p:cNvSpPr/>
          <p:nvPr/>
        </p:nvSpPr>
        <p:spPr>
          <a:xfrm>
            <a:off x="5247080" y="3276600"/>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Applications</a:t>
            </a:r>
            <a:endParaRPr lang="en-US" sz="1200" dirty="0"/>
          </a:p>
        </p:txBody>
      </p:sp>
      <p:sp>
        <p:nvSpPr>
          <p:cNvPr id="81" name="Rounded Rectangle 80"/>
          <p:cNvSpPr/>
          <p:nvPr/>
        </p:nvSpPr>
        <p:spPr>
          <a:xfrm>
            <a:off x="5227391" y="3933958"/>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Accept/Reject Application</a:t>
            </a:r>
            <a:endParaRPr lang="en-US" sz="1200" dirty="0"/>
          </a:p>
        </p:txBody>
      </p:sp>
      <p:sp>
        <p:nvSpPr>
          <p:cNvPr id="82" name="Rounded Rectangle 81"/>
          <p:cNvSpPr/>
          <p:nvPr/>
        </p:nvSpPr>
        <p:spPr>
          <a:xfrm>
            <a:off x="5255830" y="4591316"/>
            <a:ext cx="1741592" cy="51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Post Interview </a:t>
            </a:r>
            <a:r>
              <a:rPr lang="en-US" sz="1200" dirty="0" err="1"/>
              <a:t>U</a:t>
            </a:r>
            <a:r>
              <a:rPr lang="en-US" sz="1200" dirty="0" err="1" smtClean="0"/>
              <a:t>pdation</a:t>
            </a:r>
            <a:endParaRPr lang="en-US" sz="1200" dirty="0"/>
          </a:p>
        </p:txBody>
      </p:sp>
      <p:sp>
        <p:nvSpPr>
          <p:cNvPr id="83" name="Rounded Rectangle 82"/>
          <p:cNvSpPr/>
          <p:nvPr/>
        </p:nvSpPr>
        <p:spPr>
          <a:xfrm>
            <a:off x="9055762" y="5852705"/>
            <a:ext cx="1717748" cy="47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scheduled programs </a:t>
            </a:r>
            <a:endParaRPr lang="en-US" sz="1200" dirty="0"/>
          </a:p>
        </p:txBody>
      </p:sp>
    </p:spTree>
    <p:extLst>
      <p:ext uri="{BB962C8B-B14F-4D97-AF65-F5344CB8AC3E}">
        <p14:creationId xmlns:p14="http://schemas.microsoft.com/office/powerpoint/2010/main" val="2971728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sz="3400" dirty="0" smtClean="0"/>
              <a:t>Database Integration</a:t>
            </a:r>
            <a:endParaRPr lang="en-GB" sz="3400" dirty="0"/>
          </a:p>
        </p:txBody>
      </p:sp>
      <p:sp>
        <p:nvSpPr>
          <p:cNvPr id="5" name="Text Placeholder 4"/>
          <p:cNvSpPr>
            <a:spLocks noGrp="1"/>
          </p:cNvSpPr>
          <p:nvPr>
            <p:ph type="body" sz="quarter" idx="10"/>
          </p:nvPr>
        </p:nvSpPr>
        <p:spPr>
          <a:xfrm>
            <a:off x="227348" y="1104900"/>
            <a:ext cx="11700000" cy="5176653"/>
          </a:xfrm>
        </p:spPr>
        <p:txBody>
          <a:bodyPr/>
          <a:lstStyle/>
          <a:p>
            <a:r>
              <a:rPr lang="en-US" dirty="0" smtClean="0"/>
              <a:t>DBMS Software Used</a:t>
            </a:r>
            <a:endParaRPr lang="en-US" dirty="0"/>
          </a:p>
          <a:p>
            <a:pPr lvl="2">
              <a:lnSpc>
                <a:spcPct val="150000"/>
              </a:lnSpc>
            </a:pPr>
            <a:r>
              <a:rPr lang="en-US" dirty="0" smtClean="0"/>
              <a:t>Oracle 9i</a:t>
            </a:r>
            <a:endParaRPr lang="en-US" dirty="0"/>
          </a:p>
          <a:p>
            <a:pPr lvl="3">
              <a:lnSpc>
                <a:spcPct val="150000"/>
              </a:lnSpc>
            </a:pPr>
            <a:r>
              <a:rPr lang="en-US" dirty="0" smtClean="0"/>
              <a:t>Relational Database</a:t>
            </a:r>
          </a:p>
          <a:p>
            <a:pPr lvl="3">
              <a:lnSpc>
                <a:spcPct val="150000"/>
              </a:lnSpc>
            </a:pPr>
            <a:r>
              <a:rPr lang="en-US" dirty="0" smtClean="0"/>
              <a:t>Tables </a:t>
            </a:r>
          </a:p>
          <a:p>
            <a:pPr lvl="3">
              <a:lnSpc>
                <a:spcPct val="150000"/>
              </a:lnSpc>
            </a:pPr>
            <a:r>
              <a:rPr lang="en-US" dirty="0" smtClean="0"/>
              <a:t>SQL or JDBC</a:t>
            </a:r>
          </a:p>
          <a:p>
            <a:pPr lvl="3">
              <a:lnSpc>
                <a:spcPct val="150000"/>
              </a:lnSpc>
            </a:pPr>
            <a:r>
              <a:rPr lang="en-US" dirty="0" smtClean="0"/>
              <a:t>Dao Layer</a:t>
            </a:r>
            <a:endParaRPr lang="en-US" dirty="0"/>
          </a:p>
          <a:p>
            <a:pPr marL="88900" lvl="1" indent="0">
              <a:buNone/>
            </a:pPr>
            <a:endParaRPr lang="en-US" dirty="0"/>
          </a:p>
          <a:p>
            <a:endParaRPr lang="en-GB" dirty="0"/>
          </a:p>
        </p:txBody>
      </p:sp>
      <p:grpSp>
        <p:nvGrpSpPr>
          <p:cNvPr id="6" name="Group 5"/>
          <p:cNvGrpSpPr/>
          <p:nvPr/>
        </p:nvGrpSpPr>
        <p:grpSpPr>
          <a:xfrm>
            <a:off x="5355785" y="2057400"/>
            <a:ext cx="868363" cy="815975"/>
            <a:chOff x="358776" y="1404938"/>
            <a:chExt cx="868363" cy="815975"/>
          </a:xfrm>
        </p:grpSpPr>
        <p:sp>
          <p:nvSpPr>
            <p:cNvPr id="7" name="Freeform 31"/>
            <p:cNvSpPr>
              <a:spLocks/>
            </p:cNvSpPr>
            <p:nvPr/>
          </p:nvSpPr>
          <p:spPr bwMode="auto">
            <a:xfrm>
              <a:off x="358776" y="1404938"/>
              <a:ext cx="868363" cy="815975"/>
            </a:xfrm>
            <a:custGeom>
              <a:avLst/>
              <a:gdLst>
                <a:gd name="T0" fmla="*/ 65 w 456"/>
                <a:gd name="T1" fmla="*/ 333 h 426"/>
                <a:gd name="T2" fmla="*/ 109 w 456"/>
                <a:gd name="T3" fmla="*/ 63 h 426"/>
                <a:gd name="T4" fmla="*/ 391 w 456"/>
                <a:gd name="T5" fmla="*/ 103 h 426"/>
                <a:gd name="T6" fmla="*/ 340 w 456"/>
                <a:gd name="T7" fmla="*/ 363 h 426"/>
                <a:gd name="T8" fmla="*/ 65 w 456"/>
                <a:gd name="T9" fmla="*/ 333 h 426"/>
              </a:gdLst>
              <a:ahLst/>
              <a:cxnLst>
                <a:cxn ang="0">
                  <a:pos x="T0" y="T1"/>
                </a:cxn>
                <a:cxn ang="0">
                  <a:pos x="T2" y="T3"/>
                </a:cxn>
                <a:cxn ang="0">
                  <a:pos x="T4" y="T5"/>
                </a:cxn>
                <a:cxn ang="0">
                  <a:pos x="T6" y="T7"/>
                </a:cxn>
                <a:cxn ang="0">
                  <a:pos x="T8" y="T9"/>
                </a:cxn>
              </a:cxnLst>
              <a:rect l="0" t="0" r="r" b="b"/>
              <a:pathLst>
                <a:path w="456" h="426">
                  <a:moveTo>
                    <a:pt x="65" y="333"/>
                  </a:moveTo>
                  <a:cubicBezTo>
                    <a:pt x="0" y="248"/>
                    <a:pt x="19" y="127"/>
                    <a:pt x="109" y="63"/>
                  </a:cubicBezTo>
                  <a:cubicBezTo>
                    <a:pt x="199" y="0"/>
                    <a:pt x="325" y="17"/>
                    <a:pt x="391" y="103"/>
                  </a:cubicBezTo>
                  <a:cubicBezTo>
                    <a:pt x="456" y="189"/>
                    <a:pt x="429" y="299"/>
                    <a:pt x="340" y="363"/>
                  </a:cubicBezTo>
                  <a:cubicBezTo>
                    <a:pt x="250" y="426"/>
                    <a:pt x="131" y="419"/>
                    <a:pt x="65"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32"/>
            <p:cNvSpPr>
              <a:spLocks/>
            </p:cNvSpPr>
            <p:nvPr/>
          </p:nvSpPr>
          <p:spPr bwMode="auto">
            <a:xfrm>
              <a:off x="720726" y="1635125"/>
              <a:ext cx="149225" cy="160338"/>
            </a:xfrm>
            <a:custGeom>
              <a:avLst/>
              <a:gdLst>
                <a:gd name="T0" fmla="*/ 42 w 79"/>
                <a:gd name="T1" fmla="*/ 83 h 84"/>
                <a:gd name="T2" fmla="*/ 78 w 79"/>
                <a:gd name="T3" fmla="*/ 39 h 84"/>
                <a:gd name="T4" fmla="*/ 39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7" y="17"/>
                    <a:pt x="61" y="0"/>
                    <a:pt x="39" y="1"/>
                  </a:cubicBezTo>
                  <a:cubicBezTo>
                    <a:pt x="17" y="3"/>
                    <a:pt x="0" y="22"/>
                    <a:pt x="1" y="45"/>
                  </a:cubicBezTo>
                  <a:cubicBezTo>
                    <a:pt x="1"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3"/>
            <p:cNvSpPr>
              <a:spLocks/>
            </p:cNvSpPr>
            <p:nvPr/>
          </p:nvSpPr>
          <p:spPr bwMode="auto">
            <a:xfrm>
              <a:off x="654051" y="1814513"/>
              <a:ext cx="280988" cy="185738"/>
            </a:xfrm>
            <a:custGeom>
              <a:avLst/>
              <a:gdLst>
                <a:gd name="T0" fmla="*/ 1 w 148"/>
                <a:gd name="T1" fmla="*/ 83 h 97"/>
                <a:gd name="T2" fmla="*/ 2 w 148"/>
                <a:gd name="T3" fmla="*/ 65 h 97"/>
                <a:gd name="T4" fmla="*/ 55 w 148"/>
                <a:gd name="T5" fmla="*/ 11 h 97"/>
                <a:gd name="T6" fmla="*/ 142 w 148"/>
                <a:gd name="T7" fmla="*/ 53 h 97"/>
                <a:gd name="T8" fmla="*/ 121 w 148"/>
                <a:gd name="T9" fmla="*/ 87 h 97"/>
                <a:gd name="T10" fmla="*/ 1 w 148"/>
                <a:gd name="T11" fmla="*/ 83 h 97"/>
              </a:gdLst>
              <a:ahLst/>
              <a:cxnLst>
                <a:cxn ang="0">
                  <a:pos x="T0" y="T1"/>
                </a:cxn>
                <a:cxn ang="0">
                  <a:pos x="T2" y="T3"/>
                </a:cxn>
                <a:cxn ang="0">
                  <a:pos x="T4" y="T5"/>
                </a:cxn>
                <a:cxn ang="0">
                  <a:pos x="T6" y="T7"/>
                </a:cxn>
                <a:cxn ang="0">
                  <a:pos x="T8" y="T9"/>
                </a:cxn>
                <a:cxn ang="0">
                  <a:pos x="T10" y="T11"/>
                </a:cxn>
              </a:cxnLst>
              <a:rect l="0" t="0" r="r" b="b"/>
              <a:pathLst>
                <a:path w="148" h="97">
                  <a:moveTo>
                    <a:pt x="1" y="83"/>
                  </a:moveTo>
                  <a:cubicBezTo>
                    <a:pt x="0" y="77"/>
                    <a:pt x="1" y="71"/>
                    <a:pt x="2" y="65"/>
                  </a:cubicBezTo>
                  <a:cubicBezTo>
                    <a:pt x="8" y="38"/>
                    <a:pt x="29" y="17"/>
                    <a:pt x="55" y="11"/>
                  </a:cubicBezTo>
                  <a:cubicBezTo>
                    <a:pt x="104" y="0"/>
                    <a:pt x="133" y="25"/>
                    <a:pt x="142" y="53"/>
                  </a:cubicBezTo>
                  <a:cubicBezTo>
                    <a:pt x="148" y="68"/>
                    <a:pt x="137" y="85"/>
                    <a:pt x="121" y="87"/>
                  </a:cubicBezTo>
                  <a:cubicBezTo>
                    <a:pt x="66" y="97"/>
                    <a:pt x="34" y="81"/>
                    <a:pt x="1"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p:cNvSpPr txBox="1"/>
          <p:nvPr/>
        </p:nvSpPr>
        <p:spPr>
          <a:xfrm>
            <a:off x="5486400" y="2905057"/>
            <a:ext cx="737748" cy="307777"/>
          </a:xfrm>
          <a:prstGeom prst="rect">
            <a:avLst/>
          </a:prstGeom>
          <a:noFill/>
        </p:spPr>
        <p:txBody>
          <a:bodyPr wrap="square" rtlCol="0">
            <a:spAutoFit/>
          </a:bodyPr>
          <a:lstStyle/>
          <a:p>
            <a:r>
              <a:rPr lang="en-US" sz="1400" dirty="0" smtClean="0"/>
              <a:t>Users</a:t>
            </a:r>
            <a:endParaRPr lang="en-US" sz="1400" dirty="0"/>
          </a:p>
        </p:txBody>
      </p:sp>
      <p:sp>
        <p:nvSpPr>
          <p:cNvPr id="3" name="Rectangle 2"/>
          <p:cNvSpPr/>
          <p:nvPr/>
        </p:nvSpPr>
        <p:spPr>
          <a:xfrm>
            <a:off x="6934200" y="1815352"/>
            <a:ext cx="53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DBMS</a:t>
            </a:r>
            <a:endParaRPr lang="en-US" sz="2000" dirty="0"/>
          </a:p>
        </p:txBody>
      </p:sp>
      <p:sp>
        <p:nvSpPr>
          <p:cNvPr id="18" name="Right Arrow 17"/>
          <p:cNvSpPr/>
          <p:nvPr/>
        </p:nvSpPr>
        <p:spPr>
          <a:xfrm>
            <a:off x="6308212" y="2117226"/>
            <a:ext cx="482389" cy="138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7695263" y="2117226"/>
            <a:ext cx="482389" cy="138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flipH="1">
            <a:off x="6308212" y="2558052"/>
            <a:ext cx="466000" cy="19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flipH="1">
            <a:off x="7695263" y="2614285"/>
            <a:ext cx="466000" cy="19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Internal Storage 21"/>
          <p:cNvSpPr/>
          <p:nvPr/>
        </p:nvSpPr>
        <p:spPr>
          <a:xfrm>
            <a:off x="8673283" y="1896896"/>
            <a:ext cx="1295400" cy="941719"/>
          </a:xfrm>
          <a:prstGeom prst="flowChartInternalStorag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3" name="Flowchart: Internal Storage 22"/>
          <p:cNvSpPr/>
          <p:nvPr/>
        </p:nvSpPr>
        <p:spPr>
          <a:xfrm>
            <a:off x="8870383" y="2056832"/>
            <a:ext cx="1295400" cy="941719"/>
          </a:xfrm>
          <a:prstGeom prst="flowChartInternalStorag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4" name="Flowchart: Internal Storage 23"/>
          <p:cNvSpPr/>
          <p:nvPr/>
        </p:nvSpPr>
        <p:spPr>
          <a:xfrm>
            <a:off x="9067482" y="2216769"/>
            <a:ext cx="1295400" cy="941719"/>
          </a:xfrm>
          <a:prstGeom prst="flowChartInternalStorag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5" name="TextBox 24"/>
          <p:cNvSpPr txBox="1"/>
          <p:nvPr/>
        </p:nvSpPr>
        <p:spPr>
          <a:xfrm>
            <a:off x="9281273" y="3380730"/>
            <a:ext cx="1295400" cy="307777"/>
          </a:xfrm>
          <a:prstGeom prst="rect">
            <a:avLst/>
          </a:prstGeom>
          <a:noFill/>
        </p:spPr>
        <p:txBody>
          <a:bodyPr wrap="square" rtlCol="0">
            <a:spAutoFit/>
          </a:bodyPr>
          <a:lstStyle/>
          <a:p>
            <a:r>
              <a:rPr lang="en-US" sz="1400" dirty="0" smtClean="0"/>
              <a:t>Database</a:t>
            </a:r>
            <a:endParaRPr lang="en-US" dirty="0"/>
          </a:p>
        </p:txBody>
      </p:sp>
      <p:sp>
        <p:nvSpPr>
          <p:cNvPr id="26" name="TextBox 25"/>
          <p:cNvSpPr txBox="1"/>
          <p:nvPr/>
        </p:nvSpPr>
        <p:spPr>
          <a:xfrm>
            <a:off x="6245669" y="2198787"/>
            <a:ext cx="842164" cy="415498"/>
          </a:xfrm>
          <a:prstGeom prst="rect">
            <a:avLst/>
          </a:prstGeom>
          <a:noFill/>
        </p:spPr>
        <p:txBody>
          <a:bodyPr wrap="square" rtlCol="0">
            <a:spAutoFit/>
          </a:bodyPr>
          <a:lstStyle/>
          <a:p>
            <a:r>
              <a:rPr lang="en-US" sz="1050" dirty="0" smtClean="0"/>
              <a:t>SQL or JDBC</a:t>
            </a:r>
            <a:endParaRPr lang="en-US" sz="1050" dirty="0"/>
          </a:p>
        </p:txBody>
      </p:sp>
      <p:graphicFrame>
        <p:nvGraphicFramePr>
          <p:cNvPr id="11" name="Table 10"/>
          <p:cNvGraphicFramePr>
            <a:graphicFrameLocks noGrp="1"/>
          </p:cNvGraphicFramePr>
          <p:nvPr>
            <p:extLst>
              <p:ext uri="{D42A27DB-BD31-4B8C-83A1-F6EECF244321}">
                <p14:modId xmlns:p14="http://schemas.microsoft.com/office/powerpoint/2010/main" val="2348520111"/>
              </p:ext>
            </p:extLst>
          </p:nvPr>
        </p:nvGraphicFramePr>
        <p:xfrm>
          <a:off x="939482" y="3923286"/>
          <a:ext cx="8128000" cy="2350206"/>
        </p:xfrm>
        <a:graphic>
          <a:graphicData uri="http://schemas.openxmlformats.org/drawingml/2006/table">
            <a:tbl>
              <a:tblPr firstRow="1" bandRow="1">
                <a:tableStyleId>{5C22544A-7EE6-4342-B048-85BDC9FD1C3A}</a:tableStyleId>
              </a:tblPr>
              <a:tblGrid>
                <a:gridCol w="4064000"/>
                <a:gridCol w="4064000"/>
              </a:tblGrid>
              <a:tr h="391701">
                <a:tc>
                  <a:txBody>
                    <a:bodyPr/>
                    <a:lstStyle/>
                    <a:p>
                      <a:r>
                        <a:rPr lang="en-US" dirty="0" smtClean="0"/>
                        <a:t>Name of Database Table</a:t>
                      </a:r>
                      <a:endParaRPr lang="en-US" dirty="0"/>
                    </a:p>
                  </a:txBody>
                  <a:tcPr/>
                </a:tc>
                <a:tc>
                  <a:txBody>
                    <a:bodyPr/>
                    <a:lstStyle/>
                    <a:p>
                      <a:r>
                        <a:rPr lang="en-US" dirty="0" smtClean="0"/>
                        <a:t>Description</a:t>
                      </a:r>
                      <a:endParaRPr lang="en-US" dirty="0"/>
                    </a:p>
                  </a:txBody>
                  <a:tcPr/>
                </a:tc>
              </a:tr>
              <a:tr h="391701">
                <a:tc>
                  <a:txBody>
                    <a:bodyPr/>
                    <a:lstStyle/>
                    <a:p>
                      <a:r>
                        <a:rPr lang="en-US" dirty="0" smtClean="0"/>
                        <a:t>Application</a:t>
                      </a:r>
                      <a:endParaRPr lang="en-US" dirty="0"/>
                    </a:p>
                  </a:txBody>
                  <a:tcPr/>
                </a:tc>
                <a:tc>
                  <a:txBody>
                    <a:bodyPr/>
                    <a:lstStyle/>
                    <a:p>
                      <a:r>
                        <a:rPr lang="en-US" dirty="0" smtClean="0"/>
                        <a:t>Data of Applied students </a:t>
                      </a:r>
                      <a:endParaRPr lang="en-US" dirty="0"/>
                    </a:p>
                  </a:txBody>
                  <a:tcPr/>
                </a:tc>
              </a:tr>
              <a:tr h="391701">
                <a:tc>
                  <a:txBody>
                    <a:bodyPr/>
                    <a:lstStyle/>
                    <a:p>
                      <a:r>
                        <a:rPr lang="en-US" dirty="0" smtClean="0"/>
                        <a:t>Users</a:t>
                      </a:r>
                      <a:endParaRPr lang="en-US" dirty="0"/>
                    </a:p>
                  </a:txBody>
                  <a:tcPr/>
                </a:tc>
                <a:tc>
                  <a:txBody>
                    <a:bodyPr/>
                    <a:lstStyle/>
                    <a:p>
                      <a:r>
                        <a:rPr lang="en-US" dirty="0" smtClean="0"/>
                        <a:t>Login credentials data</a:t>
                      </a:r>
                      <a:endParaRPr lang="en-US" dirty="0"/>
                    </a:p>
                  </a:txBody>
                  <a:tcPr/>
                </a:tc>
              </a:tr>
              <a:tr h="391701">
                <a:tc>
                  <a:txBody>
                    <a:bodyPr/>
                    <a:lstStyle/>
                    <a:p>
                      <a:r>
                        <a:rPr lang="en-US" dirty="0" smtClean="0"/>
                        <a:t>Programs Offered</a:t>
                      </a:r>
                      <a:endParaRPr lang="en-US" dirty="0"/>
                    </a:p>
                  </a:txBody>
                  <a:tcPr/>
                </a:tc>
                <a:tc>
                  <a:txBody>
                    <a:bodyPr/>
                    <a:lstStyle/>
                    <a:p>
                      <a:r>
                        <a:rPr lang="en-US" dirty="0" smtClean="0"/>
                        <a:t>Data of offered programs</a:t>
                      </a:r>
                      <a:endParaRPr lang="en-US" dirty="0"/>
                    </a:p>
                  </a:txBody>
                  <a:tcPr/>
                </a:tc>
              </a:tr>
              <a:tr h="391701">
                <a:tc>
                  <a:txBody>
                    <a:bodyPr/>
                    <a:lstStyle/>
                    <a:p>
                      <a:r>
                        <a:rPr lang="en-US" dirty="0" smtClean="0"/>
                        <a:t>Programs Scheduled</a:t>
                      </a:r>
                      <a:endParaRPr lang="en-US" dirty="0"/>
                    </a:p>
                  </a:txBody>
                  <a:tcPr/>
                </a:tc>
                <a:tc>
                  <a:txBody>
                    <a:bodyPr/>
                    <a:lstStyle/>
                    <a:p>
                      <a:r>
                        <a:rPr lang="en-US" dirty="0" smtClean="0"/>
                        <a:t>Data of scheduled programs</a:t>
                      </a:r>
                      <a:endParaRPr lang="en-US" dirty="0"/>
                    </a:p>
                  </a:txBody>
                  <a:tcPr/>
                </a:tc>
              </a:tr>
              <a:tr h="391701">
                <a:tc>
                  <a:txBody>
                    <a:bodyPr/>
                    <a:lstStyle/>
                    <a:p>
                      <a:r>
                        <a:rPr lang="en-US" dirty="0" smtClean="0"/>
                        <a:t>Participants</a:t>
                      </a:r>
                      <a:endParaRPr lang="en-US" dirty="0"/>
                    </a:p>
                  </a:txBody>
                  <a:tcPr/>
                </a:tc>
                <a:tc>
                  <a:txBody>
                    <a:bodyPr/>
                    <a:lstStyle/>
                    <a:p>
                      <a:r>
                        <a:rPr lang="en-US" dirty="0" smtClean="0"/>
                        <a:t>Data</a:t>
                      </a:r>
                      <a:r>
                        <a:rPr lang="en-US" baseline="0" dirty="0" smtClean="0"/>
                        <a:t> of accepted applicants</a:t>
                      </a:r>
                      <a:endParaRPr lang="en-US" dirty="0"/>
                    </a:p>
                  </a:txBody>
                  <a:tcPr/>
                </a:tc>
              </a:tr>
            </a:tbl>
          </a:graphicData>
        </a:graphic>
      </p:graphicFrame>
    </p:spTree>
    <p:extLst>
      <p:ext uri="{BB962C8B-B14F-4D97-AF65-F5344CB8AC3E}">
        <p14:creationId xmlns:p14="http://schemas.microsoft.com/office/powerpoint/2010/main" val="155322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645</TotalTime>
  <Words>620</Words>
  <Application>Microsoft Office PowerPoint</Application>
  <PresentationFormat>Widescreen</PresentationFormat>
  <Paragraphs>174</Paragraphs>
  <Slides>23</Slides>
  <Notes>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30" baseType="lpstr">
      <vt:lpstr>Arial</vt:lpstr>
      <vt:lpstr>Verdana</vt:lpstr>
      <vt:lpstr>Wingdings</vt:lpstr>
      <vt:lpstr>Capgemini Master</vt:lpstr>
      <vt:lpstr>Cover options</vt:lpstr>
      <vt:lpstr>Final slides</vt:lpstr>
      <vt:lpstr>think-cell Slide</vt:lpstr>
      <vt:lpstr>University Admission System</vt:lpstr>
      <vt:lpstr>Objectives</vt:lpstr>
      <vt:lpstr>SDLC</vt:lpstr>
      <vt:lpstr>Functional Requirements</vt:lpstr>
      <vt:lpstr>Non-Functional Requirements</vt:lpstr>
      <vt:lpstr>System Requirements</vt:lpstr>
      <vt:lpstr>Technology Used</vt:lpstr>
      <vt:lpstr>System Modules </vt:lpstr>
      <vt:lpstr>Database Integration</vt:lpstr>
      <vt:lpstr>Layered Architecture</vt:lpstr>
      <vt:lpstr>Layered Architecture</vt:lpstr>
      <vt:lpstr>Class diagram</vt:lpstr>
      <vt:lpstr>Use Case Diagram</vt:lpstr>
      <vt:lpstr>Main Page</vt:lpstr>
      <vt:lpstr>Admin</vt:lpstr>
      <vt:lpstr>Admin</vt:lpstr>
      <vt:lpstr>Student</vt:lpstr>
      <vt:lpstr>MAC</vt:lpstr>
      <vt:lpstr>MAC</vt:lpstr>
      <vt:lpstr>Loggers</vt:lpstr>
      <vt:lpstr>JUnit</vt:lpstr>
      <vt:lpstr>Future Scope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temp</dc:creator>
  <cp:lastModifiedBy>Yashashwani Preethi</cp:lastModifiedBy>
  <cp:revision>39</cp:revision>
  <dcterms:created xsi:type="dcterms:W3CDTF">2018-10-09T05:57:12Z</dcterms:created>
  <dcterms:modified xsi:type="dcterms:W3CDTF">2018-10-09T18:35:00Z</dcterms:modified>
</cp:coreProperties>
</file>