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Proxima Nova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FD8277-4D44-45FD-98BD-D9E5B43144F3}">
  <a:tblStyle styleId="{A2FD8277-4D44-45FD-98BD-D9E5B43144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6.xml"/><Relationship Id="rId34" Type="http://schemas.openxmlformats.org/officeDocument/2006/relationships/font" Target="fonts/ProximaNova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alexlenail.me/NN-SVG/index.html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Ronit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302fb548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302fb548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Srikar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1f0a83d8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1f0a83d8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Srikar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1f0a83d8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1f0a83d8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Srikar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302fb548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302fb548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http://alexlenail.me/NN-SVG/index.html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Srikar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1f0a83d8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1f0a83d8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Srikar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1f0a83d8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1f0a83d8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Srikar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302fb548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302fb548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Srikar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1f0a83d8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1f0a83d8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Srikar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1f0a83d8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1f0a83d8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Srikar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1f0a83d8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1f0a83d8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Srikar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1bbb6055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1bbb6055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Ronit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1f0a83d8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1f0a83d8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Ronit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1f0a83d8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1f0a83d8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Ronit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1f0a83d8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1f0a83d8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Ronit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1f0a83d8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1f0a83d8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Ronit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1f0a83d8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1f0a83d8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Ronit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1c8b562e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1c8b562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Srikar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1f0a83d8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1f0a83d8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4c746be8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4c746be8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1bbb6055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1bbb6055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Ronit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302fb54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302fb54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Ronit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Heart Disease Data Dictionary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The following are the features we'll use to predict our target variable (heart disease or no heart disease).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6096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age - age in years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sex - (1 = male; 0 = female)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cp - chest pain type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1" marL="1219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0: Typical angina: chest pain related decrease blood supply to the heart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1" marL="1219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1: Atypical angina: chest pain not related to heart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1" marL="1219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2: Non-anginal pain: typically esophageal spasms (non heart related)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1" marL="1219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3: Asymptomatic: chest pain not showing signs of disease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trestbps - resting blood pressure (in mm Hg on admission to the hospital)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1" marL="1219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anything above 130-140 is typically cause for concern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chol - serum cholestoral in mg/dl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1" marL="1219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serum = LDL + HDL + .2 * triglycerides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1" marL="1219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above 200 is cause for concern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fbs - (fasting blood sugar &gt; 120 mg/dl) (1 = true; 0 = false)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1" marL="1219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Blood sugar usually after an overnight fast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thalach - maximum heart rate achieved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exang - exercise induced angina (1 = yes; 0 = no)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ca - number of major vessels (0-3) colored by flourosopy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1" marL="1219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colored vessel means the doctor can see the blood passing through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1" marL="1219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the more blood movement the better (no clots)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c746be8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c746be8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	Electrocardiogram: Measures electric signals in heart, </a:t>
            </a: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often used to detect abnormal heart rhythms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5275" lvl="0" marL="609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restecg - resting electrocardiographic results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5275" lvl="1" marL="1219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0: Nothing to note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5275" lvl="1" marL="1219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1: ST segment abnormality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5275" lvl="2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■"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can range from mild symptoms to severe problems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5275" lvl="2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■"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signals non-normal heart beat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5275" lvl="1" marL="1219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2: Possible or definite left ventricular hypertrophy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5275" lvl="2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■"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Enlarged heart's main pumping chamber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oldpeak - ST segment depression induced by exercise relative to rest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looks at stress of heart during excercise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unhealthy heart will stress more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slope - the slope of the peak exercise ST segment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0: Upsloping: better heart rate with excercise (uncommon)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1: Flatsloping: minimal change (typical healthy heart)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2: Downsloping: signs of unhealthy heart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1bbb6055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1bbb6055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Srikar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302fb548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302fb548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Srikar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1bbb6055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1bbb6055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Srikar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images.ctfassets.net/yixw23k2v6vo/2gmXzt47usTgvqBdGsZthG/14b99ab35cd6d18930f5a0b02c4829d6/HEART_INFO_stas.png" TargetMode="External"/><Relationship Id="rId4" Type="http://schemas.openxmlformats.org/officeDocument/2006/relationships/hyperlink" Target="https://www.heart.org/-/media/Data-Import/images/1/2/B/1208-news-mortality_Graphic.jp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hyperlink" Target="https://www.kaggle.com/ronitf/heart-disease-uci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Heart Disease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Srikar Nadella &amp; Ronit Malhotra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Input Layer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Hidden Layer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Output Layer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Batch Size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Loss Function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Epochs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Learning rate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Activation	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22"/>
          <p:cNvSpPr txBox="1"/>
          <p:nvPr>
            <p:ph idx="2" type="body"/>
          </p:nvPr>
        </p:nvSpPr>
        <p:spPr>
          <a:xfrm>
            <a:off x="2816050" y="1152475"/>
            <a:ext cx="6209400" cy="3416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modelmaker(x_train,y_train,x_test,y_test):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model = models.Sequential()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model.add(layers.Dense(</a:t>
            </a:r>
            <a:r>
              <a:rPr lang="en" sz="1050">
                <a:solidFill>
                  <a:schemeClr val="lt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512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input_shape = </a:t>
            </a:r>
            <a:r>
              <a:rPr lang="en" sz="1050">
                <a:solidFill>
                  <a:schemeClr val="dk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(1,12)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))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model.add(layers.Dense(</a:t>
            </a:r>
            <a:r>
              <a:rPr lang="en" sz="1050">
                <a:solidFill>
                  <a:schemeClr val="lt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1024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en" sz="1050">
                <a:solidFill>
                  <a:schemeClr val="lt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model.add(layers.Dense(1))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model.compile(optimizer=optimizers.RMSprop(</a:t>
            </a:r>
            <a:r>
              <a:rPr lang="en" sz="1050">
                <a:solidFill>
                  <a:schemeClr val="lt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lr=0.005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 loss=</a:t>
            </a:r>
            <a:r>
              <a:rPr lang="en" sz="1050">
                <a:solidFill>
                  <a:schemeClr val="lt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'mse'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metrics=['mae','accuracy'])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history = model.fit(x_train, y_train, </a:t>
            </a:r>
            <a:r>
              <a:rPr lang="en" sz="1050">
                <a:solidFill>
                  <a:schemeClr val="lt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epochs= 5, batch_size=5,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validation_data=(x_test,y_test))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Epochs and Bits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modelValidator(x_train,y_train,x_test,y_test, firstLayerMax, SecondLayerMax, maxNumEpochs):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chemeClr val="lt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firstLayer = 8</a:t>
            </a:r>
            <a:endParaRPr sz="900">
              <a:solidFill>
                <a:schemeClr val="lt1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chemeClr val="lt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secondLayer = 8</a:t>
            </a:r>
            <a:endParaRPr sz="900">
              <a:solidFill>
                <a:schemeClr val="lt1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chemeClr val="lt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listOfAccuracy = []</a:t>
            </a:r>
            <a:endParaRPr sz="900">
              <a:solidFill>
                <a:schemeClr val="lt1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chemeClr val="lt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listOfAccuracyIndex = []</a:t>
            </a:r>
            <a:endParaRPr sz="900">
              <a:solidFill>
                <a:schemeClr val="lt1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numEpochs in range(maxNumEpochs):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r  in range(firstLayerMax - firstLayer):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for c in range(SecondLayerMax - secondLayer):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model = models.Sequential()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model.add(layers.Dense</a:t>
            </a:r>
            <a:r>
              <a:rPr lang="en" sz="900">
                <a:solidFill>
                  <a:schemeClr val="lt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(np.power(2,(r + firstLayer)), activation='sigmoid'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input_shape = (1,12) ))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Continued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model.add</a:t>
            </a:r>
            <a:r>
              <a:rPr lang="en" sz="900">
                <a:solidFill>
                  <a:schemeClr val="lt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(layers.Dense(np.power(2,(c + secondLayer))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activation='sigmoid'))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model.add(layers.Dense(1))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model.compile(optimizer=optimizers.RMSprop(lr=0.005), loss='mse', metrics=['mae','accuracy'])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history = model.fit(x_train, y_train,</a:t>
            </a:r>
            <a:r>
              <a:rPr lang="en" sz="900">
                <a:solidFill>
                  <a:schemeClr val="lt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 epochs= numEpochs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batch_size=5, validation_data=(x_test,y_test))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test_mae_score = testData(testX, testY, model)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900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chemeClr val="lt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listOfAccuracy.append(test_mae_score[2])</a:t>
            </a:r>
            <a:endParaRPr sz="900">
              <a:solidFill>
                <a:schemeClr val="lt1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900">
                <a:solidFill>
                  <a:schemeClr val="lt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listOfAccuracyIndex.append((numEpochs</a:t>
            </a:r>
            <a:r>
              <a:rPr b="1" lang="en" sz="900">
                <a:solidFill>
                  <a:schemeClr val="lt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, r,c))</a:t>
            </a:r>
            <a:endParaRPr b="1" sz="900">
              <a:solidFill>
                <a:schemeClr val="lt1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listOfAccuracy, listOfAccuracyIndex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5"/>
          <p:cNvPicPr preferRelativeResize="0"/>
          <p:nvPr/>
        </p:nvPicPr>
        <p:blipFill rotWithShape="1">
          <a:blip r:embed="rId3">
            <a:alphaModFix/>
          </a:blip>
          <a:srcRect b="15436" l="10255" r="6908" t="24733"/>
          <a:stretch/>
        </p:blipFill>
        <p:spPr>
          <a:xfrm>
            <a:off x="2103150" y="326728"/>
            <a:ext cx="4937699" cy="142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5550" y="1854854"/>
            <a:ext cx="2912908" cy="3091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913" y="490188"/>
            <a:ext cx="5960175" cy="416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263" y="364950"/>
            <a:ext cx="5969475" cy="44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1560025"/>
            <a:ext cx="8520600" cy="19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9700"/>
              <a:t>OVERFITTING</a:t>
            </a:r>
            <a:endParaRPr sz="9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32" y="0"/>
            <a:ext cx="855173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1578450"/>
            <a:ext cx="8520600" cy="198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meanings</a:t>
            </a:r>
            <a:endParaRPr/>
          </a:p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Target: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1 is Yes(Red)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0 is No(Blue)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25" y="185600"/>
            <a:ext cx="7397100" cy="470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075" y="509997"/>
            <a:ext cx="4531826" cy="383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2"/>
          <p:cNvSpPr txBox="1"/>
          <p:nvPr/>
        </p:nvSpPr>
        <p:spPr>
          <a:xfrm>
            <a:off x="2079450" y="4453975"/>
            <a:ext cx="4985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Gender vs Number of cases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9938" y="254900"/>
            <a:ext cx="4564125" cy="386362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3"/>
          <p:cNvSpPr txBox="1"/>
          <p:nvPr/>
        </p:nvSpPr>
        <p:spPr>
          <a:xfrm>
            <a:off x="3072013" y="4249000"/>
            <a:ext cx="3000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Age </a:t>
            </a:r>
            <a:r>
              <a:rPr lang="en">
                <a:solidFill>
                  <a:schemeClr val="dk1"/>
                </a:solidFill>
              </a:rPr>
              <a:t>vs </a:t>
            </a:r>
            <a:r>
              <a:rPr lang="en">
                <a:solidFill>
                  <a:schemeClr val="dk1"/>
                </a:solidFill>
              </a:rPr>
              <a:t>Number of cases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013" y="127750"/>
            <a:ext cx="4925975" cy="416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4"/>
          <p:cNvSpPr txBox="1"/>
          <p:nvPr/>
        </p:nvSpPr>
        <p:spPr>
          <a:xfrm>
            <a:off x="3072013" y="4370100"/>
            <a:ext cx="3000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Cholesterol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vs </a:t>
            </a:r>
            <a:r>
              <a:rPr lang="en">
                <a:solidFill>
                  <a:schemeClr val="dk1"/>
                </a:solidFill>
              </a:rPr>
              <a:t>Number of cases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762" y="314850"/>
            <a:ext cx="4610475" cy="390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5"/>
          <p:cNvSpPr txBox="1"/>
          <p:nvPr/>
        </p:nvSpPr>
        <p:spPr>
          <a:xfrm>
            <a:off x="3071988" y="4338850"/>
            <a:ext cx="30000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Maximum Heart rate </a:t>
            </a:r>
            <a:r>
              <a:rPr lang="en">
                <a:solidFill>
                  <a:schemeClr val="dk1"/>
                </a:solidFill>
              </a:rPr>
              <a:t>vs </a:t>
            </a:r>
            <a:r>
              <a:rPr lang="en">
                <a:solidFill>
                  <a:schemeClr val="dk1"/>
                </a:solidFill>
              </a:rPr>
              <a:t>Number of cases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311700" y="1152475"/>
            <a:ext cx="8520600" cy="3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More common in people under 60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Males more likely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Cholesterol</a:t>
            </a:r>
            <a:r>
              <a:rPr lang="en">
                <a:solidFill>
                  <a:schemeClr val="dk1"/>
                </a:solidFill>
              </a:rPr>
              <a:t> of 200-400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Maximum Heart Rate of 150-180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Many f</a:t>
            </a:r>
            <a:r>
              <a:rPr lang="en">
                <a:solidFill>
                  <a:schemeClr val="dk1"/>
                </a:solidFill>
              </a:rPr>
              <a:t>alse alarms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87% average accuracy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96% peak accuracy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Least important features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Fasting blood pressure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Angina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03" name="Google Shape;20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Images: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https://images.ctfassets.net/yixw23k2v6vo/2gmXzt47usTgvqBdGsZthG/14b99ab35cd6d18930f5a0b02c4829d6/HEART_INFO_stas.png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https://www.heart.org/-/media/Data-Import/images/1/2/B/1208-news-mortality_Graphic.jpg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7438"/>
            <a:ext cx="8839202" cy="2728623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/>
          <p:nvPr/>
        </p:nvSpPr>
        <p:spPr>
          <a:xfrm>
            <a:off x="2593650" y="4298525"/>
            <a:ext cx="39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https://www.kaggle.com/ronitf/heart-disease-uci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o"/>
            </a:pPr>
            <a:r>
              <a:rPr lang="en" sz="1800">
                <a:solidFill>
                  <a:schemeClr val="dk1"/>
                </a:solidFill>
              </a:rPr>
              <a:t>Age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o"/>
            </a:pPr>
            <a:r>
              <a:rPr lang="en" sz="1800">
                <a:solidFill>
                  <a:schemeClr val="dk1"/>
                </a:solidFill>
              </a:rPr>
              <a:t>Sex (gender)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o"/>
            </a:pPr>
            <a:r>
              <a:rPr lang="en" sz="1800">
                <a:solidFill>
                  <a:schemeClr val="dk1"/>
                </a:solidFill>
              </a:rPr>
              <a:t>Chest pain type (on a scale of 0 - 3)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o"/>
            </a:pPr>
            <a:r>
              <a:rPr lang="en" sz="1800">
                <a:solidFill>
                  <a:schemeClr val="dk1"/>
                </a:solidFill>
              </a:rPr>
              <a:t>Resting blood pressure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o"/>
            </a:pPr>
            <a:r>
              <a:rPr lang="en" sz="1800">
                <a:solidFill>
                  <a:schemeClr val="dk1"/>
                </a:solidFill>
              </a:rPr>
              <a:t>Serum cholesterol in mg/dl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o"/>
            </a:pPr>
            <a:r>
              <a:rPr lang="en" sz="1800">
                <a:solidFill>
                  <a:schemeClr val="dk1"/>
                </a:solidFill>
              </a:rPr>
              <a:t>Fasting blood sugar &gt; 120 mg/dl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o"/>
            </a:pPr>
            <a:r>
              <a:rPr lang="en" sz="1800">
                <a:solidFill>
                  <a:schemeClr val="dk1"/>
                </a:solidFill>
              </a:rPr>
              <a:t>Maximum heart rate achieved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o"/>
            </a:pPr>
            <a:r>
              <a:rPr lang="en" sz="1800">
                <a:solidFill>
                  <a:schemeClr val="dk1"/>
                </a:solidFill>
              </a:rPr>
              <a:t>Exercise induced angina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o"/>
            </a:pPr>
            <a:r>
              <a:rPr lang="en" sz="1800">
                <a:solidFill>
                  <a:schemeClr val="dk1"/>
                </a:solidFill>
              </a:rPr>
              <a:t>Number of major vessels (0-3) colored by fluoroscopy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262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continued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914550" y="1124800"/>
            <a:ext cx="4256400" cy="22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Resting electrocardiographic results (values 0,1,2)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Oldpeak = ST s</a:t>
            </a:r>
            <a:r>
              <a:rPr lang="en">
                <a:solidFill>
                  <a:schemeClr val="dk1"/>
                </a:solidFill>
              </a:rPr>
              <a:t>egment </a:t>
            </a:r>
            <a:r>
              <a:rPr lang="en" sz="1800">
                <a:solidFill>
                  <a:schemeClr val="dk1"/>
                </a:solidFill>
              </a:rPr>
              <a:t>depression induced by exercise relative to rest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50" y="3061800"/>
            <a:ext cx="4815999" cy="19756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4848250" y="3376588"/>
            <a:ext cx="381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 slope of the peak exercise ST segment(0,1,2)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550" y="919250"/>
            <a:ext cx="4816000" cy="20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oogle Shape;91;p19"/>
          <p:cNvGraphicFramePr/>
          <p:nvPr/>
        </p:nvGraphicFramePr>
        <p:xfrm>
          <a:off x="312550" y="-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{A2FD8277-4D44-45FD-98BD-D9E5B43144F3}</a:tableStyleId>
              </a:tblPr>
              <a:tblGrid>
                <a:gridCol w="655300"/>
                <a:gridCol w="655300"/>
                <a:gridCol w="655300"/>
                <a:gridCol w="655300"/>
                <a:gridCol w="655300"/>
                <a:gridCol w="655300"/>
                <a:gridCol w="655300"/>
                <a:gridCol w="655300"/>
                <a:gridCol w="655300"/>
                <a:gridCol w="655300"/>
                <a:gridCol w="655300"/>
                <a:gridCol w="655300"/>
                <a:gridCol w="655300"/>
              </a:tblGrid>
              <a:tr h="106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Age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Chest Pain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Blood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Pressure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Cholesterol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Fasting Blood sugar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Resting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ECG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Max heart rate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Angina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oldpeak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slope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Target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5104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145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233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150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2.3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5104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130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250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187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3.5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5104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130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172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5104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177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140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5104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236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178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5104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354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5104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140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192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148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5104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140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294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153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dataClean(x,y):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#YES &amp; NOS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 = (x[:,:])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y = (y[:,:])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 = x.astype(np.float64)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y = y.astype(np.float64)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(x,y)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Did not change the data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Health values are </a:t>
            </a:r>
            <a:r>
              <a:rPr lang="en">
                <a:solidFill>
                  <a:schemeClr val="dk1"/>
                </a:solidFill>
              </a:rPr>
              <a:t>unpredictable</a:t>
            </a:r>
            <a:r>
              <a:rPr lang="en">
                <a:solidFill>
                  <a:schemeClr val="dk1"/>
                </a:solidFill>
              </a:rPr>
              <a:t> and vary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All data was numerical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No conversion </a:t>
            </a:r>
            <a:r>
              <a:rPr lang="en">
                <a:solidFill>
                  <a:schemeClr val="dk1"/>
                </a:solidFill>
              </a:rPr>
              <a:t>necessary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vs. Train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0" y="1531800"/>
            <a:ext cx="9144000" cy="20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skLearning(x,y):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x_train, x_test, y_train, y_test = model_selection.train_test_split(x, y,</a:t>
            </a:r>
            <a:r>
              <a:rPr b="1" lang="en" sz="1050">
                <a:solidFill>
                  <a:schemeClr val="lt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train_size=0.75,test_size=0.25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random_state=101)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sc = StandardScaler()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x_train = sc.fit_transform(x_train)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x_test = sc.transform(x_test)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return(x_train, y_train, x_test, y_test)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