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  <p:sldMasterId id="2147483669" r:id="rId2"/>
  </p:sldMasterIdLst>
  <p:notesMasterIdLst>
    <p:notesMasterId r:id="rId17"/>
  </p:notesMasterIdLst>
  <p:sldIdLst>
    <p:sldId id="256" r:id="rId3"/>
    <p:sldId id="257" r:id="rId4"/>
    <p:sldId id="259" r:id="rId5"/>
    <p:sldId id="273" r:id="rId6"/>
    <p:sldId id="272" r:id="rId7"/>
    <p:sldId id="274" r:id="rId8"/>
    <p:sldId id="260" r:id="rId9"/>
    <p:sldId id="261" r:id="rId10"/>
    <p:sldId id="262" r:id="rId11"/>
    <p:sldId id="275" r:id="rId12"/>
    <p:sldId id="264" r:id="rId13"/>
    <p:sldId id="276" r:id="rId14"/>
    <p:sldId id="270" r:id="rId15"/>
    <p:sldId id="271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05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044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01bbc6e14b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201bbc6e14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5d7652c39_1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2a5d7652c39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695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5d7652c39_1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2a5d7652c39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5d7652c39_4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2a5d7652c39_4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1bbc6e14b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201bbc6e14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1bbc6e14b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201bbc6e14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5d7652c39_1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2a5d7652c39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5d7652c39_1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2a5d7652c39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3189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5d7652c39_1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2a5d7652c39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7010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5d7652c39_1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2a5d7652c39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2054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5d7652c39_1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2a5d7652c39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5d7652c39_1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2a5d7652c39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5d7652c39_1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2a5d7652c39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57200" y="1451426"/>
            <a:ext cx="4038600" cy="3173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648200" y="1451426"/>
            <a:ext cx="4038600" cy="3173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57199" y="1397255"/>
            <a:ext cx="4040188" cy="436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57199" y="1989969"/>
            <a:ext cx="4040188" cy="269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3"/>
          </p:nvPr>
        </p:nvSpPr>
        <p:spPr>
          <a:xfrm>
            <a:off x="4645025" y="1397255"/>
            <a:ext cx="4041775" cy="436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4"/>
          </p:nvPr>
        </p:nvSpPr>
        <p:spPr>
          <a:xfrm>
            <a:off x="4645025" y="1989969"/>
            <a:ext cx="4041775" cy="269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457200" y="679122"/>
            <a:ext cx="3008313" cy="777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body" idx="1"/>
          </p:nvPr>
        </p:nvSpPr>
        <p:spPr>
          <a:xfrm>
            <a:off x="3575050" y="679122"/>
            <a:ext cx="5111750" cy="3915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body" idx="2"/>
          </p:nvPr>
        </p:nvSpPr>
        <p:spPr>
          <a:xfrm>
            <a:off x="457201" y="1609519"/>
            <a:ext cx="3008313" cy="298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>
            <a:spLocks noGrp="1"/>
          </p:cNvSpPr>
          <p:nvPr>
            <p:ph type="title"/>
          </p:nvPr>
        </p:nvSpPr>
        <p:spPr>
          <a:xfrm>
            <a:off x="1792288" y="3858517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2"/>
          <p:cNvSpPr>
            <a:spLocks noGrp="1"/>
          </p:cNvSpPr>
          <p:nvPr>
            <p:ph type="pic" idx="2"/>
          </p:nvPr>
        </p:nvSpPr>
        <p:spPr>
          <a:xfrm>
            <a:off x="1792288" y="717648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"/>
          <p:cNvSpPr txBox="1">
            <a:spLocks noGrp="1"/>
          </p:cNvSpPr>
          <p:nvPr>
            <p:ph type="body" idx="1"/>
          </p:nvPr>
        </p:nvSpPr>
        <p:spPr>
          <a:xfrm>
            <a:off x="1792288" y="4283570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5" name="Google Shape;55;p13" descr="MD-flag-background-ppt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0" y="0"/>
            <a:ext cx="9143999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 descr="UMBC-primary-logo-CMYK-on-bla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94287" y="86177"/>
            <a:ext cx="1749252" cy="402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descr="corner-element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919918" y="39010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codataset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Object detection Using YOLOv8 and Streamlit</a:t>
            </a:r>
            <a:b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DATA 606 Capstone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23"/>
          <p:cNvSpPr txBox="1"/>
          <p:nvPr/>
        </p:nvSpPr>
        <p:spPr>
          <a:xfrm>
            <a:off x="5919900" y="3125268"/>
            <a:ext cx="3224100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latin typeface="Times New Roman"/>
                <a:ea typeface="Times New Roman"/>
                <a:cs typeface="Times New Roman"/>
                <a:sym typeface="Times New Roman"/>
              </a:rPr>
              <a:t>By: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latin typeface="Times New Roman"/>
                <a:ea typeface="Times New Roman"/>
                <a:cs typeface="Times New Roman"/>
                <a:sym typeface="Times New Roman"/>
              </a:rPr>
              <a:t>Srikar Nikhil Vanama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3"/>
          <p:cNvSpPr txBox="1"/>
          <p:nvPr/>
        </p:nvSpPr>
        <p:spPr>
          <a:xfrm>
            <a:off x="382725" y="3299700"/>
            <a:ext cx="29583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 :</a:t>
            </a:r>
            <a:r>
              <a:rPr lang="en-I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Chaojie Wang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3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ctrTitle"/>
          </p:nvPr>
        </p:nvSpPr>
        <p:spPr>
          <a:xfrm>
            <a:off x="377525" y="627100"/>
            <a:ext cx="8615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Times New Roman"/>
                <a:ea typeface="Times New Roman"/>
                <a:cs typeface="Times New Roman"/>
                <a:sym typeface="Times New Roman"/>
              </a:rPr>
              <a:t>Some Predictions with YOLOv8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CA2866-D882-B4D4-6EA1-37C225CFD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59" y="1364672"/>
            <a:ext cx="4543416" cy="30549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837F62-ECAA-7ACB-27E7-6973E8520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701" y="1364672"/>
            <a:ext cx="4033440" cy="305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15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>
            <a:spLocks noGrp="1"/>
          </p:cNvSpPr>
          <p:nvPr>
            <p:ph type="ctrTitle"/>
          </p:nvPr>
        </p:nvSpPr>
        <p:spPr>
          <a:xfrm>
            <a:off x="377525" y="627100"/>
            <a:ext cx="8615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Times New Roman"/>
                <a:ea typeface="Times New Roman"/>
                <a:cs typeface="Times New Roman"/>
                <a:sym typeface="Times New Roman"/>
              </a:rPr>
              <a:t>Next Steps</a:t>
            </a:r>
            <a:endParaRPr sz="3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31"/>
          <p:cNvSpPr txBox="1"/>
          <p:nvPr/>
        </p:nvSpPr>
        <p:spPr>
          <a:xfrm>
            <a:off x="203675" y="1199875"/>
            <a:ext cx="8719800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Currently the model is able to detect Both Images and Videos and can be extended to include Live camera and YouTube Links.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 the web app to a cloud platform or using the Streamlit Deploy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With a Larger Dataset to improve performance.</a:t>
            </a:r>
            <a:endParaRPr lang="en-IN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6;p30">
            <a:extLst>
              <a:ext uri="{FF2B5EF4-FFF2-40B4-BE49-F238E27FC236}">
                <a16:creationId xmlns:a16="http://schemas.microsoft.com/office/drawing/2014/main" id="{9089079D-9AF4-1CE1-4C4F-64C05CDC3088}"/>
              </a:ext>
            </a:extLst>
          </p:cNvPr>
          <p:cNvSpPr txBox="1">
            <a:spLocks/>
          </p:cNvSpPr>
          <p:nvPr/>
        </p:nvSpPr>
        <p:spPr>
          <a:xfrm>
            <a:off x="3003086" y="2317800"/>
            <a:ext cx="3137827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15000"/>
              </a:lnSpc>
            </a:pPr>
            <a:r>
              <a:rPr lang="en-US" sz="3000" b="1" dirty="0">
                <a:latin typeface="Times New Roman"/>
                <a:ea typeface="Times New Roman"/>
                <a:cs typeface="Times New Roman"/>
                <a:sym typeface="Times New Roman"/>
              </a:rPr>
              <a:t>Web App Demo</a:t>
            </a:r>
          </a:p>
        </p:txBody>
      </p:sp>
    </p:spTree>
    <p:extLst>
      <p:ext uri="{BB962C8B-B14F-4D97-AF65-F5344CB8AC3E}">
        <p14:creationId xmlns:p14="http://schemas.microsoft.com/office/powerpoint/2010/main" val="1702431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ctrTitle"/>
          </p:nvPr>
        </p:nvSpPr>
        <p:spPr>
          <a:xfrm>
            <a:off x="377525" y="627100"/>
            <a:ext cx="8615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Times New Roman"/>
                <a:ea typeface="Times New Roman"/>
                <a:cs typeface="Times New Roman"/>
                <a:sym typeface="Times New Roman"/>
              </a:rPr>
              <a:t>References:</a:t>
            </a:r>
            <a:endParaRPr sz="3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37"/>
          <p:cNvSpPr txBox="1"/>
          <p:nvPr/>
        </p:nvSpPr>
        <p:spPr>
          <a:xfrm>
            <a:off x="203675" y="1199875"/>
            <a:ext cx="87198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YOLOv8 Paper:  Chien-Yao Wang, Alexey Bochkovskiy, Hong-Yuan Mark Liao, 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YOLOv7: Evolving YOLO for Object Detection, arXiv:2207.02696, https://arxiv.org/abs/2207.02696 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Ultralytics YOLOv8: Ultralytics YOLOv8 GitHub repository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Ultralytics Docs:  Ultralytics YOLOv8 official documentation, https://docs.ultralytics.com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>
            <a:spLocks noGrp="1"/>
          </p:cNvSpPr>
          <p:nvPr>
            <p:ph type="ctrTitle"/>
          </p:nvPr>
        </p:nvSpPr>
        <p:spPr>
          <a:xfrm>
            <a:off x="685800" y="228626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br>
              <a:rPr lang="en" sz="4400"/>
            </a:b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>
            <a:spLocks noGrp="1"/>
          </p:cNvSpPr>
          <p:nvPr>
            <p:ph type="ctrTitle"/>
          </p:nvPr>
        </p:nvSpPr>
        <p:spPr>
          <a:xfrm>
            <a:off x="377524" y="627101"/>
            <a:ext cx="8115311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Times New Roman"/>
                <a:ea typeface="Times New Roman"/>
                <a:cs typeface="Times New Roman"/>
                <a:sym typeface="Times New Roman"/>
              </a:rPr>
              <a:t>Introduction to YOLOv8 and Object Detection</a:t>
            </a:r>
            <a:endParaRPr lang="en-IN" sz="3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24"/>
          <p:cNvSpPr txBox="1"/>
          <p:nvPr/>
        </p:nvSpPr>
        <p:spPr>
          <a:xfrm>
            <a:off x="203675" y="1199875"/>
            <a:ext cx="8615400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(You Only Look Once), YOLO - a state-of-the-art object detection model.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detection is a fundamental task in computer vision with numerous real-world applications.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YOLOv8 is a highly efficient and accurate object detection model that can process images rapidly.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enables the identification and localization of objects in images and videos, powering a wide range of technologies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>
            <a:spLocks noGrp="1"/>
          </p:cNvSpPr>
          <p:nvPr>
            <p:ph type="ctrTitle"/>
          </p:nvPr>
        </p:nvSpPr>
        <p:spPr>
          <a:xfrm>
            <a:off x="377525" y="627100"/>
            <a:ext cx="7217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Times New Roman"/>
                <a:ea typeface="Times New Roman"/>
                <a:cs typeface="Times New Roman"/>
                <a:sym typeface="Times New Roman"/>
              </a:rPr>
              <a:t>Data Collection:</a:t>
            </a:r>
            <a:endParaRPr sz="3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6"/>
          <p:cNvSpPr txBox="1"/>
          <p:nvPr/>
        </p:nvSpPr>
        <p:spPr>
          <a:xfrm>
            <a:off x="203675" y="1199875"/>
            <a:ext cx="8615400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COCO dataset is a widely used benchmark for object detection research.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Dowload the dataset directly from the website (</a:t>
            </a: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https://cocodataset.org/</a:t>
            </a: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contains over 200,000 labeled images with 80 object categories.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the format of coco dataset:</a:t>
            </a:r>
          </a:p>
          <a:p>
            <a:pPr marL="425450" lvl="2" indent="-285750">
              <a:lnSpc>
                <a:spcPct val="200000"/>
              </a:lnSpc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train2017.zip - Contains the training images</a:t>
            </a:r>
          </a:p>
          <a:p>
            <a:pPr marL="425450" lvl="2" indent="-285750">
              <a:lnSpc>
                <a:spcPct val="200000"/>
              </a:lnSpc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val2017.zip - Contains the validation images</a:t>
            </a:r>
          </a:p>
          <a:p>
            <a:pPr marL="425450" lvl="2" indent="-285750">
              <a:lnSpc>
                <a:spcPct val="200000"/>
              </a:lnSpc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annotations_trainval2017.zip - Contains the annotations for both the training and validation sets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endParaRPr lang="en-IN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>
            <a:spLocks noGrp="1"/>
          </p:cNvSpPr>
          <p:nvPr>
            <p:ph type="ctrTitle"/>
          </p:nvPr>
        </p:nvSpPr>
        <p:spPr>
          <a:xfrm>
            <a:off x="377525" y="627100"/>
            <a:ext cx="7217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latin typeface="Times New Roman"/>
                <a:ea typeface="Times New Roman"/>
                <a:cs typeface="Times New Roman"/>
                <a:sym typeface="Times New Roman"/>
              </a:rPr>
              <a:t> About COCO Dataset</a:t>
            </a:r>
          </a:p>
        </p:txBody>
      </p:sp>
      <p:sp>
        <p:nvSpPr>
          <p:cNvPr id="128" name="Google Shape;128;p26"/>
          <p:cNvSpPr txBox="1"/>
          <p:nvPr/>
        </p:nvSpPr>
        <p:spPr>
          <a:xfrm>
            <a:off x="203675" y="1199875"/>
            <a:ext cx="86154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Annotations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Each image has labels and bounding boxes around objects.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Categories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It covers a wide range of everyday objects.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Complexity and Diversity: 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dataset includes various settings and backgrounds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Instance Segmentation Annotations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In addition to bounding boxes, some images have pixel-level segmentation masks for objects</a:t>
            </a:r>
          </a:p>
        </p:txBody>
      </p:sp>
    </p:spTree>
    <p:extLst>
      <p:ext uri="{BB962C8B-B14F-4D97-AF65-F5344CB8AC3E}">
        <p14:creationId xmlns:p14="http://schemas.microsoft.com/office/powerpoint/2010/main" val="2256206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>
            <a:spLocks noGrp="1"/>
          </p:cNvSpPr>
          <p:nvPr>
            <p:ph type="ctrTitle"/>
          </p:nvPr>
        </p:nvSpPr>
        <p:spPr>
          <a:xfrm>
            <a:off x="377525" y="627100"/>
            <a:ext cx="7217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latin typeface="Times New Roman"/>
                <a:ea typeface="Times New Roman"/>
                <a:cs typeface="Times New Roman"/>
                <a:sym typeface="Times New Roman"/>
              </a:rPr>
              <a:t> Data Subsetting</a:t>
            </a:r>
          </a:p>
        </p:txBody>
      </p:sp>
      <p:sp>
        <p:nvSpPr>
          <p:cNvPr id="128" name="Google Shape;128;p26"/>
          <p:cNvSpPr txBox="1"/>
          <p:nvPr/>
        </p:nvSpPr>
        <p:spPr>
          <a:xfrm>
            <a:off x="203675" y="1199875"/>
            <a:ext cx="4285198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Limited computational resources and the need for faster experimentation during the model development process.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on the full COCO dataset may be computationally intensive, especially on resource-constrained environments.</a:t>
            </a:r>
            <a:endParaRPr lang="en-IN"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I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about 10% of the actual data and stored that into the google drive which was accessed through Google colab.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3145D3-89F1-E68D-856A-6347271C9AD5}"/>
              </a:ext>
            </a:extLst>
          </p:cNvPr>
          <p:cNvSpPr txBox="1"/>
          <p:nvPr/>
        </p:nvSpPr>
        <p:spPr>
          <a:xfrm>
            <a:off x="4488873" y="2270294"/>
            <a:ext cx="456507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Number of training images: 5922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Number of validation images: 1000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Number of objects in training set: 43458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Number of objects in validation set: 7155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Number of object categories: 80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840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>
            <a:spLocks noGrp="1"/>
          </p:cNvSpPr>
          <p:nvPr>
            <p:ph type="ctrTitle"/>
          </p:nvPr>
        </p:nvSpPr>
        <p:spPr>
          <a:xfrm>
            <a:off x="377525" y="627100"/>
            <a:ext cx="7217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latin typeface="Times New Roman"/>
                <a:ea typeface="Times New Roman"/>
                <a:cs typeface="Times New Roman"/>
                <a:sym typeface="Times New Roman"/>
              </a:rPr>
              <a:t> COCO Annotations:</a:t>
            </a:r>
          </a:p>
        </p:txBody>
      </p:sp>
      <p:sp>
        <p:nvSpPr>
          <p:cNvPr id="128" name="Google Shape;128;p26"/>
          <p:cNvSpPr txBox="1"/>
          <p:nvPr/>
        </p:nvSpPr>
        <p:spPr>
          <a:xfrm>
            <a:off x="209853" y="1199875"/>
            <a:ext cx="4049670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 of the COCO annotations: 'images': Information about the images, including file names and dimensions. 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'annotations': Bounding box and category information for the annotated objects. 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'categories': Definitions of the 80 object categories in the COCO dataset.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CFE652-E0CE-6E22-1BF9-A93413997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239" y="1402589"/>
            <a:ext cx="2457793" cy="26292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427914-BCD3-9751-8694-822F827E69F7}"/>
              </a:ext>
            </a:extLst>
          </p:cNvPr>
          <p:cNvSpPr txBox="1"/>
          <p:nvPr/>
        </p:nvSpPr>
        <p:spPr>
          <a:xfrm>
            <a:off x="6716732" y="4897279"/>
            <a:ext cx="2427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</a:t>
            </a:r>
            <a:r>
              <a:rPr lang="en-US" sz="1000" dirty="0" err="1"/>
              <a:t>source:www.immersivelimit.com</a:t>
            </a:r>
            <a:r>
              <a:rPr lang="en-US" sz="1000" dirty="0"/>
              <a:t>/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40328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>
            <a:spLocks noGrp="1"/>
          </p:cNvSpPr>
          <p:nvPr>
            <p:ph type="ctrTitle"/>
          </p:nvPr>
        </p:nvSpPr>
        <p:spPr>
          <a:xfrm>
            <a:off x="122953" y="476086"/>
            <a:ext cx="8898093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Sample Images from the DataSet (Bounding boxes drawn using PIL using the coordinates from the annotation data):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941BA73-7FE2-A5AC-04AF-2B6A9F566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309255" y="1449837"/>
            <a:ext cx="5950528" cy="125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AC6EFD3-2EAF-BED9-1DB0-471DD116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1309254" y="3075653"/>
            <a:ext cx="6761018" cy="176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ctrTitle"/>
          </p:nvPr>
        </p:nvSpPr>
        <p:spPr>
          <a:xfrm>
            <a:off x="377525" y="627100"/>
            <a:ext cx="8483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Times New Roman"/>
                <a:ea typeface="Times New Roman"/>
                <a:cs typeface="Times New Roman"/>
                <a:sym typeface="Times New Roman"/>
              </a:rPr>
              <a:t>Converting COCO format to YOLO Format</a:t>
            </a:r>
            <a:endParaRPr sz="3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8"/>
          <p:cNvSpPr txBox="1"/>
          <p:nvPr/>
        </p:nvSpPr>
        <p:spPr>
          <a:xfrm>
            <a:off x="203674" y="1199875"/>
            <a:ext cx="3142199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crucial step. converting a dataset from coco format to YOLO is required, as YOLO Expects the training data to be in certain format.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5AF56F7D-7FE8-A3E2-651F-8C54BC1F0D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49782" y="1113703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 descr="A blue rectangle with white rectangles&#10;&#10;Description automatically generated">
            <a:extLst>
              <a:ext uri="{FF2B5EF4-FFF2-40B4-BE49-F238E27FC236}">
                <a16:creationId xmlns:a16="http://schemas.microsoft.com/office/drawing/2014/main" id="{351B563A-F4CB-FD09-7C36-D3AC39482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854" y="3466007"/>
            <a:ext cx="3962400" cy="1333500"/>
          </a:xfrm>
          <a:prstGeom prst="rect">
            <a:avLst/>
          </a:prstGeom>
        </p:spPr>
      </p:pic>
      <p:pic>
        <p:nvPicPr>
          <p:cNvPr id="7" name="Picture 6" descr="A close up of a screen&#10;&#10;Description automatically generated">
            <a:extLst>
              <a:ext uri="{FF2B5EF4-FFF2-40B4-BE49-F238E27FC236}">
                <a16:creationId xmlns:a16="http://schemas.microsoft.com/office/drawing/2014/main" id="{77B8B826-CB5C-B7FF-DDF0-EF103089B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854" y="1284287"/>
            <a:ext cx="3781425" cy="15430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A74CD5-74A4-9AA2-886A-C2E78964D0B9}"/>
              </a:ext>
            </a:extLst>
          </p:cNvPr>
          <p:cNvCxnSpPr/>
          <p:nvPr/>
        </p:nvCxnSpPr>
        <p:spPr>
          <a:xfrm>
            <a:off x="5714566" y="2944091"/>
            <a:ext cx="0" cy="61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ctrTitle"/>
          </p:nvPr>
        </p:nvSpPr>
        <p:spPr>
          <a:xfrm>
            <a:off x="377525" y="627100"/>
            <a:ext cx="8615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Times New Roman"/>
                <a:ea typeface="Times New Roman"/>
                <a:cs typeface="Times New Roman"/>
                <a:sym typeface="Times New Roman"/>
              </a:rPr>
              <a:t>Training with YOLOv8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DDF6F43-889D-DDB9-D937-EA0350A1D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599244"/>
              </p:ext>
            </p:extLst>
          </p:nvPr>
        </p:nvGraphicFramePr>
        <p:xfrm>
          <a:off x="377525" y="1716520"/>
          <a:ext cx="5715000" cy="121920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355772991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7459757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51865748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19998817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7862358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22182413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N">
                          <a:effectLst/>
                        </a:rPr>
                        <a:t>Epochs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>
                          <a:effectLst/>
                        </a:rPr>
                        <a:t>Precision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>
                          <a:effectLst/>
                        </a:rPr>
                        <a:t>Recall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>
                          <a:effectLst/>
                        </a:rPr>
                        <a:t>mAP@0.50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>
                          <a:effectLst/>
                        </a:rPr>
                        <a:t>mAP@0.50:0.95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>
                          <a:effectLst/>
                        </a:rPr>
                        <a:t>Fitness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03125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50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0.571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0.458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0.503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0.358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0.372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99838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0.617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0.492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0.562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0.416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0.431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62698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171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0.469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0.308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0.34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0.222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0.234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744016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34BE0F99-94EE-29B0-BB9A-9658D2CFF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525" y="17165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Training Metrics: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9EE378-73FF-F4A7-FD12-7857B9902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255193"/>
              </p:ext>
            </p:extLst>
          </p:nvPr>
        </p:nvGraphicFramePr>
        <p:xfrm>
          <a:off x="377525" y="3613151"/>
          <a:ext cx="5715000" cy="121920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338697283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14559081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31431161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96651340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56022862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73944187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N">
                          <a:effectLst/>
                        </a:rPr>
                        <a:t>Epochs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>
                          <a:effectLst/>
                        </a:rPr>
                        <a:t>Precision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>
                          <a:effectLst/>
                        </a:rPr>
                        <a:t>Recall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>
                          <a:effectLst/>
                        </a:rPr>
                        <a:t>mAP@0.50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>
                          <a:effectLst/>
                        </a:rPr>
                        <a:t>mAP@0.50:0.95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>
                          <a:effectLst/>
                        </a:rPr>
                        <a:t>Fitness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5727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50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0.674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0.404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0.494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0.353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0.367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10305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0.609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0.512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0.577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0.431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0.445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99183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171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0.402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0.32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0.343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0.222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0.234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55014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396F5FA4-6829-6E34-DA98-7E38722D3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09" y="362152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Validation Metrics: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1B3671-C667-A233-E8D6-45155A9044E0}"/>
              </a:ext>
            </a:extLst>
          </p:cNvPr>
          <p:cNvSpPr txBox="1"/>
          <p:nvPr/>
        </p:nvSpPr>
        <p:spPr>
          <a:xfrm>
            <a:off x="6130636" y="2163765"/>
            <a:ext cx="3013364" cy="1750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the full COCO dataset may lead to better model performance but require more computational resources.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629</Words>
  <Application>Microsoft Office PowerPoint</Application>
  <PresentationFormat>On-screen Show (16:9)</PresentationFormat>
  <Paragraphs>106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Times New Roman</vt:lpstr>
      <vt:lpstr>Wingdings</vt:lpstr>
      <vt:lpstr>Simple Light</vt:lpstr>
      <vt:lpstr>Office Theme</vt:lpstr>
      <vt:lpstr>Object detection Using YOLOv8 and Streamlit DATA 606 Capstone</vt:lpstr>
      <vt:lpstr>Introduction to YOLOv8 and Object Detection</vt:lpstr>
      <vt:lpstr>Data Collection:</vt:lpstr>
      <vt:lpstr> About COCO Dataset</vt:lpstr>
      <vt:lpstr> Data Subsetting</vt:lpstr>
      <vt:lpstr> COCO Annotations:</vt:lpstr>
      <vt:lpstr>Sample Images from the DataSet (Bounding boxes drawn using PIL using the coordinates from the annotation data):</vt:lpstr>
      <vt:lpstr>Converting COCO format to YOLO Format</vt:lpstr>
      <vt:lpstr>Training with YOLOv8</vt:lpstr>
      <vt:lpstr>Some Predictions with YOLOv8</vt:lpstr>
      <vt:lpstr>Next Steps</vt:lpstr>
      <vt:lpstr>PowerPoint Presentation</vt:lpstr>
      <vt:lpstr>References: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 Using YOLOv8 and Streamlit DATA 606 Capstone</dc:title>
  <cp:lastModifiedBy>Srikar Nikhil Vanama</cp:lastModifiedBy>
  <cp:revision>5</cp:revision>
  <dcterms:modified xsi:type="dcterms:W3CDTF">2024-05-10T00:58:00Z</dcterms:modified>
</cp:coreProperties>
</file>