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sldIdLst>
    <p:sldId id="256" r:id="rId2"/>
    <p:sldId id="317" r:id="rId3"/>
    <p:sldId id="280" r:id="rId4"/>
    <p:sldId id="312" r:id="rId5"/>
    <p:sldId id="281" r:id="rId6"/>
    <p:sldId id="282" r:id="rId7"/>
    <p:sldId id="314" r:id="rId8"/>
    <p:sldId id="315" r:id="rId9"/>
    <p:sldId id="316" r:id="rId10"/>
    <p:sldId id="258" r:id="rId11"/>
    <p:sldId id="333" r:id="rId12"/>
    <p:sldId id="261" r:id="rId13"/>
    <p:sldId id="262" r:id="rId14"/>
    <p:sldId id="263" r:id="rId15"/>
    <p:sldId id="283" r:id="rId16"/>
    <p:sldId id="284" r:id="rId17"/>
    <p:sldId id="319" r:id="rId18"/>
    <p:sldId id="286" r:id="rId19"/>
    <p:sldId id="308" r:id="rId20"/>
    <p:sldId id="309" r:id="rId21"/>
    <p:sldId id="310" r:id="rId22"/>
    <p:sldId id="321" r:id="rId23"/>
    <p:sldId id="322" r:id="rId24"/>
    <p:sldId id="323" r:id="rId25"/>
    <p:sldId id="324" r:id="rId26"/>
    <p:sldId id="325" r:id="rId27"/>
    <p:sldId id="320" r:id="rId28"/>
    <p:sldId id="326" r:id="rId29"/>
    <p:sldId id="327" r:id="rId30"/>
    <p:sldId id="328" r:id="rId31"/>
    <p:sldId id="329" r:id="rId32"/>
    <p:sldId id="330" r:id="rId33"/>
    <p:sldId id="331" r:id="rId34"/>
    <p:sldId id="332" r:id="rId35"/>
    <p:sldId id="292" r:id="rId36"/>
    <p:sldId id="293" r:id="rId37"/>
    <p:sldId id="294" r:id="rId38"/>
    <p:sldId id="295" r:id="rId39"/>
    <p:sldId id="299" r:id="rId40"/>
    <p:sldId id="300" r:id="rId41"/>
    <p:sldId id="297" r:id="rId42"/>
    <p:sldId id="301" r:id="rId43"/>
    <p:sldId id="302" r:id="rId44"/>
    <p:sldId id="296" r:id="rId45"/>
    <p:sldId id="303" r:id="rId46"/>
    <p:sldId id="298" r:id="rId47"/>
    <p:sldId id="304" r:id="rId48"/>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11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61"/>
    <p:restoredTop sz="93541"/>
  </p:normalViewPr>
  <p:slideViewPr>
    <p:cSldViewPr>
      <p:cViewPr varScale="1">
        <p:scale>
          <a:sx n="65" d="100"/>
          <a:sy n="65" d="100"/>
        </p:scale>
        <p:origin x="2136" y="1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F0BC8BDA-577D-4273-93AC-73F702F0F36E}" type="datetimeFigureOut">
              <a:rPr lang="en-US" smtClean="0"/>
              <a:pPr/>
              <a:t>1/7/25</a:t>
            </a:fld>
            <a:endParaRPr lang="en-IN"/>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0B791150-7F9F-49E8-8559-3D61274B623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CAEA35-2FA3-497D-A936-6A22052FA5C1}" type="slidenum">
              <a:rPr lang="en-US"/>
              <a:pPr/>
              <a:t>2</a:t>
            </a:fld>
            <a:endParaRPr lang="en-US"/>
          </a:p>
        </p:txBody>
      </p:sp>
      <p:sp>
        <p:nvSpPr>
          <p:cNvPr id="352258" name="Rectangle 1026"/>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352259" name="Rectangle 1027"/>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CAEA35-2FA3-497D-A936-6A22052FA5C1}" type="slidenum">
              <a:rPr lang="en-US"/>
              <a:pPr/>
              <a:t>3</a:t>
            </a:fld>
            <a:endParaRPr lang="en-US"/>
          </a:p>
        </p:txBody>
      </p:sp>
      <p:sp>
        <p:nvSpPr>
          <p:cNvPr id="352258" name="Rectangle 1026"/>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352259" name="Rectangle 1027"/>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CAEA35-2FA3-497D-A936-6A22052FA5C1}" type="slidenum">
              <a:rPr lang="en-US"/>
              <a:pPr/>
              <a:t>4</a:t>
            </a:fld>
            <a:endParaRPr lang="en-US"/>
          </a:p>
        </p:txBody>
      </p:sp>
      <p:sp>
        <p:nvSpPr>
          <p:cNvPr id="352258" name="Rectangle 1026"/>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352259" name="Rectangle 1027"/>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044777-84FE-44F2-BF61-683EA2CECA67}" type="slidenum">
              <a:rPr lang="en-US"/>
              <a:pPr/>
              <a:t>5</a:t>
            </a:fld>
            <a:endParaRPr lang="en-US"/>
          </a:p>
        </p:txBody>
      </p:sp>
      <p:sp>
        <p:nvSpPr>
          <p:cNvPr id="361474" name="Rectangle 1026"/>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361475" name="Rectangle 1027"/>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969CEA-697C-4815-872E-3945E448D20D}" type="slidenum">
              <a:rPr lang="en-US"/>
              <a:pPr/>
              <a:t>6</a:t>
            </a:fld>
            <a:endParaRPr lang="en-US"/>
          </a:p>
        </p:txBody>
      </p:sp>
      <p:sp>
        <p:nvSpPr>
          <p:cNvPr id="365570" name="Rectangle 3074"/>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365571" name="Rectangle 3075"/>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969CEA-697C-4815-872E-3945E448D20D}" type="slidenum">
              <a:rPr lang="en-US"/>
              <a:pPr/>
              <a:t>7</a:t>
            </a:fld>
            <a:endParaRPr lang="en-US"/>
          </a:p>
        </p:txBody>
      </p:sp>
      <p:sp>
        <p:nvSpPr>
          <p:cNvPr id="365570" name="Rectangle 3074"/>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365571" name="Rectangle 3075"/>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969CEA-697C-4815-872E-3945E448D20D}" type="slidenum">
              <a:rPr lang="en-US"/>
              <a:pPr/>
              <a:t>8</a:t>
            </a:fld>
            <a:endParaRPr lang="en-US"/>
          </a:p>
        </p:txBody>
      </p:sp>
      <p:sp>
        <p:nvSpPr>
          <p:cNvPr id="365570" name="Rectangle 3074"/>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365571" name="Rectangle 3075"/>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969CEA-697C-4815-872E-3945E448D20D}" type="slidenum">
              <a:rPr lang="en-US"/>
              <a:pPr/>
              <a:t>9</a:t>
            </a:fld>
            <a:endParaRPr lang="en-US"/>
          </a:p>
        </p:txBody>
      </p:sp>
      <p:sp>
        <p:nvSpPr>
          <p:cNvPr id="365570" name="Rectangle 3074"/>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365571" name="Rectangle 3075"/>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30225" y="508318"/>
            <a:ext cx="8083550" cy="6350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1/7/25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675E47"/>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1/7/25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675E47"/>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1/7/25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675E47"/>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1/7/25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1/7/25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99" cy="6857999"/>
          </a:xfrm>
          <a:prstGeom prst="rect">
            <a:avLst/>
          </a:prstGeom>
        </p:spPr>
      </p:pic>
      <p:sp>
        <p:nvSpPr>
          <p:cNvPr id="17" name="bg object 17"/>
          <p:cNvSpPr/>
          <p:nvPr/>
        </p:nvSpPr>
        <p:spPr>
          <a:xfrm>
            <a:off x="8458187" y="0"/>
            <a:ext cx="685800" cy="6858000"/>
          </a:xfrm>
          <a:custGeom>
            <a:avLst/>
            <a:gdLst/>
            <a:ahLst/>
            <a:cxnLst/>
            <a:rect l="l" t="t" r="r" b="b"/>
            <a:pathLst>
              <a:path w="685800" h="6858000">
                <a:moveTo>
                  <a:pt x="685800" y="6172200"/>
                </a:moveTo>
                <a:lnTo>
                  <a:pt x="0" y="6172200"/>
                </a:lnTo>
                <a:lnTo>
                  <a:pt x="0" y="6858000"/>
                </a:lnTo>
                <a:lnTo>
                  <a:pt x="685800" y="6858000"/>
                </a:lnTo>
                <a:lnTo>
                  <a:pt x="685800" y="6172200"/>
                </a:lnTo>
                <a:close/>
              </a:path>
              <a:path w="685800" h="6858000">
                <a:moveTo>
                  <a:pt x="685800" y="0"/>
                </a:moveTo>
                <a:lnTo>
                  <a:pt x="0" y="0"/>
                </a:lnTo>
                <a:lnTo>
                  <a:pt x="0" y="5486400"/>
                </a:lnTo>
                <a:lnTo>
                  <a:pt x="685800" y="5486400"/>
                </a:lnTo>
                <a:lnTo>
                  <a:pt x="685800" y="0"/>
                </a:lnTo>
                <a:close/>
              </a:path>
            </a:pathLst>
          </a:custGeom>
          <a:solidFill>
            <a:srgbClr val="675E47"/>
          </a:solidFill>
        </p:spPr>
        <p:txBody>
          <a:bodyPr wrap="square" lIns="0" tIns="0" rIns="0" bIns="0" rtlCol="0"/>
          <a:lstStyle/>
          <a:p>
            <a:endParaRPr/>
          </a:p>
        </p:txBody>
      </p:sp>
      <p:sp>
        <p:nvSpPr>
          <p:cNvPr id="18" name="bg object 18"/>
          <p:cNvSpPr/>
          <p:nvPr/>
        </p:nvSpPr>
        <p:spPr>
          <a:xfrm>
            <a:off x="8458200" y="5486400"/>
            <a:ext cx="685800" cy="685800"/>
          </a:xfrm>
          <a:custGeom>
            <a:avLst/>
            <a:gdLst/>
            <a:ahLst/>
            <a:cxnLst/>
            <a:rect l="l" t="t" r="r" b="b"/>
            <a:pathLst>
              <a:path w="685800" h="685800">
                <a:moveTo>
                  <a:pt x="685799" y="685799"/>
                </a:moveTo>
                <a:lnTo>
                  <a:pt x="0" y="685799"/>
                </a:lnTo>
                <a:lnTo>
                  <a:pt x="0" y="0"/>
                </a:lnTo>
                <a:lnTo>
                  <a:pt x="685799" y="0"/>
                </a:lnTo>
                <a:lnTo>
                  <a:pt x="685799" y="685799"/>
                </a:lnTo>
                <a:close/>
              </a:path>
            </a:pathLst>
          </a:custGeom>
          <a:solidFill>
            <a:srgbClr val="A9A57B"/>
          </a:solidFill>
        </p:spPr>
        <p:txBody>
          <a:bodyPr wrap="square" lIns="0" tIns="0" rIns="0" bIns="0" rtlCol="0"/>
          <a:lstStyle/>
          <a:p>
            <a:endParaRPr/>
          </a:p>
        </p:txBody>
      </p:sp>
      <p:sp>
        <p:nvSpPr>
          <p:cNvPr id="2" name="Holder 2"/>
          <p:cNvSpPr>
            <a:spLocks noGrp="1"/>
          </p:cNvSpPr>
          <p:nvPr>
            <p:ph type="title"/>
          </p:nvPr>
        </p:nvSpPr>
        <p:spPr>
          <a:xfrm>
            <a:off x="530225" y="540830"/>
            <a:ext cx="748030" cy="574040"/>
          </a:xfrm>
          <a:prstGeom prst="rect">
            <a:avLst/>
          </a:prstGeom>
        </p:spPr>
        <p:txBody>
          <a:bodyPr wrap="square" lIns="0" tIns="0" rIns="0" bIns="0">
            <a:spAutoFit/>
          </a:bodyPr>
          <a:lstStyle>
            <a:lvl1pPr>
              <a:defRPr sz="3600" b="1" i="0">
                <a:solidFill>
                  <a:srgbClr val="675E47"/>
                </a:solidFill>
                <a:latin typeface="Calibri"/>
                <a:cs typeface="Calibri"/>
              </a:defRPr>
            </a:lvl1pPr>
          </a:lstStyle>
          <a:p>
            <a:endParaRPr/>
          </a:p>
        </p:txBody>
      </p:sp>
      <p:sp>
        <p:nvSpPr>
          <p:cNvPr id="3" name="Holder 3"/>
          <p:cNvSpPr>
            <a:spLocks noGrp="1"/>
          </p:cNvSpPr>
          <p:nvPr>
            <p:ph type="body" idx="1"/>
          </p:nvPr>
        </p:nvSpPr>
        <p:spPr>
          <a:xfrm>
            <a:off x="890587" y="2363787"/>
            <a:ext cx="7529830" cy="252602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1/7/25</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avatpoint.com/mysql-tutori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javatpoint.com/oracle-tutoria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geeksforgeeks.org/sql-concepts-and-queries/" TargetMode="External"/><Relationship Id="rId2" Type="http://schemas.openxmlformats.org/officeDocument/2006/relationships/hyperlink" Target="https://www.geeksforgeeks.org/structured-query-language/" TargetMode="Externa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hyperlink" Target="https://www.geeksforgeeks.org/sql-create/" TargetMode="External"/><Relationship Id="rId2" Type="http://schemas.openxmlformats.org/officeDocument/2006/relationships/hyperlink" Target="https://www.geeksforgeeks.org/features-of-structured-query-language-sql/" TargetMode="External"/><Relationship Id="rId1" Type="http://schemas.openxmlformats.org/officeDocument/2006/relationships/slideLayout" Target="../slideLayouts/slideLayout5.xml"/><Relationship Id="rId6" Type="http://schemas.openxmlformats.org/officeDocument/2006/relationships/hyperlink" Target="https://www.geeksforgeeks.org/sql-alter-rename/" TargetMode="External"/><Relationship Id="rId5" Type="http://schemas.openxmlformats.org/officeDocument/2006/relationships/hyperlink" Target="https://www.geeksforgeeks.org/sql-alter-add-drop-modify/" TargetMode="External"/><Relationship Id="rId4" Type="http://schemas.openxmlformats.org/officeDocument/2006/relationships/hyperlink" Target="https://www.geeksforgeeks.org/sql-drop-truncate/"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hyperlink" Target="https://www.geeksforgeeks.org/sql-update-statement/" TargetMode="External"/><Relationship Id="rId2" Type="http://schemas.openxmlformats.org/officeDocument/2006/relationships/hyperlink" Target="https://www.geeksforgeeks.org/sql-insert-statement/" TargetMode="External"/><Relationship Id="rId1" Type="http://schemas.openxmlformats.org/officeDocument/2006/relationships/slideLayout" Target="../slideLayouts/slideLayout5.xml"/><Relationship Id="rId4" Type="http://schemas.openxmlformats.org/officeDocument/2006/relationships/hyperlink" Target="https://www.geeksforgeeks.org/sql-delete-statement/"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hyperlink" Target="https://www.geeksforgeeks.org/sql-select-clause/" TargetMode="Externa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hyperlink" Target="https://www.geeksforgeeks.org/difference-between-grant-and-revoke/" TargetMode="External"/><Relationship Id="rId2" Type="http://schemas.openxmlformats.org/officeDocument/2006/relationships/hyperlink" Target="https://www.geeksforgeeks.org/mysql-grant-revoke-privileges/" TargetMode="Externa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03915" y="1031163"/>
            <a:ext cx="5909310" cy="1488440"/>
          </a:xfrm>
          <a:prstGeom prst="rect">
            <a:avLst/>
          </a:prstGeom>
        </p:spPr>
        <p:txBody>
          <a:bodyPr vert="horz" wrap="square" lIns="0" tIns="12700" rIns="0" bIns="0" rtlCol="0">
            <a:spAutoFit/>
          </a:bodyPr>
          <a:lstStyle/>
          <a:p>
            <a:pPr marL="1931670" marR="5080" indent="-1919605">
              <a:lnSpc>
                <a:spcPct val="100000"/>
              </a:lnSpc>
              <a:spcBef>
                <a:spcPts val="100"/>
              </a:spcBef>
            </a:pPr>
            <a:r>
              <a:rPr sz="4800" spc="-20" dirty="0">
                <a:solidFill>
                  <a:srgbClr val="C00000"/>
                </a:solidFill>
              </a:rPr>
              <a:t>Database </a:t>
            </a:r>
            <a:r>
              <a:rPr sz="4800" spc="-15" dirty="0">
                <a:solidFill>
                  <a:srgbClr val="C00000"/>
                </a:solidFill>
              </a:rPr>
              <a:t>Management </a:t>
            </a:r>
            <a:r>
              <a:rPr sz="4800" spc="-1075" dirty="0">
                <a:solidFill>
                  <a:srgbClr val="C00000"/>
                </a:solidFill>
              </a:rPr>
              <a:t> </a:t>
            </a:r>
            <a:r>
              <a:rPr sz="4800" spc="-40" dirty="0">
                <a:solidFill>
                  <a:srgbClr val="C00000"/>
                </a:solidFill>
              </a:rPr>
              <a:t>Systems</a:t>
            </a:r>
            <a:endParaRPr sz="4800">
              <a:solidFill>
                <a:srgbClr val="C00000"/>
              </a:solidFill>
            </a:endParaRPr>
          </a:p>
        </p:txBody>
      </p:sp>
      <p:sp>
        <p:nvSpPr>
          <p:cNvPr id="3" name="object 3"/>
          <p:cNvSpPr txBox="1"/>
          <p:nvPr/>
        </p:nvSpPr>
        <p:spPr>
          <a:xfrm>
            <a:off x="2901235" y="2500114"/>
            <a:ext cx="2916555" cy="1515110"/>
          </a:xfrm>
          <a:prstGeom prst="rect">
            <a:avLst/>
          </a:prstGeom>
        </p:spPr>
        <p:txBody>
          <a:bodyPr vert="horz" wrap="square" lIns="0" tIns="112395" rIns="0" bIns="0" rtlCol="0">
            <a:spAutoFit/>
          </a:bodyPr>
          <a:lstStyle/>
          <a:p>
            <a:pPr marL="2540" algn="ctr">
              <a:lnSpc>
                <a:spcPct val="100000"/>
              </a:lnSpc>
              <a:spcBef>
                <a:spcPts val="885"/>
              </a:spcBef>
            </a:pPr>
            <a:r>
              <a:rPr lang="en-US" sz="4000" b="1" spc="-20">
                <a:solidFill>
                  <a:srgbClr val="C00000"/>
                </a:solidFill>
                <a:latin typeface="Calibri"/>
                <a:cs typeface="Calibri"/>
              </a:rPr>
              <a:t>Module</a:t>
            </a:r>
            <a:r>
              <a:rPr sz="4000" b="1" spc="-20">
                <a:solidFill>
                  <a:srgbClr val="C00000"/>
                </a:solidFill>
                <a:latin typeface="Calibri"/>
                <a:cs typeface="Calibri"/>
              </a:rPr>
              <a:t>-1</a:t>
            </a:r>
            <a:endParaRPr sz="4000">
              <a:solidFill>
                <a:srgbClr val="C00000"/>
              </a:solidFill>
              <a:latin typeface="Calibri"/>
              <a:cs typeface="Calibri"/>
            </a:endParaRPr>
          </a:p>
          <a:p>
            <a:pPr algn="ctr">
              <a:lnSpc>
                <a:spcPct val="100000"/>
              </a:lnSpc>
              <a:spcBef>
                <a:spcPts val="865"/>
              </a:spcBef>
            </a:pPr>
            <a:r>
              <a:rPr sz="4400" b="1" spc="-15" dirty="0">
                <a:solidFill>
                  <a:srgbClr val="C00000"/>
                </a:solidFill>
                <a:latin typeface="Calibri"/>
                <a:cs typeface="Calibri"/>
              </a:rPr>
              <a:t>Introduction</a:t>
            </a:r>
            <a:endParaRPr sz="4400">
              <a:solidFill>
                <a:srgbClr val="C00000"/>
              </a:solidFill>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609600"/>
            <a:ext cx="7554750" cy="3261790"/>
          </a:xfrm>
          <a:prstGeom prst="rect">
            <a:avLst/>
          </a:prstGeom>
        </p:spPr>
        <p:txBody>
          <a:bodyPr vert="horz" wrap="square" lIns="0" tIns="34925" rIns="0" bIns="0" rtlCol="0">
            <a:spAutoFit/>
          </a:bodyPr>
          <a:lstStyle/>
          <a:p>
            <a:pPr marL="12700" indent="-187325" algn="just">
              <a:spcBef>
                <a:spcPts val="100"/>
              </a:spcBef>
              <a:buClr>
                <a:srgbClr val="A9A57B"/>
              </a:buClr>
              <a:tabLst>
                <a:tab pos="200025" algn="l"/>
              </a:tabLst>
            </a:pPr>
            <a:r>
              <a:rPr lang="en-US" sz="4400" dirty="0">
                <a:solidFill>
                  <a:srgbClr val="CC0000"/>
                </a:solidFill>
                <a:latin typeface="Arial-BoldMT"/>
              </a:rPr>
              <a:t>Database Applications:</a:t>
            </a:r>
          </a:p>
          <a:p>
            <a:pPr marL="495934" lvl="1" indent="-191135" algn="just">
              <a:lnSpc>
                <a:spcPct val="100000"/>
              </a:lnSpc>
              <a:spcBef>
                <a:spcPts val="160"/>
              </a:spcBef>
              <a:buClr>
                <a:srgbClr val="9BBEBD"/>
              </a:buClr>
              <a:buFont typeface="Arial MT"/>
              <a:buChar char="•"/>
              <a:tabLst>
                <a:tab pos="496570" algn="l"/>
              </a:tabLst>
            </a:pPr>
            <a:r>
              <a:rPr sz="2200" spc="-5">
                <a:solidFill>
                  <a:srgbClr val="2F2B20"/>
                </a:solidFill>
                <a:latin typeface="Times New Roman" pitchFamily="18" charset="0"/>
                <a:cs typeface="Times New Roman" pitchFamily="18" charset="0"/>
              </a:rPr>
              <a:t>Banking:</a:t>
            </a:r>
            <a:r>
              <a:rPr sz="2200" spc="-30">
                <a:solidFill>
                  <a:srgbClr val="2F2B20"/>
                </a:solidFill>
                <a:latin typeface="Times New Roman" pitchFamily="18" charset="0"/>
                <a:cs typeface="Times New Roman" pitchFamily="18" charset="0"/>
              </a:rPr>
              <a:t> </a:t>
            </a:r>
            <a:r>
              <a:rPr sz="2200">
                <a:solidFill>
                  <a:srgbClr val="2F2B20"/>
                </a:solidFill>
                <a:latin typeface="Times New Roman" pitchFamily="18" charset="0"/>
                <a:cs typeface="Times New Roman" pitchFamily="18" charset="0"/>
              </a:rPr>
              <a:t>all</a:t>
            </a:r>
            <a:r>
              <a:rPr sz="2200" spc="-30">
                <a:solidFill>
                  <a:srgbClr val="2F2B20"/>
                </a:solidFill>
                <a:latin typeface="Times New Roman" pitchFamily="18" charset="0"/>
                <a:cs typeface="Times New Roman" pitchFamily="18" charset="0"/>
              </a:rPr>
              <a:t> </a:t>
            </a:r>
            <a:r>
              <a:rPr sz="2200" spc="-5">
                <a:solidFill>
                  <a:srgbClr val="2F2B20"/>
                </a:solidFill>
                <a:latin typeface="Times New Roman" pitchFamily="18" charset="0"/>
                <a:cs typeface="Times New Roman" pitchFamily="18" charset="0"/>
              </a:rPr>
              <a:t>transactions</a:t>
            </a:r>
            <a:endParaRPr sz="2200">
              <a:latin typeface="Times New Roman" pitchFamily="18" charset="0"/>
              <a:cs typeface="Times New Roman" pitchFamily="18" charset="0"/>
            </a:endParaRPr>
          </a:p>
          <a:p>
            <a:pPr marL="495934" lvl="1" indent="-191135" algn="just">
              <a:lnSpc>
                <a:spcPct val="100000"/>
              </a:lnSpc>
              <a:spcBef>
                <a:spcPts val="160"/>
              </a:spcBef>
              <a:buClr>
                <a:srgbClr val="9BBEBD"/>
              </a:buClr>
              <a:buFont typeface="Arial MT"/>
              <a:buChar char="•"/>
              <a:tabLst>
                <a:tab pos="496570" algn="l"/>
              </a:tabLst>
            </a:pPr>
            <a:r>
              <a:rPr sz="2200" spc="-5">
                <a:solidFill>
                  <a:srgbClr val="2F2B20"/>
                </a:solidFill>
                <a:latin typeface="Times New Roman" pitchFamily="18" charset="0"/>
                <a:cs typeface="Times New Roman" pitchFamily="18" charset="0"/>
              </a:rPr>
              <a:t>Airlines:</a:t>
            </a:r>
            <a:r>
              <a:rPr sz="2200" spc="-30">
                <a:solidFill>
                  <a:srgbClr val="2F2B20"/>
                </a:solidFill>
                <a:latin typeface="Times New Roman" pitchFamily="18" charset="0"/>
                <a:cs typeface="Times New Roman" pitchFamily="18" charset="0"/>
              </a:rPr>
              <a:t> </a:t>
            </a:r>
            <a:r>
              <a:rPr sz="2200" spc="-10">
                <a:solidFill>
                  <a:srgbClr val="2F2B20"/>
                </a:solidFill>
                <a:latin typeface="Times New Roman" pitchFamily="18" charset="0"/>
                <a:cs typeface="Times New Roman" pitchFamily="18" charset="0"/>
              </a:rPr>
              <a:t>reservations,</a:t>
            </a:r>
            <a:r>
              <a:rPr sz="2200" spc="-25">
                <a:solidFill>
                  <a:srgbClr val="2F2B20"/>
                </a:solidFill>
                <a:latin typeface="Times New Roman" pitchFamily="18" charset="0"/>
                <a:cs typeface="Times New Roman" pitchFamily="18" charset="0"/>
              </a:rPr>
              <a:t> </a:t>
            </a:r>
            <a:r>
              <a:rPr sz="2200" spc="-5">
                <a:solidFill>
                  <a:srgbClr val="2F2B20"/>
                </a:solidFill>
                <a:latin typeface="Times New Roman" pitchFamily="18" charset="0"/>
                <a:cs typeface="Times New Roman" pitchFamily="18" charset="0"/>
              </a:rPr>
              <a:t>schedules</a:t>
            </a:r>
            <a:endParaRPr sz="2200">
              <a:latin typeface="Times New Roman" pitchFamily="18" charset="0"/>
              <a:cs typeface="Times New Roman" pitchFamily="18" charset="0"/>
            </a:endParaRPr>
          </a:p>
          <a:p>
            <a:pPr marL="495934" lvl="1" indent="-191135" algn="just">
              <a:lnSpc>
                <a:spcPct val="100000"/>
              </a:lnSpc>
              <a:spcBef>
                <a:spcPts val="160"/>
              </a:spcBef>
              <a:buClr>
                <a:srgbClr val="9BBEBD"/>
              </a:buClr>
              <a:buFont typeface="Arial MT"/>
              <a:buChar char="•"/>
              <a:tabLst>
                <a:tab pos="496570" algn="l"/>
              </a:tabLst>
            </a:pPr>
            <a:r>
              <a:rPr sz="2200" spc="-10">
                <a:solidFill>
                  <a:srgbClr val="2F2B20"/>
                </a:solidFill>
                <a:latin typeface="Times New Roman" pitchFamily="18" charset="0"/>
                <a:cs typeface="Times New Roman" pitchFamily="18" charset="0"/>
              </a:rPr>
              <a:t>Universities:</a:t>
            </a:r>
            <a:r>
              <a:rPr sz="2200" spc="430">
                <a:solidFill>
                  <a:srgbClr val="2F2B20"/>
                </a:solidFill>
                <a:latin typeface="Times New Roman" pitchFamily="18" charset="0"/>
                <a:cs typeface="Times New Roman" pitchFamily="18" charset="0"/>
              </a:rPr>
              <a:t> </a:t>
            </a:r>
            <a:r>
              <a:rPr sz="2200" spc="-15">
                <a:solidFill>
                  <a:srgbClr val="2F2B20"/>
                </a:solidFill>
                <a:latin typeface="Times New Roman" pitchFamily="18" charset="0"/>
                <a:cs typeface="Times New Roman" pitchFamily="18" charset="0"/>
              </a:rPr>
              <a:t>registration, </a:t>
            </a:r>
            <a:r>
              <a:rPr sz="2200" spc="-10">
                <a:solidFill>
                  <a:srgbClr val="2F2B20"/>
                </a:solidFill>
                <a:latin typeface="Times New Roman" pitchFamily="18" charset="0"/>
                <a:cs typeface="Times New Roman" pitchFamily="18" charset="0"/>
              </a:rPr>
              <a:t>grades</a:t>
            </a:r>
            <a:endParaRPr sz="2200">
              <a:latin typeface="Times New Roman" pitchFamily="18" charset="0"/>
              <a:cs typeface="Times New Roman" pitchFamily="18" charset="0"/>
            </a:endParaRPr>
          </a:p>
          <a:p>
            <a:pPr marL="495934" lvl="1" indent="-191135" algn="just">
              <a:lnSpc>
                <a:spcPct val="100000"/>
              </a:lnSpc>
              <a:spcBef>
                <a:spcPts val="160"/>
              </a:spcBef>
              <a:buClr>
                <a:srgbClr val="9BBEBD"/>
              </a:buClr>
              <a:buFont typeface="Arial MT"/>
              <a:buChar char="•"/>
              <a:tabLst>
                <a:tab pos="496570" algn="l"/>
              </a:tabLst>
            </a:pPr>
            <a:r>
              <a:rPr sz="2200" spc="-5">
                <a:solidFill>
                  <a:srgbClr val="2F2B20"/>
                </a:solidFill>
                <a:latin typeface="Times New Roman" pitchFamily="18" charset="0"/>
                <a:cs typeface="Times New Roman" pitchFamily="18" charset="0"/>
              </a:rPr>
              <a:t>Sales:</a:t>
            </a:r>
            <a:r>
              <a:rPr sz="2200" spc="-10">
                <a:solidFill>
                  <a:srgbClr val="2F2B20"/>
                </a:solidFill>
                <a:latin typeface="Times New Roman" pitchFamily="18" charset="0"/>
                <a:cs typeface="Times New Roman" pitchFamily="18" charset="0"/>
              </a:rPr>
              <a:t> </a:t>
            </a:r>
            <a:r>
              <a:rPr sz="2200" spc="-15">
                <a:solidFill>
                  <a:srgbClr val="2F2B20"/>
                </a:solidFill>
                <a:latin typeface="Times New Roman" pitchFamily="18" charset="0"/>
                <a:cs typeface="Times New Roman" pitchFamily="18" charset="0"/>
              </a:rPr>
              <a:t>customers,</a:t>
            </a:r>
            <a:r>
              <a:rPr sz="2200" spc="-10">
                <a:solidFill>
                  <a:srgbClr val="2F2B20"/>
                </a:solidFill>
                <a:latin typeface="Times New Roman" pitchFamily="18" charset="0"/>
                <a:cs typeface="Times New Roman" pitchFamily="18" charset="0"/>
              </a:rPr>
              <a:t> products,</a:t>
            </a:r>
            <a:r>
              <a:rPr sz="2200" spc="-5">
                <a:solidFill>
                  <a:srgbClr val="2F2B20"/>
                </a:solidFill>
                <a:latin typeface="Times New Roman" pitchFamily="18" charset="0"/>
                <a:cs typeface="Times New Roman" pitchFamily="18" charset="0"/>
              </a:rPr>
              <a:t> </a:t>
            </a:r>
            <a:r>
              <a:rPr sz="2200" spc="-10">
                <a:solidFill>
                  <a:srgbClr val="2F2B20"/>
                </a:solidFill>
                <a:latin typeface="Times New Roman" pitchFamily="18" charset="0"/>
                <a:cs typeface="Times New Roman" pitchFamily="18" charset="0"/>
              </a:rPr>
              <a:t>purchases</a:t>
            </a:r>
            <a:endParaRPr sz="2200">
              <a:latin typeface="Times New Roman" pitchFamily="18" charset="0"/>
              <a:cs typeface="Times New Roman" pitchFamily="18" charset="0"/>
            </a:endParaRPr>
          </a:p>
          <a:p>
            <a:pPr marL="495934" lvl="1" indent="-191135" algn="just">
              <a:lnSpc>
                <a:spcPct val="100000"/>
              </a:lnSpc>
              <a:spcBef>
                <a:spcPts val="160"/>
              </a:spcBef>
              <a:buClr>
                <a:srgbClr val="9BBEBD"/>
              </a:buClr>
              <a:buFont typeface="Arial MT"/>
              <a:buChar char="•"/>
              <a:tabLst>
                <a:tab pos="496570" algn="l"/>
              </a:tabLst>
            </a:pPr>
            <a:r>
              <a:rPr sz="2200" spc="-5">
                <a:solidFill>
                  <a:srgbClr val="2F2B20"/>
                </a:solidFill>
                <a:latin typeface="Times New Roman" pitchFamily="18" charset="0"/>
                <a:cs typeface="Times New Roman" pitchFamily="18" charset="0"/>
              </a:rPr>
              <a:t>Manufacturing:</a:t>
            </a:r>
            <a:r>
              <a:rPr sz="2200" spc="-15">
                <a:solidFill>
                  <a:srgbClr val="2F2B20"/>
                </a:solidFill>
                <a:latin typeface="Times New Roman" pitchFamily="18" charset="0"/>
                <a:cs typeface="Times New Roman" pitchFamily="18" charset="0"/>
              </a:rPr>
              <a:t> </a:t>
            </a:r>
            <a:r>
              <a:rPr sz="2200" spc="-10">
                <a:solidFill>
                  <a:srgbClr val="2F2B20"/>
                </a:solidFill>
                <a:latin typeface="Times New Roman" pitchFamily="18" charset="0"/>
                <a:cs typeface="Times New Roman" pitchFamily="18" charset="0"/>
              </a:rPr>
              <a:t>production, </a:t>
            </a:r>
            <a:r>
              <a:rPr sz="2200" spc="-25">
                <a:solidFill>
                  <a:srgbClr val="2F2B20"/>
                </a:solidFill>
                <a:latin typeface="Times New Roman" pitchFamily="18" charset="0"/>
                <a:cs typeface="Times New Roman" pitchFamily="18" charset="0"/>
              </a:rPr>
              <a:t>inventory,</a:t>
            </a:r>
            <a:r>
              <a:rPr sz="2200" spc="-10">
                <a:solidFill>
                  <a:srgbClr val="2F2B20"/>
                </a:solidFill>
                <a:latin typeface="Times New Roman" pitchFamily="18" charset="0"/>
                <a:cs typeface="Times New Roman" pitchFamily="18" charset="0"/>
              </a:rPr>
              <a:t> </a:t>
            </a:r>
            <a:r>
              <a:rPr sz="2200" spc="-15">
                <a:solidFill>
                  <a:srgbClr val="2F2B20"/>
                </a:solidFill>
                <a:latin typeface="Times New Roman" pitchFamily="18" charset="0"/>
                <a:cs typeface="Times New Roman" pitchFamily="18" charset="0"/>
              </a:rPr>
              <a:t>orders,</a:t>
            </a:r>
            <a:r>
              <a:rPr sz="2200" spc="-10">
                <a:solidFill>
                  <a:srgbClr val="2F2B20"/>
                </a:solidFill>
                <a:latin typeface="Times New Roman" pitchFamily="18" charset="0"/>
                <a:cs typeface="Times New Roman" pitchFamily="18" charset="0"/>
              </a:rPr>
              <a:t> </a:t>
            </a:r>
            <a:r>
              <a:rPr sz="2200" spc="-5">
                <a:solidFill>
                  <a:srgbClr val="2F2B20"/>
                </a:solidFill>
                <a:latin typeface="Times New Roman" pitchFamily="18" charset="0"/>
                <a:cs typeface="Times New Roman" pitchFamily="18" charset="0"/>
              </a:rPr>
              <a:t>supply</a:t>
            </a:r>
            <a:r>
              <a:rPr sz="2200" spc="-10">
                <a:solidFill>
                  <a:srgbClr val="2F2B20"/>
                </a:solidFill>
                <a:latin typeface="Times New Roman" pitchFamily="18" charset="0"/>
                <a:cs typeface="Times New Roman" pitchFamily="18" charset="0"/>
              </a:rPr>
              <a:t> </a:t>
            </a:r>
            <a:r>
              <a:rPr sz="2200" spc="-5">
                <a:solidFill>
                  <a:srgbClr val="2F2B20"/>
                </a:solidFill>
                <a:latin typeface="Times New Roman" pitchFamily="18" charset="0"/>
                <a:cs typeface="Times New Roman" pitchFamily="18" charset="0"/>
              </a:rPr>
              <a:t>chain</a:t>
            </a:r>
            <a:endParaRPr sz="2200">
              <a:latin typeface="Times New Roman" pitchFamily="18" charset="0"/>
              <a:cs typeface="Times New Roman" pitchFamily="18" charset="0"/>
            </a:endParaRPr>
          </a:p>
          <a:p>
            <a:pPr marL="495934" lvl="1" indent="-191135" algn="just">
              <a:lnSpc>
                <a:spcPct val="100000"/>
              </a:lnSpc>
              <a:spcBef>
                <a:spcPts val="160"/>
              </a:spcBef>
              <a:buClr>
                <a:srgbClr val="9BBEBD"/>
              </a:buClr>
              <a:buFont typeface="Arial MT"/>
              <a:buChar char="•"/>
              <a:tabLst>
                <a:tab pos="496570" algn="l"/>
              </a:tabLst>
            </a:pPr>
            <a:r>
              <a:rPr sz="2200" spc="-5">
                <a:solidFill>
                  <a:srgbClr val="2F2B20"/>
                </a:solidFill>
                <a:latin typeface="Times New Roman" pitchFamily="18" charset="0"/>
                <a:cs typeface="Times New Roman" pitchFamily="18" charset="0"/>
              </a:rPr>
              <a:t>Human</a:t>
            </a:r>
            <a:r>
              <a:rPr sz="2200" spc="-15">
                <a:solidFill>
                  <a:srgbClr val="2F2B20"/>
                </a:solidFill>
                <a:latin typeface="Times New Roman" pitchFamily="18" charset="0"/>
                <a:cs typeface="Times New Roman" pitchFamily="18" charset="0"/>
              </a:rPr>
              <a:t> </a:t>
            </a:r>
            <a:r>
              <a:rPr sz="2200" spc="-10">
                <a:solidFill>
                  <a:srgbClr val="2F2B20"/>
                </a:solidFill>
                <a:latin typeface="Times New Roman" pitchFamily="18" charset="0"/>
                <a:cs typeface="Times New Roman" pitchFamily="18" charset="0"/>
              </a:rPr>
              <a:t>resources:</a:t>
            </a:r>
            <a:r>
              <a:rPr sz="2200">
                <a:solidFill>
                  <a:srgbClr val="2F2B20"/>
                </a:solidFill>
                <a:latin typeface="Times New Roman" pitchFamily="18" charset="0"/>
                <a:cs typeface="Times New Roman" pitchFamily="18" charset="0"/>
              </a:rPr>
              <a:t> </a:t>
            </a:r>
            <a:r>
              <a:rPr sz="2200" spc="-10">
                <a:solidFill>
                  <a:srgbClr val="2F2B20"/>
                </a:solidFill>
                <a:latin typeface="Times New Roman" pitchFamily="18" charset="0"/>
                <a:cs typeface="Times New Roman" pitchFamily="18" charset="0"/>
              </a:rPr>
              <a:t>employee </a:t>
            </a:r>
            <a:r>
              <a:rPr sz="2200" spc="-15">
                <a:solidFill>
                  <a:srgbClr val="2F2B20"/>
                </a:solidFill>
                <a:latin typeface="Times New Roman" pitchFamily="18" charset="0"/>
                <a:cs typeface="Times New Roman" pitchFamily="18" charset="0"/>
              </a:rPr>
              <a:t>records,</a:t>
            </a:r>
            <a:r>
              <a:rPr sz="2200" spc="-10">
                <a:solidFill>
                  <a:srgbClr val="2F2B20"/>
                </a:solidFill>
                <a:latin typeface="Times New Roman" pitchFamily="18" charset="0"/>
                <a:cs typeface="Times New Roman" pitchFamily="18" charset="0"/>
              </a:rPr>
              <a:t> </a:t>
            </a:r>
            <a:r>
              <a:rPr sz="2200" spc="-5">
                <a:solidFill>
                  <a:srgbClr val="2F2B20"/>
                </a:solidFill>
                <a:latin typeface="Times New Roman" pitchFamily="18" charset="0"/>
                <a:cs typeface="Times New Roman" pitchFamily="18" charset="0"/>
              </a:rPr>
              <a:t>salaries,</a:t>
            </a:r>
            <a:r>
              <a:rPr sz="2200" spc="-10">
                <a:solidFill>
                  <a:srgbClr val="2F2B20"/>
                </a:solidFill>
                <a:latin typeface="Times New Roman" pitchFamily="18" charset="0"/>
                <a:cs typeface="Times New Roman" pitchFamily="18" charset="0"/>
              </a:rPr>
              <a:t> </a:t>
            </a:r>
            <a:r>
              <a:rPr sz="2200" spc="-20">
                <a:solidFill>
                  <a:srgbClr val="2F2B20"/>
                </a:solidFill>
                <a:latin typeface="Times New Roman" pitchFamily="18" charset="0"/>
                <a:cs typeface="Times New Roman" pitchFamily="18" charset="0"/>
              </a:rPr>
              <a:t>tax</a:t>
            </a:r>
            <a:r>
              <a:rPr sz="2200" spc="-10">
                <a:solidFill>
                  <a:srgbClr val="2F2B20"/>
                </a:solidFill>
                <a:latin typeface="Times New Roman" pitchFamily="18" charset="0"/>
                <a:cs typeface="Times New Roman" pitchFamily="18" charset="0"/>
              </a:rPr>
              <a:t> </a:t>
            </a:r>
            <a:r>
              <a:rPr sz="2200" spc="-5">
                <a:solidFill>
                  <a:srgbClr val="2F2B20"/>
                </a:solidFill>
                <a:latin typeface="Times New Roman" pitchFamily="18" charset="0"/>
                <a:cs typeface="Times New Roman" pitchFamily="18" charset="0"/>
              </a:rPr>
              <a:t>deductions</a:t>
            </a:r>
            <a:endParaRPr sz="2200">
              <a:latin typeface="Times New Roman" pitchFamily="18" charset="0"/>
              <a:cs typeface="Times New Roman" pitchFamily="18" charset="0"/>
            </a:endParaRPr>
          </a:p>
          <a:p>
            <a:pPr marL="656590" lvl="1" indent="-187325" algn="just">
              <a:spcBef>
                <a:spcPts val="175"/>
              </a:spcBef>
              <a:buClr>
                <a:srgbClr val="A9A57B"/>
              </a:buClr>
              <a:buFont typeface="Arial MT"/>
              <a:buChar char="•"/>
              <a:tabLst>
                <a:tab pos="200025" algn="l"/>
              </a:tabLst>
            </a:pPr>
            <a:r>
              <a:rPr sz="2200" spc="-10">
                <a:solidFill>
                  <a:srgbClr val="2F2B20"/>
                </a:solidFill>
                <a:latin typeface="Times New Roman" pitchFamily="18" charset="0"/>
                <a:cs typeface="Times New Roman" pitchFamily="18" charset="0"/>
              </a:rPr>
              <a:t>Databases</a:t>
            </a:r>
            <a:r>
              <a:rPr sz="2200" spc="-15">
                <a:solidFill>
                  <a:srgbClr val="2F2B20"/>
                </a:solidFill>
                <a:latin typeface="Times New Roman" pitchFamily="18" charset="0"/>
                <a:cs typeface="Times New Roman" pitchFamily="18" charset="0"/>
              </a:rPr>
              <a:t> </a:t>
            </a:r>
            <a:r>
              <a:rPr sz="2200" spc="-10">
                <a:solidFill>
                  <a:srgbClr val="2F2B20"/>
                </a:solidFill>
                <a:latin typeface="Times New Roman" pitchFamily="18" charset="0"/>
                <a:cs typeface="Times New Roman" pitchFamily="18" charset="0"/>
              </a:rPr>
              <a:t>touch </a:t>
            </a:r>
            <a:r>
              <a:rPr sz="2200">
                <a:solidFill>
                  <a:srgbClr val="2F2B20"/>
                </a:solidFill>
                <a:latin typeface="Times New Roman" pitchFamily="18" charset="0"/>
                <a:cs typeface="Times New Roman" pitchFamily="18" charset="0"/>
              </a:rPr>
              <a:t>all</a:t>
            </a:r>
            <a:r>
              <a:rPr sz="2200" spc="-10">
                <a:solidFill>
                  <a:srgbClr val="2F2B20"/>
                </a:solidFill>
                <a:latin typeface="Times New Roman" pitchFamily="18" charset="0"/>
                <a:cs typeface="Times New Roman" pitchFamily="18" charset="0"/>
              </a:rPr>
              <a:t> </a:t>
            </a:r>
            <a:r>
              <a:rPr sz="2200">
                <a:solidFill>
                  <a:srgbClr val="2F2B20"/>
                </a:solidFill>
                <a:latin typeface="Times New Roman" pitchFamily="18" charset="0"/>
                <a:cs typeface="Times New Roman" pitchFamily="18" charset="0"/>
              </a:rPr>
              <a:t>aspects</a:t>
            </a:r>
            <a:r>
              <a:rPr sz="2200" spc="-10">
                <a:solidFill>
                  <a:srgbClr val="2F2B20"/>
                </a:solidFill>
                <a:latin typeface="Times New Roman" pitchFamily="18" charset="0"/>
                <a:cs typeface="Times New Roman" pitchFamily="18" charset="0"/>
              </a:rPr>
              <a:t> </a:t>
            </a:r>
            <a:r>
              <a:rPr sz="2200" spc="-5">
                <a:solidFill>
                  <a:srgbClr val="2F2B20"/>
                </a:solidFill>
                <a:latin typeface="Times New Roman" pitchFamily="18" charset="0"/>
                <a:cs typeface="Times New Roman" pitchFamily="18" charset="0"/>
              </a:rPr>
              <a:t>of</a:t>
            </a:r>
            <a:r>
              <a:rPr sz="2200" spc="-10">
                <a:solidFill>
                  <a:srgbClr val="2F2B20"/>
                </a:solidFill>
                <a:latin typeface="Times New Roman" pitchFamily="18" charset="0"/>
                <a:cs typeface="Times New Roman" pitchFamily="18" charset="0"/>
              </a:rPr>
              <a:t> </a:t>
            </a:r>
            <a:r>
              <a:rPr sz="2200" spc="-5">
                <a:solidFill>
                  <a:srgbClr val="2F2B20"/>
                </a:solidFill>
                <a:latin typeface="Times New Roman" pitchFamily="18" charset="0"/>
                <a:cs typeface="Times New Roman" pitchFamily="18" charset="0"/>
              </a:rPr>
              <a:t>our</a:t>
            </a:r>
            <a:r>
              <a:rPr sz="2200" spc="-15">
                <a:solidFill>
                  <a:srgbClr val="2F2B20"/>
                </a:solidFill>
                <a:latin typeface="Times New Roman" pitchFamily="18" charset="0"/>
                <a:cs typeface="Times New Roman" pitchFamily="18" charset="0"/>
              </a:rPr>
              <a:t> </a:t>
            </a:r>
            <a:r>
              <a:rPr sz="2200" spc="-10">
                <a:solidFill>
                  <a:srgbClr val="2F2B20"/>
                </a:solidFill>
                <a:latin typeface="Times New Roman" pitchFamily="18" charset="0"/>
                <a:cs typeface="Times New Roman" pitchFamily="18" charset="0"/>
              </a:rPr>
              <a:t>lives</a:t>
            </a:r>
            <a:endParaRPr sz="220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72E5E-FA0D-E004-5ADE-61F7DE46C14D}"/>
              </a:ext>
            </a:extLst>
          </p:cNvPr>
          <p:cNvSpPr>
            <a:spLocks noGrp="1"/>
          </p:cNvSpPr>
          <p:nvPr>
            <p:ph type="title"/>
          </p:nvPr>
        </p:nvSpPr>
        <p:spPr>
          <a:xfrm>
            <a:off x="530224" y="540830"/>
            <a:ext cx="5946775" cy="553998"/>
          </a:xfrm>
        </p:spPr>
        <p:txBody>
          <a:bodyPr/>
          <a:lstStyle/>
          <a:p>
            <a:r>
              <a:rPr lang="en-US" dirty="0">
                <a:solidFill>
                  <a:srgbClr val="FF0000"/>
                </a:solidFill>
              </a:rPr>
              <a:t>Motivation</a:t>
            </a:r>
          </a:p>
        </p:txBody>
      </p:sp>
      <p:sp>
        <p:nvSpPr>
          <p:cNvPr id="3" name="Content Placeholder 2">
            <a:extLst>
              <a:ext uri="{FF2B5EF4-FFF2-40B4-BE49-F238E27FC236}">
                <a16:creationId xmlns:a16="http://schemas.microsoft.com/office/drawing/2014/main" id="{CE22BB74-3A3C-A5B4-453F-416746241C2B}"/>
              </a:ext>
            </a:extLst>
          </p:cNvPr>
          <p:cNvSpPr>
            <a:spLocks noGrp="1"/>
          </p:cNvSpPr>
          <p:nvPr>
            <p:ph idx="1"/>
          </p:nvPr>
        </p:nvSpPr>
        <p:spPr>
          <a:xfrm>
            <a:off x="304800" y="1447800"/>
            <a:ext cx="8077200" cy="4191000"/>
          </a:xfrm>
        </p:spPr>
        <p:txBody>
          <a:bodyPr>
            <a:normAutofit fontScale="40000" lnSpcReduction="20000"/>
          </a:bodyPr>
          <a:lstStyle/>
          <a:p>
            <a:pPr algn="just"/>
            <a:r>
              <a:rPr lang="en-US" sz="5100" dirty="0">
                <a:latin typeface="Times New Roman" panose="02020603050405020304" pitchFamily="18" charset="0"/>
                <a:cs typeface="Times New Roman" panose="02020603050405020304" pitchFamily="18" charset="0"/>
              </a:rPr>
              <a:t>File System manages data using files on a hard disk. Users are allowed to create, delete, and update the files according to their requirements. </a:t>
            </a:r>
          </a:p>
          <a:p>
            <a:pPr algn="just"/>
            <a:endParaRPr lang="en-US" sz="5100" dirty="0">
              <a:latin typeface="Times New Roman" panose="02020603050405020304" pitchFamily="18" charset="0"/>
              <a:cs typeface="Times New Roman" panose="02020603050405020304" pitchFamily="18" charset="0"/>
            </a:endParaRPr>
          </a:p>
          <a:p>
            <a:pPr algn="just"/>
            <a:r>
              <a:rPr lang="en-US" sz="5100" dirty="0">
                <a:latin typeface="Times New Roman" panose="02020603050405020304" pitchFamily="18" charset="0"/>
                <a:cs typeface="Times New Roman" panose="02020603050405020304" pitchFamily="18" charset="0"/>
              </a:rPr>
              <a:t>Let us consider the example of file-based University Management System. Data of students is available to their respective Departments, Academics Section, Result Section, Accounts Section, Hostel Office, etc. Some of the data is common for all sections like Roll No, Name, Father Name, Address, and Phone number of students but some data is available to a particular section only like Hostel allotment number which is a part of the hostel office. </a:t>
            </a:r>
          </a:p>
          <a:p>
            <a:pPr algn="just"/>
            <a:endParaRPr lang="en-US" sz="5100" dirty="0">
              <a:latin typeface="Times New Roman" panose="02020603050405020304" pitchFamily="18" charset="0"/>
              <a:cs typeface="Times New Roman" panose="02020603050405020304" pitchFamily="18" charset="0"/>
            </a:endParaRPr>
          </a:p>
          <a:p>
            <a:pPr algn="just"/>
            <a:r>
              <a:rPr lang="en-US" sz="5100" dirty="0">
                <a:latin typeface="Times New Roman" panose="02020603050405020304" pitchFamily="18" charset="0"/>
                <a:cs typeface="Times New Roman" panose="02020603050405020304" pitchFamily="18" charset="0"/>
              </a:rPr>
              <a:t>Redundancy of data</a:t>
            </a:r>
          </a:p>
          <a:p>
            <a:pPr algn="just"/>
            <a:r>
              <a:rPr lang="en-US" sz="5100" dirty="0">
                <a:latin typeface="Times New Roman" panose="02020603050405020304" pitchFamily="18" charset="0"/>
                <a:cs typeface="Times New Roman" panose="02020603050405020304" pitchFamily="18" charset="0"/>
              </a:rPr>
              <a:t>Inconsistency of Data</a:t>
            </a:r>
          </a:p>
          <a:p>
            <a:pPr algn="just"/>
            <a:r>
              <a:rPr lang="en-US" sz="5100" dirty="0">
                <a:latin typeface="Times New Roman" panose="02020603050405020304" pitchFamily="18" charset="0"/>
                <a:cs typeface="Times New Roman" panose="02020603050405020304" pitchFamily="18" charset="0"/>
              </a:rPr>
              <a:t>Difficult Data Access</a:t>
            </a:r>
          </a:p>
          <a:p>
            <a:pPr algn="just"/>
            <a:r>
              <a:rPr lang="en-US" sz="5100" dirty="0">
                <a:latin typeface="Times New Roman" panose="02020603050405020304" pitchFamily="18" charset="0"/>
                <a:cs typeface="Times New Roman" panose="02020603050405020304" pitchFamily="18" charset="0"/>
              </a:rPr>
              <a:t>Unauthorized Access</a:t>
            </a:r>
          </a:p>
          <a:p>
            <a:pPr algn="just"/>
            <a:r>
              <a:rPr lang="en-US" sz="5100" dirty="0">
                <a:latin typeface="Times New Roman" panose="02020603050405020304" pitchFamily="18" charset="0"/>
                <a:cs typeface="Times New Roman" panose="02020603050405020304" pitchFamily="18" charset="0"/>
              </a:rPr>
              <a:t>No Concurrent Access</a:t>
            </a:r>
          </a:p>
          <a:p>
            <a:pPr algn="just"/>
            <a:r>
              <a:rPr lang="en-US" sz="5100" dirty="0">
                <a:latin typeface="Times New Roman" panose="02020603050405020304" pitchFamily="18" charset="0"/>
                <a:cs typeface="Times New Roman" panose="02020603050405020304" pitchFamily="18" charset="0"/>
              </a:rPr>
              <a:t>No Backup and Recovery</a:t>
            </a:r>
          </a:p>
          <a:p>
            <a:endParaRPr lang="en-US" dirty="0"/>
          </a:p>
        </p:txBody>
      </p:sp>
      <p:sp>
        <p:nvSpPr>
          <p:cNvPr id="4" name="Date Placeholder 3">
            <a:extLst>
              <a:ext uri="{FF2B5EF4-FFF2-40B4-BE49-F238E27FC236}">
                <a16:creationId xmlns:a16="http://schemas.microsoft.com/office/drawing/2014/main" id="{718A9D2A-5CA0-DDA0-05F5-ED7BC5158A5D}"/>
              </a:ext>
            </a:extLst>
          </p:cNvPr>
          <p:cNvSpPr>
            <a:spLocks noGrp="1"/>
          </p:cNvSpPr>
          <p:nvPr>
            <p:ph type="dt" sz="half" idx="10"/>
          </p:nvPr>
        </p:nvSpPr>
        <p:spPr>
          <a:xfrm>
            <a:off x="7964424" y="6272784"/>
            <a:ext cx="3273552"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C4CA19-71C7-144D-BA11-52EA9C99661D}" type="datetime1">
              <a:rPr lang="en-IN" smtClean="0"/>
              <a:pPr/>
              <a:t>07/01/25</a:t>
            </a:fld>
            <a:endParaRPr lang="en-US"/>
          </a:p>
        </p:txBody>
      </p:sp>
      <p:sp>
        <p:nvSpPr>
          <p:cNvPr id="5" name="Footer Placeholder 4">
            <a:extLst>
              <a:ext uri="{FF2B5EF4-FFF2-40B4-BE49-F238E27FC236}">
                <a16:creationId xmlns:a16="http://schemas.microsoft.com/office/drawing/2014/main" id="{F00BE021-B329-CBE9-DB4D-725BB0CCCA5C}"/>
              </a:ext>
            </a:extLst>
          </p:cNvPr>
          <p:cNvSpPr>
            <a:spLocks noGrp="1"/>
          </p:cNvSpPr>
          <p:nvPr>
            <p:ph type="ftr" sz="quarter" idx="11"/>
          </p:nvPr>
        </p:nvSpPr>
        <p:spPr>
          <a:xfrm>
            <a:off x="1088136" y="6272784"/>
            <a:ext cx="6327648"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Database Management Systems (DBMS), SCOPE, VIT-AP University, India</a:t>
            </a:r>
          </a:p>
        </p:txBody>
      </p:sp>
      <p:sp>
        <p:nvSpPr>
          <p:cNvPr id="6" name="Slide Number Placeholder 5">
            <a:extLst>
              <a:ext uri="{FF2B5EF4-FFF2-40B4-BE49-F238E27FC236}">
                <a16:creationId xmlns:a16="http://schemas.microsoft.com/office/drawing/2014/main" id="{40EF9EB6-8F30-C978-5EAA-CD00E2A8AE26}"/>
              </a:ext>
            </a:extLst>
          </p:cNvPr>
          <p:cNvSpPr>
            <a:spLocks noGrp="1"/>
          </p:cNvSpPr>
          <p:nvPr>
            <p:ph type="sldNum" sz="quarter" idx="12"/>
          </p:nvPr>
        </p:nvSpPr>
        <p:spPr>
          <a:xfrm>
            <a:off x="11311128" y="6272784"/>
            <a:ext cx="640080" cy="365125"/>
          </a:xfrm>
          <a:prstGeom prst="rect">
            <a:avLst/>
          </a:prstGeom>
        </p:spPr>
        <p:txBody>
          <a:bodyPr vert="horz" lIns="91440" tIns="45720" rIns="91440" bIns="45720" rtlCol="0" anchor="ctr"/>
          <a:lstStyle>
            <a:defPPr>
              <a:defRPr lang="en-US"/>
            </a:defPPr>
            <a:lvl1pPr marL="0" algn="ctr" defTabSz="914400" rtl="0" eaLnBrk="1" latinLnBrk="0" hangingPunct="1">
              <a:defRPr sz="1400" b="1" kern="1200">
                <a:solidFill>
                  <a:srgbClr val="FFFFFF"/>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60C8249-ED93-7640-8EF8-EF1CF6F3BBCA}" type="slidenum">
              <a:rPr lang="en-US" smtClean="0"/>
              <a:pPr/>
              <a:t>11</a:t>
            </a:fld>
            <a:endParaRPr lang="en-US"/>
          </a:p>
        </p:txBody>
      </p:sp>
    </p:spTree>
    <p:extLst>
      <p:ext uri="{BB962C8B-B14F-4D97-AF65-F5344CB8AC3E}">
        <p14:creationId xmlns:p14="http://schemas.microsoft.com/office/powerpoint/2010/main" val="3782987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52400"/>
            <a:ext cx="7546975" cy="566822"/>
          </a:xfrm>
          <a:prstGeom prst="rect">
            <a:avLst/>
          </a:prstGeom>
        </p:spPr>
        <p:txBody>
          <a:bodyPr vert="horz" wrap="square" lIns="0" tIns="12700" rIns="0" bIns="0" rtlCol="0">
            <a:spAutoFit/>
          </a:bodyPr>
          <a:lstStyle/>
          <a:p>
            <a:pPr marL="12700">
              <a:lnSpc>
                <a:spcPct val="100000"/>
              </a:lnSpc>
              <a:spcBef>
                <a:spcPts val="100"/>
              </a:spcBef>
            </a:pPr>
            <a:r>
              <a:rPr lang="en-US" spc="-15" dirty="0">
                <a:solidFill>
                  <a:srgbClr val="C00000"/>
                </a:solidFill>
              </a:rPr>
              <a:t>Abstraction &amp; </a:t>
            </a:r>
            <a:r>
              <a:rPr spc="-15">
                <a:solidFill>
                  <a:srgbClr val="C00000"/>
                </a:solidFill>
              </a:rPr>
              <a:t>Levels</a:t>
            </a:r>
            <a:r>
              <a:rPr spc="-25">
                <a:solidFill>
                  <a:srgbClr val="C00000"/>
                </a:solidFill>
              </a:rPr>
              <a:t> </a:t>
            </a:r>
            <a:r>
              <a:rPr spc="-5" dirty="0">
                <a:solidFill>
                  <a:srgbClr val="C00000"/>
                </a:solidFill>
              </a:rPr>
              <a:t>of</a:t>
            </a:r>
            <a:r>
              <a:rPr spc="-25" dirty="0">
                <a:solidFill>
                  <a:srgbClr val="C00000"/>
                </a:solidFill>
              </a:rPr>
              <a:t> </a:t>
            </a:r>
            <a:r>
              <a:rPr spc="-20" dirty="0">
                <a:solidFill>
                  <a:srgbClr val="C00000"/>
                </a:solidFill>
              </a:rPr>
              <a:t>Abstraction</a:t>
            </a:r>
          </a:p>
        </p:txBody>
      </p:sp>
      <p:sp>
        <p:nvSpPr>
          <p:cNvPr id="3" name="object 3"/>
          <p:cNvSpPr txBox="1"/>
          <p:nvPr/>
        </p:nvSpPr>
        <p:spPr>
          <a:xfrm>
            <a:off x="304800" y="1066800"/>
            <a:ext cx="7772400" cy="3649717"/>
          </a:xfrm>
          <a:prstGeom prst="rect">
            <a:avLst/>
          </a:prstGeom>
        </p:spPr>
        <p:txBody>
          <a:bodyPr vert="horz" wrap="square" lIns="0" tIns="12700" rIns="0" bIns="0" rtlCol="0">
            <a:spAutoFit/>
          </a:bodyPr>
          <a:lstStyle/>
          <a:p>
            <a:pPr marL="199390" marR="398780" indent="-187325" algn="just">
              <a:lnSpc>
                <a:spcPct val="100000"/>
              </a:lnSpc>
              <a:spcBef>
                <a:spcPts val="100"/>
              </a:spcBef>
              <a:buClr>
                <a:srgbClr val="A9A57B"/>
              </a:buClr>
              <a:buFont typeface="Arial"/>
              <a:buChar char="•"/>
              <a:tabLst>
                <a:tab pos="200025" algn="l"/>
              </a:tabLst>
            </a:pPr>
            <a:r>
              <a:rPr lang="en-IN" sz="2400" dirty="0">
                <a:solidFill>
                  <a:srgbClr val="002060"/>
                </a:solidFill>
                <a:latin typeface="Times New Roman" pitchFamily="18" charset="0"/>
                <a:cs typeface="Times New Roman" pitchFamily="18" charset="0"/>
              </a:rPr>
              <a:t>Abstraction is a process of hiding unwanted or irrelevant details from the end user. It provides a different view and helps in achieving data independence which is used to enhance the security of data</a:t>
            </a:r>
          </a:p>
          <a:p>
            <a:pPr marL="199390" marR="398780" indent="-187325" algn="just">
              <a:lnSpc>
                <a:spcPct val="100000"/>
              </a:lnSpc>
              <a:spcBef>
                <a:spcPts val="100"/>
              </a:spcBef>
              <a:buClr>
                <a:srgbClr val="A9A57B"/>
              </a:buClr>
              <a:buFont typeface="Arial"/>
              <a:buChar char="•"/>
              <a:tabLst>
                <a:tab pos="200025" algn="l"/>
              </a:tabLst>
            </a:pPr>
            <a:endParaRPr lang="en-US" sz="2200" spc="-15" dirty="0">
              <a:solidFill>
                <a:srgbClr val="002060"/>
              </a:solidFill>
              <a:latin typeface="Times New Roman" pitchFamily="18" charset="0"/>
              <a:cs typeface="Times New Roman" pitchFamily="18" charset="0"/>
            </a:endParaRPr>
          </a:p>
          <a:p>
            <a:pPr marL="199390" marR="398780" indent="-187325" algn="just">
              <a:lnSpc>
                <a:spcPct val="100000"/>
              </a:lnSpc>
              <a:spcBef>
                <a:spcPts val="100"/>
              </a:spcBef>
              <a:buClr>
                <a:srgbClr val="A9A57B"/>
              </a:buClr>
              <a:buFont typeface="Wingdings" pitchFamily="2" charset="2"/>
              <a:buChar char="q"/>
              <a:tabLst>
                <a:tab pos="200025" algn="l"/>
              </a:tabLst>
            </a:pPr>
            <a:r>
              <a:rPr sz="2200" spc="-15">
                <a:solidFill>
                  <a:schemeClr val="tx1">
                    <a:lumMod val="95000"/>
                    <a:lumOff val="5000"/>
                  </a:schemeClr>
                </a:solidFill>
                <a:latin typeface="Times New Roman" pitchFamily="18" charset="0"/>
                <a:cs typeface="Times New Roman" pitchFamily="18" charset="0"/>
              </a:rPr>
              <a:t>Physical </a:t>
            </a:r>
            <a:r>
              <a:rPr sz="2200" spc="-10">
                <a:solidFill>
                  <a:schemeClr val="tx1">
                    <a:lumMod val="95000"/>
                    <a:lumOff val="5000"/>
                  </a:schemeClr>
                </a:solidFill>
                <a:latin typeface="Times New Roman" pitchFamily="18" charset="0"/>
                <a:cs typeface="Times New Roman" pitchFamily="18" charset="0"/>
              </a:rPr>
              <a:t>level</a:t>
            </a:r>
            <a:r>
              <a:rPr lang="en-US" sz="2200" spc="-10" dirty="0">
                <a:solidFill>
                  <a:schemeClr val="tx1">
                    <a:lumMod val="95000"/>
                    <a:lumOff val="5000"/>
                  </a:schemeClr>
                </a:solidFill>
                <a:latin typeface="Times New Roman" pitchFamily="18" charset="0"/>
                <a:cs typeface="Times New Roman" pitchFamily="18" charset="0"/>
              </a:rPr>
              <a:t>:</a:t>
            </a:r>
            <a:r>
              <a:rPr sz="2200" spc="-10">
                <a:solidFill>
                  <a:schemeClr val="tx1">
                    <a:lumMod val="95000"/>
                    <a:lumOff val="5000"/>
                  </a:schemeClr>
                </a:solidFill>
                <a:latin typeface="Times New Roman" pitchFamily="18" charset="0"/>
                <a:cs typeface="Times New Roman" pitchFamily="18" charset="0"/>
              </a:rPr>
              <a:t> </a:t>
            </a:r>
            <a:r>
              <a:rPr sz="2200" spc="-5" dirty="0">
                <a:solidFill>
                  <a:schemeClr val="tx1">
                    <a:lumMod val="95000"/>
                    <a:lumOff val="5000"/>
                  </a:schemeClr>
                </a:solidFill>
                <a:latin typeface="Times New Roman" pitchFamily="18" charset="0"/>
                <a:cs typeface="Times New Roman" pitchFamily="18" charset="0"/>
              </a:rPr>
              <a:t>describes how </a:t>
            </a:r>
            <a:r>
              <a:rPr sz="2200" dirty="0">
                <a:solidFill>
                  <a:schemeClr val="tx1">
                    <a:lumMod val="95000"/>
                    <a:lumOff val="5000"/>
                  </a:schemeClr>
                </a:solidFill>
                <a:latin typeface="Times New Roman" pitchFamily="18" charset="0"/>
                <a:cs typeface="Times New Roman" pitchFamily="18" charset="0"/>
              </a:rPr>
              <a:t>a </a:t>
            </a:r>
            <a:r>
              <a:rPr sz="2200" spc="-15" dirty="0">
                <a:solidFill>
                  <a:schemeClr val="tx1">
                    <a:lumMod val="95000"/>
                    <a:lumOff val="5000"/>
                  </a:schemeClr>
                </a:solidFill>
                <a:latin typeface="Times New Roman" pitchFamily="18" charset="0"/>
                <a:cs typeface="Times New Roman" pitchFamily="18" charset="0"/>
              </a:rPr>
              <a:t>record </a:t>
            </a:r>
            <a:r>
              <a:rPr sz="2200" dirty="0">
                <a:solidFill>
                  <a:schemeClr val="tx1">
                    <a:lumMod val="95000"/>
                    <a:lumOff val="5000"/>
                  </a:schemeClr>
                </a:solidFill>
                <a:latin typeface="Times New Roman" pitchFamily="18" charset="0"/>
                <a:cs typeface="Times New Roman" pitchFamily="18" charset="0"/>
              </a:rPr>
              <a:t>(e.g., </a:t>
            </a:r>
            <a:r>
              <a:rPr sz="2200" spc="-10" dirty="0">
                <a:solidFill>
                  <a:schemeClr val="tx1">
                    <a:lumMod val="95000"/>
                    <a:lumOff val="5000"/>
                  </a:schemeClr>
                </a:solidFill>
                <a:latin typeface="Times New Roman" pitchFamily="18" charset="0"/>
                <a:cs typeface="Times New Roman" pitchFamily="18" charset="0"/>
              </a:rPr>
              <a:t>customer) </a:t>
            </a:r>
            <a:r>
              <a:rPr sz="2200" spc="-5" dirty="0">
                <a:solidFill>
                  <a:schemeClr val="tx1">
                    <a:lumMod val="95000"/>
                    <a:lumOff val="5000"/>
                  </a:schemeClr>
                </a:solidFill>
                <a:latin typeface="Times New Roman" pitchFamily="18" charset="0"/>
                <a:cs typeface="Times New Roman" pitchFamily="18" charset="0"/>
              </a:rPr>
              <a:t>is </a:t>
            </a:r>
            <a:r>
              <a:rPr sz="2200" spc="-484" dirty="0">
                <a:solidFill>
                  <a:schemeClr val="tx1">
                    <a:lumMod val="95000"/>
                    <a:lumOff val="5000"/>
                  </a:schemeClr>
                </a:solidFill>
                <a:latin typeface="Times New Roman" pitchFamily="18" charset="0"/>
                <a:cs typeface="Times New Roman" pitchFamily="18" charset="0"/>
              </a:rPr>
              <a:t> </a:t>
            </a:r>
            <a:r>
              <a:rPr sz="2200" spc="-15" dirty="0">
                <a:solidFill>
                  <a:schemeClr val="tx1">
                    <a:lumMod val="95000"/>
                    <a:lumOff val="5000"/>
                  </a:schemeClr>
                </a:solidFill>
                <a:latin typeface="Times New Roman" pitchFamily="18" charset="0"/>
                <a:cs typeface="Times New Roman" pitchFamily="18" charset="0"/>
              </a:rPr>
              <a:t>stored.</a:t>
            </a:r>
            <a:endParaRPr sz="2200">
              <a:solidFill>
                <a:schemeClr val="tx1">
                  <a:lumMod val="95000"/>
                  <a:lumOff val="5000"/>
                </a:schemeClr>
              </a:solidFill>
              <a:latin typeface="Times New Roman" pitchFamily="18" charset="0"/>
              <a:cs typeface="Times New Roman" pitchFamily="18" charset="0"/>
            </a:endParaRPr>
          </a:p>
          <a:p>
            <a:pPr marL="199390" marR="372745" indent="-187325" algn="just">
              <a:lnSpc>
                <a:spcPct val="100000"/>
              </a:lnSpc>
              <a:spcBef>
                <a:spcPts val="440"/>
              </a:spcBef>
              <a:buClr>
                <a:srgbClr val="A9A57B"/>
              </a:buClr>
              <a:buFont typeface="Wingdings" pitchFamily="2" charset="2"/>
              <a:buChar char="q"/>
              <a:tabLst>
                <a:tab pos="200025" algn="l"/>
              </a:tabLst>
            </a:pPr>
            <a:r>
              <a:rPr sz="2200" spc="-10" dirty="0">
                <a:solidFill>
                  <a:schemeClr val="tx1">
                    <a:lumMod val="95000"/>
                    <a:lumOff val="5000"/>
                  </a:schemeClr>
                </a:solidFill>
                <a:latin typeface="Times New Roman" pitchFamily="18" charset="0"/>
                <a:cs typeface="Times New Roman" pitchFamily="18" charset="0"/>
              </a:rPr>
              <a:t>Logical level: </a:t>
            </a:r>
            <a:r>
              <a:rPr sz="2200" spc="-5" dirty="0">
                <a:solidFill>
                  <a:schemeClr val="tx1">
                    <a:lumMod val="95000"/>
                    <a:lumOff val="5000"/>
                  </a:schemeClr>
                </a:solidFill>
                <a:latin typeface="Times New Roman" pitchFamily="18" charset="0"/>
                <a:cs typeface="Times New Roman" pitchFamily="18" charset="0"/>
              </a:rPr>
              <a:t>describes </a:t>
            </a:r>
            <a:r>
              <a:rPr sz="2200" spc="-15" dirty="0">
                <a:solidFill>
                  <a:schemeClr val="tx1">
                    <a:lumMod val="95000"/>
                    <a:lumOff val="5000"/>
                  </a:schemeClr>
                </a:solidFill>
                <a:latin typeface="Times New Roman" pitchFamily="18" charset="0"/>
                <a:cs typeface="Times New Roman" pitchFamily="18" charset="0"/>
              </a:rPr>
              <a:t>data stored </a:t>
            </a:r>
            <a:r>
              <a:rPr sz="2200" spc="-5" dirty="0">
                <a:solidFill>
                  <a:schemeClr val="tx1">
                    <a:lumMod val="95000"/>
                    <a:lumOff val="5000"/>
                  </a:schemeClr>
                </a:solidFill>
                <a:latin typeface="Times New Roman" pitchFamily="18" charset="0"/>
                <a:cs typeface="Times New Roman" pitchFamily="18" charset="0"/>
              </a:rPr>
              <a:t>in </a:t>
            </a:r>
            <a:r>
              <a:rPr sz="2200" spc="-10" dirty="0">
                <a:solidFill>
                  <a:schemeClr val="tx1">
                    <a:lumMod val="95000"/>
                    <a:lumOff val="5000"/>
                  </a:schemeClr>
                </a:solidFill>
                <a:latin typeface="Times New Roman" pitchFamily="18" charset="0"/>
                <a:cs typeface="Times New Roman" pitchFamily="18" charset="0"/>
              </a:rPr>
              <a:t>database, </a:t>
            </a:r>
            <a:r>
              <a:rPr sz="2200" dirty="0">
                <a:solidFill>
                  <a:schemeClr val="tx1">
                    <a:lumMod val="95000"/>
                    <a:lumOff val="5000"/>
                  </a:schemeClr>
                </a:solidFill>
                <a:latin typeface="Times New Roman" pitchFamily="18" charset="0"/>
                <a:cs typeface="Times New Roman" pitchFamily="18" charset="0"/>
              </a:rPr>
              <a:t>and </a:t>
            </a:r>
            <a:r>
              <a:rPr sz="2200" spc="-5" dirty="0">
                <a:solidFill>
                  <a:schemeClr val="tx1">
                    <a:lumMod val="95000"/>
                    <a:lumOff val="5000"/>
                  </a:schemeClr>
                </a:solidFill>
                <a:latin typeface="Times New Roman" pitchFamily="18" charset="0"/>
                <a:cs typeface="Times New Roman" pitchFamily="18" charset="0"/>
              </a:rPr>
              <a:t>the </a:t>
            </a:r>
            <a:r>
              <a:rPr sz="2200" spc="-484" dirty="0">
                <a:solidFill>
                  <a:schemeClr val="tx1">
                    <a:lumMod val="95000"/>
                    <a:lumOff val="5000"/>
                  </a:schemeClr>
                </a:solidFill>
                <a:latin typeface="Times New Roman" pitchFamily="18" charset="0"/>
                <a:cs typeface="Times New Roman" pitchFamily="18" charset="0"/>
              </a:rPr>
              <a:t> </a:t>
            </a:r>
            <a:r>
              <a:rPr sz="2200" spc="-10" dirty="0">
                <a:solidFill>
                  <a:schemeClr val="tx1">
                    <a:lumMod val="95000"/>
                    <a:lumOff val="5000"/>
                  </a:schemeClr>
                </a:solidFill>
                <a:latin typeface="Times New Roman" pitchFamily="18" charset="0"/>
                <a:cs typeface="Times New Roman" pitchFamily="18" charset="0"/>
              </a:rPr>
              <a:t>relationships </a:t>
            </a:r>
            <a:r>
              <a:rPr sz="2200" dirty="0">
                <a:solidFill>
                  <a:schemeClr val="tx1">
                    <a:lumMod val="95000"/>
                    <a:lumOff val="5000"/>
                  </a:schemeClr>
                </a:solidFill>
                <a:latin typeface="Times New Roman" pitchFamily="18" charset="0"/>
                <a:cs typeface="Times New Roman" pitchFamily="18" charset="0"/>
              </a:rPr>
              <a:t>among</a:t>
            </a:r>
            <a:r>
              <a:rPr sz="2200" spc="-5" dirty="0">
                <a:solidFill>
                  <a:schemeClr val="tx1">
                    <a:lumMod val="95000"/>
                    <a:lumOff val="5000"/>
                  </a:schemeClr>
                </a:solidFill>
                <a:latin typeface="Times New Roman" pitchFamily="18" charset="0"/>
                <a:cs typeface="Times New Roman" pitchFamily="18" charset="0"/>
              </a:rPr>
              <a:t> the </a:t>
            </a:r>
            <a:r>
              <a:rPr sz="2200" spc="-15" dirty="0">
                <a:solidFill>
                  <a:schemeClr val="tx1">
                    <a:lumMod val="95000"/>
                    <a:lumOff val="5000"/>
                  </a:schemeClr>
                </a:solidFill>
                <a:latin typeface="Times New Roman" pitchFamily="18" charset="0"/>
                <a:cs typeface="Times New Roman" pitchFamily="18" charset="0"/>
              </a:rPr>
              <a:t>data.</a:t>
            </a:r>
            <a:endParaRPr sz="2200">
              <a:solidFill>
                <a:schemeClr val="tx1">
                  <a:lumMod val="95000"/>
                  <a:lumOff val="5000"/>
                </a:schemeClr>
              </a:solidFill>
              <a:latin typeface="Times New Roman" pitchFamily="18" charset="0"/>
              <a:cs typeface="Times New Roman" pitchFamily="18" charset="0"/>
            </a:endParaRPr>
          </a:p>
          <a:p>
            <a:pPr marL="199390" marR="5080" indent="-187325">
              <a:lnSpc>
                <a:spcPct val="100000"/>
              </a:lnSpc>
              <a:spcBef>
                <a:spcPts val="440"/>
              </a:spcBef>
              <a:buClr>
                <a:srgbClr val="A9A57B"/>
              </a:buClr>
              <a:buFont typeface="Wingdings" pitchFamily="2" charset="2"/>
              <a:buChar char="q"/>
              <a:tabLst>
                <a:tab pos="200025" algn="l"/>
              </a:tabLst>
            </a:pPr>
            <a:r>
              <a:rPr sz="2200" spc="-5">
                <a:solidFill>
                  <a:schemeClr val="tx1">
                    <a:lumMod val="95000"/>
                    <a:lumOff val="5000"/>
                  </a:schemeClr>
                </a:solidFill>
                <a:latin typeface="Times New Roman" pitchFamily="18" charset="0"/>
                <a:cs typeface="Times New Roman" pitchFamily="18" charset="0"/>
              </a:rPr>
              <a:t>View </a:t>
            </a:r>
            <a:r>
              <a:rPr sz="2200" spc="-10" dirty="0">
                <a:solidFill>
                  <a:schemeClr val="tx1">
                    <a:lumMod val="95000"/>
                    <a:lumOff val="5000"/>
                  </a:schemeClr>
                </a:solidFill>
                <a:latin typeface="Times New Roman" pitchFamily="18" charset="0"/>
                <a:cs typeface="Times New Roman" pitchFamily="18" charset="0"/>
              </a:rPr>
              <a:t>level: </a:t>
            </a:r>
            <a:r>
              <a:rPr sz="2200" spc="-5" dirty="0">
                <a:solidFill>
                  <a:schemeClr val="tx1">
                    <a:lumMod val="95000"/>
                    <a:lumOff val="5000"/>
                  </a:schemeClr>
                </a:solidFill>
                <a:latin typeface="Times New Roman" pitchFamily="18" charset="0"/>
                <a:cs typeface="Times New Roman" pitchFamily="18" charset="0"/>
              </a:rPr>
              <a:t>application </a:t>
            </a:r>
            <a:r>
              <a:rPr sz="2200" spc="-15" dirty="0">
                <a:solidFill>
                  <a:schemeClr val="tx1">
                    <a:lumMod val="95000"/>
                    <a:lumOff val="5000"/>
                  </a:schemeClr>
                </a:solidFill>
                <a:latin typeface="Times New Roman" pitchFamily="18" charset="0"/>
                <a:cs typeface="Times New Roman" pitchFamily="18" charset="0"/>
              </a:rPr>
              <a:t>programs </a:t>
            </a:r>
            <a:r>
              <a:rPr sz="2200" spc="-5" dirty="0">
                <a:solidFill>
                  <a:schemeClr val="tx1">
                    <a:lumMod val="95000"/>
                    <a:lumOff val="5000"/>
                  </a:schemeClr>
                </a:solidFill>
                <a:latin typeface="Times New Roman" pitchFamily="18" charset="0"/>
                <a:cs typeface="Times New Roman" pitchFamily="18" charset="0"/>
              </a:rPr>
              <a:t>hide </a:t>
            </a:r>
            <a:r>
              <a:rPr sz="2200" spc="-10" dirty="0">
                <a:solidFill>
                  <a:schemeClr val="tx1">
                    <a:lumMod val="95000"/>
                    <a:lumOff val="5000"/>
                  </a:schemeClr>
                </a:solidFill>
                <a:latin typeface="Times New Roman" pitchFamily="18" charset="0"/>
                <a:cs typeface="Times New Roman" pitchFamily="18" charset="0"/>
              </a:rPr>
              <a:t>details </a:t>
            </a:r>
            <a:r>
              <a:rPr sz="2200" spc="-5" dirty="0">
                <a:solidFill>
                  <a:schemeClr val="tx1">
                    <a:lumMod val="95000"/>
                    <a:lumOff val="5000"/>
                  </a:schemeClr>
                </a:solidFill>
                <a:latin typeface="Times New Roman" pitchFamily="18" charset="0"/>
                <a:cs typeface="Times New Roman" pitchFamily="18" charset="0"/>
              </a:rPr>
              <a:t>of </a:t>
            </a:r>
            <a:r>
              <a:rPr sz="2200" spc="-15" dirty="0">
                <a:solidFill>
                  <a:schemeClr val="tx1">
                    <a:lumMod val="95000"/>
                    <a:lumOff val="5000"/>
                  </a:schemeClr>
                </a:solidFill>
                <a:latin typeface="Times New Roman" pitchFamily="18" charset="0"/>
                <a:cs typeface="Times New Roman" pitchFamily="18" charset="0"/>
              </a:rPr>
              <a:t>data </a:t>
            </a:r>
            <a:r>
              <a:rPr sz="2200" spc="-5" dirty="0">
                <a:solidFill>
                  <a:schemeClr val="tx1">
                    <a:lumMod val="95000"/>
                    <a:lumOff val="5000"/>
                  </a:schemeClr>
                </a:solidFill>
                <a:latin typeface="Times New Roman" pitchFamily="18" charset="0"/>
                <a:cs typeface="Times New Roman" pitchFamily="18" charset="0"/>
              </a:rPr>
              <a:t>types. </a:t>
            </a:r>
            <a:r>
              <a:rPr sz="2200" spc="-484" dirty="0">
                <a:solidFill>
                  <a:schemeClr val="tx1">
                    <a:lumMod val="95000"/>
                    <a:lumOff val="5000"/>
                  </a:schemeClr>
                </a:solidFill>
                <a:latin typeface="Times New Roman" pitchFamily="18" charset="0"/>
                <a:cs typeface="Times New Roman" pitchFamily="18" charset="0"/>
              </a:rPr>
              <a:t> </a:t>
            </a:r>
            <a:r>
              <a:rPr sz="2200" spc="-10" dirty="0">
                <a:solidFill>
                  <a:schemeClr val="tx1">
                    <a:lumMod val="95000"/>
                    <a:lumOff val="5000"/>
                  </a:schemeClr>
                </a:solidFill>
                <a:latin typeface="Times New Roman" pitchFamily="18" charset="0"/>
                <a:cs typeface="Times New Roman" pitchFamily="18" charset="0"/>
              </a:rPr>
              <a:t>Views can</a:t>
            </a:r>
            <a:r>
              <a:rPr sz="2200" spc="-5" dirty="0">
                <a:solidFill>
                  <a:schemeClr val="tx1">
                    <a:lumMod val="95000"/>
                    <a:lumOff val="5000"/>
                  </a:schemeClr>
                </a:solidFill>
                <a:latin typeface="Times New Roman" pitchFamily="18" charset="0"/>
                <a:cs typeface="Times New Roman" pitchFamily="18" charset="0"/>
              </a:rPr>
              <a:t> </a:t>
            </a:r>
            <a:r>
              <a:rPr sz="2200" dirty="0">
                <a:solidFill>
                  <a:schemeClr val="tx1">
                    <a:lumMod val="95000"/>
                    <a:lumOff val="5000"/>
                  </a:schemeClr>
                </a:solidFill>
                <a:latin typeface="Times New Roman" pitchFamily="18" charset="0"/>
                <a:cs typeface="Times New Roman" pitchFamily="18" charset="0"/>
              </a:rPr>
              <a:t>also</a:t>
            </a:r>
            <a:r>
              <a:rPr sz="2200" spc="-5" dirty="0">
                <a:solidFill>
                  <a:schemeClr val="tx1">
                    <a:lumMod val="95000"/>
                    <a:lumOff val="5000"/>
                  </a:schemeClr>
                </a:solidFill>
                <a:latin typeface="Times New Roman" pitchFamily="18" charset="0"/>
                <a:cs typeface="Times New Roman" pitchFamily="18" charset="0"/>
              </a:rPr>
              <a:t> hide </a:t>
            </a:r>
            <a:r>
              <a:rPr sz="2200" spc="-15" dirty="0">
                <a:solidFill>
                  <a:schemeClr val="tx1">
                    <a:lumMod val="95000"/>
                    <a:lumOff val="5000"/>
                  </a:schemeClr>
                </a:solidFill>
                <a:latin typeface="Times New Roman" pitchFamily="18" charset="0"/>
                <a:cs typeface="Times New Roman" pitchFamily="18" charset="0"/>
              </a:rPr>
              <a:t>information</a:t>
            </a:r>
            <a:r>
              <a:rPr sz="2200" spc="-5" dirty="0">
                <a:solidFill>
                  <a:schemeClr val="tx1">
                    <a:lumMod val="95000"/>
                    <a:lumOff val="5000"/>
                  </a:schemeClr>
                </a:solidFill>
                <a:latin typeface="Times New Roman" pitchFamily="18" charset="0"/>
                <a:cs typeface="Times New Roman" pitchFamily="18" charset="0"/>
              </a:rPr>
              <a:t> </a:t>
            </a:r>
            <a:r>
              <a:rPr sz="2200" dirty="0">
                <a:solidFill>
                  <a:schemeClr val="tx1">
                    <a:lumMod val="95000"/>
                    <a:lumOff val="5000"/>
                  </a:schemeClr>
                </a:solidFill>
                <a:latin typeface="Times New Roman" pitchFamily="18" charset="0"/>
                <a:cs typeface="Times New Roman" pitchFamily="18" charset="0"/>
              </a:rPr>
              <a:t>(e.g.,</a:t>
            </a:r>
            <a:r>
              <a:rPr sz="2200" spc="-5" dirty="0">
                <a:solidFill>
                  <a:schemeClr val="tx1">
                    <a:lumMod val="95000"/>
                    <a:lumOff val="5000"/>
                  </a:schemeClr>
                </a:solidFill>
                <a:latin typeface="Times New Roman" pitchFamily="18" charset="0"/>
                <a:cs typeface="Times New Roman" pitchFamily="18" charset="0"/>
              </a:rPr>
              <a:t> salary) </a:t>
            </a:r>
            <a:r>
              <a:rPr sz="2200" spc="-20" dirty="0">
                <a:solidFill>
                  <a:schemeClr val="tx1">
                    <a:lumMod val="95000"/>
                    <a:lumOff val="5000"/>
                  </a:schemeClr>
                </a:solidFill>
                <a:latin typeface="Times New Roman" pitchFamily="18" charset="0"/>
                <a:cs typeface="Times New Roman" pitchFamily="18" charset="0"/>
              </a:rPr>
              <a:t>for</a:t>
            </a:r>
            <a:r>
              <a:rPr sz="2200" spc="-5" dirty="0">
                <a:solidFill>
                  <a:schemeClr val="tx1">
                    <a:lumMod val="95000"/>
                    <a:lumOff val="5000"/>
                  </a:schemeClr>
                </a:solidFill>
                <a:latin typeface="Times New Roman" pitchFamily="18" charset="0"/>
                <a:cs typeface="Times New Roman" pitchFamily="18" charset="0"/>
              </a:rPr>
              <a:t> security </a:t>
            </a:r>
            <a:r>
              <a:rPr sz="2200" dirty="0">
                <a:solidFill>
                  <a:schemeClr val="tx1">
                    <a:lumMod val="95000"/>
                    <a:lumOff val="5000"/>
                  </a:schemeClr>
                </a:solidFill>
                <a:latin typeface="Times New Roman" pitchFamily="18" charset="0"/>
                <a:cs typeface="Times New Roman" pitchFamily="18" charset="0"/>
              </a:rPr>
              <a:t> </a:t>
            </a:r>
            <a:r>
              <a:rPr sz="2200" spc="-5" dirty="0">
                <a:solidFill>
                  <a:schemeClr val="tx1">
                    <a:lumMod val="95000"/>
                    <a:lumOff val="5000"/>
                  </a:schemeClr>
                </a:solidFill>
                <a:latin typeface="Times New Roman" pitchFamily="18" charset="0"/>
                <a:cs typeface="Times New Roman" pitchFamily="18" charset="0"/>
              </a:rPr>
              <a:t>purposes.</a:t>
            </a:r>
            <a:endParaRPr sz="2200">
              <a:solidFill>
                <a:schemeClr val="tx1">
                  <a:lumMod val="95000"/>
                  <a:lumOff val="5000"/>
                </a:schemeClr>
              </a:solidFill>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152400"/>
            <a:ext cx="4322445" cy="1388649"/>
          </a:xfrm>
          <a:prstGeom prst="rect">
            <a:avLst/>
          </a:prstGeom>
        </p:spPr>
        <p:txBody>
          <a:bodyPr vert="horz" wrap="square" lIns="0" tIns="58419" rIns="0" bIns="0" rtlCol="0">
            <a:spAutoFit/>
          </a:bodyPr>
          <a:lstStyle/>
          <a:p>
            <a:pPr marL="46355">
              <a:lnSpc>
                <a:spcPct val="150000"/>
              </a:lnSpc>
              <a:spcBef>
                <a:spcPts val="459"/>
              </a:spcBef>
            </a:pPr>
            <a:r>
              <a:rPr sz="4000" b="0" spc="-10" dirty="0">
                <a:solidFill>
                  <a:srgbClr val="C00000"/>
                </a:solidFill>
                <a:latin typeface="Times New Roman" pitchFamily="18" charset="0"/>
                <a:cs typeface="Times New Roman" pitchFamily="18" charset="0"/>
              </a:rPr>
              <a:t>View</a:t>
            </a:r>
            <a:r>
              <a:rPr sz="4000" b="0" spc="-30" dirty="0">
                <a:solidFill>
                  <a:srgbClr val="C00000"/>
                </a:solidFill>
                <a:latin typeface="Times New Roman" pitchFamily="18" charset="0"/>
                <a:cs typeface="Times New Roman" pitchFamily="18" charset="0"/>
              </a:rPr>
              <a:t> </a:t>
            </a:r>
            <a:r>
              <a:rPr sz="4000" b="0" spc="-5">
                <a:solidFill>
                  <a:srgbClr val="C00000"/>
                </a:solidFill>
                <a:latin typeface="Times New Roman" pitchFamily="18" charset="0"/>
                <a:cs typeface="Times New Roman" pitchFamily="18" charset="0"/>
              </a:rPr>
              <a:t>of</a:t>
            </a:r>
            <a:r>
              <a:rPr sz="4000" b="0" spc="-30">
                <a:solidFill>
                  <a:srgbClr val="C00000"/>
                </a:solidFill>
                <a:latin typeface="Times New Roman" pitchFamily="18" charset="0"/>
                <a:cs typeface="Times New Roman" pitchFamily="18" charset="0"/>
              </a:rPr>
              <a:t> </a:t>
            </a:r>
            <a:r>
              <a:rPr sz="4000" b="0" spc="-25">
                <a:solidFill>
                  <a:srgbClr val="C00000"/>
                </a:solidFill>
                <a:latin typeface="Times New Roman" pitchFamily="18" charset="0"/>
                <a:cs typeface="Times New Roman" pitchFamily="18" charset="0"/>
              </a:rPr>
              <a:t>Data</a:t>
            </a:r>
            <a:br>
              <a:rPr lang="en-US" sz="4000" b="0" spc="-25" dirty="0">
                <a:solidFill>
                  <a:srgbClr val="C00000"/>
                </a:solidFill>
                <a:latin typeface="Times New Roman" pitchFamily="18" charset="0"/>
                <a:cs typeface="Times New Roman" pitchFamily="18" charset="0"/>
              </a:rPr>
            </a:br>
            <a:r>
              <a:rPr sz="2000" b="0" spc="40">
                <a:solidFill>
                  <a:srgbClr val="2F2B20"/>
                </a:solidFill>
                <a:latin typeface="Times New Roman" pitchFamily="18" charset="0"/>
                <a:cs typeface="Times New Roman" pitchFamily="18" charset="0"/>
              </a:rPr>
              <a:t>An</a:t>
            </a:r>
            <a:r>
              <a:rPr sz="2000" b="0" spc="-85">
                <a:solidFill>
                  <a:srgbClr val="2F2B20"/>
                </a:solidFill>
                <a:latin typeface="Times New Roman" pitchFamily="18" charset="0"/>
                <a:cs typeface="Times New Roman" pitchFamily="18" charset="0"/>
              </a:rPr>
              <a:t> </a:t>
            </a:r>
            <a:r>
              <a:rPr sz="2000" b="0" dirty="0">
                <a:solidFill>
                  <a:srgbClr val="2F2B20"/>
                </a:solidFill>
                <a:latin typeface="Times New Roman" pitchFamily="18" charset="0"/>
                <a:cs typeface="Times New Roman" pitchFamily="18" charset="0"/>
              </a:rPr>
              <a:t>architecture</a:t>
            </a:r>
            <a:r>
              <a:rPr sz="2000" b="0" spc="-80" dirty="0">
                <a:solidFill>
                  <a:srgbClr val="2F2B20"/>
                </a:solidFill>
                <a:latin typeface="Times New Roman" pitchFamily="18" charset="0"/>
                <a:cs typeface="Times New Roman" pitchFamily="18" charset="0"/>
              </a:rPr>
              <a:t> </a:t>
            </a:r>
            <a:r>
              <a:rPr sz="2000" b="0" spc="-20" dirty="0">
                <a:solidFill>
                  <a:srgbClr val="2F2B20"/>
                </a:solidFill>
                <a:latin typeface="Times New Roman" pitchFamily="18" charset="0"/>
                <a:cs typeface="Times New Roman" pitchFamily="18" charset="0"/>
              </a:rPr>
              <a:t>for</a:t>
            </a:r>
            <a:r>
              <a:rPr sz="2000" b="0" spc="-80" dirty="0">
                <a:solidFill>
                  <a:srgbClr val="2F2B20"/>
                </a:solidFill>
                <a:latin typeface="Times New Roman" pitchFamily="18" charset="0"/>
                <a:cs typeface="Times New Roman" pitchFamily="18" charset="0"/>
              </a:rPr>
              <a:t> </a:t>
            </a:r>
            <a:r>
              <a:rPr sz="2000" b="0" spc="20" dirty="0">
                <a:solidFill>
                  <a:srgbClr val="2F2B20"/>
                </a:solidFill>
                <a:latin typeface="Times New Roman" pitchFamily="18" charset="0"/>
                <a:cs typeface="Times New Roman" pitchFamily="18" charset="0"/>
              </a:rPr>
              <a:t>a</a:t>
            </a:r>
            <a:r>
              <a:rPr sz="2000" b="0" spc="-85" dirty="0">
                <a:solidFill>
                  <a:srgbClr val="2F2B20"/>
                </a:solidFill>
                <a:latin typeface="Times New Roman" pitchFamily="18" charset="0"/>
                <a:cs typeface="Times New Roman" pitchFamily="18" charset="0"/>
              </a:rPr>
              <a:t> </a:t>
            </a:r>
            <a:r>
              <a:rPr sz="2000" b="0" spc="35" dirty="0">
                <a:solidFill>
                  <a:srgbClr val="2F2B20"/>
                </a:solidFill>
                <a:latin typeface="Times New Roman" pitchFamily="18" charset="0"/>
                <a:cs typeface="Times New Roman" pitchFamily="18" charset="0"/>
              </a:rPr>
              <a:t>database</a:t>
            </a:r>
            <a:r>
              <a:rPr sz="2000" b="0" spc="-80" dirty="0">
                <a:solidFill>
                  <a:srgbClr val="2F2B20"/>
                </a:solidFill>
                <a:latin typeface="Times New Roman" pitchFamily="18" charset="0"/>
                <a:cs typeface="Times New Roman" pitchFamily="18" charset="0"/>
              </a:rPr>
              <a:t> </a:t>
            </a:r>
            <a:r>
              <a:rPr sz="2000" b="0" spc="30" dirty="0">
                <a:solidFill>
                  <a:srgbClr val="2F2B20"/>
                </a:solidFill>
                <a:latin typeface="Times New Roman" pitchFamily="18" charset="0"/>
                <a:cs typeface="Times New Roman" pitchFamily="18" charset="0"/>
              </a:rPr>
              <a:t>system</a:t>
            </a:r>
            <a:endParaRPr sz="2000" b="0">
              <a:latin typeface="Times New Roman" pitchFamily="18" charset="0"/>
              <a:cs typeface="Times New Roman" pitchFamily="18" charset="0"/>
            </a:endParaRPr>
          </a:p>
        </p:txBody>
      </p:sp>
      <p:grpSp>
        <p:nvGrpSpPr>
          <p:cNvPr id="3" name="object 3"/>
          <p:cNvGrpSpPr/>
          <p:nvPr/>
        </p:nvGrpSpPr>
        <p:grpSpPr>
          <a:xfrm>
            <a:off x="1066800" y="2057400"/>
            <a:ext cx="6101080" cy="3634104"/>
            <a:chOff x="1543049" y="1509712"/>
            <a:chExt cx="6101080" cy="3634104"/>
          </a:xfrm>
        </p:grpSpPr>
        <p:pic>
          <p:nvPicPr>
            <p:cNvPr id="4" name="object 4"/>
            <p:cNvPicPr/>
            <p:nvPr/>
          </p:nvPicPr>
          <p:blipFill>
            <a:blip r:embed="rId2" cstate="print"/>
            <a:stretch>
              <a:fillRect/>
            </a:stretch>
          </p:blipFill>
          <p:spPr>
            <a:xfrm>
              <a:off x="1619249" y="1585912"/>
              <a:ext cx="5948362" cy="3481386"/>
            </a:xfrm>
            <a:prstGeom prst="rect">
              <a:avLst/>
            </a:prstGeom>
          </p:spPr>
        </p:pic>
        <p:sp>
          <p:nvSpPr>
            <p:cNvPr id="5" name="object 5"/>
            <p:cNvSpPr/>
            <p:nvPr/>
          </p:nvSpPr>
          <p:spPr>
            <a:xfrm>
              <a:off x="1549399" y="1516062"/>
              <a:ext cx="6088380" cy="3621404"/>
            </a:xfrm>
            <a:custGeom>
              <a:avLst/>
              <a:gdLst/>
              <a:ahLst/>
              <a:cxnLst/>
              <a:rect l="l" t="t" r="r" b="b"/>
              <a:pathLst>
                <a:path w="6088380" h="3621404">
                  <a:moveTo>
                    <a:pt x="0" y="0"/>
                  </a:moveTo>
                  <a:lnTo>
                    <a:pt x="6088062" y="0"/>
                  </a:lnTo>
                  <a:lnTo>
                    <a:pt x="6088062" y="3621086"/>
                  </a:lnTo>
                  <a:lnTo>
                    <a:pt x="0" y="3621086"/>
                  </a:lnTo>
                  <a:lnTo>
                    <a:pt x="0" y="0"/>
                  </a:lnTo>
                  <a:close/>
                </a:path>
                <a:path w="6088380" h="3621404">
                  <a:moveTo>
                    <a:pt x="63499" y="63499"/>
                  </a:moveTo>
                  <a:lnTo>
                    <a:pt x="6024562" y="63499"/>
                  </a:lnTo>
                  <a:lnTo>
                    <a:pt x="6024562" y="3557586"/>
                  </a:lnTo>
                  <a:lnTo>
                    <a:pt x="63499" y="3557586"/>
                  </a:lnTo>
                  <a:lnTo>
                    <a:pt x="63499" y="63499"/>
                  </a:lnTo>
                  <a:close/>
                </a:path>
              </a:pathLst>
            </a:custGeom>
            <a:ln w="12699">
              <a:solidFill>
                <a:srgbClr val="675E47"/>
              </a:solidFill>
            </a:ln>
          </p:spPr>
          <p:txBody>
            <a:bodyPr wrap="square" lIns="0" tIns="0" rIns="0" bIns="0" rtlCol="0"/>
            <a:lstStyle/>
            <a:p>
              <a:endParaRPr/>
            </a:p>
          </p:txBody>
        </p:sp>
        <p:sp>
          <p:nvSpPr>
            <p:cNvPr id="6" name="object 6"/>
            <p:cNvSpPr/>
            <p:nvPr/>
          </p:nvSpPr>
          <p:spPr>
            <a:xfrm>
              <a:off x="1581149" y="1547812"/>
              <a:ext cx="6024880" cy="3557904"/>
            </a:xfrm>
            <a:custGeom>
              <a:avLst/>
              <a:gdLst/>
              <a:ahLst/>
              <a:cxnLst/>
              <a:rect l="l" t="t" r="r" b="b"/>
              <a:pathLst>
                <a:path w="6024880" h="3557904">
                  <a:moveTo>
                    <a:pt x="0" y="0"/>
                  </a:moveTo>
                  <a:lnTo>
                    <a:pt x="6024562" y="0"/>
                  </a:lnTo>
                  <a:lnTo>
                    <a:pt x="6024562" y="3557586"/>
                  </a:lnTo>
                  <a:lnTo>
                    <a:pt x="0" y="3557586"/>
                  </a:lnTo>
                  <a:lnTo>
                    <a:pt x="0" y="0"/>
                  </a:lnTo>
                  <a:close/>
                </a:path>
              </a:pathLst>
            </a:custGeom>
            <a:ln w="25399">
              <a:solidFill>
                <a:srgbClr val="675E47"/>
              </a:solidFill>
            </a:ln>
          </p:spPr>
          <p:txBody>
            <a:bodyPr wrap="square" lIns="0" tIns="0" rIns="0" bIns="0" rtlCol="0"/>
            <a:lstStyle/>
            <a:p>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459549"/>
            <a:ext cx="5760720" cy="726440"/>
          </a:xfrm>
          <a:prstGeom prst="rect">
            <a:avLst/>
          </a:prstGeom>
        </p:spPr>
        <p:txBody>
          <a:bodyPr vert="horz" wrap="square" lIns="0" tIns="12700" rIns="0" bIns="0" rtlCol="0">
            <a:spAutoFit/>
          </a:bodyPr>
          <a:lstStyle/>
          <a:p>
            <a:pPr marL="12700">
              <a:lnSpc>
                <a:spcPct val="100000"/>
              </a:lnSpc>
              <a:spcBef>
                <a:spcPts val="100"/>
              </a:spcBef>
            </a:pPr>
            <a:r>
              <a:rPr sz="4600" b="0" spc="-5" dirty="0">
                <a:solidFill>
                  <a:srgbClr val="C00000"/>
                </a:solidFill>
                <a:latin typeface="Times New Roman" pitchFamily="18" charset="0"/>
                <a:cs typeface="Times New Roman" pitchFamily="18" charset="0"/>
              </a:rPr>
              <a:t>Instances</a:t>
            </a:r>
            <a:r>
              <a:rPr sz="4600" b="0" spc="-50" dirty="0">
                <a:solidFill>
                  <a:srgbClr val="C00000"/>
                </a:solidFill>
                <a:latin typeface="Times New Roman" pitchFamily="18" charset="0"/>
                <a:cs typeface="Times New Roman" pitchFamily="18" charset="0"/>
              </a:rPr>
              <a:t> </a:t>
            </a:r>
            <a:r>
              <a:rPr sz="4600" b="0" spc="-5" dirty="0">
                <a:solidFill>
                  <a:srgbClr val="C00000"/>
                </a:solidFill>
                <a:latin typeface="Times New Roman" pitchFamily="18" charset="0"/>
                <a:cs typeface="Times New Roman" pitchFamily="18" charset="0"/>
              </a:rPr>
              <a:t>and</a:t>
            </a:r>
            <a:r>
              <a:rPr sz="4600" b="0" spc="-45" dirty="0">
                <a:solidFill>
                  <a:srgbClr val="C00000"/>
                </a:solidFill>
                <a:latin typeface="Times New Roman" pitchFamily="18" charset="0"/>
                <a:cs typeface="Times New Roman" pitchFamily="18" charset="0"/>
              </a:rPr>
              <a:t> </a:t>
            </a:r>
            <a:r>
              <a:rPr sz="4600" b="0" spc="-5" dirty="0">
                <a:solidFill>
                  <a:srgbClr val="C00000"/>
                </a:solidFill>
                <a:latin typeface="Times New Roman" pitchFamily="18" charset="0"/>
                <a:cs typeface="Times New Roman" pitchFamily="18" charset="0"/>
              </a:rPr>
              <a:t>Schemas</a:t>
            </a:r>
            <a:endParaRPr sz="4600">
              <a:solidFill>
                <a:srgbClr val="C00000"/>
              </a:solidFill>
              <a:latin typeface="Times New Roman" pitchFamily="18" charset="0"/>
              <a:cs typeface="Times New Roman" pitchFamily="18" charset="0"/>
            </a:endParaRPr>
          </a:p>
        </p:txBody>
      </p:sp>
      <p:sp>
        <p:nvSpPr>
          <p:cNvPr id="3" name="object 3"/>
          <p:cNvSpPr txBox="1"/>
          <p:nvPr/>
        </p:nvSpPr>
        <p:spPr>
          <a:xfrm>
            <a:off x="609600" y="1447800"/>
            <a:ext cx="7207907" cy="4380685"/>
          </a:xfrm>
          <a:prstGeom prst="rect">
            <a:avLst/>
          </a:prstGeom>
        </p:spPr>
        <p:txBody>
          <a:bodyPr vert="horz" wrap="square" lIns="0" tIns="58419" rIns="0" bIns="0" rtlCol="0">
            <a:spAutoFit/>
          </a:bodyPr>
          <a:lstStyle/>
          <a:p>
            <a:pPr marL="207010" indent="-194945" algn="just">
              <a:lnSpc>
                <a:spcPct val="100000"/>
              </a:lnSpc>
              <a:spcBef>
                <a:spcPts val="360"/>
              </a:spcBef>
              <a:buClr>
                <a:srgbClr val="A9A57B"/>
              </a:buClr>
              <a:buFont typeface="Arial"/>
              <a:buChar char="•"/>
              <a:tabLst>
                <a:tab pos="207645" algn="l"/>
              </a:tabLst>
            </a:pPr>
            <a:r>
              <a:rPr sz="2400" b="1" spc="-5">
                <a:solidFill>
                  <a:srgbClr val="C00000"/>
                </a:solidFill>
                <a:latin typeface="Times New Roman" pitchFamily="18" charset="0"/>
                <a:cs typeface="Times New Roman" pitchFamily="18" charset="0"/>
              </a:rPr>
              <a:t>Schema</a:t>
            </a:r>
            <a:r>
              <a:rPr sz="2400" b="1">
                <a:solidFill>
                  <a:srgbClr val="2F2B20"/>
                </a:solidFill>
                <a:latin typeface="Times New Roman" pitchFamily="18" charset="0"/>
                <a:cs typeface="Times New Roman" pitchFamily="18" charset="0"/>
              </a:rPr>
              <a:t> </a:t>
            </a:r>
            <a:r>
              <a:rPr sz="2400">
                <a:solidFill>
                  <a:srgbClr val="2F2B20"/>
                </a:solidFill>
                <a:latin typeface="Times New Roman" pitchFamily="18" charset="0"/>
                <a:cs typeface="Times New Roman" pitchFamily="18" charset="0"/>
              </a:rPr>
              <a:t>–</a:t>
            </a:r>
            <a:r>
              <a:rPr sz="2400" spc="-5">
                <a:solidFill>
                  <a:srgbClr val="2F2B20"/>
                </a:solidFill>
                <a:latin typeface="Times New Roman" pitchFamily="18" charset="0"/>
                <a:cs typeface="Times New Roman" pitchFamily="18" charset="0"/>
              </a:rPr>
              <a:t> the </a:t>
            </a:r>
            <a:r>
              <a:rPr lang="en-US" sz="2400" spc="-10" dirty="0">
                <a:solidFill>
                  <a:srgbClr val="2F2B20"/>
                </a:solidFill>
                <a:latin typeface="Times New Roman" pitchFamily="18" charset="0"/>
                <a:cs typeface="Times New Roman" pitchFamily="18" charset="0"/>
              </a:rPr>
              <a:t>overall</a:t>
            </a:r>
            <a:r>
              <a:rPr sz="2400" spc="-5">
                <a:solidFill>
                  <a:srgbClr val="2F2B20"/>
                </a:solidFill>
                <a:latin typeface="Times New Roman" pitchFamily="18" charset="0"/>
                <a:cs typeface="Times New Roman" pitchFamily="18" charset="0"/>
              </a:rPr>
              <a:t> </a:t>
            </a:r>
            <a:r>
              <a:rPr sz="2400" spc="-10">
                <a:solidFill>
                  <a:srgbClr val="2F2B20"/>
                </a:solidFill>
                <a:latin typeface="Times New Roman" pitchFamily="18" charset="0"/>
                <a:cs typeface="Times New Roman" pitchFamily="18" charset="0"/>
              </a:rPr>
              <a:t>structure </a:t>
            </a:r>
            <a:r>
              <a:rPr sz="2400" spc="-5">
                <a:solidFill>
                  <a:srgbClr val="2F2B20"/>
                </a:solidFill>
                <a:latin typeface="Times New Roman" pitchFamily="18" charset="0"/>
                <a:cs typeface="Times New Roman" pitchFamily="18" charset="0"/>
              </a:rPr>
              <a:t>of the </a:t>
            </a:r>
            <a:r>
              <a:rPr sz="2400" spc="-10">
                <a:solidFill>
                  <a:srgbClr val="2F2B20"/>
                </a:solidFill>
                <a:latin typeface="Times New Roman" pitchFamily="18" charset="0"/>
                <a:cs typeface="Times New Roman" pitchFamily="18" charset="0"/>
              </a:rPr>
              <a:t>database</a:t>
            </a:r>
            <a:endParaRPr sz="2400">
              <a:latin typeface="Times New Roman" pitchFamily="18" charset="0"/>
              <a:cs typeface="Times New Roman" pitchFamily="18" charset="0"/>
            </a:endParaRPr>
          </a:p>
          <a:p>
            <a:pPr marL="503555" marR="5080" lvl="1" indent="-198120" algn="just">
              <a:lnSpc>
                <a:spcPct val="100000"/>
              </a:lnSpc>
              <a:spcBef>
                <a:spcPts val="325"/>
              </a:spcBef>
              <a:buClr>
                <a:srgbClr val="9BBEBD"/>
              </a:buClr>
              <a:buFont typeface="Arial MT"/>
              <a:buChar char="•"/>
              <a:tabLst>
                <a:tab pos="504190" algn="l"/>
              </a:tabLst>
            </a:pPr>
            <a:r>
              <a:rPr sz="2000">
                <a:solidFill>
                  <a:srgbClr val="2F2B20"/>
                </a:solidFill>
                <a:latin typeface="Times New Roman" pitchFamily="18" charset="0"/>
                <a:cs typeface="Times New Roman" pitchFamily="18" charset="0"/>
              </a:rPr>
              <a:t>e.g.,</a:t>
            </a:r>
            <a:r>
              <a:rPr sz="2000" spc="-5">
                <a:solidFill>
                  <a:srgbClr val="2F2B20"/>
                </a:solidFill>
                <a:latin typeface="Times New Roman" pitchFamily="18" charset="0"/>
                <a:cs typeface="Times New Roman" pitchFamily="18" charset="0"/>
              </a:rPr>
              <a:t> the</a:t>
            </a:r>
            <a:r>
              <a:rPr sz="2000">
                <a:solidFill>
                  <a:srgbClr val="2F2B20"/>
                </a:solidFill>
                <a:latin typeface="Times New Roman" pitchFamily="18" charset="0"/>
                <a:cs typeface="Times New Roman" pitchFamily="18" charset="0"/>
              </a:rPr>
              <a:t> </a:t>
            </a:r>
            <a:r>
              <a:rPr sz="2000" spc="-10">
                <a:solidFill>
                  <a:srgbClr val="2F2B20"/>
                </a:solidFill>
                <a:latin typeface="Times New Roman" pitchFamily="18" charset="0"/>
                <a:cs typeface="Times New Roman" pitchFamily="18" charset="0"/>
              </a:rPr>
              <a:t>database</a:t>
            </a:r>
            <a:r>
              <a:rPr sz="2000">
                <a:solidFill>
                  <a:srgbClr val="2F2B20"/>
                </a:solidFill>
                <a:latin typeface="Times New Roman" pitchFamily="18" charset="0"/>
                <a:cs typeface="Times New Roman" pitchFamily="18" charset="0"/>
              </a:rPr>
              <a:t> </a:t>
            </a:r>
            <a:r>
              <a:rPr sz="2000" spc="-10">
                <a:solidFill>
                  <a:srgbClr val="2F2B20"/>
                </a:solidFill>
                <a:latin typeface="Times New Roman" pitchFamily="18" charset="0"/>
                <a:cs typeface="Times New Roman" pitchFamily="18" charset="0"/>
              </a:rPr>
              <a:t>consists</a:t>
            </a:r>
            <a:r>
              <a:rPr sz="2000">
                <a:solidFill>
                  <a:srgbClr val="2F2B20"/>
                </a:solidFill>
                <a:latin typeface="Times New Roman" pitchFamily="18" charset="0"/>
                <a:cs typeface="Times New Roman" pitchFamily="18" charset="0"/>
              </a:rPr>
              <a:t> </a:t>
            </a:r>
            <a:r>
              <a:rPr sz="2000" spc="-5">
                <a:solidFill>
                  <a:srgbClr val="2F2B20"/>
                </a:solidFill>
                <a:latin typeface="Times New Roman" pitchFamily="18" charset="0"/>
                <a:cs typeface="Times New Roman" pitchFamily="18" charset="0"/>
              </a:rPr>
              <a:t>of</a:t>
            </a:r>
            <a:r>
              <a:rPr sz="2000">
                <a:solidFill>
                  <a:srgbClr val="2F2B20"/>
                </a:solidFill>
                <a:latin typeface="Times New Roman" pitchFamily="18" charset="0"/>
                <a:cs typeface="Times New Roman" pitchFamily="18" charset="0"/>
              </a:rPr>
              <a:t> </a:t>
            </a:r>
            <a:r>
              <a:rPr sz="2000" spc="-10">
                <a:solidFill>
                  <a:srgbClr val="2F2B20"/>
                </a:solidFill>
                <a:latin typeface="Times New Roman" pitchFamily="18" charset="0"/>
                <a:cs typeface="Times New Roman" pitchFamily="18" charset="0"/>
              </a:rPr>
              <a:t>information</a:t>
            </a:r>
            <a:r>
              <a:rPr sz="2000" spc="-5">
                <a:solidFill>
                  <a:srgbClr val="2F2B20"/>
                </a:solidFill>
                <a:latin typeface="Times New Roman" pitchFamily="18" charset="0"/>
                <a:cs typeface="Times New Roman" pitchFamily="18" charset="0"/>
              </a:rPr>
              <a:t> </a:t>
            </a:r>
            <a:r>
              <a:rPr sz="2000">
                <a:solidFill>
                  <a:srgbClr val="2F2B20"/>
                </a:solidFill>
                <a:latin typeface="Times New Roman" pitchFamily="18" charset="0"/>
                <a:cs typeface="Times New Roman" pitchFamily="18" charset="0"/>
              </a:rPr>
              <a:t>about a </a:t>
            </a:r>
            <a:r>
              <a:rPr sz="2000" spc="-5">
                <a:solidFill>
                  <a:srgbClr val="2F2B20"/>
                </a:solidFill>
                <a:latin typeface="Times New Roman" pitchFamily="18" charset="0"/>
                <a:cs typeface="Times New Roman" pitchFamily="18" charset="0"/>
              </a:rPr>
              <a:t>set</a:t>
            </a:r>
            <a:r>
              <a:rPr sz="2000">
                <a:solidFill>
                  <a:srgbClr val="2F2B20"/>
                </a:solidFill>
                <a:latin typeface="Times New Roman" pitchFamily="18" charset="0"/>
                <a:cs typeface="Times New Roman" pitchFamily="18" charset="0"/>
              </a:rPr>
              <a:t> </a:t>
            </a:r>
            <a:r>
              <a:rPr sz="2000" spc="-5">
                <a:solidFill>
                  <a:srgbClr val="2F2B20"/>
                </a:solidFill>
                <a:latin typeface="Times New Roman" pitchFamily="18" charset="0"/>
                <a:cs typeface="Times New Roman" pitchFamily="18" charset="0"/>
              </a:rPr>
              <a:t>of</a:t>
            </a:r>
            <a:r>
              <a:rPr sz="2000">
                <a:solidFill>
                  <a:srgbClr val="2F2B20"/>
                </a:solidFill>
                <a:latin typeface="Times New Roman" pitchFamily="18" charset="0"/>
                <a:cs typeface="Times New Roman" pitchFamily="18" charset="0"/>
              </a:rPr>
              <a:t> </a:t>
            </a:r>
            <a:r>
              <a:rPr sz="2000" spc="-15">
                <a:solidFill>
                  <a:srgbClr val="2F2B20"/>
                </a:solidFill>
                <a:latin typeface="Times New Roman" pitchFamily="18" charset="0"/>
                <a:cs typeface="Times New Roman" pitchFamily="18" charset="0"/>
              </a:rPr>
              <a:t>customers</a:t>
            </a:r>
            <a:r>
              <a:rPr sz="2000" spc="-5">
                <a:solidFill>
                  <a:srgbClr val="2F2B20"/>
                </a:solidFill>
                <a:latin typeface="Times New Roman" pitchFamily="18" charset="0"/>
                <a:cs typeface="Times New Roman" pitchFamily="18" charset="0"/>
              </a:rPr>
              <a:t> </a:t>
            </a:r>
            <a:r>
              <a:rPr sz="2000">
                <a:solidFill>
                  <a:srgbClr val="2F2B20"/>
                </a:solidFill>
                <a:latin typeface="Times New Roman" pitchFamily="18" charset="0"/>
                <a:cs typeface="Times New Roman" pitchFamily="18" charset="0"/>
              </a:rPr>
              <a:t>and </a:t>
            </a:r>
            <a:r>
              <a:rPr sz="2000" spc="-10">
                <a:solidFill>
                  <a:srgbClr val="2F2B20"/>
                </a:solidFill>
                <a:latin typeface="Times New Roman" pitchFamily="18" charset="0"/>
                <a:cs typeface="Times New Roman" pitchFamily="18" charset="0"/>
              </a:rPr>
              <a:t>accounts</a:t>
            </a:r>
            <a:r>
              <a:rPr sz="2000">
                <a:solidFill>
                  <a:srgbClr val="2F2B20"/>
                </a:solidFill>
                <a:latin typeface="Times New Roman" pitchFamily="18" charset="0"/>
                <a:cs typeface="Times New Roman" pitchFamily="18" charset="0"/>
              </a:rPr>
              <a:t> and</a:t>
            </a:r>
            <a:r>
              <a:rPr sz="2000" spc="55">
                <a:solidFill>
                  <a:srgbClr val="2F2B20"/>
                </a:solidFill>
                <a:latin typeface="Times New Roman" pitchFamily="18" charset="0"/>
                <a:cs typeface="Times New Roman" pitchFamily="18" charset="0"/>
              </a:rPr>
              <a:t> </a:t>
            </a:r>
            <a:r>
              <a:rPr sz="2000" spc="-5">
                <a:solidFill>
                  <a:srgbClr val="2F2B20"/>
                </a:solidFill>
                <a:latin typeface="Times New Roman" pitchFamily="18" charset="0"/>
                <a:cs typeface="Times New Roman" pitchFamily="18" charset="0"/>
              </a:rPr>
              <a:t>the </a:t>
            </a:r>
            <a:r>
              <a:rPr sz="2000" spc="-345">
                <a:solidFill>
                  <a:srgbClr val="2F2B20"/>
                </a:solidFill>
                <a:latin typeface="Times New Roman" pitchFamily="18" charset="0"/>
                <a:cs typeface="Times New Roman" pitchFamily="18" charset="0"/>
              </a:rPr>
              <a:t> </a:t>
            </a:r>
            <a:r>
              <a:rPr sz="2000" spc="-10">
                <a:solidFill>
                  <a:srgbClr val="2F2B20"/>
                </a:solidFill>
                <a:latin typeface="Times New Roman" pitchFamily="18" charset="0"/>
                <a:cs typeface="Times New Roman" pitchFamily="18" charset="0"/>
              </a:rPr>
              <a:t>relationship between</a:t>
            </a:r>
            <a:r>
              <a:rPr sz="2000" spc="-5">
                <a:solidFill>
                  <a:srgbClr val="2F2B20"/>
                </a:solidFill>
                <a:latin typeface="Times New Roman" pitchFamily="18" charset="0"/>
                <a:cs typeface="Times New Roman" pitchFamily="18" charset="0"/>
              </a:rPr>
              <a:t> them)</a:t>
            </a:r>
            <a:endParaRPr lang="en-US" sz="2000" spc="-5" dirty="0">
              <a:solidFill>
                <a:srgbClr val="2F2B20"/>
              </a:solidFill>
              <a:latin typeface="Times New Roman" pitchFamily="18" charset="0"/>
              <a:cs typeface="Times New Roman" pitchFamily="18" charset="0"/>
            </a:endParaRPr>
          </a:p>
          <a:p>
            <a:pPr marL="503555" marR="5080" lvl="1" indent="-198120" algn="just">
              <a:lnSpc>
                <a:spcPct val="100000"/>
              </a:lnSpc>
              <a:spcBef>
                <a:spcPts val="325"/>
              </a:spcBef>
              <a:buClr>
                <a:srgbClr val="9BBEBD"/>
              </a:buClr>
              <a:tabLst>
                <a:tab pos="504190" algn="l"/>
              </a:tabLst>
            </a:pPr>
            <a:r>
              <a:rPr lang="en-US" sz="2000" b="1" dirty="0">
                <a:solidFill>
                  <a:srgbClr val="C00000"/>
                </a:solidFill>
                <a:latin typeface="Times New Roman" pitchFamily="18" charset="0"/>
                <a:cs typeface="Times New Roman" pitchFamily="18" charset="0"/>
              </a:rPr>
              <a:t>Three Types:</a:t>
            </a:r>
            <a:endParaRPr sz="2000" b="1">
              <a:solidFill>
                <a:srgbClr val="C00000"/>
              </a:solidFill>
              <a:latin typeface="Times New Roman" pitchFamily="18" charset="0"/>
              <a:cs typeface="Times New Roman" pitchFamily="18" charset="0"/>
            </a:endParaRPr>
          </a:p>
          <a:p>
            <a:pPr marL="503555" indent="-198755" algn="just">
              <a:lnSpc>
                <a:spcPct val="150000"/>
              </a:lnSpc>
              <a:spcBef>
                <a:spcPts val="320"/>
              </a:spcBef>
              <a:buClr>
                <a:srgbClr val="9BBEBD"/>
              </a:buClr>
              <a:buFont typeface="Wingdings" pitchFamily="2" charset="2"/>
              <a:buChar char="q"/>
              <a:tabLst>
                <a:tab pos="504190" algn="l"/>
              </a:tabLst>
            </a:pPr>
            <a:r>
              <a:rPr lang="en-US" sz="2000" b="1" spc="-10" dirty="0">
                <a:solidFill>
                  <a:srgbClr val="C00000"/>
                </a:solidFill>
                <a:latin typeface="Times New Roman" pitchFamily="18" charset="0"/>
                <a:cs typeface="Times New Roman" pitchFamily="18" charset="0"/>
              </a:rPr>
              <a:t>Physical/Internal schema: </a:t>
            </a:r>
            <a:r>
              <a:rPr sz="2000" spc="-10">
                <a:solidFill>
                  <a:srgbClr val="2F2B20"/>
                </a:solidFill>
                <a:latin typeface="Times New Roman" pitchFamily="18" charset="0"/>
                <a:cs typeface="Times New Roman" pitchFamily="18" charset="0"/>
              </a:rPr>
              <a:t>database </a:t>
            </a:r>
            <a:r>
              <a:rPr sz="2000" spc="-5">
                <a:solidFill>
                  <a:srgbClr val="2F2B20"/>
                </a:solidFill>
                <a:latin typeface="Times New Roman" pitchFamily="18" charset="0"/>
                <a:cs typeface="Times New Roman" pitchFamily="18" charset="0"/>
              </a:rPr>
              <a:t>design </a:t>
            </a:r>
            <a:r>
              <a:rPr sz="2000" spc="-10">
                <a:solidFill>
                  <a:srgbClr val="2F2B20"/>
                </a:solidFill>
                <a:latin typeface="Times New Roman" pitchFamily="18" charset="0"/>
                <a:cs typeface="Times New Roman" pitchFamily="18" charset="0"/>
              </a:rPr>
              <a:t>at </a:t>
            </a:r>
            <a:r>
              <a:rPr sz="2000" spc="-5">
                <a:solidFill>
                  <a:srgbClr val="2F2B20"/>
                </a:solidFill>
                <a:latin typeface="Times New Roman" pitchFamily="18" charset="0"/>
                <a:cs typeface="Times New Roman" pitchFamily="18" charset="0"/>
              </a:rPr>
              <a:t>the </a:t>
            </a:r>
            <a:r>
              <a:rPr sz="2000" spc="-10">
                <a:solidFill>
                  <a:srgbClr val="2F2B20"/>
                </a:solidFill>
                <a:latin typeface="Times New Roman" pitchFamily="18" charset="0"/>
                <a:cs typeface="Times New Roman" pitchFamily="18" charset="0"/>
              </a:rPr>
              <a:t>physical level</a:t>
            </a:r>
            <a:endParaRPr sz="2000">
              <a:latin typeface="Times New Roman" pitchFamily="18" charset="0"/>
              <a:cs typeface="Times New Roman" pitchFamily="18" charset="0"/>
            </a:endParaRPr>
          </a:p>
          <a:p>
            <a:pPr marL="503555" indent="-198755" algn="just">
              <a:lnSpc>
                <a:spcPct val="150000"/>
              </a:lnSpc>
              <a:spcBef>
                <a:spcPts val="320"/>
              </a:spcBef>
              <a:buClr>
                <a:srgbClr val="9BBEBD"/>
              </a:buClr>
              <a:buFont typeface="Wingdings" pitchFamily="2" charset="2"/>
              <a:buChar char="q"/>
              <a:tabLst>
                <a:tab pos="504190" algn="l"/>
              </a:tabLst>
            </a:pPr>
            <a:r>
              <a:rPr lang="en-IN" sz="2000" b="1" spc="-5" dirty="0">
                <a:solidFill>
                  <a:srgbClr val="C00000"/>
                </a:solidFill>
                <a:latin typeface="Times New Roman" pitchFamily="18" charset="0"/>
                <a:cs typeface="Times New Roman" pitchFamily="18" charset="0"/>
              </a:rPr>
              <a:t>Logical schema: </a:t>
            </a:r>
            <a:r>
              <a:rPr lang="en-IN" sz="2000" spc="-10" dirty="0">
                <a:solidFill>
                  <a:srgbClr val="2F2B20"/>
                </a:solidFill>
                <a:latin typeface="Times New Roman" pitchFamily="18" charset="0"/>
                <a:cs typeface="Times New Roman" pitchFamily="18" charset="0"/>
              </a:rPr>
              <a:t>database</a:t>
            </a:r>
            <a:r>
              <a:rPr lang="en-IN" sz="2000" spc="-5" dirty="0">
                <a:solidFill>
                  <a:srgbClr val="2F2B20"/>
                </a:solidFill>
                <a:latin typeface="Times New Roman" pitchFamily="18" charset="0"/>
                <a:cs typeface="Times New Roman" pitchFamily="18" charset="0"/>
              </a:rPr>
              <a:t> design</a:t>
            </a:r>
            <a:r>
              <a:rPr lang="en-IN" sz="2000" spc="-10" dirty="0">
                <a:solidFill>
                  <a:srgbClr val="2F2B20"/>
                </a:solidFill>
                <a:latin typeface="Times New Roman" pitchFamily="18" charset="0"/>
                <a:cs typeface="Times New Roman" pitchFamily="18" charset="0"/>
              </a:rPr>
              <a:t> at</a:t>
            </a:r>
            <a:r>
              <a:rPr lang="en-IN" sz="2000" spc="-5" dirty="0">
                <a:solidFill>
                  <a:srgbClr val="2F2B20"/>
                </a:solidFill>
                <a:latin typeface="Times New Roman" pitchFamily="18" charset="0"/>
                <a:cs typeface="Times New Roman" pitchFamily="18" charset="0"/>
              </a:rPr>
              <a:t> the</a:t>
            </a:r>
            <a:r>
              <a:rPr lang="en-IN" sz="2000" spc="-10" dirty="0">
                <a:solidFill>
                  <a:srgbClr val="2F2B20"/>
                </a:solidFill>
                <a:latin typeface="Times New Roman" pitchFamily="18" charset="0"/>
                <a:cs typeface="Times New Roman" pitchFamily="18" charset="0"/>
              </a:rPr>
              <a:t> </a:t>
            </a:r>
            <a:r>
              <a:rPr lang="en-IN" sz="2000" spc="-5" dirty="0">
                <a:solidFill>
                  <a:srgbClr val="2F2B20"/>
                </a:solidFill>
                <a:latin typeface="Times New Roman" pitchFamily="18" charset="0"/>
                <a:cs typeface="Times New Roman" pitchFamily="18" charset="0"/>
              </a:rPr>
              <a:t>logical</a:t>
            </a:r>
            <a:r>
              <a:rPr lang="en-IN" sz="2000" spc="-10" dirty="0">
                <a:solidFill>
                  <a:srgbClr val="2F2B20"/>
                </a:solidFill>
                <a:latin typeface="Times New Roman" pitchFamily="18" charset="0"/>
                <a:cs typeface="Times New Roman" pitchFamily="18" charset="0"/>
              </a:rPr>
              <a:t> level</a:t>
            </a:r>
          </a:p>
          <a:p>
            <a:pPr marL="503555" indent="-198755" algn="just">
              <a:lnSpc>
                <a:spcPct val="150000"/>
              </a:lnSpc>
              <a:spcBef>
                <a:spcPts val="320"/>
              </a:spcBef>
              <a:buClr>
                <a:srgbClr val="9BBEBD"/>
              </a:buClr>
              <a:buFont typeface="Wingdings" pitchFamily="2" charset="2"/>
              <a:buChar char="q"/>
              <a:tabLst>
                <a:tab pos="504190" algn="l"/>
              </a:tabLst>
            </a:pPr>
            <a:r>
              <a:rPr lang="en-US" sz="2000" b="1" spc="-5" dirty="0">
                <a:solidFill>
                  <a:srgbClr val="C00000"/>
                </a:solidFill>
                <a:latin typeface="Times New Roman" pitchFamily="18" charset="0"/>
                <a:cs typeface="Times New Roman" pitchFamily="18" charset="0"/>
              </a:rPr>
              <a:t>External Schema: </a:t>
            </a:r>
            <a:r>
              <a:rPr lang="en-US" sz="2000" spc="-10" dirty="0">
                <a:solidFill>
                  <a:srgbClr val="2F2B20"/>
                </a:solidFill>
                <a:latin typeface="Times New Roman" pitchFamily="18" charset="0"/>
                <a:cs typeface="Times New Roman" pitchFamily="18" charset="0"/>
              </a:rPr>
              <a:t>Allows user interface at view level</a:t>
            </a:r>
          </a:p>
          <a:p>
            <a:pPr marL="503555" indent="-198755" algn="just">
              <a:lnSpc>
                <a:spcPct val="100000"/>
              </a:lnSpc>
              <a:spcBef>
                <a:spcPts val="320"/>
              </a:spcBef>
              <a:buClr>
                <a:srgbClr val="9BBEBD"/>
              </a:buClr>
              <a:buFont typeface="Wingdings" pitchFamily="2" charset="2"/>
              <a:buChar char="q"/>
              <a:tabLst>
                <a:tab pos="504190" algn="l"/>
              </a:tabLst>
            </a:pPr>
            <a:endParaRPr lang="en-US" sz="2000" spc="-10" dirty="0">
              <a:solidFill>
                <a:srgbClr val="2F2B20"/>
              </a:solidFill>
              <a:latin typeface="Times New Roman" pitchFamily="18" charset="0"/>
              <a:cs typeface="Times New Roman" pitchFamily="18" charset="0"/>
            </a:endParaRPr>
          </a:p>
          <a:p>
            <a:pPr marL="503555" indent="-198755" algn="just">
              <a:lnSpc>
                <a:spcPct val="100000"/>
              </a:lnSpc>
              <a:spcBef>
                <a:spcPts val="320"/>
              </a:spcBef>
              <a:buClr>
                <a:srgbClr val="9BBEBD"/>
              </a:buClr>
              <a:buFont typeface="Wingdings" pitchFamily="2" charset="2"/>
              <a:buChar char="q"/>
              <a:tabLst>
                <a:tab pos="504190" algn="l"/>
              </a:tabLst>
            </a:pPr>
            <a:endParaRPr sz="2000">
              <a:latin typeface="Times New Roman" pitchFamily="18" charset="0"/>
              <a:cs typeface="Times New Roman" pitchFamily="18" charset="0"/>
            </a:endParaRPr>
          </a:p>
          <a:p>
            <a:pPr marL="207010" indent="-194945" algn="just">
              <a:lnSpc>
                <a:spcPct val="100000"/>
              </a:lnSpc>
              <a:spcBef>
                <a:spcPts val="355"/>
              </a:spcBef>
              <a:buClr>
                <a:srgbClr val="A9A57B"/>
              </a:buClr>
              <a:buFont typeface="Arial"/>
              <a:buChar char="•"/>
              <a:tabLst>
                <a:tab pos="207645" algn="l"/>
              </a:tabLst>
            </a:pPr>
            <a:r>
              <a:rPr sz="2400" b="1" spc="-10">
                <a:solidFill>
                  <a:srgbClr val="C00000"/>
                </a:solidFill>
                <a:latin typeface="Times New Roman" pitchFamily="18" charset="0"/>
                <a:cs typeface="Times New Roman" pitchFamily="18" charset="0"/>
              </a:rPr>
              <a:t>Instance</a:t>
            </a:r>
            <a:r>
              <a:rPr sz="2400" b="1">
                <a:solidFill>
                  <a:srgbClr val="2F2B20"/>
                </a:solidFill>
                <a:latin typeface="Times New Roman" pitchFamily="18" charset="0"/>
                <a:cs typeface="Times New Roman" pitchFamily="18" charset="0"/>
              </a:rPr>
              <a:t> </a:t>
            </a:r>
            <a:r>
              <a:rPr sz="2400">
                <a:solidFill>
                  <a:srgbClr val="2F2B20"/>
                </a:solidFill>
                <a:latin typeface="Times New Roman" pitchFamily="18" charset="0"/>
                <a:cs typeface="Times New Roman" pitchFamily="18" charset="0"/>
              </a:rPr>
              <a:t>–</a:t>
            </a:r>
            <a:r>
              <a:rPr sz="2400" spc="-5">
                <a:solidFill>
                  <a:srgbClr val="2F2B20"/>
                </a:solidFill>
                <a:latin typeface="Times New Roman" pitchFamily="18" charset="0"/>
                <a:cs typeface="Times New Roman" pitchFamily="18" charset="0"/>
              </a:rPr>
              <a:t> </a:t>
            </a:r>
            <a:r>
              <a:rPr sz="2200" spc="-5">
                <a:solidFill>
                  <a:srgbClr val="2F2B20"/>
                </a:solidFill>
                <a:latin typeface="Times New Roman" pitchFamily="18" charset="0"/>
                <a:cs typeface="Times New Roman" pitchFamily="18" charset="0"/>
              </a:rPr>
              <a:t>the </a:t>
            </a:r>
            <a:r>
              <a:rPr sz="2200">
                <a:solidFill>
                  <a:srgbClr val="2F2B20"/>
                </a:solidFill>
                <a:latin typeface="Times New Roman" pitchFamily="18" charset="0"/>
                <a:cs typeface="Times New Roman" pitchFamily="18" charset="0"/>
              </a:rPr>
              <a:t>actual</a:t>
            </a:r>
            <a:r>
              <a:rPr sz="2200" spc="-5">
                <a:solidFill>
                  <a:srgbClr val="2F2B20"/>
                </a:solidFill>
                <a:latin typeface="Times New Roman" pitchFamily="18" charset="0"/>
                <a:cs typeface="Times New Roman" pitchFamily="18" charset="0"/>
              </a:rPr>
              <a:t> </a:t>
            </a:r>
            <a:r>
              <a:rPr sz="2200" spc="-15">
                <a:solidFill>
                  <a:srgbClr val="2F2B20"/>
                </a:solidFill>
                <a:latin typeface="Times New Roman" pitchFamily="18" charset="0"/>
                <a:cs typeface="Times New Roman" pitchFamily="18" charset="0"/>
              </a:rPr>
              <a:t>content</a:t>
            </a:r>
            <a:r>
              <a:rPr sz="2200" spc="-5">
                <a:solidFill>
                  <a:srgbClr val="2F2B20"/>
                </a:solidFill>
                <a:latin typeface="Times New Roman" pitchFamily="18" charset="0"/>
                <a:cs typeface="Times New Roman" pitchFamily="18" charset="0"/>
              </a:rPr>
              <a:t> of the </a:t>
            </a:r>
            <a:r>
              <a:rPr sz="2200" spc="-10">
                <a:solidFill>
                  <a:srgbClr val="2F2B20"/>
                </a:solidFill>
                <a:latin typeface="Times New Roman" pitchFamily="18" charset="0"/>
                <a:cs typeface="Times New Roman" pitchFamily="18" charset="0"/>
              </a:rPr>
              <a:t>database</a:t>
            </a:r>
            <a:r>
              <a:rPr sz="2200" spc="-5">
                <a:solidFill>
                  <a:srgbClr val="2F2B20"/>
                </a:solidFill>
                <a:latin typeface="Times New Roman" pitchFamily="18" charset="0"/>
                <a:cs typeface="Times New Roman" pitchFamily="18" charset="0"/>
              </a:rPr>
              <a:t> </a:t>
            </a:r>
            <a:r>
              <a:rPr sz="2200" spc="-10">
                <a:solidFill>
                  <a:srgbClr val="2F2B20"/>
                </a:solidFill>
                <a:latin typeface="Times New Roman" pitchFamily="18" charset="0"/>
                <a:cs typeface="Times New Roman" pitchFamily="18" charset="0"/>
              </a:rPr>
              <a:t>at</a:t>
            </a:r>
            <a:r>
              <a:rPr sz="2200" spc="-5">
                <a:solidFill>
                  <a:srgbClr val="2F2B20"/>
                </a:solidFill>
                <a:latin typeface="Times New Roman" pitchFamily="18" charset="0"/>
                <a:cs typeface="Times New Roman" pitchFamily="18" charset="0"/>
              </a:rPr>
              <a:t> </a:t>
            </a:r>
            <a:r>
              <a:rPr sz="2200">
                <a:solidFill>
                  <a:srgbClr val="2F2B20"/>
                </a:solidFill>
                <a:latin typeface="Times New Roman" pitchFamily="18" charset="0"/>
                <a:cs typeface="Times New Roman" pitchFamily="18" charset="0"/>
              </a:rPr>
              <a:t>a</a:t>
            </a:r>
            <a:r>
              <a:rPr sz="2200" spc="-5">
                <a:solidFill>
                  <a:srgbClr val="2F2B20"/>
                </a:solidFill>
                <a:latin typeface="Times New Roman" pitchFamily="18" charset="0"/>
                <a:cs typeface="Times New Roman" pitchFamily="18" charset="0"/>
              </a:rPr>
              <a:t> particular </a:t>
            </a:r>
            <a:r>
              <a:rPr sz="2200" spc="-10">
                <a:solidFill>
                  <a:srgbClr val="2F2B20"/>
                </a:solidFill>
                <a:latin typeface="Times New Roman" pitchFamily="18" charset="0"/>
                <a:cs typeface="Times New Roman" pitchFamily="18" charset="0"/>
              </a:rPr>
              <a:t>point</a:t>
            </a:r>
            <a:r>
              <a:rPr sz="2200" spc="-5">
                <a:solidFill>
                  <a:srgbClr val="2F2B20"/>
                </a:solidFill>
                <a:latin typeface="Times New Roman" pitchFamily="18" charset="0"/>
                <a:cs typeface="Times New Roman" pitchFamily="18" charset="0"/>
              </a:rPr>
              <a:t> in time</a:t>
            </a:r>
            <a:endParaRPr sz="220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5760720" cy="505267"/>
          </a:xfrm>
          <a:prstGeom prst="rect">
            <a:avLst/>
          </a:prstGeom>
        </p:spPr>
        <p:txBody>
          <a:bodyPr vert="horz" wrap="square" lIns="0" tIns="12700" rIns="0" bIns="0" rtlCol="0">
            <a:spAutoFit/>
          </a:bodyPr>
          <a:lstStyle/>
          <a:p>
            <a:pPr marL="12700">
              <a:lnSpc>
                <a:spcPct val="100000"/>
              </a:lnSpc>
              <a:spcBef>
                <a:spcPts val="100"/>
              </a:spcBef>
            </a:pPr>
            <a:r>
              <a:rPr lang="en-IN" sz="3200" b="0" dirty="0">
                <a:solidFill>
                  <a:srgbClr val="C00000"/>
                </a:solidFill>
                <a:latin typeface="Times New Roman" pitchFamily="18" charset="0"/>
                <a:cs typeface="Times New Roman" pitchFamily="18" charset="0"/>
              </a:rPr>
              <a:t>Data independence </a:t>
            </a:r>
            <a:endParaRPr sz="3200">
              <a:solidFill>
                <a:srgbClr val="C00000"/>
              </a:solidFill>
              <a:latin typeface="Times New Roman" pitchFamily="18" charset="0"/>
              <a:cs typeface="Times New Roman" pitchFamily="18" charset="0"/>
            </a:endParaRPr>
          </a:p>
        </p:txBody>
      </p:sp>
      <p:sp>
        <p:nvSpPr>
          <p:cNvPr id="3" name="object 3"/>
          <p:cNvSpPr txBox="1"/>
          <p:nvPr/>
        </p:nvSpPr>
        <p:spPr>
          <a:xfrm>
            <a:off x="152400" y="685800"/>
            <a:ext cx="3962400" cy="6624889"/>
          </a:xfrm>
          <a:prstGeom prst="rect">
            <a:avLst/>
          </a:prstGeom>
        </p:spPr>
        <p:txBody>
          <a:bodyPr vert="horz" wrap="square" lIns="0" tIns="58419" rIns="0" bIns="0" rtlCol="0">
            <a:spAutoFit/>
          </a:bodyPr>
          <a:lstStyle/>
          <a:p>
            <a:pPr algn="just">
              <a:buFont typeface="Arial" pitchFamily="34" charset="0"/>
              <a:buChar char="•"/>
            </a:pPr>
            <a:r>
              <a:rPr lang="en-IN" sz="2200" dirty="0">
                <a:latin typeface="Times New Roman" pitchFamily="18" charset="0"/>
                <a:cs typeface="Times New Roman" pitchFamily="18" charset="0"/>
              </a:rPr>
              <a:t>Data Independence is defined as a property of DBMS that helps you to </a:t>
            </a:r>
            <a:r>
              <a:rPr lang="en-IN" sz="2200" dirty="0">
                <a:solidFill>
                  <a:srgbClr val="C00000"/>
                </a:solidFill>
                <a:latin typeface="Times New Roman" pitchFamily="18" charset="0"/>
                <a:cs typeface="Times New Roman" pitchFamily="18" charset="0"/>
              </a:rPr>
              <a:t>change the Database schema at one level of a database system without requiring to change the schema at the next higher level</a:t>
            </a:r>
            <a:r>
              <a:rPr lang="en-IN" sz="2200" dirty="0">
                <a:latin typeface="Times New Roman" pitchFamily="18" charset="0"/>
                <a:cs typeface="Times New Roman" pitchFamily="18" charset="0"/>
              </a:rPr>
              <a:t>. </a:t>
            </a:r>
          </a:p>
          <a:p>
            <a:pPr algn="just">
              <a:buFont typeface="Arial" pitchFamily="34" charset="0"/>
              <a:buChar char="•"/>
            </a:pPr>
            <a:r>
              <a:rPr lang="en-US" sz="2200" dirty="0">
                <a:latin typeface="Times New Roman" pitchFamily="18" charset="0"/>
                <a:cs typeface="Times New Roman" pitchFamily="18" charset="0"/>
              </a:rPr>
              <a:t>Data independence refers characteristic of being able to </a:t>
            </a:r>
            <a:r>
              <a:rPr lang="en-US" sz="2200" dirty="0">
                <a:solidFill>
                  <a:srgbClr val="C00000"/>
                </a:solidFill>
                <a:latin typeface="Times New Roman" pitchFamily="18" charset="0"/>
                <a:cs typeface="Times New Roman" pitchFamily="18" charset="0"/>
              </a:rPr>
              <a:t>modify the schema at one level of the database system without altering the schema at the next higher level.</a:t>
            </a:r>
          </a:p>
          <a:p>
            <a:pPr algn="just">
              <a:buFont typeface="Arial" pitchFamily="34" charset="0"/>
              <a:buChar char="•"/>
            </a:pPr>
            <a:r>
              <a:rPr lang="en-US" sz="2200" dirty="0">
                <a:latin typeface="Times New Roman" pitchFamily="18" charset="0"/>
                <a:cs typeface="Times New Roman" pitchFamily="18" charset="0"/>
              </a:rPr>
              <a:t>Data independence can be explained using the </a:t>
            </a:r>
            <a:r>
              <a:rPr lang="en-US" sz="2200" dirty="0">
                <a:solidFill>
                  <a:srgbClr val="C00000"/>
                </a:solidFill>
                <a:latin typeface="Times New Roman" pitchFamily="18" charset="0"/>
                <a:cs typeface="Times New Roman" pitchFamily="18" charset="0"/>
              </a:rPr>
              <a:t>three-schema architecture.</a:t>
            </a:r>
          </a:p>
          <a:p>
            <a:pPr marL="207010" indent="-194945" algn="just">
              <a:lnSpc>
                <a:spcPct val="100000"/>
              </a:lnSpc>
              <a:spcBef>
                <a:spcPts val="459"/>
              </a:spcBef>
              <a:buClr>
                <a:srgbClr val="A9A57B"/>
              </a:buClr>
              <a:buFont typeface="Arial MT"/>
              <a:buChar char="•"/>
              <a:tabLst>
                <a:tab pos="207645" algn="l"/>
              </a:tabLst>
            </a:pPr>
            <a:endParaRPr lang="en-US" sz="2200" dirty="0">
              <a:latin typeface="Times New Roman" pitchFamily="18" charset="0"/>
              <a:cs typeface="Times New Roman" pitchFamily="18" charset="0"/>
            </a:endParaRPr>
          </a:p>
          <a:p>
            <a:pPr marL="207010" indent="-194945" algn="just">
              <a:lnSpc>
                <a:spcPct val="100000"/>
              </a:lnSpc>
              <a:spcBef>
                <a:spcPts val="459"/>
              </a:spcBef>
              <a:buClr>
                <a:srgbClr val="A9A57B"/>
              </a:buClr>
              <a:buFont typeface="Arial MT"/>
              <a:buChar char="•"/>
              <a:tabLst>
                <a:tab pos="207645" algn="l"/>
              </a:tabLst>
            </a:pPr>
            <a:endParaRPr lang="en-US" sz="2200" dirty="0">
              <a:latin typeface="Times New Roman" pitchFamily="18" charset="0"/>
              <a:cs typeface="Times New Roman" pitchFamily="18" charset="0"/>
            </a:endParaRPr>
          </a:p>
          <a:p>
            <a:pPr marL="207010" indent="-194945" algn="just">
              <a:lnSpc>
                <a:spcPct val="100000"/>
              </a:lnSpc>
              <a:spcBef>
                <a:spcPts val="459"/>
              </a:spcBef>
              <a:buClr>
                <a:srgbClr val="A9A57B"/>
              </a:buClr>
              <a:buFont typeface="Arial MT"/>
              <a:buChar char="•"/>
              <a:tabLst>
                <a:tab pos="207645" algn="l"/>
              </a:tabLst>
            </a:pPr>
            <a:endParaRPr lang="en-US" sz="2000" dirty="0">
              <a:solidFill>
                <a:srgbClr val="C00000"/>
              </a:solidFill>
              <a:latin typeface="Times New Roman" pitchFamily="18" charset="0"/>
              <a:cs typeface="Times New Roman" pitchFamily="18" charset="0"/>
            </a:endParaRPr>
          </a:p>
          <a:p>
            <a:pPr marL="207010" indent="-194945">
              <a:lnSpc>
                <a:spcPct val="100000"/>
              </a:lnSpc>
              <a:spcBef>
                <a:spcPts val="459"/>
              </a:spcBef>
              <a:buClr>
                <a:srgbClr val="A9A57B"/>
              </a:buClr>
              <a:buFont typeface="Arial MT"/>
              <a:buChar char="•"/>
              <a:tabLst>
                <a:tab pos="207645" algn="l"/>
              </a:tabLst>
            </a:pPr>
            <a:endParaRPr sz="1600">
              <a:latin typeface="Times New Roman" pitchFamily="18" charset="0"/>
              <a:cs typeface="Times New Roman" pitchFamily="18" charset="0"/>
            </a:endParaRPr>
          </a:p>
        </p:txBody>
      </p:sp>
      <p:pic>
        <p:nvPicPr>
          <p:cNvPr id="4098" name="Picture 2" descr="DBMS Data Independence - javatpoint"/>
          <p:cNvPicPr>
            <a:picLocks noChangeAspect="1" noChangeArrowheads="1"/>
          </p:cNvPicPr>
          <p:nvPr/>
        </p:nvPicPr>
        <p:blipFill>
          <a:blip r:embed="rId2"/>
          <a:srcRect/>
          <a:stretch>
            <a:fillRect/>
          </a:stretch>
        </p:blipFill>
        <p:spPr bwMode="auto">
          <a:xfrm>
            <a:off x="4495800" y="838200"/>
            <a:ext cx="3763839" cy="5029200"/>
          </a:xfrm>
          <a:prstGeom prst="rect">
            <a:avLst/>
          </a:prstGeom>
          <a:noFill/>
        </p:spPr>
      </p:pic>
      <p:sp>
        <p:nvSpPr>
          <p:cNvPr id="6" name="TextBox 5"/>
          <p:cNvSpPr txBox="1"/>
          <p:nvPr/>
        </p:nvSpPr>
        <p:spPr>
          <a:xfrm>
            <a:off x="6553200" y="2057400"/>
            <a:ext cx="2133600" cy="369332"/>
          </a:xfrm>
          <a:prstGeom prst="rect">
            <a:avLst/>
          </a:prstGeom>
          <a:noFill/>
        </p:spPr>
        <p:txBody>
          <a:bodyPr wrap="square" rtlCol="0">
            <a:spAutoFit/>
          </a:bodyPr>
          <a:lstStyle/>
          <a:p>
            <a:r>
              <a:rPr lang="en-US" dirty="0"/>
              <a:t>Conceptual Schema </a:t>
            </a:r>
            <a:endParaRPr lang="en-IN" dirty="0"/>
          </a:p>
        </p:txBody>
      </p:sp>
      <p:sp>
        <p:nvSpPr>
          <p:cNvPr id="7" name="TextBox 6"/>
          <p:cNvSpPr txBox="1"/>
          <p:nvPr/>
        </p:nvSpPr>
        <p:spPr>
          <a:xfrm>
            <a:off x="6629400" y="3124200"/>
            <a:ext cx="1752600" cy="646331"/>
          </a:xfrm>
          <a:prstGeom prst="rect">
            <a:avLst/>
          </a:prstGeom>
          <a:noFill/>
        </p:spPr>
        <p:txBody>
          <a:bodyPr wrap="square" rtlCol="0">
            <a:spAutoFit/>
          </a:bodyPr>
          <a:lstStyle/>
          <a:p>
            <a:r>
              <a:rPr lang="en-US" dirty="0"/>
              <a:t>Internal / Physical Schema </a:t>
            </a:r>
            <a:endParaRPr lang="en-IN" dirty="0"/>
          </a:p>
        </p:txBody>
      </p:sp>
      <p:sp>
        <p:nvSpPr>
          <p:cNvPr id="8" name="TextBox 7"/>
          <p:cNvSpPr txBox="1"/>
          <p:nvPr/>
        </p:nvSpPr>
        <p:spPr>
          <a:xfrm>
            <a:off x="6553200" y="838200"/>
            <a:ext cx="1752600" cy="369332"/>
          </a:xfrm>
          <a:prstGeom prst="rect">
            <a:avLst/>
          </a:prstGeom>
          <a:noFill/>
        </p:spPr>
        <p:txBody>
          <a:bodyPr wrap="square" rtlCol="0">
            <a:spAutoFit/>
          </a:bodyPr>
          <a:lstStyle/>
          <a:p>
            <a:r>
              <a:rPr lang="en-US" dirty="0"/>
              <a:t>External Schema </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86916"/>
            <a:ext cx="7848600" cy="5816977"/>
          </a:xfrm>
        </p:spPr>
        <p:txBody>
          <a:bodyPr/>
          <a:lstStyle/>
          <a:p>
            <a:pPr algn="just"/>
            <a:r>
              <a:rPr lang="en-IN" sz="2200" dirty="0">
                <a:latin typeface="Times New Roman" pitchFamily="18" charset="0"/>
                <a:cs typeface="Times New Roman" pitchFamily="18" charset="0"/>
              </a:rPr>
              <a:t>There are three types of data independence:</a:t>
            </a:r>
          </a:p>
          <a:p>
            <a:pPr algn="just"/>
            <a:endParaRPr lang="en-IN" sz="2200" dirty="0">
              <a:solidFill>
                <a:srgbClr val="C00000"/>
              </a:solidFill>
              <a:latin typeface="Times New Roman" pitchFamily="18" charset="0"/>
              <a:cs typeface="Times New Roman" pitchFamily="18" charset="0"/>
            </a:endParaRPr>
          </a:p>
          <a:p>
            <a:pPr algn="just"/>
            <a:r>
              <a:rPr lang="en-IN" sz="2200" dirty="0">
                <a:solidFill>
                  <a:srgbClr val="C00000"/>
                </a:solidFill>
                <a:latin typeface="Times New Roman" pitchFamily="18" charset="0"/>
                <a:cs typeface="Times New Roman" pitchFamily="18" charset="0"/>
              </a:rPr>
              <a:t>1.Logical data independence: </a:t>
            </a:r>
          </a:p>
          <a:p>
            <a:pPr algn="just">
              <a:buFont typeface="Arial" pitchFamily="34" charset="0"/>
              <a:buChar char="•"/>
            </a:pPr>
            <a:r>
              <a:rPr lang="en-IN" sz="2200" dirty="0">
                <a:latin typeface="Times New Roman" pitchFamily="18" charset="0"/>
                <a:cs typeface="Times New Roman" pitchFamily="18" charset="0"/>
              </a:rPr>
              <a:t>The ability to change the logical (conceptual) schema without changing the External schema (User View) is called logical data independence. </a:t>
            </a:r>
          </a:p>
          <a:p>
            <a:pPr algn="just">
              <a:buFont typeface="Arial" pitchFamily="34" charset="0"/>
              <a:buChar char="•"/>
            </a:pPr>
            <a:r>
              <a:rPr lang="en-US" sz="2200" dirty="0">
                <a:latin typeface="Times New Roman" pitchFamily="18" charset="0"/>
                <a:cs typeface="Times New Roman" pitchFamily="18" charset="0"/>
              </a:rPr>
              <a:t>Logical data independence is used to separate the external level from the conceptual view.</a:t>
            </a:r>
          </a:p>
          <a:p>
            <a:pPr algn="just">
              <a:buFont typeface="Arial" pitchFamily="34" charset="0"/>
              <a:buChar char="•"/>
            </a:pPr>
            <a:r>
              <a:rPr lang="en-US" sz="2200" dirty="0">
                <a:latin typeface="Times New Roman" pitchFamily="18" charset="0"/>
                <a:cs typeface="Times New Roman" pitchFamily="18" charset="0"/>
              </a:rPr>
              <a:t>If we do any changes in the conceptual view of the data, then the user view of the data would not be affected.</a:t>
            </a:r>
          </a:p>
          <a:p>
            <a:pPr algn="just">
              <a:buFont typeface="Arial" pitchFamily="34" charset="0"/>
              <a:buChar char="•"/>
            </a:pPr>
            <a:r>
              <a:rPr lang="en-US" sz="2200" dirty="0">
                <a:latin typeface="Times New Roman" pitchFamily="18" charset="0"/>
                <a:cs typeface="Times New Roman" pitchFamily="18" charset="0"/>
              </a:rPr>
              <a:t>Logical data independence occurs at the user interface level.</a:t>
            </a:r>
          </a:p>
          <a:p>
            <a:pPr algn="just"/>
            <a:endParaRPr lang="en-IN" sz="2200" dirty="0">
              <a:latin typeface="Times New Roman" pitchFamily="18" charset="0"/>
              <a:cs typeface="Times New Roman" pitchFamily="18" charset="0"/>
            </a:endParaRPr>
          </a:p>
          <a:p>
            <a:pPr algn="just">
              <a:buFont typeface="Arial" pitchFamily="34" charset="0"/>
              <a:buChar char="•"/>
            </a:pPr>
            <a:r>
              <a:rPr lang="en-IN" sz="2200" dirty="0">
                <a:solidFill>
                  <a:srgbClr val="002060"/>
                </a:solidFill>
                <a:latin typeface="Times New Roman" pitchFamily="18" charset="0"/>
                <a:cs typeface="Times New Roman" pitchFamily="18" charset="0"/>
              </a:rPr>
              <a:t>For example, the addition or removal of new entities, attributes, or relationships to the conceptual schema or having to rewrite existing application programs.</a:t>
            </a:r>
            <a:r>
              <a:rPr lang="en-US" sz="2400" dirty="0">
                <a:solidFill>
                  <a:srgbClr val="002060"/>
                </a:solidFill>
                <a:latin typeface="Times New Roman" pitchFamily="18" charset="0"/>
                <a:cs typeface="Times New Roman" pitchFamily="18" charset="0"/>
              </a:rPr>
              <a:t> </a:t>
            </a:r>
          </a:p>
          <a:p>
            <a:pPr algn="just">
              <a:buFont typeface="Arial" pitchFamily="34" charset="0"/>
              <a:buChar char="•"/>
            </a:pPr>
            <a:endParaRPr lang="en-US" sz="2400" dirty="0">
              <a:latin typeface="Times New Roman" pitchFamily="18" charset="0"/>
              <a:cs typeface="Times New Roman" pitchFamily="18" charset="0"/>
            </a:endParaRPr>
          </a:p>
          <a:p>
            <a:pPr algn="just"/>
            <a:endParaRPr lang="en-IN" sz="22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86916"/>
            <a:ext cx="8229600" cy="5416868"/>
          </a:xfrm>
        </p:spPr>
        <p:txBody>
          <a:bodyPr/>
          <a:lstStyle/>
          <a:p>
            <a:pPr algn="just"/>
            <a:r>
              <a:rPr lang="en-IN" sz="2200" dirty="0">
                <a:latin typeface="Times New Roman" pitchFamily="18" charset="0"/>
                <a:cs typeface="Times New Roman" pitchFamily="18" charset="0"/>
              </a:rPr>
              <a:t>There are three types of data independence:</a:t>
            </a:r>
          </a:p>
          <a:p>
            <a:pPr algn="just"/>
            <a:endParaRPr lang="en-IN" sz="2200" dirty="0">
              <a:solidFill>
                <a:srgbClr val="C00000"/>
              </a:solidFill>
              <a:latin typeface="Times New Roman" pitchFamily="18" charset="0"/>
              <a:cs typeface="Times New Roman" pitchFamily="18" charset="0"/>
            </a:endParaRPr>
          </a:p>
          <a:p>
            <a:pPr algn="just"/>
            <a:r>
              <a:rPr lang="en-IN" sz="2200" dirty="0">
                <a:solidFill>
                  <a:srgbClr val="C00000"/>
                </a:solidFill>
                <a:latin typeface="Times New Roman" pitchFamily="18" charset="0"/>
                <a:cs typeface="Times New Roman" pitchFamily="18" charset="0"/>
              </a:rPr>
              <a:t>2. Physical data independence: </a:t>
            </a:r>
          </a:p>
          <a:p>
            <a:pPr algn="just">
              <a:buFont typeface="Arial" pitchFamily="34" charset="0"/>
              <a:buChar char="•"/>
            </a:pPr>
            <a:r>
              <a:rPr lang="en-IN" sz="2200" dirty="0">
                <a:latin typeface="Times New Roman" pitchFamily="18" charset="0"/>
                <a:cs typeface="Times New Roman" pitchFamily="18" charset="0"/>
              </a:rPr>
              <a:t>The ability to change the physical schema without changing the logical schema is called physical data independence. </a:t>
            </a:r>
          </a:p>
          <a:p>
            <a:pPr algn="just">
              <a:buFont typeface="Arial" pitchFamily="34" charset="0"/>
              <a:buChar char="•"/>
            </a:pPr>
            <a:r>
              <a:rPr lang="en-US" sz="2200" dirty="0">
                <a:latin typeface="Times New Roman" pitchFamily="18" charset="0"/>
                <a:cs typeface="Times New Roman" pitchFamily="18" charset="0"/>
              </a:rPr>
              <a:t>Physical data independence can be defined as the capacity to change the internal schema without having to change the conceptual schema.</a:t>
            </a:r>
          </a:p>
          <a:p>
            <a:pPr algn="just">
              <a:buFont typeface="Arial" pitchFamily="34" charset="0"/>
              <a:buChar char="•"/>
            </a:pPr>
            <a:r>
              <a:rPr lang="en-US" sz="2200" dirty="0">
                <a:latin typeface="Times New Roman" pitchFamily="18" charset="0"/>
                <a:cs typeface="Times New Roman" pitchFamily="18" charset="0"/>
              </a:rPr>
              <a:t>If we do any changes in the storage size of the database system server, then the Conceptual structure of the database will not be affected.</a:t>
            </a:r>
          </a:p>
          <a:p>
            <a:pPr algn="just">
              <a:buFont typeface="Arial" pitchFamily="34" charset="0"/>
              <a:buChar char="•"/>
            </a:pPr>
            <a:r>
              <a:rPr lang="en-US" sz="2200" dirty="0">
                <a:latin typeface="Times New Roman" pitchFamily="18" charset="0"/>
                <a:cs typeface="Times New Roman" pitchFamily="18" charset="0"/>
              </a:rPr>
              <a:t>Physical data independence is used to separate conceptual levels from the internal levels.</a:t>
            </a:r>
          </a:p>
          <a:p>
            <a:pPr algn="just">
              <a:buFont typeface="Arial" pitchFamily="34" charset="0"/>
              <a:buChar char="•"/>
            </a:pPr>
            <a:r>
              <a:rPr lang="en-US" sz="2200" dirty="0">
                <a:latin typeface="Times New Roman" pitchFamily="18" charset="0"/>
                <a:cs typeface="Times New Roman" pitchFamily="18" charset="0"/>
              </a:rPr>
              <a:t>Physical data independence occurs at the logical interface level.</a:t>
            </a:r>
          </a:p>
          <a:p>
            <a:pPr algn="just"/>
            <a:endParaRPr lang="en-IN" sz="2200" dirty="0">
              <a:solidFill>
                <a:srgbClr val="C00000"/>
              </a:solidFill>
              <a:latin typeface="Times New Roman" pitchFamily="18" charset="0"/>
              <a:cs typeface="Times New Roman" pitchFamily="18" charset="0"/>
            </a:endParaRPr>
          </a:p>
          <a:p>
            <a:pPr algn="just"/>
            <a:r>
              <a:rPr lang="en-IN" sz="2200" dirty="0">
                <a:solidFill>
                  <a:srgbClr val="C00000"/>
                </a:solidFill>
                <a:latin typeface="Times New Roman" pitchFamily="18" charset="0"/>
                <a:cs typeface="Times New Roman" pitchFamily="18" charset="0"/>
              </a:rPr>
              <a:t>3. View level data independence: </a:t>
            </a:r>
            <a:r>
              <a:rPr lang="en-IN" sz="2200" dirty="0">
                <a:latin typeface="Times New Roman" pitchFamily="18" charset="0"/>
                <a:cs typeface="Times New Roman" pitchFamily="18" charset="0"/>
              </a:rPr>
              <a:t>always independent no effect, because there doesn't exist any other level above view level.</a:t>
            </a:r>
          </a:p>
          <a:p>
            <a:pPr algn="just"/>
            <a:endParaRPr lang="en-IN" sz="22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228599" y="381000"/>
            <a:ext cx="7801683" cy="57912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6A825-6989-1D61-E3F3-81A7CB541884}"/>
              </a:ext>
            </a:extLst>
          </p:cNvPr>
          <p:cNvSpPr>
            <a:spLocks noGrp="1"/>
          </p:cNvSpPr>
          <p:nvPr>
            <p:ph type="title"/>
          </p:nvPr>
        </p:nvSpPr>
        <p:spPr>
          <a:xfrm>
            <a:off x="381000" y="228600"/>
            <a:ext cx="7543800" cy="553998"/>
          </a:xfrm>
        </p:spPr>
        <p:txBody>
          <a:bodyPr/>
          <a:lstStyle/>
          <a:p>
            <a:r>
              <a:rPr lang="en-US" dirty="0">
                <a:solidFill>
                  <a:srgbClr val="C00000"/>
                </a:solidFill>
                <a:latin typeface="Times New Roman" pitchFamily="18" charset="0"/>
                <a:cs typeface="Times New Roman" pitchFamily="18" charset="0"/>
              </a:rPr>
              <a:t>Three schema architecture </a:t>
            </a:r>
          </a:p>
        </p:txBody>
      </p:sp>
      <p:sp>
        <p:nvSpPr>
          <p:cNvPr id="3" name="Content Placeholder 2">
            <a:extLst>
              <a:ext uri="{FF2B5EF4-FFF2-40B4-BE49-F238E27FC236}">
                <a16:creationId xmlns:a16="http://schemas.microsoft.com/office/drawing/2014/main" id="{C706118E-4C1F-6EA5-ED40-4481CC90B932}"/>
              </a:ext>
            </a:extLst>
          </p:cNvPr>
          <p:cNvSpPr>
            <a:spLocks noGrp="1"/>
          </p:cNvSpPr>
          <p:nvPr>
            <p:ph idx="1"/>
          </p:nvPr>
        </p:nvSpPr>
        <p:spPr>
          <a:xfrm>
            <a:off x="381000" y="914400"/>
            <a:ext cx="3200400" cy="5486400"/>
          </a:xfrm>
        </p:spPr>
        <p:txBody>
          <a:bodyPr>
            <a:normAutofit fontScale="92500" lnSpcReduction="20000"/>
          </a:bodyPr>
          <a:lstStyle/>
          <a:p>
            <a:pPr algn="just">
              <a:buFont typeface="Arial" pitchFamily="34" charset="0"/>
              <a:buChar char="•"/>
            </a:pPr>
            <a:r>
              <a:rPr lang="en-US" sz="2400" dirty="0"/>
              <a:t>The three schema architecture is also called ANSI/SPARC architecture or three-level architecture.</a:t>
            </a:r>
          </a:p>
          <a:p>
            <a:pPr algn="just">
              <a:buFont typeface="Arial" pitchFamily="34" charset="0"/>
              <a:buChar char="•"/>
            </a:pPr>
            <a:endParaRPr lang="en-US" sz="2400" dirty="0"/>
          </a:p>
          <a:p>
            <a:pPr algn="just">
              <a:buFont typeface="Arial" pitchFamily="34" charset="0"/>
              <a:buChar char="•"/>
            </a:pPr>
            <a:r>
              <a:rPr lang="en-US" sz="2400" dirty="0"/>
              <a:t>This framework is used to describe the structure of a specific database system. </a:t>
            </a:r>
          </a:p>
          <a:p>
            <a:pPr algn="just">
              <a:buFont typeface="Arial" pitchFamily="34" charset="0"/>
              <a:buChar char="•"/>
            </a:pPr>
            <a:endParaRPr lang="en-US" sz="2400" dirty="0"/>
          </a:p>
          <a:p>
            <a:pPr algn="just">
              <a:buFont typeface="Arial" pitchFamily="34" charset="0"/>
              <a:buChar char="•"/>
            </a:pPr>
            <a:r>
              <a:rPr lang="en-US" sz="2400" dirty="0"/>
              <a:t>The three schema </a:t>
            </a:r>
            <a:r>
              <a:rPr lang="en-US" sz="2400" dirty="0">
                <a:latin typeface="Times New Roman" pitchFamily="18" charset="0"/>
                <a:cs typeface="Times New Roman" pitchFamily="18" charset="0"/>
              </a:rPr>
              <a:t>architecture</a:t>
            </a:r>
            <a:r>
              <a:rPr lang="en-US" sz="2400" dirty="0"/>
              <a:t> is also used to separate the user applications and physical database. </a:t>
            </a:r>
          </a:p>
          <a:p>
            <a:pPr algn="just">
              <a:buFont typeface="Arial" pitchFamily="34" charset="0"/>
              <a:buChar char="•"/>
            </a:pPr>
            <a:endParaRPr lang="en-US" sz="2400" dirty="0"/>
          </a:p>
          <a:p>
            <a:pPr algn="just">
              <a:buFont typeface="Arial" pitchFamily="34" charset="0"/>
              <a:buChar char="•"/>
            </a:pPr>
            <a:r>
              <a:rPr lang="en-US" sz="2400" dirty="0"/>
              <a:t>The three schema architecture contains three-levels. It breaks the database down into three different categories.</a:t>
            </a:r>
          </a:p>
          <a:p>
            <a:endParaRPr lang="en-US" dirty="0"/>
          </a:p>
        </p:txBody>
      </p:sp>
      <p:sp>
        <p:nvSpPr>
          <p:cNvPr id="6" name="Slide Number Placeholder 5">
            <a:extLst>
              <a:ext uri="{FF2B5EF4-FFF2-40B4-BE49-F238E27FC236}">
                <a16:creationId xmlns:a16="http://schemas.microsoft.com/office/drawing/2014/main" id="{8E51F440-1945-5B0D-E92D-8E79A7A13F89}"/>
              </a:ext>
            </a:extLst>
          </p:cNvPr>
          <p:cNvSpPr>
            <a:spLocks noGrp="1"/>
          </p:cNvSpPr>
          <p:nvPr>
            <p:ph type="sldNum" sz="quarter" idx="4294967295"/>
          </p:nvPr>
        </p:nvSpPr>
        <p:spPr>
          <a:xfrm>
            <a:off x="8483346" y="6272785"/>
            <a:ext cx="480060" cy="365125"/>
          </a:xfrm>
          <a:prstGeom prst="rect">
            <a:avLst/>
          </a:prstGeom>
        </p:spPr>
        <p:txBody>
          <a:bodyPr/>
          <a:lstStyle/>
          <a:p>
            <a:fld id="{860C8249-ED93-7640-8EF8-EF1CF6F3BBCA}" type="slidenum">
              <a:rPr lang="en-US" smtClean="0"/>
              <a:pPr/>
              <a:t>19</a:t>
            </a:fld>
            <a:endParaRPr lang="en-US"/>
          </a:p>
        </p:txBody>
      </p:sp>
      <p:pic>
        <p:nvPicPr>
          <p:cNvPr id="8" name="Picture 7">
            <a:extLst>
              <a:ext uri="{FF2B5EF4-FFF2-40B4-BE49-F238E27FC236}">
                <a16:creationId xmlns:a16="http://schemas.microsoft.com/office/drawing/2014/main" id="{6A9D9858-A3BA-6B21-63C5-68B335D8B8B9}"/>
              </a:ext>
            </a:extLst>
          </p:cNvPr>
          <p:cNvPicPr>
            <a:picLocks noChangeAspect="1"/>
          </p:cNvPicPr>
          <p:nvPr/>
        </p:nvPicPr>
        <p:blipFill>
          <a:blip r:embed="rId2"/>
          <a:stretch>
            <a:fillRect/>
          </a:stretch>
        </p:blipFill>
        <p:spPr>
          <a:xfrm>
            <a:off x="3733800" y="838200"/>
            <a:ext cx="4482460" cy="5446535"/>
          </a:xfrm>
          <a:prstGeom prst="rect">
            <a:avLst/>
          </a:prstGeom>
        </p:spPr>
      </p:pic>
    </p:spTree>
    <p:extLst>
      <p:ext uri="{BB962C8B-B14F-4D97-AF65-F5344CB8AC3E}">
        <p14:creationId xmlns:p14="http://schemas.microsoft.com/office/powerpoint/2010/main" val="2401827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5" name="Rectangle 3"/>
          <p:cNvSpPr>
            <a:spLocks noGrp="1" noChangeArrowheads="1"/>
          </p:cNvSpPr>
          <p:nvPr>
            <p:ph type="body" idx="1"/>
          </p:nvPr>
        </p:nvSpPr>
        <p:spPr>
          <a:xfrm>
            <a:off x="228600" y="152400"/>
            <a:ext cx="8077200" cy="4739759"/>
          </a:xfrm>
          <a:noFill/>
          <a:ln/>
        </p:spPr>
        <p:txBody>
          <a:bodyPr/>
          <a:lstStyle/>
          <a:p>
            <a:pPr marL="533400" indent="-533400">
              <a:buFontTx/>
              <a:buNone/>
            </a:pPr>
            <a:endParaRPr lang="en-US" sz="2800" b="1" dirty="0">
              <a:solidFill>
                <a:srgbClr val="CC0000"/>
              </a:solidFill>
              <a:cs typeface="Times New Roman" pitchFamily="18" charset="0"/>
            </a:endParaRPr>
          </a:p>
          <a:p>
            <a:r>
              <a:rPr lang="en-US" sz="2800" b="1" dirty="0">
                <a:solidFill>
                  <a:srgbClr val="CC0000"/>
                </a:solidFill>
                <a:cs typeface="Times New Roman" pitchFamily="18" charset="0"/>
              </a:rPr>
              <a:t>Database:</a:t>
            </a:r>
            <a:endParaRPr lang="en-IN" sz="2800" dirty="0"/>
          </a:p>
          <a:p>
            <a:r>
              <a:rPr lang="en-IN" sz="2800" dirty="0">
                <a:latin typeface="Times New Roman" pitchFamily="18" charset="0"/>
                <a:cs typeface="Times New Roman" pitchFamily="18" charset="0"/>
              </a:rPr>
              <a:t>The database is a collection of inter-related data which is used to retrieve, insert and delete the data efficiently. It is also used to organize the data in the form of a table, schema, views, and reports, etc. </a:t>
            </a:r>
          </a:p>
          <a:p>
            <a:endParaRPr lang="en-IN" sz="2800" dirty="0">
              <a:latin typeface="Times New Roman" pitchFamily="18" charset="0"/>
              <a:cs typeface="Times New Roman" pitchFamily="18" charset="0"/>
            </a:endParaRPr>
          </a:p>
          <a:p>
            <a:r>
              <a:rPr lang="en-IN" sz="2800" dirty="0">
                <a:latin typeface="Times New Roman" pitchFamily="18" charset="0"/>
                <a:cs typeface="Times New Roman" pitchFamily="18" charset="0"/>
              </a:rPr>
              <a:t>For example: The college Database organizes the data about the admin, staff, students and faculty etc.</a:t>
            </a:r>
            <a:endParaRPr lang="en-US" sz="2800" dirty="0">
              <a:latin typeface="Times New Roman" pitchFamily="18" charset="0"/>
              <a:cs typeface="Times New Roman" pitchFamily="18"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3C624C-0BCA-9E4D-324D-CF96CF829BE6}"/>
              </a:ext>
            </a:extLst>
          </p:cNvPr>
          <p:cNvSpPr>
            <a:spLocks noGrp="1"/>
          </p:cNvSpPr>
          <p:nvPr>
            <p:ph idx="1"/>
          </p:nvPr>
        </p:nvSpPr>
        <p:spPr>
          <a:xfrm>
            <a:off x="228600" y="152400"/>
            <a:ext cx="3200400" cy="5943600"/>
          </a:xfrm>
        </p:spPr>
        <p:txBody>
          <a:bodyPr>
            <a:normAutofit fontScale="85000" lnSpcReduction="20000"/>
          </a:bodyPr>
          <a:lstStyle/>
          <a:p>
            <a:pPr marL="0" indent="0" algn="just">
              <a:buNone/>
            </a:pPr>
            <a:r>
              <a:rPr lang="en-US" sz="2400" dirty="0">
                <a:latin typeface="Times New Roman" pitchFamily="18" charset="0"/>
                <a:cs typeface="Times New Roman" pitchFamily="18" charset="0"/>
              </a:rPr>
              <a:t>In the given diagram:</a:t>
            </a:r>
          </a:p>
          <a:p>
            <a:pPr marL="0" indent="0" algn="just">
              <a:buNone/>
            </a:pPr>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It shows the DBMS architecture.</a:t>
            </a:r>
          </a:p>
          <a:p>
            <a:pPr algn="just">
              <a:buFont typeface="Arial" pitchFamily="34" charset="0"/>
              <a:buChar char="•"/>
            </a:pPr>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Mapping is used to transform the request and response between various database levels of architecture.</a:t>
            </a:r>
          </a:p>
          <a:p>
            <a:pPr algn="just">
              <a:buFont typeface="Arial" pitchFamily="34" charset="0"/>
              <a:buChar char="•"/>
            </a:pPr>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Mapping is not good for small DBMS because it takes more time.</a:t>
            </a:r>
          </a:p>
          <a:p>
            <a:pPr algn="just">
              <a:buFont typeface="Arial" pitchFamily="34" charset="0"/>
              <a:buChar char="•"/>
            </a:pPr>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In External / Conceptual mapping, it is necessary to transform the request from external level to conceptual schema. </a:t>
            </a:r>
          </a:p>
          <a:p>
            <a:pPr algn="just">
              <a:buFont typeface="Arial" pitchFamily="34" charset="0"/>
              <a:buChar char="•"/>
            </a:pPr>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In Conceptual / Internal mapping, DBMS transform the request from the conceptual to internal level.</a:t>
            </a:r>
          </a:p>
          <a:p>
            <a:pPr algn="just"/>
            <a:endParaRPr lang="en-US" dirty="0">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A018A1EB-37C9-D42F-F6A9-F010102D6F37}"/>
              </a:ext>
            </a:extLst>
          </p:cNvPr>
          <p:cNvSpPr>
            <a:spLocks noGrp="1"/>
          </p:cNvSpPr>
          <p:nvPr>
            <p:ph type="sldNum" sz="quarter" idx="4294967295"/>
          </p:nvPr>
        </p:nvSpPr>
        <p:spPr>
          <a:xfrm>
            <a:off x="8483346" y="6272785"/>
            <a:ext cx="480060" cy="365125"/>
          </a:xfrm>
          <a:prstGeom prst="rect">
            <a:avLst/>
          </a:prstGeom>
        </p:spPr>
        <p:txBody>
          <a:bodyPr/>
          <a:lstStyle/>
          <a:p>
            <a:fld id="{860C8249-ED93-7640-8EF8-EF1CF6F3BBCA}" type="slidenum">
              <a:rPr lang="en-US" smtClean="0"/>
              <a:pPr/>
              <a:t>20</a:t>
            </a:fld>
            <a:endParaRPr lang="en-US"/>
          </a:p>
        </p:txBody>
      </p:sp>
      <p:pic>
        <p:nvPicPr>
          <p:cNvPr id="7" name="Picture 6">
            <a:extLst>
              <a:ext uri="{FF2B5EF4-FFF2-40B4-BE49-F238E27FC236}">
                <a16:creationId xmlns:a16="http://schemas.microsoft.com/office/drawing/2014/main" id="{6A9D9858-A3BA-6B21-63C5-68B335D8B8B9}"/>
              </a:ext>
            </a:extLst>
          </p:cNvPr>
          <p:cNvPicPr>
            <a:picLocks noChangeAspect="1"/>
          </p:cNvPicPr>
          <p:nvPr/>
        </p:nvPicPr>
        <p:blipFill>
          <a:blip r:embed="rId2"/>
          <a:stretch>
            <a:fillRect/>
          </a:stretch>
        </p:blipFill>
        <p:spPr>
          <a:xfrm>
            <a:off x="3657600" y="304800"/>
            <a:ext cx="4482460" cy="5446535"/>
          </a:xfrm>
          <a:prstGeom prst="rect">
            <a:avLst/>
          </a:prstGeom>
        </p:spPr>
      </p:pic>
    </p:spTree>
    <p:extLst>
      <p:ext uri="{BB962C8B-B14F-4D97-AF65-F5344CB8AC3E}">
        <p14:creationId xmlns:p14="http://schemas.microsoft.com/office/powerpoint/2010/main" val="4184510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18A1EB-37C9-D42F-F6A9-F010102D6F37}"/>
              </a:ext>
            </a:extLst>
          </p:cNvPr>
          <p:cNvSpPr>
            <a:spLocks noGrp="1"/>
          </p:cNvSpPr>
          <p:nvPr>
            <p:ph type="sldNum" sz="quarter" idx="4294967295"/>
          </p:nvPr>
        </p:nvSpPr>
        <p:spPr>
          <a:xfrm>
            <a:off x="8483346" y="6272785"/>
            <a:ext cx="480060" cy="365125"/>
          </a:xfrm>
          <a:prstGeom prst="rect">
            <a:avLst/>
          </a:prstGeom>
        </p:spPr>
        <p:txBody>
          <a:bodyPr/>
          <a:lstStyle/>
          <a:p>
            <a:fld id="{860C8249-ED93-7640-8EF8-EF1CF6F3BBCA}" type="slidenum">
              <a:rPr lang="en-US" smtClean="0"/>
              <a:pPr/>
              <a:t>21</a:t>
            </a:fld>
            <a:endParaRPr lang="en-US"/>
          </a:p>
        </p:txBody>
      </p:sp>
      <p:sp>
        <p:nvSpPr>
          <p:cNvPr id="8" name="TextBox 7">
            <a:extLst>
              <a:ext uri="{FF2B5EF4-FFF2-40B4-BE49-F238E27FC236}">
                <a16:creationId xmlns:a16="http://schemas.microsoft.com/office/drawing/2014/main" id="{E80AC0AF-26A8-489B-7F53-CC1D815B3914}"/>
              </a:ext>
            </a:extLst>
          </p:cNvPr>
          <p:cNvSpPr txBox="1"/>
          <p:nvPr/>
        </p:nvSpPr>
        <p:spPr>
          <a:xfrm>
            <a:off x="381000" y="228600"/>
            <a:ext cx="7696200" cy="5940088"/>
          </a:xfrm>
          <a:prstGeom prst="rect">
            <a:avLst/>
          </a:prstGeom>
          <a:noFill/>
        </p:spPr>
        <p:txBody>
          <a:bodyPr wrap="square">
            <a:spAutoFit/>
          </a:bodyPr>
          <a:lstStyle/>
          <a:p>
            <a:pPr algn="just"/>
            <a:r>
              <a:rPr lang="en-US" sz="2000" dirty="0">
                <a:latin typeface="Times New Roman" pitchFamily="18" charset="0"/>
                <a:cs typeface="Times New Roman" pitchFamily="18" charset="0"/>
              </a:rPr>
              <a:t>The main objective of three level architecture is to enable multiple users to access the same data with a personalized view while storing the underlying data only once. Thus it separates the user's view from the physical structure of the database. This separation is desirable for the following reasons:</a:t>
            </a:r>
          </a:p>
          <a:p>
            <a:pPr algn="just"/>
            <a:endParaRPr lang="en-US" sz="2000" dirty="0">
              <a:latin typeface="Times New Roman" pitchFamily="18" charset="0"/>
              <a:cs typeface="Times New Roman" pitchFamily="18" charset="0"/>
            </a:endParaRPr>
          </a:p>
          <a:p>
            <a:pPr marL="285750" indent="-285750" algn="just">
              <a:buFont typeface="Arial" panose="020B0604020202020204" pitchFamily="34" charset="0"/>
              <a:buChar char="•"/>
            </a:pPr>
            <a:r>
              <a:rPr lang="en-US" sz="2000" dirty="0">
                <a:latin typeface="Times New Roman" pitchFamily="18" charset="0"/>
                <a:cs typeface="Times New Roman" pitchFamily="18" charset="0"/>
              </a:rPr>
              <a:t>Different users need different views of the same data.</a:t>
            </a:r>
          </a:p>
          <a:p>
            <a:pPr marL="285750" indent="-285750" algn="just">
              <a:buFont typeface="Arial" panose="020B0604020202020204" pitchFamily="34" charset="0"/>
              <a:buChar char="•"/>
            </a:pPr>
            <a:r>
              <a:rPr lang="en-US" sz="2000" dirty="0">
                <a:latin typeface="Times New Roman" pitchFamily="18" charset="0"/>
                <a:cs typeface="Times New Roman" pitchFamily="18" charset="0"/>
              </a:rPr>
              <a:t>The approach in which a particular user needs to see the data may change over time.</a:t>
            </a:r>
          </a:p>
          <a:p>
            <a:pPr marL="285750" indent="-285750" algn="just">
              <a:buFont typeface="Arial" panose="020B0604020202020204" pitchFamily="34" charset="0"/>
              <a:buChar char="•"/>
            </a:pPr>
            <a:r>
              <a:rPr lang="en-US" sz="2000" dirty="0">
                <a:latin typeface="Times New Roman" pitchFamily="18" charset="0"/>
                <a:cs typeface="Times New Roman" pitchFamily="18" charset="0"/>
              </a:rPr>
              <a:t>The users of the database should not worry about the physical implementation and internal workings of the database such as data compression and encryption techniques, hashing, optimization of the internal structures etc.</a:t>
            </a:r>
          </a:p>
          <a:p>
            <a:pPr marL="285750" indent="-285750" algn="just">
              <a:buFont typeface="Arial" panose="020B0604020202020204" pitchFamily="34" charset="0"/>
              <a:buChar char="•"/>
            </a:pPr>
            <a:r>
              <a:rPr lang="en-US" sz="2000" dirty="0">
                <a:latin typeface="Times New Roman" pitchFamily="18" charset="0"/>
                <a:cs typeface="Times New Roman" pitchFamily="18" charset="0"/>
              </a:rPr>
              <a:t>All users should be able to access the same data according to their requirements.</a:t>
            </a:r>
          </a:p>
          <a:p>
            <a:pPr marL="285750" indent="-285750" algn="just">
              <a:buFont typeface="Arial" panose="020B0604020202020204" pitchFamily="34" charset="0"/>
              <a:buChar char="•"/>
            </a:pPr>
            <a:r>
              <a:rPr lang="en-US" sz="2000" dirty="0">
                <a:latin typeface="Times New Roman" pitchFamily="18" charset="0"/>
                <a:cs typeface="Times New Roman" pitchFamily="18" charset="0"/>
              </a:rPr>
              <a:t>DBA should be able to change the conceptual structure of the database without affecting the user's</a:t>
            </a:r>
          </a:p>
          <a:p>
            <a:pPr marL="285750" indent="-285750" algn="just">
              <a:buFont typeface="Arial" panose="020B0604020202020204" pitchFamily="34" charset="0"/>
              <a:buChar char="•"/>
            </a:pPr>
            <a:r>
              <a:rPr lang="en-US" sz="2000" dirty="0">
                <a:latin typeface="Times New Roman" pitchFamily="18" charset="0"/>
                <a:cs typeface="Times New Roman" pitchFamily="18" charset="0"/>
              </a:rPr>
              <a:t>Internal structure of the database should be unaffected by changes to physical aspects of the storage.</a:t>
            </a:r>
          </a:p>
        </p:txBody>
      </p:sp>
    </p:spTree>
    <p:extLst>
      <p:ext uri="{BB962C8B-B14F-4D97-AF65-F5344CB8AC3E}">
        <p14:creationId xmlns:p14="http://schemas.microsoft.com/office/powerpoint/2010/main" val="4184510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AFEB7-60C6-5CB7-2946-83DE9170903C}"/>
              </a:ext>
            </a:extLst>
          </p:cNvPr>
          <p:cNvSpPr>
            <a:spLocks noGrp="1"/>
          </p:cNvSpPr>
          <p:nvPr>
            <p:ph type="title"/>
          </p:nvPr>
        </p:nvSpPr>
        <p:spPr>
          <a:xfrm>
            <a:off x="228600" y="228600"/>
            <a:ext cx="7543800" cy="553998"/>
          </a:xfrm>
        </p:spPr>
        <p:txBody>
          <a:bodyPr/>
          <a:lstStyle/>
          <a:p>
            <a:r>
              <a:rPr lang="en-US" dirty="0">
                <a:solidFill>
                  <a:srgbClr val="C00000"/>
                </a:solidFill>
              </a:rPr>
              <a:t>Centralized Architecture</a:t>
            </a:r>
          </a:p>
        </p:txBody>
      </p:sp>
      <p:pic>
        <p:nvPicPr>
          <p:cNvPr id="8" name="Content Placeholder 7">
            <a:extLst>
              <a:ext uri="{FF2B5EF4-FFF2-40B4-BE49-F238E27FC236}">
                <a16:creationId xmlns:a16="http://schemas.microsoft.com/office/drawing/2014/main" id="{68871C5A-E3F4-70AB-36FC-36443156CD38}"/>
              </a:ext>
            </a:extLst>
          </p:cNvPr>
          <p:cNvPicPr>
            <a:picLocks noGrp="1" noChangeAspect="1"/>
          </p:cNvPicPr>
          <p:nvPr>
            <p:ph idx="1"/>
          </p:nvPr>
        </p:nvPicPr>
        <p:blipFill>
          <a:blip r:embed="rId2"/>
          <a:stretch>
            <a:fillRect/>
          </a:stretch>
        </p:blipFill>
        <p:spPr>
          <a:xfrm>
            <a:off x="4970526" y="560040"/>
            <a:ext cx="4173474" cy="5499928"/>
          </a:xfrm>
        </p:spPr>
      </p:pic>
      <p:sp>
        <p:nvSpPr>
          <p:cNvPr id="6" name="Slide Number Placeholder 5">
            <a:extLst>
              <a:ext uri="{FF2B5EF4-FFF2-40B4-BE49-F238E27FC236}">
                <a16:creationId xmlns:a16="http://schemas.microsoft.com/office/drawing/2014/main" id="{CDB00ABE-DD60-A054-3142-A8485BCA0895}"/>
              </a:ext>
            </a:extLst>
          </p:cNvPr>
          <p:cNvSpPr>
            <a:spLocks noGrp="1"/>
          </p:cNvSpPr>
          <p:nvPr>
            <p:ph type="sldNum" sz="quarter" idx="4294967295"/>
          </p:nvPr>
        </p:nvSpPr>
        <p:spPr>
          <a:xfrm>
            <a:off x="8483346" y="6272785"/>
            <a:ext cx="480060" cy="365125"/>
          </a:xfrm>
          <a:prstGeom prst="rect">
            <a:avLst/>
          </a:prstGeom>
        </p:spPr>
        <p:txBody>
          <a:bodyPr/>
          <a:lstStyle/>
          <a:p>
            <a:fld id="{860C8249-ED93-7640-8EF8-EF1CF6F3BBCA}" type="slidenum">
              <a:rPr lang="en-US" smtClean="0"/>
              <a:pPr/>
              <a:t>22</a:t>
            </a:fld>
            <a:endParaRPr lang="en-US"/>
          </a:p>
        </p:txBody>
      </p:sp>
      <p:sp>
        <p:nvSpPr>
          <p:cNvPr id="10" name="TextBox 9">
            <a:extLst>
              <a:ext uri="{FF2B5EF4-FFF2-40B4-BE49-F238E27FC236}">
                <a16:creationId xmlns:a16="http://schemas.microsoft.com/office/drawing/2014/main" id="{DF67DD27-9748-DBD7-8B36-8D943D7E5C60}"/>
              </a:ext>
            </a:extLst>
          </p:cNvPr>
          <p:cNvSpPr txBox="1"/>
          <p:nvPr/>
        </p:nvSpPr>
        <p:spPr>
          <a:xfrm>
            <a:off x="152400" y="838201"/>
            <a:ext cx="4673346" cy="5909310"/>
          </a:xfrm>
          <a:prstGeom prst="rect">
            <a:avLst/>
          </a:prstGeom>
          <a:noFill/>
        </p:spPr>
        <p:txBody>
          <a:bodyPr wrap="square">
            <a:spAutoFit/>
          </a:bodyPr>
          <a:lstStyle/>
          <a:p>
            <a:pPr algn="just"/>
            <a:r>
              <a:rPr lang="en-IN" b="0" i="0" u="none" strike="noStrike" dirty="0">
                <a:solidFill>
                  <a:srgbClr val="000000"/>
                </a:solidFill>
                <a:effectLst/>
                <a:latin typeface="Times New Roman" pitchFamily="18" charset="0"/>
                <a:cs typeface="Times New Roman" pitchFamily="18" charset="0"/>
              </a:rPr>
              <a:t>In the centralized DBMS architecture, all the DBMS functionality, application program execution, and user interface processing are carried out on one central machine where user terminals are connected. Architectures for DBMSs have followed trends similar to those for general computer system architectures. </a:t>
            </a:r>
          </a:p>
          <a:p>
            <a:pPr algn="just"/>
            <a:endParaRPr lang="en-IN" b="0" i="0" u="none" strike="noStrike" dirty="0">
              <a:solidFill>
                <a:srgbClr val="000000"/>
              </a:solidFill>
              <a:effectLst/>
              <a:latin typeface="Times New Roman" pitchFamily="18" charset="0"/>
              <a:cs typeface="Times New Roman" pitchFamily="18" charset="0"/>
            </a:endParaRPr>
          </a:p>
          <a:p>
            <a:pPr algn="just"/>
            <a:r>
              <a:rPr lang="en-IN" b="0" i="0" u="none" strike="noStrike" dirty="0">
                <a:solidFill>
                  <a:srgbClr val="000000"/>
                </a:solidFill>
                <a:effectLst/>
                <a:latin typeface="Times New Roman" pitchFamily="18" charset="0"/>
                <a:cs typeface="Times New Roman" pitchFamily="18" charset="0"/>
              </a:rPr>
              <a:t>Earlier architectures used mainframe computers to provide the main processing for all system functions, including user application programs and user interface programs, as well as all the DBMS functionality. The reason was that most users accessed such systems via computer terminals that did not have processing power and only provided display capabilities. As prices of hardware declined, most users replaced their terminals with PCs and workstations. Gradually,  DBMS systems started to exploit the available processing power at the user side, which led to client/server DBMS architectures.</a:t>
            </a:r>
          </a:p>
        </p:txBody>
      </p:sp>
    </p:spTree>
    <p:extLst>
      <p:ext uri="{BB962C8B-B14F-4D97-AF65-F5344CB8AC3E}">
        <p14:creationId xmlns:p14="http://schemas.microsoft.com/office/powerpoint/2010/main" val="1185856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31DD-C542-D872-850A-EEE76328FE9A}"/>
              </a:ext>
            </a:extLst>
          </p:cNvPr>
          <p:cNvSpPr>
            <a:spLocks noGrp="1"/>
          </p:cNvSpPr>
          <p:nvPr>
            <p:ph type="title"/>
          </p:nvPr>
        </p:nvSpPr>
        <p:spPr>
          <a:xfrm>
            <a:off x="228600" y="304800"/>
            <a:ext cx="7242175" cy="553998"/>
          </a:xfrm>
        </p:spPr>
        <p:txBody>
          <a:bodyPr/>
          <a:lstStyle/>
          <a:p>
            <a:r>
              <a:rPr lang="en-US" dirty="0">
                <a:solidFill>
                  <a:srgbClr val="C00000"/>
                </a:solidFill>
              </a:rPr>
              <a:t>Client-Server architecture</a:t>
            </a:r>
          </a:p>
        </p:txBody>
      </p:sp>
      <p:sp>
        <p:nvSpPr>
          <p:cNvPr id="3" name="Content Placeholder 2">
            <a:extLst>
              <a:ext uri="{FF2B5EF4-FFF2-40B4-BE49-F238E27FC236}">
                <a16:creationId xmlns:a16="http://schemas.microsoft.com/office/drawing/2014/main" id="{8FB14688-3FC6-90A1-C127-6A4C0144145A}"/>
              </a:ext>
            </a:extLst>
          </p:cNvPr>
          <p:cNvSpPr>
            <a:spLocks noGrp="1"/>
          </p:cNvSpPr>
          <p:nvPr>
            <p:ph idx="1"/>
          </p:nvPr>
        </p:nvSpPr>
        <p:spPr>
          <a:xfrm>
            <a:off x="381000" y="1066800"/>
            <a:ext cx="7529830" cy="4278094"/>
          </a:xfrm>
        </p:spPr>
        <p:txBody>
          <a:bodyPr/>
          <a:lstStyle/>
          <a:p>
            <a:pPr algn="just"/>
            <a:endParaRPr lang="en-US" sz="2000" dirty="0">
              <a:latin typeface="Times New Roman" pitchFamily="18" charset="0"/>
              <a:cs typeface="Times New Roman" pitchFamily="18" charset="0"/>
            </a:endParaRPr>
          </a:p>
          <a:p>
            <a:pPr algn="just">
              <a:buFont typeface="Arial" pitchFamily="34" charset="0"/>
              <a:buChar char="•"/>
            </a:pPr>
            <a:r>
              <a:rPr lang="en-US" sz="2000" dirty="0">
                <a:latin typeface="Times New Roman" pitchFamily="18" charset="0"/>
                <a:cs typeface="Times New Roman" pitchFamily="18" charset="0"/>
              </a:rPr>
              <a:t>The concept of </a:t>
            </a:r>
            <a:r>
              <a:rPr lang="en-US" sz="2000" dirty="0">
                <a:solidFill>
                  <a:srgbClr val="C00000"/>
                </a:solidFill>
                <a:latin typeface="Times New Roman" pitchFamily="18" charset="0"/>
                <a:cs typeface="Times New Roman" pitchFamily="18" charset="0"/>
              </a:rPr>
              <a:t>client/server architecture </a:t>
            </a:r>
            <a:r>
              <a:rPr lang="en-US" sz="2000" dirty="0">
                <a:latin typeface="Times New Roman" pitchFamily="18" charset="0"/>
                <a:cs typeface="Times New Roman" pitchFamily="18" charset="0"/>
              </a:rPr>
              <a:t>assumes an underlying framework that consists of many PCs as well as a smaller number of mainframe machines, connected via LANs and other types of computer networks.</a:t>
            </a:r>
          </a:p>
          <a:p>
            <a:pPr algn="just">
              <a:buFont typeface="Arial" pitchFamily="34" charset="0"/>
              <a:buChar char="•"/>
            </a:pPr>
            <a:r>
              <a:rPr lang="en-US" sz="2000" dirty="0">
                <a:solidFill>
                  <a:srgbClr val="C00000"/>
                </a:solidFill>
                <a:latin typeface="Times New Roman" pitchFamily="18" charset="0"/>
                <a:cs typeface="Times New Roman" pitchFamily="18" charset="0"/>
              </a:rPr>
              <a:t>A client </a:t>
            </a:r>
            <a:r>
              <a:rPr lang="en-US" sz="2000" dirty="0">
                <a:latin typeface="Times New Roman" pitchFamily="18" charset="0"/>
                <a:cs typeface="Times New Roman" pitchFamily="18" charset="0"/>
              </a:rPr>
              <a:t>in this framework is typically a user machine that provides user interface capabilities and local processing. When a client requires access to additional functionality, such as database access which does not exist at that machine, it connects to a server that provides the needed functionality.</a:t>
            </a:r>
          </a:p>
          <a:p>
            <a:pPr algn="just">
              <a:buFont typeface="Arial" pitchFamily="34" charset="0"/>
              <a:buChar char="•"/>
            </a:pPr>
            <a:r>
              <a:rPr lang="en-US" sz="2000" dirty="0">
                <a:solidFill>
                  <a:srgbClr val="C00000"/>
                </a:solidFill>
                <a:latin typeface="Times New Roman" pitchFamily="18" charset="0"/>
                <a:cs typeface="Times New Roman" pitchFamily="18" charset="0"/>
              </a:rPr>
              <a:t>A Server is </a:t>
            </a:r>
            <a:r>
              <a:rPr lang="en-US" sz="2000" dirty="0">
                <a:latin typeface="Times New Roman" pitchFamily="18" charset="0"/>
                <a:cs typeface="Times New Roman" pitchFamily="18" charset="0"/>
              </a:rPr>
              <a:t>a system which contains both Hardware and Software which provides services to client Machines like file access, printing and database access.</a:t>
            </a:r>
          </a:p>
          <a:p>
            <a:pPr algn="just"/>
            <a:endParaRPr lang="en-US" sz="2000" dirty="0">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E4276AD3-2105-CE77-C011-941530D88542}"/>
              </a:ext>
            </a:extLst>
          </p:cNvPr>
          <p:cNvSpPr>
            <a:spLocks noGrp="1"/>
          </p:cNvSpPr>
          <p:nvPr>
            <p:ph type="sldNum" sz="quarter" idx="4294967295"/>
          </p:nvPr>
        </p:nvSpPr>
        <p:spPr>
          <a:xfrm>
            <a:off x="8483346" y="6272785"/>
            <a:ext cx="480060" cy="365125"/>
          </a:xfrm>
          <a:prstGeom prst="rect">
            <a:avLst/>
          </a:prstGeom>
        </p:spPr>
        <p:txBody>
          <a:bodyPr/>
          <a:lstStyle/>
          <a:p>
            <a:fld id="{860C8249-ED93-7640-8EF8-EF1CF6F3BBCA}" type="slidenum">
              <a:rPr lang="en-US" smtClean="0"/>
              <a:pPr/>
              <a:t>23</a:t>
            </a:fld>
            <a:endParaRPr lang="en-US"/>
          </a:p>
        </p:txBody>
      </p:sp>
    </p:spTree>
    <p:extLst>
      <p:ext uri="{BB962C8B-B14F-4D97-AF65-F5344CB8AC3E}">
        <p14:creationId xmlns:p14="http://schemas.microsoft.com/office/powerpoint/2010/main" val="3050557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8BF7C0-024A-DFC1-FF3E-A6207E2276BB}"/>
              </a:ext>
            </a:extLst>
          </p:cNvPr>
          <p:cNvSpPr>
            <a:spLocks noGrp="1"/>
          </p:cNvSpPr>
          <p:nvPr>
            <p:ph idx="1"/>
          </p:nvPr>
        </p:nvSpPr>
        <p:spPr>
          <a:xfrm>
            <a:off x="83820" y="220092"/>
            <a:ext cx="4488180" cy="6370975"/>
          </a:xfrm>
        </p:spPr>
        <p:txBody>
          <a:bodyPr/>
          <a:lstStyle/>
          <a:p>
            <a:pPr marL="0" indent="0" algn="just">
              <a:buNone/>
            </a:pPr>
            <a:r>
              <a:rPr lang="en-US" dirty="0">
                <a:solidFill>
                  <a:srgbClr val="C00000"/>
                </a:solidFill>
                <a:latin typeface="Times New Roman" pitchFamily="18" charset="0"/>
                <a:cs typeface="Times New Roman" pitchFamily="18" charset="0"/>
              </a:rPr>
              <a:t>1)Two Tier Client/Server Architecture for DBMS</a:t>
            </a:r>
            <a:r>
              <a:rPr lang="en-US" dirty="0">
                <a:latin typeface="Times New Roman" pitchFamily="18" charset="0"/>
                <a:cs typeface="Times New Roman" pitchFamily="18" charset="0"/>
              </a:rPr>
              <a:t>:</a:t>
            </a:r>
          </a:p>
          <a:p>
            <a:pPr algn="just"/>
            <a:r>
              <a:rPr lang="en-US" dirty="0">
                <a:latin typeface="Times New Roman" pitchFamily="18" charset="0"/>
                <a:cs typeface="Times New Roman" pitchFamily="18" charset="0"/>
              </a:rPr>
              <a:t>Here Two-tier means that our Architecture has two layers, which are client layer and Data-layer. In Client layer we have several Client machines which can have the access to the database server. The API present on the client machine will establish the connection between the machine and the Database server through JDBC something else. This is because Clients and Database Server may be at different locations. Once this connection gets established, the Interface present on the client machine contains an Application Program on the back-side which contains a query. This query will be processed by the Database server and in turn the queried information will be sent to the client machine.</a:t>
            </a:r>
          </a:p>
          <a:p>
            <a:pPr algn="just"/>
            <a:r>
              <a:rPr lang="en-US" dirty="0">
                <a:latin typeface="Times New Roman" pitchFamily="18" charset="0"/>
                <a:cs typeface="Times New Roman" pitchFamily="18" charset="0"/>
              </a:rPr>
              <a:t>For example if we query the database to retrieve some information, the query will be Processed by Database server and that information will be sent to the client by Database server itself!!!</a:t>
            </a:r>
          </a:p>
          <a:p>
            <a:endParaRPr lang="en-US" dirty="0"/>
          </a:p>
        </p:txBody>
      </p:sp>
      <p:sp>
        <p:nvSpPr>
          <p:cNvPr id="6" name="Slide Number Placeholder 5">
            <a:extLst>
              <a:ext uri="{FF2B5EF4-FFF2-40B4-BE49-F238E27FC236}">
                <a16:creationId xmlns:a16="http://schemas.microsoft.com/office/drawing/2014/main" id="{E60E0BA5-A5B7-A598-5325-BB0AB3957E85}"/>
              </a:ext>
            </a:extLst>
          </p:cNvPr>
          <p:cNvSpPr>
            <a:spLocks noGrp="1"/>
          </p:cNvSpPr>
          <p:nvPr>
            <p:ph type="sldNum" sz="quarter" idx="4294967295"/>
          </p:nvPr>
        </p:nvSpPr>
        <p:spPr>
          <a:xfrm>
            <a:off x="8483346" y="6272785"/>
            <a:ext cx="480060" cy="365125"/>
          </a:xfrm>
          <a:prstGeom prst="rect">
            <a:avLst/>
          </a:prstGeom>
        </p:spPr>
        <p:txBody>
          <a:bodyPr/>
          <a:lstStyle/>
          <a:p>
            <a:fld id="{860C8249-ED93-7640-8EF8-EF1CF6F3BBCA}" type="slidenum">
              <a:rPr lang="en-US" smtClean="0"/>
              <a:pPr/>
              <a:t>24</a:t>
            </a:fld>
            <a:endParaRPr lang="en-US"/>
          </a:p>
        </p:txBody>
      </p:sp>
      <p:pic>
        <p:nvPicPr>
          <p:cNvPr id="8" name="Picture 7">
            <a:extLst>
              <a:ext uri="{FF2B5EF4-FFF2-40B4-BE49-F238E27FC236}">
                <a16:creationId xmlns:a16="http://schemas.microsoft.com/office/drawing/2014/main" id="{399A4EFA-E649-43A1-2C62-8EC104E26986}"/>
              </a:ext>
            </a:extLst>
          </p:cNvPr>
          <p:cNvPicPr>
            <a:picLocks noChangeAspect="1"/>
          </p:cNvPicPr>
          <p:nvPr/>
        </p:nvPicPr>
        <p:blipFill>
          <a:blip r:embed="rId2"/>
          <a:stretch>
            <a:fillRect/>
          </a:stretch>
        </p:blipFill>
        <p:spPr>
          <a:xfrm>
            <a:off x="4876800" y="533399"/>
            <a:ext cx="3962400" cy="5221767"/>
          </a:xfrm>
          <a:prstGeom prst="rect">
            <a:avLst/>
          </a:prstGeom>
        </p:spPr>
      </p:pic>
    </p:spTree>
    <p:extLst>
      <p:ext uri="{BB962C8B-B14F-4D97-AF65-F5344CB8AC3E}">
        <p14:creationId xmlns:p14="http://schemas.microsoft.com/office/powerpoint/2010/main" val="52350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1F90E6-3B73-78CF-FBE2-55EEC0CF5403}"/>
              </a:ext>
            </a:extLst>
          </p:cNvPr>
          <p:cNvSpPr>
            <a:spLocks noGrp="1"/>
          </p:cNvSpPr>
          <p:nvPr>
            <p:ph idx="1"/>
          </p:nvPr>
        </p:nvSpPr>
        <p:spPr>
          <a:xfrm>
            <a:off x="152400" y="762000"/>
            <a:ext cx="3962400" cy="4431983"/>
          </a:xfrm>
        </p:spPr>
        <p:txBody>
          <a:bodyPr/>
          <a:lstStyle/>
          <a:p>
            <a:pPr marL="0" indent="0" algn="just">
              <a:buFont typeface="Arial" pitchFamily="34" charset="0"/>
              <a:buChar char="•"/>
            </a:pPr>
            <a:r>
              <a:rPr lang="en-US" dirty="0">
                <a:latin typeface="Times New Roman" pitchFamily="18" charset="0"/>
                <a:cs typeface="Times New Roman" pitchFamily="18" charset="0"/>
              </a:rPr>
              <a:t>is an additional layer which acts as an intermediate between Client layer and Data layer called Business logic layer. </a:t>
            </a:r>
          </a:p>
          <a:p>
            <a:pPr marL="0" indent="0" algn="just">
              <a:buFont typeface="Arial" pitchFamily="34" charset="0"/>
              <a:buChar char="•"/>
            </a:pPr>
            <a:r>
              <a:rPr lang="en-US" dirty="0">
                <a:latin typeface="Times New Roman" pitchFamily="18" charset="0"/>
                <a:cs typeface="Times New Roman" pitchFamily="18" charset="0"/>
              </a:rPr>
              <a:t>Business logic layer is the layer where the Application Programs are processed. Here the Application Programs are processed in the Application server itself, which makes it different from Two-tier Architecture where queries are processed in the database server.</a:t>
            </a:r>
          </a:p>
          <a:p>
            <a:pPr>
              <a:buFont typeface="Arial" pitchFamily="34" charset="0"/>
              <a:buChar char="•"/>
            </a:pPr>
            <a:r>
              <a:rPr lang="en-US" dirty="0">
                <a:latin typeface="Times New Roman" pitchFamily="18" charset="0"/>
                <a:cs typeface="Times New Roman" pitchFamily="18" charset="0"/>
              </a:rPr>
              <a:t>Simply the Client machines will contact Application Server which in turn processes our Application Programs and fetches the Required Data from Database and then sends this Information back to the client machine in the suitable format only.</a:t>
            </a:r>
          </a:p>
          <a:p>
            <a:endParaRPr lang="en-US" dirty="0">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6B38811D-C6BC-3C9C-F9D7-298FEC6881AE}"/>
              </a:ext>
            </a:extLst>
          </p:cNvPr>
          <p:cNvSpPr>
            <a:spLocks noGrp="1"/>
          </p:cNvSpPr>
          <p:nvPr>
            <p:ph type="sldNum" sz="quarter" idx="4294967295"/>
          </p:nvPr>
        </p:nvSpPr>
        <p:spPr>
          <a:xfrm>
            <a:off x="8483346" y="6272785"/>
            <a:ext cx="480060" cy="365125"/>
          </a:xfrm>
          <a:prstGeom prst="rect">
            <a:avLst/>
          </a:prstGeom>
        </p:spPr>
        <p:txBody>
          <a:bodyPr/>
          <a:lstStyle/>
          <a:p>
            <a:fld id="{860C8249-ED93-7640-8EF8-EF1CF6F3BBCA}" type="slidenum">
              <a:rPr lang="en-US" smtClean="0"/>
              <a:pPr/>
              <a:t>25</a:t>
            </a:fld>
            <a:endParaRPr lang="en-US"/>
          </a:p>
        </p:txBody>
      </p:sp>
      <p:pic>
        <p:nvPicPr>
          <p:cNvPr id="8" name="Picture 7">
            <a:extLst>
              <a:ext uri="{FF2B5EF4-FFF2-40B4-BE49-F238E27FC236}">
                <a16:creationId xmlns:a16="http://schemas.microsoft.com/office/drawing/2014/main" id="{0378D486-56E1-C6A0-21B5-6B2FFFA706DE}"/>
              </a:ext>
            </a:extLst>
          </p:cNvPr>
          <p:cNvPicPr>
            <a:picLocks noChangeAspect="1"/>
          </p:cNvPicPr>
          <p:nvPr/>
        </p:nvPicPr>
        <p:blipFill>
          <a:blip r:embed="rId2"/>
          <a:stretch>
            <a:fillRect/>
          </a:stretch>
        </p:blipFill>
        <p:spPr>
          <a:xfrm>
            <a:off x="4419600" y="1066800"/>
            <a:ext cx="4572000" cy="4051940"/>
          </a:xfrm>
          <a:prstGeom prst="rect">
            <a:avLst/>
          </a:prstGeom>
        </p:spPr>
      </p:pic>
      <p:sp>
        <p:nvSpPr>
          <p:cNvPr id="7" name="Rectangle 6"/>
          <p:cNvSpPr/>
          <p:nvPr/>
        </p:nvSpPr>
        <p:spPr>
          <a:xfrm>
            <a:off x="0" y="228600"/>
            <a:ext cx="5257800" cy="369332"/>
          </a:xfrm>
          <a:prstGeom prst="rect">
            <a:avLst/>
          </a:prstGeom>
        </p:spPr>
        <p:txBody>
          <a:bodyPr wrap="square">
            <a:spAutoFit/>
          </a:bodyPr>
          <a:lstStyle/>
          <a:p>
            <a:r>
              <a:rPr lang="en-US" dirty="0"/>
              <a:t>2</a:t>
            </a:r>
            <a:r>
              <a:rPr lang="en-US" dirty="0">
                <a:solidFill>
                  <a:srgbClr val="C00000"/>
                </a:solidFill>
                <a:latin typeface="Times New Roman" pitchFamily="18" charset="0"/>
                <a:cs typeface="Times New Roman" pitchFamily="18" charset="0"/>
              </a:rPr>
              <a:t>) Three-Tier client/server Architecture for DBMS:</a:t>
            </a:r>
          </a:p>
        </p:txBody>
      </p:sp>
    </p:spTree>
    <p:extLst>
      <p:ext uri="{BB962C8B-B14F-4D97-AF65-F5344CB8AC3E}">
        <p14:creationId xmlns:p14="http://schemas.microsoft.com/office/powerpoint/2010/main" val="3225781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7AE647-B848-0E82-4A24-FA0CA8555723}"/>
              </a:ext>
            </a:extLst>
          </p:cNvPr>
          <p:cNvSpPr>
            <a:spLocks noGrp="1"/>
          </p:cNvSpPr>
          <p:nvPr>
            <p:ph idx="1"/>
          </p:nvPr>
        </p:nvSpPr>
        <p:spPr>
          <a:xfrm>
            <a:off x="533400" y="685800"/>
            <a:ext cx="7529830" cy="3323987"/>
          </a:xfrm>
        </p:spPr>
        <p:txBody>
          <a:bodyPr/>
          <a:lstStyle/>
          <a:p>
            <a:pPr algn="just">
              <a:buFont typeface="Arial" pitchFamily="34" charset="0"/>
              <a:buChar char="•"/>
            </a:pPr>
            <a:r>
              <a:rPr lang="en-US" sz="2400" dirty="0">
                <a:latin typeface="Times New Roman" pitchFamily="18" charset="0"/>
                <a:cs typeface="Times New Roman" pitchFamily="18" charset="0"/>
              </a:rPr>
              <a:t>Even it is easy to maintain Two-Tier Architecture of DBMS it is still not scalable when we have large number of clients and also not secure because the clients are having direct access to database server. </a:t>
            </a:r>
          </a:p>
          <a:p>
            <a:pPr algn="just">
              <a:buFont typeface="Arial" pitchFamily="34" charset="0"/>
              <a:buChar char="•"/>
            </a:pPr>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But Three-Tier Architecture ensures Scalability and Security of the data because of the presence of this Intermediate layer which processes the queries and it just retrieves data from server instead of processing in the server to take place.</a:t>
            </a:r>
          </a:p>
        </p:txBody>
      </p:sp>
      <p:sp>
        <p:nvSpPr>
          <p:cNvPr id="6" name="Slide Number Placeholder 5">
            <a:extLst>
              <a:ext uri="{FF2B5EF4-FFF2-40B4-BE49-F238E27FC236}">
                <a16:creationId xmlns:a16="http://schemas.microsoft.com/office/drawing/2014/main" id="{4F056150-3D13-9845-7C88-2CC54890484C}"/>
              </a:ext>
            </a:extLst>
          </p:cNvPr>
          <p:cNvSpPr>
            <a:spLocks noGrp="1"/>
          </p:cNvSpPr>
          <p:nvPr>
            <p:ph type="sldNum" sz="quarter" idx="4294967295"/>
          </p:nvPr>
        </p:nvSpPr>
        <p:spPr>
          <a:xfrm>
            <a:off x="8483346" y="6272785"/>
            <a:ext cx="480060" cy="365125"/>
          </a:xfrm>
          <a:prstGeom prst="rect">
            <a:avLst/>
          </a:prstGeom>
        </p:spPr>
        <p:txBody>
          <a:bodyPr/>
          <a:lstStyle/>
          <a:p>
            <a:fld id="{860C8249-ED93-7640-8EF8-EF1CF6F3BBCA}" type="slidenum">
              <a:rPr lang="en-US" smtClean="0"/>
              <a:pPr/>
              <a:t>26</a:t>
            </a:fld>
            <a:endParaRPr lang="en-US"/>
          </a:p>
        </p:txBody>
      </p:sp>
    </p:spTree>
    <p:extLst>
      <p:ext uri="{BB962C8B-B14F-4D97-AF65-F5344CB8AC3E}">
        <p14:creationId xmlns:p14="http://schemas.microsoft.com/office/powerpoint/2010/main" val="3589035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3"/>
          <p:cNvGrpSpPr/>
          <p:nvPr/>
        </p:nvGrpSpPr>
        <p:grpSpPr>
          <a:xfrm>
            <a:off x="1295400" y="457200"/>
            <a:ext cx="6180455" cy="3556000"/>
            <a:chOff x="1458912" y="1042987"/>
            <a:chExt cx="6180455" cy="3556000"/>
          </a:xfrm>
        </p:grpSpPr>
        <p:pic>
          <p:nvPicPr>
            <p:cNvPr id="3" name="object 4"/>
            <p:cNvPicPr/>
            <p:nvPr/>
          </p:nvPicPr>
          <p:blipFill>
            <a:blip r:embed="rId2" cstate="print"/>
            <a:stretch>
              <a:fillRect/>
            </a:stretch>
          </p:blipFill>
          <p:spPr>
            <a:xfrm>
              <a:off x="1535112" y="1119187"/>
              <a:ext cx="6027736" cy="3403599"/>
            </a:xfrm>
            <a:prstGeom prst="rect">
              <a:avLst/>
            </a:prstGeom>
          </p:spPr>
        </p:pic>
        <p:sp>
          <p:nvSpPr>
            <p:cNvPr id="4" name="object 5"/>
            <p:cNvSpPr/>
            <p:nvPr/>
          </p:nvSpPr>
          <p:spPr>
            <a:xfrm>
              <a:off x="1465262" y="1049337"/>
              <a:ext cx="6167755" cy="3543300"/>
            </a:xfrm>
            <a:custGeom>
              <a:avLst/>
              <a:gdLst/>
              <a:ahLst/>
              <a:cxnLst/>
              <a:rect l="l" t="t" r="r" b="b"/>
              <a:pathLst>
                <a:path w="6167755" h="3543300">
                  <a:moveTo>
                    <a:pt x="0" y="0"/>
                  </a:moveTo>
                  <a:lnTo>
                    <a:pt x="6167436" y="0"/>
                  </a:lnTo>
                  <a:lnTo>
                    <a:pt x="6167436" y="3543299"/>
                  </a:lnTo>
                  <a:lnTo>
                    <a:pt x="0" y="3543299"/>
                  </a:lnTo>
                  <a:lnTo>
                    <a:pt x="0" y="0"/>
                  </a:lnTo>
                  <a:close/>
                </a:path>
                <a:path w="6167755" h="3543300">
                  <a:moveTo>
                    <a:pt x="63499" y="63499"/>
                  </a:moveTo>
                  <a:lnTo>
                    <a:pt x="6103936" y="63499"/>
                  </a:lnTo>
                  <a:lnTo>
                    <a:pt x="6103936" y="3479799"/>
                  </a:lnTo>
                  <a:lnTo>
                    <a:pt x="63499" y="3479799"/>
                  </a:lnTo>
                  <a:lnTo>
                    <a:pt x="63499" y="63499"/>
                  </a:lnTo>
                  <a:close/>
                </a:path>
              </a:pathLst>
            </a:custGeom>
            <a:ln w="12699">
              <a:solidFill>
                <a:srgbClr val="675E47"/>
              </a:solidFill>
            </a:ln>
          </p:spPr>
          <p:txBody>
            <a:bodyPr wrap="square" lIns="0" tIns="0" rIns="0" bIns="0" rtlCol="0"/>
            <a:lstStyle/>
            <a:p>
              <a:endParaRPr/>
            </a:p>
          </p:txBody>
        </p:sp>
        <p:sp>
          <p:nvSpPr>
            <p:cNvPr id="5" name="object 6"/>
            <p:cNvSpPr/>
            <p:nvPr/>
          </p:nvSpPr>
          <p:spPr>
            <a:xfrm>
              <a:off x="1497012" y="1081087"/>
              <a:ext cx="6104255" cy="3479800"/>
            </a:xfrm>
            <a:custGeom>
              <a:avLst/>
              <a:gdLst/>
              <a:ahLst/>
              <a:cxnLst/>
              <a:rect l="l" t="t" r="r" b="b"/>
              <a:pathLst>
                <a:path w="6104255" h="3479800">
                  <a:moveTo>
                    <a:pt x="0" y="0"/>
                  </a:moveTo>
                  <a:lnTo>
                    <a:pt x="6103936" y="0"/>
                  </a:lnTo>
                  <a:lnTo>
                    <a:pt x="6103936" y="3479799"/>
                  </a:lnTo>
                  <a:lnTo>
                    <a:pt x="0" y="3479799"/>
                  </a:lnTo>
                  <a:lnTo>
                    <a:pt x="0" y="0"/>
                  </a:lnTo>
                  <a:close/>
                </a:path>
              </a:pathLst>
            </a:custGeom>
            <a:ln w="25399">
              <a:solidFill>
                <a:srgbClr val="675E47"/>
              </a:solidFill>
            </a:ln>
          </p:spPr>
          <p:txBody>
            <a:bodyPr wrap="square" lIns="0" tIns="0" rIns="0" bIns="0" rtlCol="0"/>
            <a:lstStyle/>
            <a:p>
              <a:endParaRPr/>
            </a:p>
          </p:txBody>
        </p:sp>
      </p:grpSp>
      <p:sp>
        <p:nvSpPr>
          <p:cNvPr id="6" name="object 7"/>
          <p:cNvSpPr txBox="1"/>
          <p:nvPr/>
        </p:nvSpPr>
        <p:spPr>
          <a:xfrm>
            <a:off x="533400" y="4495800"/>
            <a:ext cx="7781888" cy="1490152"/>
          </a:xfrm>
          <a:prstGeom prst="rect">
            <a:avLst/>
          </a:prstGeom>
        </p:spPr>
        <p:txBody>
          <a:bodyPr vert="horz" wrap="square" lIns="0" tIns="12700" rIns="0" bIns="0" rtlCol="0">
            <a:spAutoFit/>
          </a:bodyPr>
          <a:lstStyle/>
          <a:p>
            <a:pPr marL="94615" marR="5080" indent="-94615">
              <a:lnSpc>
                <a:spcPct val="100000"/>
              </a:lnSpc>
              <a:spcBef>
                <a:spcPts val="100"/>
              </a:spcBef>
              <a:buSzPct val="94444"/>
              <a:buFont typeface="Arial"/>
              <a:buChar char="▪"/>
              <a:tabLst>
                <a:tab pos="94615" algn="l"/>
              </a:tabLst>
            </a:pPr>
            <a:r>
              <a:rPr sz="2400" b="1" spc="-90" dirty="0">
                <a:solidFill>
                  <a:srgbClr val="C00000"/>
                </a:solidFill>
                <a:latin typeface="Times New Roman" pitchFamily="18" charset="0"/>
                <a:cs typeface="Times New Roman" pitchFamily="18" charset="0"/>
              </a:rPr>
              <a:t>Two-tier</a:t>
            </a:r>
            <a:r>
              <a:rPr sz="2400" b="1" spc="-30" dirty="0">
                <a:solidFill>
                  <a:srgbClr val="C00000"/>
                </a:solidFill>
                <a:latin typeface="Times New Roman" pitchFamily="18" charset="0"/>
                <a:cs typeface="Times New Roman" pitchFamily="18" charset="0"/>
              </a:rPr>
              <a:t> </a:t>
            </a:r>
            <a:r>
              <a:rPr sz="2400" b="1" spc="-60" dirty="0">
                <a:solidFill>
                  <a:srgbClr val="C00000"/>
                </a:solidFill>
                <a:latin typeface="Times New Roman" pitchFamily="18" charset="0"/>
                <a:cs typeface="Times New Roman" pitchFamily="18" charset="0"/>
              </a:rPr>
              <a:t>architecture</a:t>
            </a:r>
            <a:r>
              <a:rPr sz="2400" spc="-60" dirty="0">
                <a:solidFill>
                  <a:srgbClr val="C00000"/>
                </a:solidFill>
                <a:latin typeface="Times New Roman" pitchFamily="18" charset="0"/>
                <a:cs typeface="Times New Roman" pitchFamily="18" charset="0"/>
              </a:rPr>
              <a:t>:</a:t>
            </a:r>
            <a:r>
              <a:rPr sz="2400" spc="434" dirty="0">
                <a:solidFill>
                  <a:srgbClr val="C00000"/>
                </a:solidFill>
                <a:latin typeface="Times New Roman" pitchFamily="18" charset="0"/>
                <a:cs typeface="Times New Roman" pitchFamily="18" charset="0"/>
              </a:rPr>
              <a:t> </a:t>
            </a:r>
            <a:r>
              <a:rPr sz="2400" spc="5" dirty="0">
                <a:solidFill>
                  <a:srgbClr val="2F2B20"/>
                </a:solidFill>
                <a:latin typeface="Times New Roman" pitchFamily="18" charset="0"/>
                <a:cs typeface="Times New Roman" pitchFamily="18" charset="0"/>
              </a:rPr>
              <a:t>E.g.</a:t>
            </a:r>
            <a:r>
              <a:rPr sz="2400" spc="-60" dirty="0">
                <a:solidFill>
                  <a:srgbClr val="2F2B20"/>
                </a:solidFill>
                <a:latin typeface="Times New Roman" pitchFamily="18" charset="0"/>
                <a:cs typeface="Times New Roman" pitchFamily="18" charset="0"/>
              </a:rPr>
              <a:t> </a:t>
            </a:r>
            <a:r>
              <a:rPr sz="2400" spc="10" dirty="0">
                <a:solidFill>
                  <a:srgbClr val="2F2B20"/>
                </a:solidFill>
                <a:latin typeface="Times New Roman" pitchFamily="18" charset="0"/>
                <a:cs typeface="Times New Roman" pitchFamily="18" charset="0"/>
              </a:rPr>
              <a:t>client</a:t>
            </a:r>
            <a:r>
              <a:rPr sz="2400" spc="-60" dirty="0">
                <a:solidFill>
                  <a:srgbClr val="2F2B20"/>
                </a:solidFill>
                <a:latin typeface="Times New Roman" pitchFamily="18" charset="0"/>
                <a:cs typeface="Times New Roman" pitchFamily="18" charset="0"/>
              </a:rPr>
              <a:t> </a:t>
            </a:r>
            <a:r>
              <a:rPr sz="2400" spc="10" dirty="0">
                <a:solidFill>
                  <a:srgbClr val="2F2B20"/>
                </a:solidFill>
                <a:latin typeface="Times New Roman" pitchFamily="18" charset="0"/>
                <a:cs typeface="Times New Roman" pitchFamily="18" charset="0"/>
              </a:rPr>
              <a:t>programs</a:t>
            </a:r>
            <a:r>
              <a:rPr sz="2400" spc="-60" dirty="0">
                <a:solidFill>
                  <a:srgbClr val="2F2B20"/>
                </a:solidFill>
                <a:latin typeface="Times New Roman" pitchFamily="18" charset="0"/>
                <a:cs typeface="Times New Roman" pitchFamily="18" charset="0"/>
              </a:rPr>
              <a:t> </a:t>
            </a:r>
            <a:r>
              <a:rPr sz="2400" spc="15" dirty="0">
                <a:solidFill>
                  <a:srgbClr val="2F2B20"/>
                </a:solidFill>
                <a:latin typeface="Times New Roman" pitchFamily="18" charset="0"/>
                <a:cs typeface="Times New Roman" pitchFamily="18" charset="0"/>
              </a:rPr>
              <a:t>using</a:t>
            </a:r>
            <a:r>
              <a:rPr sz="2400" spc="-60" dirty="0">
                <a:solidFill>
                  <a:srgbClr val="2F2B20"/>
                </a:solidFill>
                <a:latin typeface="Times New Roman" pitchFamily="18" charset="0"/>
                <a:cs typeface="Times New Roman" pitchFamily="18" charset="0"/>
              </a:rPr>
              <a:t> </a:t>
            </a:r>
            <a:r>
              <a:rPr sz="2400" spc="110" dirty="0">
                <a:solidFill>
                  <a:srgbClr val="2F2B20"/>
                </a:solidFill>
                <a:latin typeface="Times New Roman" pitchFamily="18" charset="0"/>
                <a:cs typeface="Times New Roman" pitchFamily="18" charset="0"/>
              </a:rPr>
              <a:t>ODBC/JDBC</a:t>
            </a:r>
            <a:r>
              <a:rPr sz="2400" spc="-65" dirty="0">
                <a:solidFill>
                  <a:srgbClr val="2F2B20"/>
                </a:solidFill>
                <a:latin typeface="Times New Roman" pitchFamily="18" charset="0"/>
                <a:cs typeface="Times New Roman" pitchFamily="18" charset="0"/>
              </a:rPr>
              <a:t> </a:t>
            </a:r>
            <a:r>
              <a:rPr sz="2400" spc="-5" dirty="0">
                <a:solidFill>
                  <a:srgbClr val="2F2B20"/>
                </a:solidFill>
                <a:latin typeface="Times New Roman" pitchFamily="18" charset="0"/>
                <a:cs typeface="Times New Roman" pitchFamily="18" charset="0"/>
              </a:rPr>
              <a:t>to </a:t>
            </a:r>
            <a:r>
              <a:rPr sz="2400" spc="-545" dirty="0">
                <a:solidFill>
                  <a:srgbClr val="2F2B20"/>
                </a:solidFill>
                <a:latin typeface="Times New Roman" pitchFamily="18" charset="0"/>
                <a:cs typeface="Times New Roman" pitchFamily="18" charset="0"/>
              </a:rPr>
              <a:t> </a:t>
            </a:r>
            <a:r>
              <a:rPr sz="2400" spc="25" dirty="0">
                <a:solidFill>
                  <a:srgbClr val="2F2B20"/>
                </a:solidFill>
                <a:latin typeface="Times New Roman" pitchFamily="18" charset="0"/>
                <a:cs typeface="Times New Roman" pitchFamily="18" charset="0"/>
              </a:rPr>
              <a:t>communicate</a:t>
            </a:r>
            <a:r>
              <a:rPr sz="2400" spc="-70" dirty="0">
                <a:solidFill>
                  <a:srgbClr val="2F2B20"/>
                </a:solidFill>
                <a:latin typeface="Times New Roman" pitchFamily="18" charset="0"/>
                <a:cs typeface="Times New Roman" pitchFamily="18" charset="0"/>
              </a:rPr>
              <a:t> </a:t>
            </a:r>
            <a:r>
              <a:rPr sz="2400" spc="-10" dirty="0">
                <a:solidFill>
                  <a:srgbClr val="2F2B20"/>
                </a:solidFill>
                <a:latin typeface="Times New Roman" pitchFamily="18" charset="0"/>
                <a:cs typeface="Times New Roman" pitchFamily="18" charset="0"/>
              </a:rPr>
              <a:t>with</a:t>
            </a:r>
            <a:r>
              <a:rPr sz="2400" spc="-70" dirty="0">
                <a:solidFill>
                  <a:srgbClr val="2F2B20"/>
                </a:solidFill>
                <a:latin typeface="Times New Roman" pitchFamily="18" charset="0"/>
                <a:cs typeface="Times New Roman" pitchFamily="18" charset="0"/>
              </a:rPr>
              <a:t> </a:t>
            </a:r>
            <a:r>
              <a:rPr sz="2400" spc="20" dirty="0">
                <a:solidFill>
                  <a:srgbClr val="2F2B20"/>
                </a:solidFill>
                <a:latin typeface="Times New Roman" pitchFamily="18" charset="0"/>
                <a:cs typeface="Times New Roman" pitchFamily="18" charset="0"/>
              </a:rPr>
              <a:t>a</a:t>
            </a:r>
            <a:r>
              <a:rPr sz="2400" spc="-65" dirty="0">
                <a:solidFill>
                  <a:srgbClr val="2F2B20"/>
                </a:solidFill>
                <a:latin typeface="Times New Roman" pitchFamily="18" charset="0"/>
                <a:cs typeface="Times New Roman" pitchFamily="18" charset="0"/>
              </a:rPr>
              <a:t> </a:t>
            </a:r>
            <a:r>
              <a:rPr sz="2400" spc="30" dirty="0">
                <a:solidFill>
                  <a:srgbClr val="2F2B20"/>
                </a:solidFill>
                <a:latin typeface="Times New Roman" pitchFamily="18" charset="0"/>
                <a:cs typeface="Times New Roman" pitchFamily="18" charset="0"/>
              </a:rPr>
              <a:t>database</a:t>
            </a:r>
            <a:endParaRPr sz="2400">
              <a:latin typeface="Times New Roman" pitchFamily="18" charset="0"/>
              <a:cs typeface="Times New Roman" pitchFamily="18" charset="0"/>
            </a:endParaRPr>
          </a:p>
          <a:p>
            <a:pPr marL="94615" marR="783590" indent="-94615">
              <a:lnSpc>
                <a:spcPct val="100000"/>
              </a:lnSpc>
              <a:buSzPct val="94444"/>
              <a:buFont typeface="Arial"/>
              <a:buChar char="▪"/>
              <a:tabLst>
                <a:tab pos="94615" algn="l"/>
              </a:tabLst>
            </a:pPr>
            <a:r>
              <a:rPr sz="2400" b="1" spc="-65" dirty="0">
                <a:solidFill>
                  <a:srgbClr val="C00000"/>
                </a:solidFill>
                <a:latin typeface="Times New Roman" pitchFamily="18" charset="0"/>
                <a:cs typeface="Times New Roman" pitchFamily="18" charset="0"/>
              </a:rPr>
              <a:t>Three-tier</a:t>
            </a:r>
            <a:r>
              <a:rPr sz="2400" b="1" spc="-30" dirty="0">
                <a:solidFill>
                  <a:srgbClr val="C00000"/>
                </a:solidFill>
                <a:latin typeface="Times New Roman" pitchFamily="18" charset="0"/>
                <a:cs typeface="Times New Roman" pitchFamily="18" charset="0"/>
              </a:rPr>
              <a:t> </a:t>
            </a:r>
            <a:r>
              <a:rPr sz="2400" b="1" spc="-65" dirty="0">
                <a:solidFill>
                  <a:srgbClr val="C00000"/>
                </a:solidFill>
                <a:latin typeface="Times New Roman" pitchFamily="18" charset="0"/>
                <a:cs typeface="Times New Roman" pitchFamily="18" charset="0"/>
              </a:rPr>
              <a:t>architecture</a:t>
            </a:r>
            <a:r>
              <a:rPr sz="2400" spc="-65" dirty="0">
                <a:solidFill>
                  <a:srgbClr val="C00000"/>
                </a:solidFill>
                <a:latin typeface="Times New Roman" pitchFamily="18" charset="0"/>
                <a:cs typeface="Times New Roman" pitchFamily="18" charset="0"/>
              </a:rPr>
              <a:t>:</a:t>
            </a:r>
            <a:r>
              <a:rPr sz="2400" spc="-70" dirty="0">
                <a:solidFill>
                  <a:srgbClr val="2F2B20"/>
                </a:solidFill>
                <a:latin typeface="Times New Roman" pitchFamily="18" charset="0"/>
                <a:cs typeface="Times New Roman" pitchFamily="18" charset="0"/>
              </a:rPr>
              <a:t> </a:t>
            </a:r>
            <a:r>
              <a:rPr sz="2400" spc="5" dirty="0">
                <a:solidFill>
                  <a:srgbClr val="2F2B20"/>
                </a:solidFill>
                <a:latin typeface="Times New Roman" pitchFamily="18" charset="0"/>
                <a:cs typeface="Times New Roman" pitchFamily="18" charset="0"/>
              </a:rPr>
              <a:t>E.g.</a:t>
            </a:r>
            <a:r>
              <a:rPr sz="2400" spc="-70" dirty="0">
                <a:solidFill>
                  <a:srgbClr val="2F2B20"/>
                </a:solidFill>
                <a:latin typeface="Times New Roman" pitchFamily="18" charset="0"/>
                <a:cs typeface="Times New Roman" pitchFamily="18" charset="0"/>
              </a:rPr>
              <a:t> </a:t>
            </a:r>
            <a:r>
              <a:rPr sz="2400" spc="45" dirty="0">
                <a:solidFill>
                  <a:srgbClr val="2F2B20"/>
                </a:solidFill>
                <a:latin typeface="Times New Roman" pitchFamily="18" charset="0"/>
                <a:cs typeface="Times New Roman" pitchFamily="18" charset="0"/>
              </a:rPr>
              <a:t>web-based</a:t>
            </a:r>
            <a:r>
              <a:rPr sz="2400" spc="-70" dirty="0">
                <a:solidFill>
                  <a:srgbClr val="2F2B20"/>
                </a:solidFill>
                <a:latin typeface="Times New Roman" pitchFamily="18" charset="0"/>
                <a:cs typeface="Times New Roman" pitchFamily="18" charset="0"/>
              </a:rPr>
              <a:t> </a:t>
            </a:r>
            <a:r>
              <a:rPr sz="2400" spc="20" dirty="0">
                <a:solidFill>
                  <a:srgbClr val="2F2B20"/>
                </a:solidFill>
                <a:latin typeface="Times New Roman" pitchFamily="18" charset="0"/>
                <a:cs typeface="Times New Roman" pitchFamily="18" charset="0"/>
              </a:rPr>
              <a:t>applications,</a:t>
            </a:r>
            <a:r>
              <a:rPr sz="2400" spc="-65" dirty="0">
                <a:solidFill>
                  <a:srgbClr val="2F2B20"/>
                </a:solidFill>
                <a:latin typeface="Times New Roman" pitchFamily="18" charset="0"/>
                <a:cs typeface="Times New Roman" pitchFamily="18" charset="0"/>
              </a:rPr>
              <a:t> </a:t>
            </a:r>
            <a:r>
              <a:rPr sz="2400" spc="25" dirty="0">
                <a:solidFill>
                  <a:srgbClr val="2F2B20"/>
                </a:solidFill>
                <a:latin typeface="Times New Roman" pitchFamily="18" charset="0"/>
                <a:cs typeface="Times New Roman" pitchFamily="18" charset="0"/>
              </a:rPr>
              <a:t>and </a:t>
            </a:r>
            <a:r>
              <a:rPr sz="2400" spc="-545" dirty="0">
                <a:solidFill>
                  <a:srgbClr val="2F2B20"/>
                </a:solidFill>
                <a:latin typeface="Times New Roman" pitchFamily="18" charset="0"/>
                <a:cs typeface="Times New Roman" pitchFamily="18" charset="0"/>
              </a:rPr>
              <a:t> </a:t>
            </a:r>
            <a:r>
              <a:rPr sz="2400" spc="25" dirty="0">
                <a:solidFill>
                  <a:srgbClr val="2F2B20"/>
                </a:solidFill>
                <a:latin typeface="Times New Roman" pitchFamily="18" charset="0"/>
                <a:cs typeface="Times New Roman" pitchFamily="18" charset="0"/>
              </a:rPr>
              <a:t>applications</a:t>
            </a:r>
            <a:r>
              <a:rPr sz="2400" spc="-70" dirty="0">
                <a:solidFill>
                  <a:srgbClr val="2F2B20"/>
                </a:solidFill>
                <a:latin typeface="Times New Roman" pitchFamily="18" charset="0"/>
                <a:cs typeface="Times New Roman" pitchFamily="18" charset="0"/>
              </a:rPr>
              <a:t> </a:t>
            </a:r>
            <a:r>
              <a:rPr sz="2400" spc="-5" dirty="0">
                <a:solidFill>
                  <a:srgbClr val="2F2B20"/>
                </a:solidFill>
                <a:latin typeface="Times New Roman" pitchFamily="18" charset="0"/>
                <a:cs typeface="Times New Roman" pitchFamily="18" charset="0"/>
              </a:rPr>
              <a:t>built</a:t>
            </a:r>
            <a:r>
              <a:rPr sz="2400" spc="-70" dirty="0">
                <a:solidFill>
                  <a:srgbClr val="2F2B20"/>
                </a:solidFill>
                <a:latin typeface="Times New Roman" pitchFamily="18" charset="0"/>
                <a:cs typeface="Times New Roman" pitchFamily="18" charset="0"/>
              </a:rPr>
              <a:t> </a:t>
            </a:r>
            <a:r>
              <a:rPr sz="2400" spc="15" dirty="0">
                <a:solidFill>
                  <a:srgbClr val="2F2B20"/>
                </a:solidFill>
                <a:latin typeface="Times New Roman" pitchFamily="18" charset="0"/>
                <a:cs typeface="Times New Roman" pitchFamily="18" charset="0"/>
              </a:rPr>
              <a:t>using</a:t>
            </a:r>
            <a:r>
              <a:rPr sz="2400" spc="-65" dirty="0">
                <a:solidFill>
                  <a:srgbClr val="2F2B20"/>
                </a:solidFill>
                <a:latin typeface="Times New Roman" pitchFamily="18" charset="0"/>
                <a:cs typeface="Times New Roman" pitchFamily="18" charset="0"/>
              </a:rPr>
              <a:t> </a:t>
            </a:r>
            <a:r>
              <a:rPr sz="2400" spc="15" dirty="0">
                <a:solidFill>
                  <a:srgbClr val="2F2B20"/>
                </a:solidFill>
                <a:latin typeface="Times New Roman" pitchFamily="18" charset="0"/>
                <a:cs typeface="Times New Roman" pitchFamily="18" charset="0"/>
              </a:rPr>
              <a:t>“middleware”</a:t>
            </a:r>
            <a:endParaRPr sz="240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6EFF24F-1726-68E6-798B-3C379D537A5F}"/>
              </a:ext>
            </a:extLst>
          </p:cNvPr>
          <p:cNvSpPr>
            <a:spLocks noGrp="1"/>
          </p:cNvSpPr>
          <p:nvPr>
            <p:ph type="sldNum" sz="quarter" idx="4294967295"/>
          </p:nvPr>
        </p:nvSpPr>
        <p:spPr>
          <a:xfrm>
            <a:off x="8483346" y="6272785"/>
            <a:ext cx="480060" cy="365125"/>
          </a:xfrm>
          <a:prstGeom prst="rect">
            <a:avLst/>
          </a:prstGeom>
        </p:spPr>
        <p:txBody>
          <a:bodyPr/>
          <a:lstStyle/>
          <a:p>
            <a:fld id="{860C8249-ED93-7640-8EF8-EF1CF6F3BBCA}" type="slidenum">
              <a:rPr lang="en-US" smtClean="0"/>
              <a:pPr/>
              <a:t>28</a:t>
            </a:fld>
            <a:endParaRPr lang="en-US"/>
          </a:p>
        </p:txBody>
      </p:sp>
      <p:sp>
        <p:nvSpPr>
          <p:cNvPr id="8" name="Title 7">
            <a:extLst>
              <a:ext uri="{FF2B5EF4-FFF2-40B4-BE49-F238E27FC236}">
                <a16:creationId xmlns:a16="http://schemas.microsoft.com/office/drawing/2014/main" id="{BFA8E3F6-0AF7-02A1-203D-C67A2D386159}"/>
              </a:ext>
            </a:extLst>
          </p:cNvPr>
          <p:cNvSpPr>
            <a:spLocks noGrp="1"/>
          </p:cNvSpPr>
          <p:nvPr>
            <p:ph type="title"/>
          </p:nvPr>
        </p:nvSpPr>
        <p:spPr>
          <a:xfrm>
            <a:off x="154686" y="27051"/>
            <a:ext cx="7543800" cy="553998"/>
          </a:xfrm>
        </p:spPr>
        <p:txBody>
          <a:bodyPr/>
          <a:lstStyle/>
          <a:p>
            <a:r>
              <a:rPr lang="en-US" dirty="0"/>
              <a:t>Database components</a:t>
            </a:r>
          </a:p>
        </p:txBody>
      </p:sp>
      <p:pic>
        <p:nvPicPr>
          <p:cNvPr id="10" name="Picture 9">
            <a:extLst>
              <a:ext uri="{FF2B5EF4-FFF2-40B4-BE49-F238E27FC236}">
                <a16:creationId xmlns:a16="http://schemas.microsoft.com/office/drawing/2014/main" id="{D2514360-A2C8-C789-139D-64AE201C23FD}"/>
              </a:ext>
            </a:extLst>
          </p:cNvPr>
          <p:cNvPicPr>
            <a:picLocks noChangeAspect="1"/>
          </p:cNvPicPr>
          <p:nvPr/>
        </p:nvPicPr>
        <p:blipFill>
          <a:blip r:embed="rId2"/>
          <a:stretch>
            <a:fillRect/>
          </a:stretch>
        </p:blipFill>
        <p:spPr>
          <a:xfrm>
            <a:off x="1066800" y="838200"/>
            <a:ext cx="5829300" cy="4591730"/>
          </a:xfrm>
          <a:prstGeom prst="rect">
            <a:avLst/>
          </a:prstGeom>
        </p:spPr>
      </p:pic>
    </p:spTree>
    <p:extLst>
      <p:ext uri="{BB962C8B-B14F-4D97-AF65-F5344CB8AC3E}">
        <p14:creationId xmlns:p14="http://schemas.microsoft.com/office/powerpoint/2010/main" val="3516523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DC3F62-E580-393C-F066-F2394F062F48}"/>
              </a:ext>
            </a:extLst>
          </p:cNvPr>
          <p:cNvSpPr>
            <a:spLocks noGrp="1"/>
          </p:cNvSpPr>
          <p:nvPr>
            <p:ph idx="1"/>
          </p:nvPr>
        </p:nvSpPr>
        <p:spPr>
          <a:xfrm>
            <a:off x="304800" y="533400"/>
            <a:ext cx="7529830" cy="2526029"/>
          </a:xfrm>
        </p:spPr>
        <p:txBody>
          <a:bodyPr>
            <a:noAutofit/>
          </a:bodyPr>
          <a:lstStyle/>
          <a:p>
            <a:pPr algn="just">
              <a:buFont typeface="Arial" pitchFamily="34" charset="0"/>
              <a:buChar char="•"/>
            </a:pPr>
            <a:r>
              <a:rPr lang="en-US" sz="2000" dirty="0">
                <a:latin typeface="Times New Roman" pitchFamily="18" charset="0"/>
                <a:cs typeface="Times New Roman" pitchFamily="18" charset="0"/>
              </a:rPr>
              <a:t>Hardware, Software, Data, Database Access Language, Procedures and Users all together form the components of a DBMS.</a:t>
            </a:r>
          </a:p>
          <a:p>
            <a:pPr algn="just">
              <a:buFont typeface="Arial" pitchFamily="34" charset="0"/>
              <a:buChar char="•"/>
            </a:pPr>
            <a:endParaRPr lang="en-US" sz="2000" dirty="0">
              <a:latin typeface="Times New Roman" pitchFamily="18" charset="0"/>
              <a:cs typeface="Times New Roman" pitchFamily="18" charset="0"/>
            </a:endParaRPr>
          </a:p>
          <a:p>
            <a:pPr marL="0" indent="0" algn="just"/>
            <a:r>
              <a:rPr lang="en-US" sz="2800" dirty="0">
                <a:solidFill>
                  <a:srgbClr val="C00000"/>
                </a:solidFill>
                <a:latin typeface="Times New Roman" pitchFamily="18" charset="0"/>
                <a:cs typeface="Times New Roman" pitchFamily="18" charset="0"/>
              </a:rPr>
              <a:t>Hardware</a:t>
            </a:r>
          </a:p>
          <a:p>
            <a:pPr algn="just">
              <a:buFont typeface="Arial" pitchFamily="34" charset="0"/>
              <a:buChar char="•"/>
            </a:pPr>
            <a:r>
              <a:rPr lang="en-US" sz="2000" dirty="0">
                <a:latin typeface="Times New Roman" pitchFamily="18" charset="0"/>
                <a:cs typeface="Times New Roman" pitchFamily="18" charset="0"/>
              </a:rPr>
              <a:t>The hardware is the actual computer system used for keeping and accessing the database. The conventional DBMS hardware consists of secondary storage devices such as hard disks. Databases run on the range of machines from micro computers to mainframes.</a:t>
            </a:r>
          </a:p>
          <a:p>
            <a:pPr marL="0" indent="0" algn="just"/>
            <a:r>
              <a:rPr lang="en-US" sz="2800" dirty="0">
                <a:solidFill>
                  <a:srgbClr val="C00000"/>
                </a:solidFill>
                <a:latin typeface="Times New Roman" pitchFamily="18" charset="0"/>
                <a:cs typeface="Times New Roman" pitchFamily="18" charset="0"/>
              </a:rPr>
              <a:t>Software</a:t>
            </a:r>
          </a:p>
          <a:p>
            <a:pPr algn="just">
              <a:buFont typeface="Arial" pitchFamily="34" charset="0"/>
              <a:buChar char="•"/>
            </a:pPr>
            <a:r>
              <a:rPr lang="en-US" sz="2000" dirty="0">
                <a:latin typeface="Times New Roman" pitchFamily="18" charset="0"/>
                <a:cs typeface="Times New Roman" pitchFamily="18" charset="0"/>
              </a:rPr>
              <a:t>Software is the actual DBMS between the physical database and the users of the system. All the requests from the user for accessing the database are handled by DBMS.</a:t>
            </a:r>
          </a:p>
          <a:p>
            <a:pPr marL="0" indent="0" algn="just"/>
            <a:r>
              <a:rPr lang="en-US" sz="2800" dirty="0">
                <a:solidFill>
                  <a:srgbClr val="C00000"/>
                </a:solidFill>
                <a:latin typeface="Times New Roman" pitchFamily="18" charset="0"/>
                <a:cs typeface="Times New Roman" pitchFamily="18" charset="0"/>
              </a:rPr>
              <a:t>Data</a:t>
            </a:r>
          </a:p>
          <a:p>
            <a:pPr algn="just">
              <a:buFont typeface="Arial" pitchFamily="34" charset="0"/>
              <a:buChar char="•"/>
            </a:pPr>
            <a:r>
              <a:rPr lang="en-US" sz="2000" dirty="0">
                <a:latin typeface="Times New Roman" pitchFamily="18" charset="0"/>
                <a:cs typeface="Times New Roman" pitchFamily="18" charset="0"/>
              </a:rPr>
              <a:t>It is an important component of the database management system. The main task of DBMS is to process the data. Databases are used to store the data, retrieved, and updated to and from the databases.</a:t>
            </a:r>
          </a:p>
        </p:txBody>
      </p:sp>
      <p:sp>
        <p:nvSpPr>
          <p:cNvPr id="6" name="Slide Number Placeholder 5">
            <a:extLst>
              <a:ext uri="{FF2B5EF4-FFF2-40B4-BE49-F238E27FC236}">
                <a16:creationId xmlns:a16="http://schemas.microsoft.com/office/drawing/2014/main" id="{283CFFA2-9656-BBD8-C80B-D0BD4575CCD3}"/>
              </a:ext>
            </a:extLst>
          </p:cNvPr>
          <p:cNvSpPr>
            <a:spLocks noGrp="1"/>
          </p:cNvSpPr>
          <p:nvPr>
            <p:ph type="sldNum" sz="quarter" idx="4294967295"/>
          </p:nvPr>
        </p:nvSpPr>
        <p:spPr>
          <a:xfrm>
            <a:off x="8483346" y="6272785"/>
            <a:ext cx="480060" cy="365125"/>
          </a:xfrm>
          <a:prstGeom prst="rect">
            <a:avLst/>
          </a:prstGeom>
        </p:spPr>
        <p:txBody>
          <a:bodyPr/>
          <a:lstStyle/>
          <a:p>
            <a:fld id="{860C8249-ED93-7640-8EF8-EF1CF6F3BBCA}" type="slidenum">
              <a:rPr lang="en-US" smtClean="0"/>
              <a:pPr/>
              <a:t>29</a:t>
            </a:fld>
            <a:endParaRPr lang="en-US"/>
          </a:p>
        </p:txBody>
      </p:sp>
    </p:spTree>
    <p:extLst>
      <p:ext uri="{BB962C8B-B14F-4D97-AF65-F5344CB8AC3E}">
        <p14:creationId xmlns:p14="http://schemas.microsoft.com/office/powerpoint/2010/main" val="2012924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5" name="Rectangle 3"/>
          <p:cNvSpPr>
            <a:spLocks noGrp="1" noChangeArrowheads="1"/>
          </p:cNvSpPr>
          <p:nvPr>
            <p:ph type="body" idx="1"/>
          </p:nvPr>
        </p:nvSpPr>
        <p:spPr>
          <a:xfrm>
            <a:off x="228600" y="304800"/>
            <a:ext cx="8153400" cy="6032421"/>
          </a:xfrm>
          <a:noFill/>
          <a:ln/>
        </p:spPr>
        <p:txBody>
          <a:bodyPr/>
          <a:lstStyle/>
          <a:p>
            <a:pPr marL="533400" indent="-533400">
              <a:buFontTx/>
              <a:buNone/>
            </a:pPr>
            <a:endParaRPr lang="en-US" sz="2800" b="1" dirty="0">
              <a:solidFill>
                <a:srgbClr val="CC0000"/>
              </a:solidFill>
              <a:cs typeface="Times New Roman" pitchFamily="18" charset="0"/>
            </a:endParaRPr>
          </a:p>
          <a:p>
            <a:r>
              <a:rPr lang="en-IN" sz="2800" dirty="0">
                <a:solidFill>
                  <a:srgbClr val="FF0000"/>
                </a:solidFill>
              </a:rPr>
              <a:t>Database Management System</a:t>
            </a:r>
          </a:p>
          <a:p>
            <a:pPr algn="just">
              <a:buFont typeface="Arial" pitchFamily="34" charset="0"/>
              <a:buChar char="•"/>
            </a:pPr>
            <a:r>
              <a:rPr lang="en-IN" sz="2800" dirty="0">
                <a:latin typeface="Times New Roman" pitchFamily="18" charset="0"/>
                <a:cs typeface="Times New Roman" pitchFamily="18" charset="0"/>
              </a:rPr>
              <a:t>Database management system is a software which is used to manage the database. For example: </a:t>
            </a:r>
            <a:r>
              <a:rPr lang="en-IN" sz="2800" dirty="0" err="1">
                <a:latin typeface="Times New Roman" pitchFamily="18" charset="0"/>
                <a:cs typeface="Times New Roman" pitchFamily="18" charset="0"/>
                <a:hlinkClick r:id="rId3"/>
              </a:rPr>
              <a:t>MySQL</a:t>
            </a:r>
            <a:r>
              <a:rPr lang="en-IN" sz="2800" dirty="0">
                <a:latin typeface="Times New Roman" pitchFamily="18" charset="0"/>
                <a:cs typeface="Times New Roman" pitchFamily="18" charset="0"/>
              </a:rPr>
              <a:t>, </a:t>
            </a:r>
            <a:r>
              <a:rPr lang="en-IN" sz="2800" dirty="0">
                <a:latin typeface="Times New Roman" pitchFamily="18" charset="0"/>
                <a:cs typeface="Times New Roman" pitchFamily="18" charset="0"/>
                <a:hlinkClick r:id="rId4"/>
              </a:rPr>
              <a:t>Oracle</a:t>
            </a:r>
            <a:r>
              <a:rPr lang="en-IN" sz="2800" dirty="0">
                <a:latin typeface="Times New Roman" pitchFamily="18" charset="0"/>
                <a:cs typeface="Times New Roman" pitchFamily="18" charset="0"/>
              </a:rPr>
              <a:t>, etc are a very popular commercial database which is used in different applications.</a:t>
            </a:r>
          </a:p>
          <a:p>
            <a:pPr algn="just">
              <a:buFont typeface="Arial" pitchFamily="34" charset="0"/>
              <a:buChar char="•"/>
            </a:pPr>
            <a:r>
              <a:rPr lang="en-IN" sz="2800" dirty="0">
                <a:latin typeface="Times New Roman" pitchFamily="18" charset="0"/>
                <a:cs typeface="Times New Roman" pitchFamily="18" charset="0"/>
              </a:rPr>
              <a:t>DBMS provides an interface to perform various operations like database creation, storing data in it, updating data, creating a table in the database and a lot more.</a:t>
            </a:r>
          </a:p>
          <a:p>
            <a:pPr algn="just">
              <a:buFont typeface="Arial" pitchFamily="34" charset="0"/>
              <a:buChar char="•"/>
            </a:pPr>
            <a:r>
              <a:rPr lang="en-IN" sz="2800" dirty="0">
                <a:latin typeface="Times New Roman" pitchFamily="18" charset="0"/>
                <a:cs typeface="Times New Roman" pitchFamily="18" charset="0"/>
              </a:rPr>
              <a:t>It provides protection and security to the database. In the case of multiple users, it also maintains data consistency.</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8BF8E3-6E3B-518A-9A34-B2308864AEAE}"/>
              </a:ext>
            </a:extLst>
          </p:cNvPr>
          <p:cNvSpPr>
            <a:spLocks noGrp="1"/>
          </p:cNvSpPr>
          <p:nvPr>
            <p:ph idx="1"/>
          </p:nvPr>
        </p:nvSpPr>
        <p:spPr>
          <a:xfrm>
            <a:off x="304800" y="533400"/>
            <a:ext cx="7529830" cy="4495800"/>
          </a:xfrm>
        </p:spPr>
        <p:txBody>
          <a:bodyPr>
            <a:normAutofit/>
          </a:bodyPr>
          <a:lstStyle/>
          <a:p>
            <a:pPr marL="0" indent="0">
              <a:buNone/>
            </a:pPr>
            <a:r>
              <a:rPr lang="en-US" sz="2800" dirty="0">
                <a:solidFill>
                  <a:srgbClr val="C00000"/>
                </a:solidFill>
                <a:latin typeface="Times New Roman" pitchFamily="18" charset="0"/>
                <a:cs typeface="Times New Roman" pitchFamily="18" charset="0"/>
              </a:rPr>
              <a:t>Users</a:t>
            </a:r>
          </a:p>
          <a:p>
            <a:pPr algn="just"/>
            <a:r>
              <a:rPr lang="en-US" sz="2200" dirty="0"/>
              <a:t>There are a number of users who can access or retrieve the data on demand using the application and the interfaces provided by the DBMS.</a:t>
            </a:r>
          </a:p>
          <a:p>
            <a:pPr algn="just"/>
            <a:endParaRPr lang="en-US" sz="2200" dirty="0"/>
          </a:p>
          <a:p>
            <a:pPr algn="just"/>
            <a:r>
              <a:rPr lang="en-US" sz="2200" dirty="0"/>
              <a:t>The users of the database can be classified into different groups −</a:t>
            </a:r>
          </a:p>
          <a:p>
            <a:pPr algn="just">
              <a:buFont typeface="Arial" pitchFamily="34" charset="0"/>
              <a:buChar char="•"/>
            </a:pPr>
            <a:r>
              <a:rPr lang="en-US" sz="2200" dirty="0"/>
              <a:t>Native Users</a:t>
            </a:r>
          </a:p>
          <a:p>
            <a:pPr algn="just">
              <a:buFont typeface="Arial" pitchFamily="34" charset="0"/>
              <a:buChar char="•"/>
            </a:pPr>
            <a:r>
              <a:rPr lang="en-US" sz="2200" dirty="0"/>
              <a:t>Online Users</a:t>
            </a:r>
          </a:p>
          <a:p>
            <a:pPr algn="just">
              <a:buFont typeface="Arial" pitchFamily="34" charset="0"/>
              <a:buChar char="•"/>
            </a:pPr>
            <a:r>
              <a:rPr lang="en-US" sz="2200" dirty="0"/>
              <a:t>Sophisticated Users</a:t>
            </a:r>
          </a:p>
          <a:p>
            <a:pPr algn="just">
              <a:buFont typeface="Arial" pitchFamily="34" charset="0"/>
              <a:buChar char="•"/>
            </a:pPr>
            <a:r>
              <a:rPr lang="en-US" sz="2200" dirty="0"/>
              <a:t>Specialized Users</a:t>
            </a:r>
          </a:p>
          <a:p>
            <a:pPr algn="just">
              <a:buFont typeface="Arial" pitchFamily="34" charset="0"/>
              <a:buChar char="•"/>
            </a:pPr>
            <a:r>
              <a:rPr lang="en-US" sz="2200" dirty="0"/>
              <a:t>Application Users</a:t>
            </a:r>
          </a:p>
          <a:p>
            <a:pPr algn="just">
              <a:buFont typeface="Arial" pitchFamily="34" charset="0"/>
              <a:buChar char="•"/>
            </a:pPr>
            <a:r>
              <a:rPr lang="en-US" sz="2200" dirty="0"/>
              <a:t>DBA- Database Administrator</a:t>
            </a:r>
          </a:p>
          <a:p>
            <a:endParaRPr lang="en-US" dirty="0"/>
          </a:p>
        </p:txBody>
      </p:sp>
      <p:sp>
        <p:nvSpPr>
          <p:cNvPr id="6" name="Slide Number Placeholder 5">
            <a:extLst>
              <a:ext uri="{FF2B5EF4-FFF2-40B4-BE49-F238E27FC236}">
                <a16:creationId xmlns:a16="http://schemas.microsoft.com/office/drawing/2014/main" id="{3B1164E4-0B3D-D77A-2E07-9C0339F43BA3}"/>
              </a:ext>
            </a:extLst>
          </p:cNvPr>
          <p:cNvSpPr>
            <a:spLocks noGrp="1"/>
          </p:cNvSpPr>
          <p:nvPr>
            <p:ph type="sldNum" sz="quarter" idx="4294967295"/>
          </p:nvPr>
        </p:nvSpPr>
        <p:spPr>
          <a:xfrm>
            <a:off x="8483346" y="6272785"/>
            <a:ext cx="480060" cy="365125"/>
          </a:xfrm>
          <a:prstGeom prst="rect">
            <a:avLst/>
          </a:prstGeom>
        </p:spPr>
        <p:txBody>
          <a:bodyPr/>
          <a:lstStyle/>
          <a:p>
            <a:fld id="{860C8249-ED93-7640-8EF8-EF1CF6F3BBCA}" type="slidenum">
              <a:rPr lang="en-US" smtClean="0"/>
              <a:pPr/>
              <a:t>30</a:t>
            </a:fld>
            <a:endParaRPr lang="en-US"/>
          </a:p>
        </p:txBody>
      </p:sp>
    </p:spTree>
    <p:extLst>
      <p:ext uri="{BB962C8B-B14F-4D97-AF65-F5344CB8AC3E}">
        <p14:creationId xmlns:p14="http://schemas.microsoft.com/office/powerpoint/2010/main" val="4135962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535C26-F540-8E35-9F84-E16AC33DB9DD}"/>
              </a:ext>
            </a:extLst>
          </p:cNvPr>
          <p:cNvSpPr>
            <a:spLocks noGrp="1"/>
          </p:cNvSpPr>
          <p:nvPr>
            <p:ph idx="1"/>
          </p:nvPr>
        </p:nvSpPr>
        <p:spPr>
          <a:xfrm>
            <a:off x="304800" y="1143000"/>
            <a:ext cx="3657600" cy="4339650"/>
          </a:xfrm>
        </p:spPr>
        <p:txBody>
          <a:bodyPr/>
          <a:lstStyle/>
          <a:p>
            <a:pPr marL="0" indent="0"/>
            <a:r>
              <a:rPr lang="en-US" sz="2400" dirty="0">
                <a:latin typeface="Times New Roman" pitchFamily="18" charset="0"/>
                <a:cs typeface="Times New Roman" pitchFamily="18" charset="0"/>
              </a:rPr>
              <a:t>DBMS mainly classified into three users −</a:t>
            </a:r>
          </a:p>
          <a:p>
            <a:pPr marL="0" indent="0"/>
            <a:endParaRPr lang="en-US" sz="2400" dirty="0">
              <a:latin typeface="Times New Roman" pitchFamily="18" charset="0"/>
              <a:cs typeface="Times New Roman" pitchFamily="18" charset="0"/>
            </a:endParaRPr>
          </a:p>
          <a:p>
            <a:pPr>
              <a:buFont typeface="Arial" pitchFamily="34" charset="0"/>
              <a:buChar char="•"/>
            </a:pPr>
            <a:r>
              <a:rPr lang="en-US" sz="2400" dirty="0">
                <a:latin typeface="Times New Roman" pitchFamily="18" charset="0"/>
                <a:cs typeface="Times New Roman" pitchFamily="18" charset="0"/>
              </a:rPr>
              <a:t>Database Administrator.</a:t>
            </a:r>
          </a:p>
          <a:p>
            <a:pPr>
              <a:buFont typeface="Arial" pitchFamily="34" charset="0"/>
              <a:buChar char="•"/>
            </a:pPr>
            <a:r>
              <a:rPr lang="en-US" sz="2400" dirty="0">
                <a:latin typeface="Times New Roman" pitchFamily="18" charset="0"/>
                <a:cs typeface="Times New Roman" pitchFamily="18" charset="0"/>
              </a:rPr>
              <a:t>End Users.</a:t>
            </a:r>
          </a:p>
          <a:p>
            <a:pPr>
              <a:buFont typeface="Arial" pitchFamily="34" charset="0"/>
              <a:buChar char="•"/>
            </a:pPr>
            <a:r>
              <a:rPr lang="en-US" sz="2400" dirty="0">
                <a:latin typeface="Times New Roman" pitchFamily="18" charset="0"/>
                <a:cs typeface="Times New Roman" pitchFamily="18" charset="0"/>
              </a:rPr>
              <a:t>Application Programmers.</a:t>
            </a:r>
          </a:p>
          <a:p>
            <a:pPr>
              <a:buFont typeface="Arial" pitchFamily="34" charset="0"/>
              <a:buChar char="•"/>
            </a:pPr>
            <a:endParaRPr lang="en-US" sz="2400" dirty="0">
              <a:latin typeface="Times New Roman" pitchFamily="18" charset="0"/>
              <a:cs typeface="Times New Roman" pitchFamily="18" charset="0"/>
            </a:endParaRPr>
          </a:p>
          <a:p>
            <a:pPr>
              <a:buFont typeface="Arial" pitchFamily="34" charset="0"/>
              <a:buChar char="•"/>
            </a:pP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The classification of users in DBMS is pictorially represented below </a:t>
            </a:r>
            <a:r>
              <a:rPr lang="en-US" dirty="0">
                <a:latin typeface="Times New Roman" pitchFamily="18" charset="0"/>
                <a:cs typeface="Times New Roman" pitchFamily="18" charset="0"/>
              </a:rPr>
              <a:t>−</a:t>
            </a:r>
          </a:p>
          <a:p>
            <a:endParaRPr lang="en-US" dirty="0"/>
          </a:p>
        </p:txBody>
      </p:sp>
      <p:sp>
        <p:nvSpPr>
          <p:cNvPr id="6" name="Slide Number Placeholder 5">
            <a:extLst>
              <a:ext uri="{FF2B5EF4-FFF2-40B4-BE49-F238E27FC236}">
                <a16:creationId xmlns:a16="http://schemas.microsoft.com/office/drawing/2014/main" id="{6418DC8C-919E-CAD8-0A0F-BF6B7DBA60D0}"/>
              </a:ext>
            </a:extLst>
          </p:cNvPr>
          <p:cNvSpPr>
            <a:spLocks noGrp="1"/>
          </p:cNvSpPr>
          <p:nvPr>
            <p:ph type="sldNum" sz="quarter" idx="4294967295"/>
          </p:nvPr>
        </p:nvSpPr>
        <p:spPr>
          <a:xfrm>
            <a:off x="8483346" y="6272785"/>
            <a:ext cx="480060" cy="365125"/>
          </a:xfrm>
          <a:prstGeom prst="rect">
            <a:avLst/>
          </a:prstGeom>
        </p:spPr>
        <p:txBody>
          <a:bodyPr/>
          <a:lstStyle/>
          <a:p>
            <a:fld id="{860C8249-ED93-7640-8EF8-EF1CF6F3BBCA}" type="slidenum">
              <a:rPr lang="en-US" smtClean="0"/>
              <a:pPr/>
              <a:t>31</a:t>
            </a:fld>
            <a:endParaRPr lang="en-US"/>
          </a:p>
        </p:txBody>
      </p:sp>
      <p:pic>
        <p:nvPicPr>
          <p:cNvPr id="8" name="Picture 7">
            <a:extLst>
              <a:ext uri="{FF2B5EF4-FFF2-40B4-BE49-F238E27FC236}">
                <a16:creationId xmlns:a16="http://schemas.microsoft.com/office/drawing/2014/main" id="{D110D036-5C58-49D9-872A-4B7B26917F8B}"/>
              </a:ext>
            </a:extLst>
          </p:cNvPr>
          <p:cNvPicPr>
            <a:picLocks noChangeAspect="1"/>
          </p:cNvPicPr>
          <p:nvPr/>
        </p:nvPicPr>
        <p:blipFill>
          <a:blip r:embed="rId2"/>
          <a:stretch>
            <a:fillRect/>
          </a:stretch>
        </p:blipFill>
        <p:spPr>
          <a:xfrm>
            <a:off x="4114800" y="228600"/>
            <a:ext cx="4714875" cy="4711700"/>
          </a:xfrm>
          <a:prstGeom prst="rect">
            <a:avLst/>
          </a:prstGeom>
        </p:spPr>
      </p:pic>
      <p:sp>
        <p:nvSpPr>
          <p:cNvPr id="2" name="Title 1">
            <a:extLst>
              <a:ext uri="{FF2B5EF4-FFF2-40B4-BE49-F238E27FC236}">
                <a16:creationId xmlns:a16="http://schemas.microsoft.com/office/drawing/2014/main" id="{99A455B5-3908-96DE-631A-FED2B6904938}"/>
              </a:ext>
            </a:extLst>
          </p:cNvPr>
          <p:cNvSpPr>
            <a:spLocks noGrp="1"/>
          </p:cNvSpPr>
          <p:nvPr>
            <p:ph type="title"/>
          </p:nvPr>
        </p:nvSpPr>
        <p:spPr>
          <a:xfrm>
            <a:off x="228600" y="228600"/>
            <a:ext cx="7543800" cy="553998"/>
          </a:xfrm>
        </p:spPr>
        <p:txBody>
          <a:bodyPr/>
          <a:lstStyle/>
          <a:p>
            <a:r>
              <a:rPr lang="en-US" dirty="0">
                <a:solidFill>
                  <a:srgbClr val="C00000"/>
                </a:solidFill>
              </a:rPr>
              <a:t>Database users</a:t>
            </a:r>
          </a:p>
        </p:txBody>
      </p:sp>
    </p:spTree>
    <p:extLst>
      <p:ext uri="{BB962C8B-B14F-4D97-AF65-F5344CB8AC3E}">
        <p14:creationId xmlns:p14="http://schemas.microsoft.com/office/powerpoint/2010/main" val="41783735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E5F81FB-24C2-60D1-B317-257A08ADA5FD}"/>
              </a:ext>
            </a:extLst>
          </p:cNvPr>
          <p:cNvSpPr>
            <a:spLocks noGrp="1"/>
          </p:cNvSpPr>
          <p:nvPr>
            <p:ph type="sldNum" sz="quarter" idx="4294967295"/>
          </p:nvPr>
        </p:nvSpPr>
        <p:spPr>
          <a:xfrm>
            <a:off x="8483346" y="6272785"/>
            <a:ext cx="480060" cy="365125"/>
          </a:xfrm>
          <a:prstGeom prst="rect">
            <a:avLst/>
          </a:prstGeom>
        </p:spPr>
        <p:txBody>
          <a:bodyPr/>
          <a:lstStyle/>
          <a:p>
            <a:fld id="{860C8249-ED93-7640-8EF8-EF1CF6F3BBCA}" type="slidenum">
              <a:rPr lang="en-US" smtClean="0"/>
              <a:pPr/>
              <a:t>32</a:t>
            </a:fld>
            <a:endParaRPr lang="en-US"/>
          </a:p>
        </p:txBody>
      </p:sp>
      <p:sp>
        <p:nvSpPr>
          <p:cNvPr id="10" name="Content Placeholder 9">
            <a:extLst>
              <a:ext uri="{FF2B5EF4-FFF2-40B4-BE49-F238E27FC236}">
                <a16:creationId xmlns:a16="http://schemas.microsoft.com/office/drawing/2014/main" id="{1DEF37A0-37D4-35C0-F4F8-9CD439CD425B}"/>
              </a:ext>
            </a:extLst>
          </p:cNvPr>
          <p:cNvSpPr>
            <a:spLocks noGrp="1"/>
          </p:cNvSpPr>
          <p:nvPr>
            <p:ph idx="1"/>
          </p:nvPr>
        </p:nvSpPr>
        <p:spPr>
          <a:xfrm>
            <a:off x="304800" y="228600"/>
            <a:ext cx="7772400" cy="6172200"/>
          </a:xfrm>
        </p:spPr>
        <p:txBody>
          <a:bodyPr>
            <a:normAutofit/>
          </a:bodyPr>
          <a:lstStyle/>
          <a:p>
            <a:pPr algn="just"/>
            <a:r>
              <a:rPr lang="en-US" sz="3200" dirty="0">
                <a:solidFill>
                  <a:srgbClr val="C00000"/>
                </a:solidFill>
              </a:rPr>
              <a:t>Database users </a:t>
            </a:r>
            <a:r>
              <a:rPr lang="en-US" sz="2000" dirty="0">
                <a:solidFill>
                  <a:srgbClr val="C00000"/>
                </a:solidFill>
              </a:rPr>
              <a:t>are categorized based up on their interaction with the database. </a:t>
            </a:r>
          </a:p>
          <a:p>
            <a:pPr algn="just"/>
            <a:r>
              <a:rPr lang="en-US" sz="2400" dirty="0">
                <a:solidFill>
                  <a:srgbClr val="C00000"/>
                </a:solidFill>
              </a:rPr>
              <a:t>These are seven types of database users in DBMS.</a:t>
            </a:r>
          </a:p>
          <a:p>
            <a:pPr algn="just"/>
            <a:endParaRPr lang="en-US" sz="2400" dirty="0">
              <a:solidFill>
                <a:srgbClr val="C00000"/>
              </a:solidFill>
            </a:endParaRPr>
          </a:p>
          <a:p>
            <a:pPr algn="just"/>
            <a:r>
              <a:rPr lang="en-US" b="1" u="sng" dirty="0">
                <a:solidFill>
                  <a:srgbClr val="7030A0"/>
                </a:solidFill>
              </a:rPr>
              <a:t>A. Database Administrator (DBA</a:t>
            </a:r>
            <a:r>
              <a:rPr lang="en-US" u="sng" dirty="0">
                <a:solidFill>
                  <a:srgbClr val="7030A0"/>
                </a:solidFill>
              </a:rPr>
              <a:t>) :</a:t>
            </a:r>
            <a:r>
              <a:rPr lang="en-US" dirty="0"/>
              <a:t> Database Administrator (DBA) is a person/team who defines the schema and also controls the 3 levels of database. The DBA will then create a new account id and password for the user if he/she need to access the database. DBA is also responsible for providing security to the database and he allows only the authorized users to access/modify the data base. DBA is responsible for the problems such as security breaches and poor system response time.</a:t>
            </a:r>
          </a:p>
          <a:p>
            <a:pPr marL="457200" indent="-457200" algn="just">
              <a:buFont typeface="+mj-lt"/>
              <a:buAutoNum type="arabicPeriod"/>
            </a:pPr>
            <a:r>
              <a:rPr lang="en-US" dirty="0"/>
              <a:t>DBA also monitors the recovery and backup and provide technical support.</a:t>
            </a:r>
          </a:p>
          <a:p>
            <a:pPr marL="457200" indent="-457200" algn="just">
              <a:buFont typeface="+mj-lt"/>
              <a:buAutoNum type="arabicPeriod"/>
            </a:pPr>
            <a:r>
              <a:rPr lang="en-US" dirty="0"/>
              <a:t>The DBA has a DBA account in the DBMS which called a system or superuser account.</a:t>
            </a:r>
          </a:p>
          <a:p>
            <a:pPr marL="457200" indent="-457200" algn="just">
              <a:buFont typeface="+mj-lt"/>
              <a:buAutoNum type="arabicPeriod"/>
            </a:pPr>
            <a:r>
              <a:rPr lang="en-US" dirty="0"/>
              <a:t>DBA repairs damage caused due to hardware and/or software failures.</a:t>
            </a:r>
          </a:p>
          <a:p>
            <a:pPr marL="457200" indent="-457200" algn="just">
              <a:buFont typeface="+mj-lt"/>
              <a:buAutoNum type="arabicPeriod"/>
            </a:pPr>
            <a:r>
              <a:rPr lang="en-US" dirty="0"/>
              <a:t>DBA is the one having privileges to perform DCL (Data Control Language) operations such as GRANT and REVOKE, to allow/restrict a particular user from accessing the database.</a:t>
            </a:r>
          </a:p>
          <a:p>
            <a:pPr algn="just"/>
            <a:endParaRPr lang="en-US" dirty="0"/>
          </a:p>
        </p:txBody>
      </p:sp>
    </p:spTree>
    <p:extLst>
      <p:ext uri="{BB962C8B-B14F-4D97-AF65-F5344CB8AC3E}">
        <p14:creationId xmlns:p14="http://schemas.microsoft.com/office/powerpoint/2010/main" val="5798561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17B198-884A-7769-8CAD-81EE753A9841}"/>
              </a:ext>
            </a:extLst>
          </p:cNvPr>
          <p:cNvSpPr>
            <a:spLocks noGrp="1"/>
          </p:cNvSpPr>
          <p:nvPr>
            <p:ph idx="1"/>
          </p:nvPr>
        </p:nvSpPr>
        <p:spPr>
          <a:xfrm>
            <a:off x="304800" y="304800"/>
            <a:ext cx="7529830" cy="5755422"/>
          </a:xfrm>
        </p:spPr>
        <p:txBody>
          <a:bodyPr/>
          <a:lstStyle/>
          <a:p>
            <a:pPr algn="just"/>
            <a:r>
              <a:rPr lang="en-US" sz="2000" b="1" u="sng" dirty="0">
                <a:solidFill>
                  <a:srgbClr val="7030A0"/>
                </a:solidFill>
              </a:rPr>
              <a:t>B. Naive / Parametric End Users :</a:t>
            </a:r>
            <a:r>
              <a:rPr lang="en-US" sz="2000" b="1" dirty="0">
                <a:solidFill>
                  <a:srgbClr val="7030A0"/>
                </a:solidFill>
              </a:rPr>
              <a:t> </a:t>
            </a:r>
            <a:r>
              <a:rPr lang="en-US" sz="2000" dirty="0"/>
              <a:t>Parametric End Users are the unsophisticated who don’t have any DBMS knowledge but they frequently use the database applications in their daily life to get the desired results. For examples, Railway’s ticket booking users are naive users. Clerks in any bank is a naive user because they don’t have any DBMS knowledge but they still use the database and perform their given task.</a:t>
            </a:r>
          </a:p>
          <a:p>
            <a:pPr algn="just"/>
            <a:endParaRPr lang="en-US" sz="2000" dirty="0"/>
          </a:p>
          <a:p>
            <a:pPr algn="l"/>
            <a:r>
              <a:rPr lang="en-US" sz="2800" dirty="0">
                <a:solidFill>
                  <a:srgbClr val="7030A0"/>
                </a:solidFill>
              </a:rPr>
              <a:t>System Analyst :</a:t>
            </a:r>
            <a:br>
              <a:rPr lang="en-US" sz="2000" dirty="0"/>
            </a:br>
            <a:r>
              <a:rPr lang="en-US" sz="2000" dirty="0"/>
              <a:t>System Analyst is a user who analyzes the requirements of parametric end users. They check whether all the requirements of end users are satisfied.</a:t>
            </a:r>
          </a:p>
          <a:p>
            <a:pPr algn="just"/>
            <a:r>
              <a:rPr lang="en-US" sz="2800" dirty="0">
                <a:solidFill>
                  <a:srgbClr val="7030A0"/>
                </a:solidFill>
              </a:rPr>
              <a:t>Sophisticated Users : </a:t>
            </a:r>
            <a:r>
              <a:rPr lang="en-US" sz="2000" dirty="0"/>
              <a:t>Sophisticated users can be engineers, scientists, business analyst, who are familiar with the database. They can develop their own database applications according to their requirement. They don’t write the program code but they interact the database by writing SQL queries directly through the query processor.</a:t>
            </a:r>
          </a:p>
          <a:p>
            <a:endParaRPr lang="en-US" dirty="0"/>
          </a:p>
        </p:txBody>
      </p:sp>
      <p:sp>
        <p:nvSpPr>
          <p:cNvPr id="6" name="Slide Number Placeholder 5">
            <a:extLst>
              <a:ext uri="{FF2B5EF4-FFF2-40B4-BE49-F238E27FC236}">
                <a16:creationId xmlns:a16="http://schemas.microsoft.com/office/drawing/2014/main" id="{EAECA127-77FA-C60E-D339-A87387B9D9AF}"/>
              </a:ext>
            </a:extLst>
          </p:cNvPr>
          <p:cNvSpPr>
            <a:spLocks noGrp="1"/>
          </p:cNvSpPr>
          <p:nvPr>
            <p:ph type="sldNum" sz="quarter" idx="4294967295"/>
          </p:nvPr>
        </p:nvSpPr>
        <p:spPr>
          <a:xfrm>
            <a:off x="8483346" y="6272785"/>
            <a:ext cx="480060" cy="365125"/>
          </a:xfrm>
          <a:prstGeom prst="rect">
            <a:avLst/>
          </a:prstGeom>
        </p:spPr>
        <p:txBody>
          <a:bodyPr/>
          <a:lstStyle/>
          <a:p>
            <a:fld id="{860C8249-ED93-7640-8EF8-EF1CF6F3BBCA}" type="slidenum">
              <a:rPr lang="en-US" smtClean="0"/>
              <a:pPr/>
              <a:t>33</a:t>
            </a:fld>
            <a:endParaRPr lang="en-US"/>
          </a:p>
        </p:txBody>
      </p:sp>
    </p:spTree>
    <p:extLst>
      <p:ext uri="{BB962C8B-B14F-4D97-AF65-F5344CB8AC3E}">
        <p14:creationId xmlns:p14="http://schemas.microsoft.com/office/powerpoint/2010/main" val="9235492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295B09-EA78-D45C-2DCD-C5D382615AD8}"/>
              </a:ext>
            </a:extLst>
          </p:cNvPr>
          <p:cNvSpPr>
            <a:spLocks noGrp="1"/>
          </p:cNvSpPr>
          <p:nvPr>
            <p:ph idx="1"/>
          </p:nvPr>
        </p:nvSpPr>
        <p:spPr>
          <a:xfrm>
            <a:off x="304800" y="304800"/>
            <a:ext cx="7924800" cy="5486400"/>
          </a:xfrm>
        </p:spPr>
        <p:txBody>
          <a:bodyPr>
            <a:normAutofit fontScale="47500" lnSpcReduction="20000"/>
          </a:bodyPr>
          <a:lstStyle/>
          <a:p>
            <a:pPr algn="just"/>
            <a:r>
              <a:rPr lang="en-US" sz="5100" dirty="0">
                <a:solidFill>
                  <a:srgbClr val="7030A0"/>
                </a:solidFill>
              </a:rPr>
              <a:t>Database Designers :</a:t>
            </a:r>
            <a:r>
              <a:rPr lang="en-US" sz="9300" dirty="0"/>
              <a:t> </a:t>
            </a:r>
            <a:r>
              <a:rPr lang="en-US" sz="4000" dirty="0"/>
              <a:t>Data Base Designers are the users who design the structure of database which includes tables, indexes, views, triggers, stored procedures and constraints which are usually enforced before the database is created or populated with data. He/she controls what data must be stored and how the data items to be related. It is responsibility of Database Designers to understand the requirements of different user groups and then create a design which satisfies the need of all the user groups.</a:t>
            </a:r>
          </a:p>
          <a:p>
            <a:pPr algn="just"/>
            <a:endParaRPr lang="en-US" sz="4000" dirty="0"/>
          </a:p>
          <a:p>
            <a:pPr algn="just"/>
            <a:r>
              <a:rPr lang="en-US" sz="5100" b="1" u="sng" dirty="0">
                <a:solidFill>
                  <a:srgbClr val="7030A0"/>
                </a:solidFill>
              </a:rPr>
              <a:t>C. Application Programmers </a:t>
            </a:r>
            <a:r>
              <a:rPr lang="en-US" sz="4200" b="1" dirty="0">
                <a:solidFill>
                  <a:srgbClr val="7030A0"/>
                </a:solidFill>
              </a:rPr>
              <a:t>: </a:t>
            </a:r>
            <a:r>
              <a:rPr lang="en-US" sz="4000" dirty="0"/>
              <a:t>Application Programmers also referred as System Analysts or simply Software Engineers, are the back-end programmers who writes the code for the application programs. They are the computer professionals. These programs could be written in Programming languages such as Visual Basic, Developer, C, FORTRAN, COBOL etc. Application programmers design, debug, test, and maintain set of programs called “canned transactions” for the Naive (parametric) users in order to interact with database.</a:t>
            </a:r>
          </a:p>
          <a:p>
            <a:pPr algn="just"/>
            <a:endParaRPr lang="en-US" sz="4000" dirty="0"/>
          </a:p>
          <a:p>
            <a:pPr algn="just"/>
            <a:r>
              <a:rPr lang="en-US" sz="5100" dirty="0">
                <a:solidFill>
                  <a:srgbClr val="7030A0"/>
                </a:solidFill>
              </a:rPr>
              <a:t>Casual Users / Temporary Users :</a:t>
            </a:r>
            <a:r>
              <a:rPr lang="en-US" sz="4000" dirty="0"/>
              <a:t> Casual Users are the users who occasionally use/access the database but each time when they access the database they require the new information, for example, Middle or higher level manager.</a:t>
            </a:r>
          </a:p>
        </p:txBody>
      </p:sp>
      <p:sp>
        <p:nvSpPr>
          <p:cNvPr id="6" name="Slide Number Placeholder 5">
            <a:extLst>
              <a:ext uri="{FF2B5EF4-FFF2-40B4-BE49-F238E27FC236}">
                <a16:creationId xmlns:a16="http://schemas.microsoft.com/office/drawing/2014/main" id="{9601A1F2-801A-BD8B-7F0B-9B3373BD7F5F}"/>
              </a:ext>
            </a:extLst>
          </p:cNvPr>
          <p:cNvSpPr>
            <a:spLocks noGrp="1"/>
          </p:cNvSpPr>
          <p:nvPr>
            <p:ph type="sldNum" sz="quarter" idx="4294967295"/>
          </p:nvPr>
        </p:nvSpPr>
        <p:spPr>
          <a:xfrm>
            <a:off x="8483346" y="6272785"/>
            <a:ext cx="480060" cy="365125"/>
          </a:xfrm>
          <a:prstGeom prst="rect">
            <a:avLst/>
          </a:prstGeom>
        </p:spPr>
        <p:txBody>
          <a:bodyPr/>
          <a:lstStyle/>
          <a:p>
            <a:fld id="{860C8249-ED93-7640-8EF8-EF1CF6F3BBCA}" type="slidenum">
              <a:rPr lang="en-US" smtClean="0"/>
              <a:pPr/>
              <a:t>34</a:t>
            </a:fld>
            <a:endParaRPr lang="en-US"/>
          </a:p>
        </p:txBody>
      </p:sp>
    </p:spTree>
    <p:extLst>
      <p:ext uri="{BB962C8B-B14F-4D97-AF65-F5344CB8AC3E}">
        <p14:creationId xmlns:p14="http://schemas.microsoft.com/office/powerpoint/2010/main" val="433554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224" y="540831"/>
            <a:ext cx="7089775" cy="553998"/>
          </a:xfrm>
        </p:spPr>
        <p:txBody>
          <a:bodyPr/>
          <a:lstStyle/>
          <a:p>
            <a:r>
              <a:rPr lang="en-US" dirty="0">
                <a:solidFill>
                  <a:srgbClr val="C00000"/>
                </a:solidFill>
                <a:latin typeface="Times New Roman" pitchFamily="18" charset="0"/>
                <a:cs typeface="Times New Roman" pitchFamily="18" charset="0"/>
              </a:rPr>
              <a:t>DBMS Languages</a:t>
            </a:r>
            <a:endParaRPr lang="en-IN" dirty="0">
              <a:solidFill>
                <a:srgbClr val="C00000"/>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609600" y="1447800"/>
            <a:ext cx="7529830" cy="3315780"/>
          </a:xfrm>
        </p:spPr>
        <p:txBody>
          <a:bodyPr/>
          <a:lstStyle/>
          <a:p>
            <a:pPr marL="342900" indent="-342900">
              <a:lnSpc>
                <a:spcPct val="200000"/>
              </a:lnSpc>
              <a:buAutoNum type="arabicPeriod"/>
            </a:pPr>
            <a:r>
              <a:rPr lang="en-US" sz="2800" dirty="0">
                <a:latin typeface="Times New Roman" pitchFamily="18" charset="0"/>
                <a:cs typeface="Times New Roman" pitchFamily="18" charset="0"/>
              </a:rPr>
              <a:t>DDL – Data Definition Language</a:t>
            </a:r>
          </a:p>
          <a:p>
            <a:pPr marL="342900" indent="-342900">
              <a:lnSpc>
                <a:spcPct val="200000"/>
              </a:lnSpc>
              <a:buAutoNum type="arabicPeriod"/>
            </a:pPr>
            <a:r>
              <a:rPr lang="en-US" sz="2800" dirty="0">
                <a:latin typeface="Times New Roman" pitchFamily="18" charset="0"/>
                <a:cs typeface="Times New Roman" pitchFamily="18" charset="0"/>
              </a:rPr>
              <a:t>DML – Data Manipulation Language</a:t>
            </a:r>
          </a:p>
          <a:p>
            <a:pPr marL="342900" indent="-342900">
              <a:lnSpc>
                <a:spcPct val="200000"/>
              </a:lnSpc>
              <a:buAutoNum type="arabicPeriod"/>
            </a:pPr>
            <a:r>
              <a:rPr lang="en-US" sz="2800" dirty="0">
                <a:latin typeface="Times New Roman" pitchFamily="18" charset="0"/>
                <a:cs typeface="Times New Roman" pitchFamily="18" charset="0"/>
              </a:rPr>
              <a:t>DCL – Data control Language</a:t>
            </a:r>
          </a:p>
          <a:p>
            <a:pPr marL="342900" indent="-342900">
              <a:lnSpc>
                <a:spcPct val="200000"/>
              </a:lnSpc>
              <a:buAutoNum type="arabicPeriod"/>
            </a:pPr>
            <a:r>
              <a:rPr lang="en-US" sz="2800" dirty="0">
                <a:latin typeface="Times New Roman" pitchFamily="18" charset="0"/>
                <a:cs typeface="Times New Roman" pitchFamily="18" charset="0"/>
              </a:rPr>
              <a:t>TCL – Transaction control Language</a:t>
            </a:r>
            <a:endParaRPr lang="en-IN" sz="2800"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990600"/>
            <a:ext cx="7391400" cy="4893647"/>
          </a:xfrm>
          <a:prstGeom prst="rect">
            <a:avLst/>
          </a:prstGeom>
        </p:spPr>
        <p:txBody>
          <a:bodyPr wrap="square">
            <a:spAutoFit/>
          </a:bodyPr>
          <a:lstStyle/>
          <a:p>
            <a:pPr algn="just" fontAlgn="base"/>
            <a:r>
              <a:rPr lang="en-IN" sz="2400" dirty="0">
                <a:latin typeface="Times New Roman" pitchFamily="18" charset="0"/>
                <a:cs typeface="Times New Roman" pitchFamily="18" charset="0"/>
              </a:rPr>
              <a:t>Structured Query Language(SQL) as we all know is the database language by the use of which we can perform certain operations on the existing database and also we can use this language to create a database. </a:t>
            </a:r>
            <a:r>
              <a:rPr lang="en-IN" sz="2400" u="sng" dirty="0">
                <a:latin typeface="Times New Roman" pitchFamily="18" charset="0"/>
                <a:cs typeface="Times New Roman" pitchFamily="18" charset="0"/>
                <a:hlinkClick r:id="rId2"/>
              </a:rPr>
              <a:t>SQL</a:t>
            </a:r>
            <a:r>
              <a:rPr lang="en-IN" sz="2400" dirty="0">
                <a:latin typeface="Times New Roman" pitchFamily="18" charset="0"/>
                <a:cs typeface="Times New Roman" pitchFamily="18" charset="0"/>
              </a:rPr>
              <a:t> uses certain commands like Create, Drop, Insert, etc. to carry out the required tasks. </a:t>
            </a:r>
          </a:p>
          <a:p>
            <a:pPr algn="just" fontAlgn="base"/>
            <a:endParaRPr lang="en-IN" sz="2400" dirty="0">
              <a:latin typeface="Times New Roman" pitchFamily="18" charset="0"/>
              <a:cs typeface="Times New Roman" pitchFamily="18" charset="0"/>
            </a:endParaRPr>
          </a:p>
          <a:p>
            <a:pPr algn="just" fontAlgn="base"/>
            <a:r>
              <a:rPr lang="en-IN" sz="2400" dirty="0">
                <a:latin typeface="Times New Roman" pitchFamily="18" charset="0"/>
                <a:cs typeface="Times New Roman" pitchFamily="18" charset="0"/>
              </a:rPr>
              <a:t>These </a:t>
            </a:r>
            <a:r>
              <a:rPr lang="en-IN" sz="2400" u="sng" dirty="0">
                <a:latin typeface="Times New Roman" pitchFamily="18" charset="0"/>
                <a:cs typeface="Times New Roman" pitchFamily="18" charset="0"/>
                <a:hlinkClick r:id="rId3"/>
              </a:rPr>
              <a:t>SQL </a:t>
            </a:r>
            <a:r>
              <a:rPr lang="en-IN" sz="2400" dirty="0">
                <a:latin typeface="Times New Roman" pitchFamily="18" charset="0"/>
                <a:cs typeface="Times New Roman" pitchFamily="18" charset="0"/>
              </a:rPr>
              <a:t>commands are mainly categorized into four categories as: </a:t>
            </a:r>
          </a:p>
          <a:p>
            <a:pPr algn="just" fontAlgn="base"/>
            <a:r>
              <a:rPr lang="en-IN" sz="2400" dirty="0">
                <a:latin typeface="Times New Roman" pitchFamily="18" charset="0"/>
                <a:cs typeface="Times New Roman" pitchFamily="18" charset="0"/>
              </a:rPr>
              <a:t>DDL – Data Definition Language</a:t>
            </a:r>
          </a:p>
          <a:p>
            <a:pPr algn="just" fontAlgn="base"/>
            <a:r>
              <a:rPr lang="en-IN" sz="2400" dirty="0" err="1">
                <a:latin typeface="Times New Roman" pitchFamily="18" charset="0"/>
                <a:cs typeface="Times New Roman" pitchFamily="18" charset="0"/>
              </a:rPr>
              <a:t>DQl</a:t>
            </a:r>
            <a:r>
              <a:rPr lang="en-IN" sz="2400" dirty="0">
                <a:latin typeface="Times New Roman" pitchFamily="18" charset="0"/>
                <a:cs typeface="Times New Roman" pitchFamily="18" charset="0"/>
              </a:rPr>
              <a:t> – Data Query Language</a:t>
            </a:r>
          </a:p>
          <a:p>
            <a:pPr algn="just" fontAlgn="base"/>
            <a:r>
              <a:rPr lang="en-IN" sz="2400" dirty="0">
                <a:latin typeface="Times New Roman" pitchFamily="18" charset="0"/>
                <a:cs typeface="Times New Roman" pitchFamily="18" charset="0"/>
              </a:rPr>
              <a:t>DML – Data Manipulation Language</a:t>
            </a:r>
          </a:p>
          <a:p>
            <a:pPr algn="just" fontAlgn="base"/>
            <a:r>
              <a:rPr lang="en-IN" sz="2400" dirty="0">
                <a:latin typeface="Times New Roman" pitchFamily="18" charset="0"/>
                <a:cs typeface="Times New Roman" pitchFamily="18" charset="0"/>
              </a:rPr>
              <a:t>DCL – Data Control Language</a:t>
            </a:r>
          </a:p>
        </p:txBody>
      </p:sp>
      <p:sp>
        <p:nvSpPr>
          <p:cNvPr id="4" name="object 2"/>
          <p:cNvSpPr txBox="1">
            <a:spLocks/>
          </p:cNvSpPr>
          <p:nvPr/>
        </p:nvSpPr>
        <p:spPr>
          <a:xfrm>
            <a:off x="533400" y="304800"/>
            <a:ext cx="748030" cy="566822"/>
          </a:xfrm>
          <a:prstGeom prst="rect">
            <a:avLst/>
          </a:prstGeom>
        </p:spPr>
        <p:txBody>
          <a:bodyPr vert="horz" wrap="square" lIns="0" tIns="12700" rIns="0" bIns="0" rtlCol="0">
            <a:spAutoFit/>
          </a:body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IN" sz="3600" b="0" i="0" u="none" strike="noStrike" kern="0" cap="none" spc="-5" normalizeH="0" baseline="0" noProof="0" dirty="0">
                <a:ln>
                  <a:noFill/>
                </a:ln>
                <a:solidFill>
                  <a:srgbClr val="FF0000"/>
                </a:solidFill>
                <a:effectLst/>
                <a:uLnTx/>
                <a:uFillTx/>
                <a:latin typeface="+mj-lt"/>
                <a:ea typeface="+mj-ea"/>
                <a:cs typeface="+mj-cs"/>
              </a:rPr>
              <a:t>SQL</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381000" y="457200"/>
            <a:ext cx="7663543" cy="609600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7620000" cy="5324535"/>
          </a:xfrm>
          <a:prstGeom prst="rect">
            <a:avLst/>
          </a:prstGeom>
        </p:spPr>
        <p:txBody>
          <a:bodyPr wrap="square">
            <a:spAutoFit/>
          </a:bodyPr>
          <a:lstStyle/>
          <a:p>
            <a:pPr algn="just" fontAlgn="base"/>
            <a:r>
              <a:rPr lang="en-IN" sz="2000" b="1" dirty="0">
                <a:solidFill>
                  <a:srgbClr val="FF0000"/>
                </a:solidFill>
                <a:latin typeface="Times New Roman" pitchFamily="18" charset="0"/>
                <a:cs typeface="Times New Roman" pitchFamily="18" charset="0"/>
              </a:rPr>
              <a:t>1.DDL (Data Definition Language):</a:t>
            </a:r>
            <a:r>
              <a:rPr lang="en-IN" sz="2000" b="1" dirty="0">
                <a:latin typeface="Times New Roman" pitchFamily="18" charset="0"/>
                <a:cs typeface="Times New Roman" pitchFamily="18" charset="0"/>
              </a:rPr>
              <a:t> </a:t>
            </a:r>
          </a:p>
          <a:p>
            <a:pPr algn="just" fontAlgn="base"/>
            <a:r>
              <a:rPr lang="en-IN" sz="2000" u="sng" dirty="0">
                <a:latin typeface="Times New Roman" pitchFamily="18" charset="0"/>
                <a:cs typeface="Times New Roman" pitchFamily="18" charset="0"/>
                <a:hlinkClick r:id="rId2"/>
              </a:rPr>
              <a:t>DDL</a:t>
            </a:r>
            <a:r>
              <a:rPr lang="en-IN" sz="2000" dirty="0">
                <a:latin typeface="Times New Roman" pitchFamily="18" charset="0"/>
                <a:cs typeface="Times New Roman" pitchFamily="18" charset="0"/>
              </a:rPr>
              <a:t> or Data Definition Language actually consists of the SQL commands that can be used to define the database schema. It simply deals with descriptions of the database schema and is used to create and modify the structure of database objects in the database.DDL is a set of SQL commands used to create, modify, and delete database structures but not data. These commands are normally not used by a general user, who should be accessing the database via an application.</a:t>
            </a:r>
          </a:p>
          <a:p>
            <a:pPr algn="just" fontAlgn="base"/>
            <a:endParaRPr lang="en-IN" sz="2000" dirty="0">
              <a:latin typeface="Times New Roman" pitchFamily="18" charset="0"/>
              <a:cs typeface="Times New Roman" pitchFamily="18" charset="0"/>
            </a:endParaRPr>
          </a:p>
          <a:p>
            <a:pPr algn="just" fontAlgn="base"/>
            <a:r>
              <a:rPr lang="en-IN" sz="2000" dirty="0">
                <a:latin typeface="Times New Roman" pitchFamily="18" charset="0"/>
                <a:cs typeface="Times New Roman" pitchFamily="18" charset="0"/>
              </a:rPr>
              <a:t>List of DDL commands: </a:t>
            </a:r>
          </a:p>
          <a:p>
            <a:pPr algn="just" fontAlgn="base"/>
            <a:r>
              <a:rPr lang="en-IN" sz="2000" b="1" u="sng" dirty="0">
                <a:latin typeface="Times New Roman" pitchFamily="18" charset="0"/>
                <a:cs typeface="Times New Roman" pitchFamily="18" charset="0"/>
                <a:hlinkClick r:id="rId3"/>
              </a:rPr>
              <a:t>CREATE</a:t>
            </a:r>
            <a:r>
              <a:rPr lang="en-IN" sz="2000" dirty="0">
                <a:latin typeface="Times New Roman" pitchFamily="18" charset="0"/>
                <a:cs typeface="Times New Roman" pitchFamily="18" charset="0"/>
              </a:rPr>
              <a:t>: This command is used to create the database or its objects (like table, index, function, views, store procedure, and triggers).</a:t>
            </a:r>
          </a:p>
          <a:p>
            <a:pPr algn="just" fontAlgn="base"/>
            <a:r>
              <a:rPr lang="en-IN" sz="2000" b="1" u="sng" dirty="0">
                <a:latin typeface="Times New Roman" pitchFamily="18" charset="0"/>
                <a:cs typeface="Times New Roman" pitchFamily="18" charset="0"/>
                <a:hlinkClick r:id="rId4"/>
              </a:rPr>
              <a:t>DROP</a:t>
            </a:r>
            <a:r>
              <a:rPr lang="en-IN" sz="2000" dirty="0">
                <a:latin typeface="Times New Roman" pitchFamily="18" charset="0"/>
                <a:cs typeface="Times New Roman" pitchFamily="18" charset="0"/>
              </a:rPr>
              <a:t>: This command is used to delete objects from the database.</a:t>
            </a:r>
          </a:p>
          <a:p>
            <a:pPr algn="just" fontAlgn="base"/>
            <a:r>
              <a:rPr lang="en-IN" sz="2000" b="1" u="sng" dirty="0">
                <a:latin typeface="Times New Roman" pitchFamily="18" charset="0"/>
                <a:cs typeface="Times New Roman" pitchFamily="18" charset="0"/>
                <a:hlinkClick r:id="rId5"/>
              </a:rPr>
              <a:t>ALTER</a:t>
            </a:r>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This is used to alter the structure of the database.</a:t>
            </a:r>
          </a:p>
          <a:p>
            <a:pPr algn="just" fontAlgn="base"/>
            <a:r>
              <a:rPr lang="en-IN" sz="2000" b="1" u="sng" dirty="0">
                <a:latin typeface="Times New Roman" pitchFamily="18" charset="0"/>
                <a:cs typeface="Times New Roman" pitchFamily="18" charset="0"/>
                <a:hlinkClick r:id="rId4"/>
              </a:rPr>
              <a:t>TRUNCATE</a:t>
            </a:r>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This is used to remove all records from a table, including all spaces allocated for the records are removed.</a:t>
            </a:r>
          </a:p>
          <a:p>
            <a:pPr algn="just" fontAlgn="base"/>
            <a:r>
              <a:rPr lang="en-IN" sz="2000" b="1" u="sng" dirty="0">
                <a:latin typeface="Times New Roman" pitchFamily="18" charset="0"/>
                <a:cs typeface="Times New Roman" pitchFamily="18" charset="0"/>
                <a:hlinkClick r:id="rId6"/>
              </a:rPr>
              <a:t>RENAME</a:t>
            </a:r>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This is used to rename an object existing in the database</a:t>
            </a:r>
            <a:r>
              <a:rPr lang="en-IN" dirty="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001000" cy="4955203"/>
          </a:xfrm>
          <a:prstGeom prst="rect">
            <a:avLst/>
          </a:prstGeom>
        </p:spPr>
        <p:txBody>
          <a:bodyPr wrap="square">
            <a:spAutoFit/>
          </a:bodyPr>
          <a:lstStyle/>
          <a:p>
            <a:r>
              <a:rPr lang="en-IN" sz="2800" dirty="0">
                <a:solidFill>
                  <a:srgbClr val="FF0000"/>
                </a:solidFill>
              </a:rPr>
              <a:t>Data Definition Language (DDL)</a:t>
            </a:r>
          </a:p>
          <a:p>
            <a:pPr>
              <a:buFont typeface="Arial" pitchFamily="34" charset="0"/>
              <a:buChar char="•"/>
            </a:pPr>
            <a:r>
              <a:rPr lang="en-IN" dirty="0"/>
              <a:t>DDL changes the structure of the table like creating a table, deleting a table, altering a table, etc.</a:t>
            </a:r>
          </a:p>
          <a:p>
            <a:pPr>
              <a:buFont typeface="Arial" pitchFamily="34" charset="0"/>
              <a:buChar char="•"/>
            </a:pPr>
            <a:r>
              <a:rPr lang="en-IN" dirty="0"/>
              <a:t>All the command of DDL are auto-committed that means it permanently save all the changes in the database.</a:t>
            </a:r>
          </a:p>
          <a:p>
            <a:pPr>
              <a:buFont typeface="Arial" pitchFamily="34" charset="0"/>
              <a:buChar char="•"/>
            </a:pPr>
            <a:r>
              <a:rPr lang="en-IN" dirty="0"/>
              <a:t>Here are some commands that come under DDL:</a:t>
            </a:r>
          </a:p>
          <a:p>
            <a:pPr marL="342900" indent="-342900">
              <a:buFont typeface="+mj-lt"/>
              <a:buAutoNum type="alphaUcPeriod"/>
            </a:pPr>
            <a:r>
              <a:rPr lang="en-IN" dirty="0"/>
              <a:t>CREATE</a:t>
            </a:r>
          </a:p>
          <a:p>
            <a:pPr marL="342900" indent="-342900">
              <a:buFont typeface="+mj-lt"/>
              <a:buAutoNum type="alphaUcPeriod"/>
            </a:pPr>
            <a:r>
              <a:rPr lang="en-IN" dirty="0"/>
              <a:t>ALTER</a:t>
            </a:r>
          </a:p>
          <a:p>
            <a:pPr marL="342900" indent="-342900">
              <a:buFont typeface="+mj-lt"/>
              <a:buAutoNum type="alphaUcPeriod"/>
            </a:pPr>
            <a:r>
              <a:rPr lang="en-IN" dirty="0"/>
              <a:t>DROP</a:t>
            </a:r>
          </a:p>
          <a:p>
            <a:pPr marL="342900" indent="-342900">
              <a:buFont typeface="+mj-lt"/>
              <a:buAutoNum type="alphaUcPeriod"/>
            </a:pPr>
            <a:r>
              <a:rPr lang="en-IN" dirty="0"/>
              <a:t>TRUNCATE</a:t>
            </a:r>
          </a:p>
          <a:p>
            <a:endParaRPr lang="en-IN" b="1" u="sng" dirty="0">
              <a:solidFill>
                <a:srgbClr val="FF0000"/>
              </a:solidFill>
            </a:endParaRPr>
          </a:p>
          <a:p>
            <a:r>
              <a:rPr lang="en-IN" b="1" u="sng" dirty="0">
                <a:solidFill>
                  <a:srgbClr val="FF0000"/>
                </a:solidFill>
              </a:rPr>
              <a:t>a. CREATE</a:t>
            </a:r>
            <a:r>
              <a:rPr lang="en-IN" u="sng" dirty="0"/>
              <a:t> </a:t>
            </a:r>
            <a:r>
              <a:rPr lang="en-IN" dirty="0"/>
              <a:t>It is used to create a new table in the database.</a:t>
            </a:r>
          </a:p>
          <a:p>
            <a:r>
              <a:rPr lang="en-IN" b="1" dirty="0"/>
              <a:t>Syntax:</a:t>
            </a:r>
          </a:p>
          <a:p>
            <a:r>
              <a:rPr lang="en-IN" dirty="0">
                <a:solidFill>
                  <a:srgbClr val="3211BF"/>
                </a:solidFill>
              </a:rPr>
              <a:t>CREATE TABLE TABLE_NAME (COLUMN_NAME DATATYPES[,....]);  </a:t>
            </a:r>
          </a:p>
          <a:p>
            <a:r>
              <a:rPr lang="en-IN" b="1" dirty="0"/>
              <a:t>Example:</a:t>
            </a:r>
            <a:endParaRPr lang="en-IN" dirty="0"/>
          </a:p>
          <a:p>
            <a:r>
              <a:rPr lang="en-IN" dirty="0">
                <a:solidFill>
                  <a:srgbClr val="3211BF"/>
                </a:solidFill>
              </a:rPr>
              <a:t>CREATE TABLE EMPLOYEE(Name VARCHAR2(20), Email VARCHAR2(100), DOB DATE);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5" name="Rectangle 3"/>
          <p:cNvSpPr>
            <a:spLocks noGrp="1" noChangeArrowheads="1"/>
          </p:cNvSpPr>
          <p:nvPr>
            <p:ph type="body" idx="1"/>
          </p:nvPr>
        </p:nvSpPr>
        <p:spPr>
          <a:xfrm>
            <a:off x="228600" y="152400"/>
            <a:ext cx="7696200" cy="6401753"/>
          </a:xfrm>
          <a:noFill/>
          <a:ln/>
        </p:spPr>
        <p:txBody>
          <a:bodyPr/>
          <a:lstStyle/>
          <a:p>
            <a:pPr marL="533400" indent="-533400">
              <a:buFontTx/>
              <a:buNone/>
            </a:pPr>
            <a:endParaRPr lang="en-US" sz="2800" b="1" dirty="0">
              <a:solidFill>
                <a:srgbClr val="FF0000"/>
              </a:solidFill>
              <a:cs typeface="Times New Roman" pitchFamily="18" charset="0"/>
            </a:endParaRPr>
          </a:p>
          <a:p>
            <a:r>
              <a:rPr lang="en-IN" sz="2800" b="1" dirty="0">
                <a:solidFill>
                  <a:srgbClr val="FF0000"/>
                </a:solidFill>
              </a:rPr>
              <a:t>DBMS allows users the following tasks: </a:t>
            </a:r>
          </a:p>
          <a:p>
            <a:endParaRPr lang="en-IN" sz="2400" b="1" dirty="0">
              <a:solidFill>
                <a:srgbClr val="FF0000"/>
              </a:solidFill>
              <a:latin typeface="Times New Roman" pitchFamily="18" charset="0"/>
              <a:cs typeface="Times New Roman" pitchFamily="18" charset="0"/>
            </a:endParaRPr>
          </a:p>
          <a:p>
            <a:pPr>
              <a:buFont typeface="Arial" pitchFamily="34" charset="0"/>
              <a:buChar char="•"/>
            </a:pPr>
            <a:r>
              <a:rPr lang="en-IN" sz="2400" b="1" dirty="0">
                <a:latin typeface="Times New Roman" pitchFamily="18" charset="0"/>
                <a:cs typeface="Times New Roman" pitchFamily="18" charset="0"/>
              </a:rPr>
              <a:t>Data Definition:</a:t>
            </a:r>
            <a:r>
              <a:rPr lang="en-IN" sz="2400" dirty="0">
                <a:latin typeface="Times New Roman" pitchFamily="18" charset="0"/>
                <a:cs typeface="Times New Roman" pitchFamily="18" charset="0"/>
              </a:rPr>
              <a:t> It is used for creation, modification, and removal of definition that defines the organization of data in the database.</a:t>
            </a:r>
          </a:p>
          <a:p>
            <a:pPr>
              <a:buFont typeface="Arial" pitchFamily="34" charset="0"/>
              <a:buChar char="•"/>
            </a:pPr>
            <a:r>
              <a:rPr lang="en-IN" sz="2400" b="1" dirty="0">
                <a:latin typeface="Times New Roman" pitchFamily="18" charset="0"/>
                <a:cs typeface="Times New Roman" pitchFamily="18" charset="0"/>
              </a:rPr>
              <a:t>Data </a:t>
            </a:r>
            <a:r>
              <a:rPr lang="en-IN" sz="2400" b="1" dirty="0" err="1">
                <a:latin typeface="Times New Roman" pitchFamily="18" charset="0"/>
                <a:cs typeface="Times New Roman" pitchFamily="18" charset="0"/>
              </a:rPr>
              <a:t>Updation</a:t>
            </a:r>
            <a:r>
              <a:rPr lang="en-IN" sz="2400" b="1" dirty="0">
                <a:latin typeface="Times New Roman" pitchFamily="18" charset="0"/>
                <a:cs typeface="Times New Roman" pitchFamily="18" charset="0"/>
              </a:rPr>
              <a:t>:</a:t>
            </a:r>
            <a:r>
              <a:rPr lang="en-IN" sz="2400" dirty="0">
                <a:latin typeface="Times New Roman" pitchFamily="18" charset="0"/>
                <a:cs typeface="Times New Roman" pitchFamily="18" charset="0"/>
              </a:rPr>
              <a:t> It is used for the insertion, modification, and deletion of the actual data in the database.</a:t>
            </a:r>
          </a:p>
          <a:p>
            <a:pPr>
              <a:buFont typeface="Arial" pitchFamily="34" charset="0"/>
              <a:buChar char="•"/>
            </a:pPr>
            <a:r>
              <a:rPr lang="en-IN" sz="2400" b="1" dirty="0">
                <a:latin typeface="Times New Roman" pitchFamily="18" charset="0"/>
                <a:cs typeface="Times New Roman" pitchFamily="18" charset="0"/>
              </a:rPr>
              <a:t>Data Retrieval:</a:t>
            </a:r>
            <a:r>
              <a:rPr lang="en-IN" sz="2400" dirty="0">
                <a:latin typeface="Times New Roman" pitchFamily="18" charset="0"/>
                <a:cs typeface="Times New Roman" pitchFamily="18" charset="0"/>
              </a:rPr>
              <a:t> It is used to retrieve the data from the database which can be used by applications for various purposes.</a:t>
            </a:r>
          </a:p>
          <a:p>
            <a:pPr>
              <a:buFont typeface="Arial" pitchFamily="34" charset="0"/>
              <a:buChar char="•"/>
            </a:pPr>
            <a:r>
              <a:rPr lang="en-IN" sz="2400" b="1" dirty="0">
                <a:latin typeface="Times New Roman" pitchFamily="18" charset="0"/>
                <a:cs typeface="Times New Roman" pitchFamily="18" charset="0"/>
              </a:rPr>
              <a:t>User Administration:</a:t>
            </a:r>
            <a:r>
              <a:rPr lang="en-IN" sz="2400" dirty="0">
                <a:latin typeface="Times New Roman" pitchFamily="18" charset="0"/>
                <a:cs typeface="Times New Roman" pitchFamily="18" charset="0"/>
              </a:rPr>
              <a:t> It is used for registering and monitoring users, maintain data integrity, enforcing data security, dealing with concurrency control, monitoring performance and recovering information corrupted by unexpected failure.</a:t>
            </a:r>
          </a:p>
          <a:p>
            <a:endParaRPr lang="en-IN" sz="2400" dirty="0">
              <a:latin typeface="Times New Roman" pitchFamily="18" charset="0"/>
              <a:cs typeface="Times New Roman" pitchFamily="18" charset="0"/>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229600" cy="6740307"/>
          </a:xfrm>
          <a:prstGeom prst="rect">
            <a:avLst/>
          </a:prstGeom>
        </p:spPr>
        <p:txBody>
          <a:bodyPr wrap="square">
            <a:spAutoFit/>
          </a:bodyPr>
          <a:lstStyle/>
          <a:p>
            <a:r>
              <a:rPr lang="en-IN" b="1" u="sng" dirty="0">
                <a:solidFill>
                  <a:srgbClr val="C00000"/>
                </a:solidFill>
              </a:rPr>
              <a:t>b. DROP:</a:t>
            </a:r>
            <a:r>
              <a:rPr lang="en-IN" dirty="0"/>
              <a:t> It is used to delete both the structure and record stored in the table.</a:t>
            </a:r>
          </a:p>
          <a:p>
            <a:r>
              <a:rPr lang="en-IN" b="1" dirty="0" err="1"/>
              <a:t>Syntax:</a:t>
            </a:r>
            <a:r>
              <a:rPr lang="en-IN" dirty="0" err="1">
                <a:solidFill>
                  <a:srgbClr val="3211BF"/>
                </a:solidFill>
              </a:rPr>
              <a:t>DROP</a:t>
            </a:r>
            <a:r>
              <a:rPr lang="en-IN" dirty="0">
                <a:solidFill>
                  <a:srgbClr val="3211BF"/>
                </a:solidFill>
              </a:rPr>
              <a:t> TABLE </a:t>
            </a:r>
            <a:r>
              <a:rPr lang="en-IN" dirty="0" err="1">
                <a:solidFill>
                  <a:srgbClr val="3211BF"/>
                </a:solidFill>
              </a:rPr>
              <a:t>table_name</a:t>
            </a:r>
            <a:r>
              <a:rPr lang="en-IN" dirty="0">
                <a:solidFill>
                  <a:srgbClr val="3211BF"/>
                </a:solidFill>
              </a:rPr>
              <a:t>;  </a:t>
            </a:r>
          </a:p>
          <a:p>
            <a:r>
              <a:rPr lang="en-IN" b="1" dirty="0" err="1"/>
              <a:t>Example:</a:t>
            </a:r>
            <a:r>
              <a:rPr lang="en-IN" dirty="0" err="1">
                <a:solidFill>
                  <a:srgbClr val="3211BF"/>
                </a:solidFill>
              </a:rPr>
              <a:t>DROP</a:t>
            </a:r>
            <a:r>
              <a:rPr lang="en-IN" dirty="0">
                <a:solidFill>
                  <a:srgbClr val="3211BF"/>
                </a:solidFill>
              </a:rPr>
              <a:t> TABLE EMPLOYEE;  </a:t>
            </a:r>
          </a:p>
          <a:p>
            <a:endParaRPr lang="en-IN" dirty="0">
              <a:solidFill>
                <a:srgbClr val="3211BF"/>
              </a:solidFill>
            </a:endParaRPr>
          </a:p>
          <a:p>
            <a:r>
              <a:rPr lang="en-IN" b="1" u="sng" dirty="0">
                <a:solidFill>
                  <a:srgbClr val="C00000"/>
                </a:solidFill>
              </a:rPr>
              <a:t>c. ALTER</a:t>
            </a:r>
            <a:r>
              <a:rPr lang="en-IN" b="1" u="sng" dirty="0">
                <a:solidFill>
                  <a:srgbClr val="FF0000"/>
                </a:solidFill>
              </a:rPr>
              <a:t>:</a:t>
            </a:r>
            <a:r>
              <a:rPr lang="en-IN" dirty="0">
                <a:solidFill>
                  <a:srgbClr val="C00000"/>
                </a:solidFill>
              </a:rPr>
              <a:t> </a:t>
            </a:r>
            <a:r>
              <a:rPr lang="en-IN" dirty="0">
                <a:solidFill>
                  <a:schemeClr val="tx1">
                    <a:lumMod val="95000"/>
                    <a:lumOff val="5000"/>
                  </a:schemeClr>
                </a:solidFill>
              </a:rPr>
              <a:t>It is used to alter the structure of the database. This change could be </a:t>
            </a:r>
            <a:r>
              <a:rPr lang="en-IN" dirty="0"/>
              <a:t>either to modify the characteristics of an existing attribute or probably to add a new attribute.</a:t>
            </a:r>
          </a:p>
          <a:p>
            <a:r>
              <a:rPr lang="en-IN" b="1" dirty="0"/>
              <a:t>Syntax:</a:t>
            </a:r>
            <a:endParaRPr lang="en-IN" dirty="0"/>
          </a:p>
          <a:p>
            <a:r>
              <a:rPr lang="en-IN" dirty="0"/>
              <a:t>To add a new column in the table</a:t>
            </a:r>
          </a:p>
          <a:p>
            <a:endParaRPr lang="en-IN" dirty="0"/>
          </a:p>
          <a:p>
            <a:endParaRPr lang="en-IN" dirty="0"/>
          </a:p>
          <a:p>
            <a:r>
              <a:rPr lang="en-IN" dirty="0">
                <a:solidFill>
                  <a:srgbClr val="3211BF"/>
                </a:solidFill>
              </a:rPr>
              <a:t>ALTER TABLE </a:t>
            </a:r>
            <a:r>
              <a:rPr lang="en-IN" dirty="0" err="1">
                <a:solidFill>
                  <a:srgbClr val="3211BF"/>
                </a:solidFill>
              </a:rPr>
              <a:t>table_name</a:t>
            </a:r>
            <a:r>
              <a:rPr lang="en-IN" dirty="0">
                <a:solidFill>
                  <a:srgbClr val="3211BF"/>
                </a:solidFill>
              </a:rPr>
              <a:t> ADD (</a:t>
            </a:r>
            <a:r>
              <a:rPr lang="en-IN" dirty="0" err="1">
                <a:solidFill>
                  <a:srgbClr val="3211BF"/>
                </a:solidFill>
              </a:rPr>
              <a:t>column_name</a:t>
            </a:r>
            <a:r>
              <a:rPr lang="en-IN" dirty="0">
                <a:solidFill>
                  <a:srgbClr val="3211BF"/>
                </a:solidFill>
              </a:rPr>
              <a:t> COLUMN-definition);    </a:t>
            </a:r>
          </a:p>
          <a:p>
            <a:r>
              <a:rPr lang="en-IN" dirty="0"/>
              <a:t>To modify existing column in the table:</a:t>
            </a:r>
          </a:p>
          <a:p>
            <a:r>
              <a:rPr lang="en-IN" dirty="0">
                <a:solidFill>
                  <a:srgbClr val="3211BF"/>
                </a:solidFill>
              </a:rPr>
              <a:t>ALTER TABLE </a:t>
            </a:r>
            <a:r>
              <a:rPr lang="en-IN" dirty="0" err="1">
                <a:solidFill>
                  <a:srgbClr val="3211BF"/>
                </a:solidFill>
              </a:rPr>
              <a:t>table_name</a:t>
            </a:r>
            <a:r>
              <a:rPr lang="en-IN" dirty="0">
                <a:solidFill>
                  <a:srgbClr val="3211BF"/>
                </a:solidFill>
              </a:rPr>
              <a:t>  MODIFY(</a:t>
            </a:r>
            <a:r>
              <a:rPr lang="en-IN" dirty="0" err="1">
                <a:solidFill>
                  <a:srgbClr val="3211BF"/>
                </a:solidFill>
              </a:rPr>
              <a:t>column_definitions</a:t>
            </a:r>
            <a:r>
              <a:rPr lang="en-IN" dirty="0">
                <a:solidFill>
                  <a:srgbClr val="3211BF"/>
                </a:solidFill>
              </a:rPr>
              <a:t>....);  </a:t>
            </a:r>
          </a:p>
          <a:p>
            <a:r>
              <a:rPr lang="en-IN" b="1" dirty="0"/>
              <a:t>EXAMPLE</a:t>
            </a:r>
            <a:endParaRPr lang="en-IN" dirty="0"/>
          </a:p>
          <a:p>
            <a:r>
              <a:rPr lang="en-IN" dirty="0">
                <a:solidFill>
                  <a:srgbClr val="3211BF"/>
                </a:solidFill>
              </a:rPr>
              <a:t>ALTER TABLE EMPLOYEE ADD(ADDRESS VARCHAR2(20));  </a:t>
            </a:r>
          </a:p>
          <a:p>
            <a:r>
              <a:rPr lang="en-IN" dirty="0">
                <a:solidFill>
                  <a:srgbClr val="3211BF"/>
                </a:solidFill>
              </a:rPr>
              <a:t>ALTER TABLE EMPLOYEE MODIFY (NAME VARCHAR2(30));  </a:t>
            </a:r>
          </a:p>
          <a:p>
            <a:endParaRPr lang="en-IN" dirty="0">
              <a:solidFill>
                <a:srgbClr val="3211BF"/>
              </a:solidFill>
            </a:endParaRPr>
          </a:p>
          <a:p>
            <a:r>
              <a:rPr lang="en-IN" b="1" u="sng" dirty="0">
                <a:solidFill>
                  <a:srgbClr val="C00000"/>
                </a:solidFill>
              </a:rPr>
              <a:t>d. TRUNCATE:</a:t>
            </a:r>
            <a:r>
              <a:rPr lang="en-IN" u="sng" dirty="0"/>
              <a:t> </a:t>
            </a:r>
            <a:r>
              <a:rPr lang="en-IN" dirty="0"/>
              <a:t>It is used to delete all the rows from the table and free the space containing the table.</a:t>
            </a:r>
          </a:p>
          <a:p>
            <a:r>
              <a:rPr lang="en-IN" b="1" dirty="0" err="1"/>
              <a:t>Syntax:</a:t>
            </a:r>
            <a:r>
              <a:rPr lang="en-IN" dirty="0" err="1">
                <a:solidFill>
                  <a:srgbClr val="3211BF"/>
                </a:solidFill>
              </a:rPr>
              <a:t>TRUNCATE</a:t>
            </a:r>
            <a:r>
              <a:rPr lang="en-IN" dirty="0">
                <a:solidFill>
                  <a:srgbClr val="3211BF"/>
                </a:solidFill>
              </a:rPr>
              <a:t> TABLE </a:t>
            </a:r>
            <a:r>
              <a:rPr lang="en-IN" dirty="0" err="1">
                <a:solidFill>
                  <a:srgbClr val="3211BF"/>
                </a:solidFill>
              </a:rPr>
              <a:t>table_name</a:t>
            </a:r>
            <a:r>
              <a:rPr lang="en-IN" dirty="0">
                <a:solidFill>
                  <a:srgbClr val="3211BF"/>
                </a:solidFill>
              </a:rPr>
              <a:t>;  </a:t>
            </a:r>
          </a:p>
          <a:p>
            <a:r>
              <a:rPr lang="en-IN" b="1" dirty="0" err="1"/>
              <a:t>Example:</a:t>
            </a:r>
            <a:r>
              <a:rPr lang="en-IN" dirty="0" err="1">
                <a:solidFill>
                  <a:srgbClr val="3211BF"/>
                </a:solidFill>
              </a:rPr>
              <a:t>TRUNCATE</a:t>
            </a:r>
            <a:r>
              <a:rPr lang="en-IN" dirty="0">
                <a:solidFill>
                  <a:srgbClr val="3211BF"/>
                </a:solidFill>
              </a:rPr>
              <a:t> TABLE EMPLOYEE;  </a:t>
            </a:r>
          </a:p>
          <a:p>
            <a:endParaRPr lang="en-IN" dirty="0"/>
          </a:p>
          <a:p>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7848600" cy="3847207"/>
          </a:xfrm>
          <a:prstGeom prst="rect">
            <a:avLst/>
          </a:prstGeom>
        </p:spPr>
        <p:txBody>
          <a:bodyPr wrap="square">
            <a:spAutoFit/>
          </a:bodyPr>
          <a:lstStyle/>
          <a:p>
            <a:pPr fontAlgn="base"/>
            <a:r>
              <a:rPr lang="en-IN" sz="2400" b="1" dirty="0">
                <a:solidFill>
                  <a:srgbClr val="C00000"/>
                </a:solidFill>
                <a:latin typeface="Times New Roman" pitchFamily="18" charset="0"/>
                <a:cs typeface="Times New Roman" pitchFamily="18" charset="0"/>
              </a:rPr>
              <a:t>2. DML(Data Manipulation Language): </a:t>
            </a:r>
          </a:p>
          <a:p>
            <a:pPr fontAlgn="base"/>
            <a:r>
              <a:rPr lang="en-IN" sz="2000" dirty="0">
                <a:latin typeface="Times New Roman" pitchFamily="18" charset="0"/>
                <a:cs typeface="Times New Roman" pitchFamily="18" charset="0"/>
              </a:rPr>
              <a:t>The SQL commands that deals with the manipulation of data present in the database belong to DML or Data Manipulation Language and this includes most of the SQL statements. It is the component of the SQL statement that controls access to data and to the database. Basically, DCL statements are grouped with DML statements.</a:t>
            </a:r>
          </a:p>
          <a:p>
            <a:pPr fontAlgn="base"/>
            <a:r>
              <a:rPr lang="en-IN" sz="2400" dirty="0">
                <a:solidFill>
                  <a:srgbClr val="C00000"/>
                </a:solidFill>
                <a:latin typeface="Times New Roman" pitchFamily="18" charset="0"/>
                <a:cs typeface="Times New Roman" pitchFamily="18" charset="0"/>
              </a:rPr>
              <a:t>List of DML commands:</a:t>
            </a:r>
            <a:r>
              <a:rPr lang="en-IN" sz="2400" dirty="0">
                <a:solidFill>
                  <a:srgbClr val="FF0000"/>
                </a:solidFill>
                <a:latin typeface="Times New Roman" pitchFamily="18" charset="0"/>
                <a:cs typeface="Times New Roman" pitchFamily="18" charset="0"/>
              </a:rPr>
              <a:t> </a:t>
            </a:r>
          </a:p>
          <a:p>
            <a:pPr fontAlgn="base"/>
            <a:r>
              <a:rPr lang="en-IN" sz="2400" dirty="0" err="1">
                <a:latin typeface="Times New Roman" pitchFamily="18" charset="0"/>
                <a:cs typeface="Times New Roman" pitchFamily="18" charset="0"/>
                <a:hlinkClick r:id="rId2"/>
              </a:rPr>
              <a:t>a.INSERT</a:t>
            </a:r>
            <a:r>
              <a:rPr lang="en-IN" sz="2400" dirty="0">
                <a:latin typeface="Times New Roman" pitchFamily="18" charset="0"/>
                <a:cs typeface="Times New Roman" pitchFamily="18" charset="0"/>
              </a:rPr>
              <a:t> : It is used to insert data into a table.</a:t>
            </a:r>
          </a:p>
          <a:p>
            <a:pPr fontAlgn="base"/>
            <a:r>
              <a:rPr lang="en-IN" sz="2400" dirty="0">
                <a:latin typeface="Times New Roman" pitchFamily="18" charset="0"/>
                <a:cs typeface="Times New Roman" pitchFamily="18" charset="0"/>
                <a:hlinkClick r:id="rId3"/>
              </a:rPr>
              <a:t>b. UPDATE</a:t>
            </a:r>
            <a:r>
              <a:rPr lang="en-IN" sz="2400" dirty="0">
                <a:latin typeface="Times New Roman" pitchFamily="18" charset="0"/>
                <a:cs typeface="Times New Roman" pitchFamily="18" charset="0"/>
              </a:rPr>
              <a:t>: It is used to update existing data within a table.</a:t>
            </a:r>
          </a:p>
          <a:p>
            <a:pPr fontAlgn="base"/>
            <a:r>
              <a:rPr lang="en-IN" sz="2400" dirty="0">
                <a:latin typeface="Times New Roman" pitchFamily="18" charset="0"/>
                <a:cs typeface="Times New Roman" pitchFamily="18" charset="0"/>
                <a:hlinkClick r:id="rId4"/>
              </a:rPr>
              <a:t>c. DELETE</a:t>
            </a:r>
            <a:r>
              <a:rPr lang="en-IN" sz="2400" dirty="0">
                <a:latin typeface="Times New Roman" pitchFamily="18" charset="0"/>
                <a:cs typeface="Times New Roman" pitchFamily="18" charset="0"/>
              </a:rPr>
              <a:t> : It is used to delete records from a database table.</a:t>
            </a:r>
          </a:p>
          <a:p>
            <a:pPr fontAlgn="base"/>
            <a:r>
              <a:rPr lang="en-US" sz="2400" dirty="0">
                <a:latin typeface="Times New Roman" pitchFamily="18" charset="0"/>
                <a:cs typeface="Times New Roman" pitchFamily="18" charset="0"/>
                <a:hlinkClick r:id="rId4"/>
              </a:rPr>
              <a:t>d. SELECT : </a:t>
            </a:r>
            <a:r>
              <a:rPr lang="en-US" sz="2400" dirty="0">
                <a:solidFill>
                  <a:schemeClr val="tx1">
                    <a:lumMod val="95000"/>
                    <a:lumOff val="5000"/>
                  </a:schemeClr>
                </a:solidFill>
                <a:latin typeface="Times New Roman" pitchFamily="18" charset="0"/>
                <a:cs typeface="Times New Roman" pitchFamily="18" charset="0"/>
                <a:hlinkClick r:id="rId4"/>
              </a:rPr>
              <a:t>It </a:t>
            </a:r>
            <a:r>
              <a:rPr lang="en-US" sz="2400" dirty="0">
                <a:solidFill>
                  <a:schemeClr val="tx1">
                    <a:lumMod val="95000"/>
                    <a:lumOff val="5000"/>
                  </a:schemeClr>
                </a:solidFill>
                <a:latin typeface="Times New Roman" pitchFamily="18" charset="0"/>
                <a:cs typeface="Times New Roman" pitchFamily="18" charset="0"/>
              </a:rPr>
              <a:t>is used </a:t>
            </a:r>
            <a:r>
              <a:rPr lang="en-US" sz="2400" dirty="0">
                <a:latin typeface="Times New Roman" pitchFamily="18" charset="0"/>
                <a:cs typeface="Times New Roman" pitchFamily="18" charset="0"/>
              </a:rPr>
              <a:t>to retrieve records from database table.</a:t>
            </a:r>
            <a:endParaRPr lang="en-IN" sz="2400"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382000" cy="6463308"/>
          </a:xfrm>
          <a:prstGeom prst="rect">
            <a:avLst/>
          </a:prstGeom>
        </p:spPr>
        <p:txBody>
          <a:bodyPr wrap="square">
            <a:spAutoFit/>
          </a:bodyPr>
          <a:lstStyle/>
          <a:p>
            <a:pPr marL="457200" indent="-457200">
              <a:buAutoNum type="alphaLcPeriod"/>
            </a:pPr>
            <a:r>
              <a:rPr lang="en-IN" sz="2000" b="1" u="sng" dirty="0">
                <a:solidFill>
                  <a:srgbClr val="C00000"/>
                </a:solidFill>
              </a:rPr>
              <a:t>INSERT:</a:t>
            </a:r>
            <a:r>
              <a:rPr lang="en-IN" sz="2000" u="sng" dirty="0">
                <a:solidFill>
                  <a:srgbClr val="C00000"/>
                </a:solidFill>
              </a:rPr>
              <a:t> </a:t>
            </a:r>
            <a:r>
              <a:rPr lang="en-IN" sz="2000" dirty="0"/>
              <a:t>The INSERT statement is a SQL query. It is used to insert data into the row of a table.</a:t>
            </a:r>
          </a:p>
          <a:p>
            <a:pPr marL="457200" indent="-457200">
              <a:buAutoNum type="alphaLcPeriod"/>
            </a:pPr>
            <a:endParaRPr lang="en-IN" sz="2000" dirty="0"/>
          </a:p>
          <a:p>
            <a:pPr marL="457200" indent="-457200">
              <a:buAutoNum type="alphaLcPeriod"/>
            </a:pPr>
            <a:endParaRPr lang="en-IN" sz="2000" dirty="0"/>
          </a:p>
          <a:p>
            <a:pPr marL="457200" indent="-457200">
              <a:buAutoNum type="alphaLcPeriod"/>
            </a:pPr>
            <a:endParaRPr lang="en-IN" sz="2000" dirty="0"/>
          </a:p>
          <a:p>
            <a:pPr marL="457200" indent="-457200">
              <a:buAutoNum type="alphaLcPeriod"/>
            </a:pPr>
            <a:endParaRPr lang="en-IN" sz="2000" dirty="0"/>
          </a:p>
          <a:p>
            <a:pPr marL="457200" indent="-457200">
              <a:buAutoNum type="alphaLcPeriod"/>
            </a:pPr>
            <a:endParaRPr lang="en-IN" sz="2000" dirty="0"/>
          </a:p>
          <a:p>
            <a:pPr marL="457200" indent="-457200">
              <a:buAutoNum type="alphaLcPeriod"/>
            </a:pPr>
            <a:endParaRPr lang="en-IN" sz="2000" dirty="0"/>
          </a:p>
          <a:p>
            <a:r>
              <a:rPr lang="en-IN" sz="2000" b="1" dirty="0"/>
              <a:t>Syntax:</a:t>
            </a:r>
            <a:endParaRPr lang="en-IN" sz="2000" dirty="0"/>
          </a:p>
          <a:p>
            <a:r>
              <a:rPr lang="en-IN" sz="2000" dirty="0">
                <a:solidFill>
                  <a:srgbClr val="3211BF"/>
                </a:solidFill>
              </a:rPr>
              <a:t>INSERT INTO TABLE_NAME    </a:t>
            </a:r>
          </a:p>
          <a:p>
            <a:r>
              <a:rPr lang="en-IN" sz="2000" dirty="0"/>
              <a:t>(</a:t>
            </a:r>
            <a:r>
              <a:rPr lang="en-IN" sz="2000" dirty="0">
                <a:solidFill>
                  <a:srgbClr val="3211BF"/>
                </a:solidFill>
              </a:rPr>
              <a:t>col1, col2, col3,.... </a:t>
            </a:r>
            <a:r>
              <a:rPr lang="en-IN" sz="2000" dirty="0" err="1">
                <a:solidFill>
                  <a:srgbClr val="3211BF"/>
                </a:solidFill>
              </a:rPr>
              <a:t>col</a:t>
            </a:r>
            <a:r>
              <a:rPr lang="en-IN" sz="2000" dirty="0">
                <a:solidFill>
                  <a:srgbClr val="3211BF"/>
                </a:solidFill>
              </a:rPr>
              <a:t> N)  </a:t>
            </a:r>
          </a:p>
          <a:p>
            <a:r>
              <a:rPr lang="en-IN" sz="2000" dirty="0">
                <a:solidFill>
                  <a:srgbClr val="3211BF"/>
                </a:solidFill>
              </a:rPr>
              <a:t>VALUES (value1, value2, value3, .... </a:t>
            </a:r>
            <a:r>
              <a:rPr lang="en-IN" sz="2000" dirty="0" err="1">
                <a:solidFill>
                  <a:srgbClr val="3211BF"/>
                </a:solidFill>
              </a:rPr>
              <a:t>valueN</a:t>
            </a:r>
            <a:r>
              <a:rPr lang="en-IN" sz="2000" dirty="0">
                <a:solidFill>
                  <a:srgbClr val="3211BF"/>
                </a:solidFill>
              </a:rPr>
              <a:t>);  </a:t>
            </a:r>
          </a:p>
          <a:p>
            <a:r>
              <a:rPr lang="en-IN" sz="2000" dirty="0">
                <a:solidFill>
                  <a:srgbClr val="3211BF"/>
                </a:solidFill>
              </a:rPr>
              <a:t>Or</a:t>
            </a:r>
          </a:p>
          <a:p>
            <a:r>
              <a:rPr lang="en-IN" sz="2000" dirty="0">
                <a:solidFill>
                  <a:srgbClr val="3211BF"/>
                </a:solidFill>
              </a:rPr>
              <a:t>INSERT INTO TABLE_NAME    </a:t>
            </a:r>
          </a:p>
          <a:p>
            <a:r>
              <a:rPr lang="en-IN" sz="2000" dirty="0">
                <a:solidFill>
                  <a:srgbClr val="3211BF"/>
                </a:solidFill>
              </a:rPr>
              <a:t>VALUES (value1, value2, value3, .... </a:t>
            </a:r>
            <a:r>
              <a:rPr lang="en-IN" sz="2000" dirty="0" err="1">
                <a:solidFill>
                  <a:srgbClr val="3211BF"/>
                </a:solidFill>
              </a:rPr>
              <a:t>valueN</a:t>
            </a:r>
            <a:r>
              <a:rPr lang="en-IN" sz="2000" dirty="0">
                <a:solidFill>
                  <a:srgbClr val="3211BF"/>
                </a:solidFill>
              </a:rPr>
              <a:t>); </a:t>
            </a:r>
          </a:p>
          <a:p>
            <a:r>
              <a:rPr lang="en-IN" sz="2000" b="1" dirty="0"/>
              <a:t>For example:</a:t>
            </a:r>
            <a:endParaRPr lang="en-IN" sz="2000" dirty="0"/>
          </a:p>
          <a:p>
            <a:r>
              <a:rPr lang="en-IN" sz="2000" dirty="0">
                <a:solidFill>
                  <a:srgbClr val="3211BF"/>
                </a:solidFill>
              </a:rPr>
              <a:t>INSERT INTO EMPLOYEE(NAME, AGE,DOB,ADDRESS) VALUES ("</a:t>
            </a:r>
            <a:r>
              <a:rPr lang="en-IN" sz="2000" dirty="0" err="1">
                <a:solidFill>
                  <a:srgbClr val="3211BF"/>
                </a:solidFill>
              </a:rPr>
              <a:t>Sonoo</a:t>
            </a:r>
            <a:r>
              <a:rPr lang="en-IN" sz="2000" dirty="0">
                <a:solidFill>
                  <a:srgbClr val="3211BF"/>
                </a:solidFill>
              </a:rPr>
              <a:t>", 18,’11-02-2005’,”VIJAYAWADA”);  </a:t>
            </a:r>
          </a:p>
          <a:p>
            <a:r>
              <a:rPr lang="en-IN" sz="1800" dirty="0">
                <a:solidFill>
                  <a:srgbClr val="3211BF"/>
                </a:solidFill>
              </a:rPr>
              <a:t>INSERT INTO EMPLOYEE VALUES ("</a:t>
            </a:r>
            <a:r>
              <a:rPr lang="en-IN" sz="1800" dirty="0" err="1">
                <a:solidFill>
                  <a:srgbClr val="3211BF"/>
                </a:solidFill>
              </a:rPr>
              <a:t>Sonoo</a:t>
            </a:r>
            <a:r>
              <a:rPr lang="en-IN" sz="1800" dirty="0">
                <a:solidFill>
                  <a:srgbClr val="3211BF"/>
                </a:solidFill>
              </a:rPr>
              <a:t>", 18,’11-02-2005’,”VIJAYAWADA”);  </a:t>
            </a:r>
          </a:p>
          <a:p>
            <a:endParaRPr lang="en-IN" dirty="0"/>
          </a:p>
          <a:p>
            <a:endParaRPr lang="en-IN" dirty="0">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153400" cy="5632311"/>
          </a:xfrm>
          <a:prstGeom prst="rect">
            <a:avLst/>
          </a:prstGeom>
        </p:spPr>
        <p:txBody>
          <a:bodyPr wrap="square">
            <a:spAutoFit/>
          </a:bodyPr>
          <a:lstStyle/>
          <a:p>
            <a:r>
              <a:rPr lang="en-IN" sz="2400" b="1" u="sng" dirty="0">
                <a:solidFill>
                  <a:srgbClr val="C00000"/>
                </a:solidFill>
              </a:rPr>
              <a:t>b. UPDATE:</a:t>
            </a:r>
            <a:r>
              <a:rPr lang="en-IN" sz="2400" u="sng" dirty="0">
                <a:solidFill>
                  <a:srgbClr val="C00000"/>
                </a:solidFill>
              </a:rPr>
              <a:t> </a:t>
            </a:r>
            <a:r>
              <a:rPr lang="en-IN" sz="2400" dirty="0"/>
              <a:t>This command is used to update or modify the value of a column in the table.</a:t>
            </a:r>
          </a:p>
          <a:p>
            <a:r>
              <a:rPr lang="en-IN" sz="2400" b="1" dirty="0"/>
              <a:t>Syntax:</a:t>
            </a:r>
            <a:endParaRPr lang="en-IN" sz="2400" dirty="0"/>
          </a:p>
          <a:p>
            <a:r>
              <a:rPr lang="en-IN" sz="2400" dirty="0">
                <a:solidFill>
                  <a:srgbClr val="3211BF"/>
                </a:solidFill>
              </a:rPr>
              <a:t>UPDATE </a:t>
            </a:r>
            <a:r>
              <a:rPr lang="en-IN" sz="2400" dirty="0" err="1">
                <a:solidFill>
                  <a:srgbClr val="3211BF"/>
                </a:solidFill>
              </a:rPr>
              <a:t>table_name</a:t>
            </a:r>
            <a:r>
              <a:rPr lang="en-IN" sz="2400" dirty="0">
                <a:solidFill>
                  <a:srgbClr val="3211BF"/>
                </a:solidFill>
              </a:rPr>
              <a:t> SET [column_name1= value1,...</a:t>
            </a:r>
            <a:r>
              <a:rPr lang="en-IN" sz="2400" dirty="0" err="1">
                <a:solidFill>
                  <a:srgbClr val="3211BF"/>
                </a:solidFill>
              </a:rPr>
              <a:t>column_nameN</a:t>
            </a:r>
            <a:r>
              <a:rPr lang="en-IN" sz="2400" dirty="0">
                <a:solidFill>
                  <a:srgbClr val="3211BF"/>
                </a:solidFill>
              </a:rPr>
              <a:t> = </a:t>
            </a:r>
            <a:r>
              <a:rPr lang="en-IN" sz="2400" dirty="0" err="1">
                <a:solidFill>
                  <a:srgbClr val="3211BF"/>
                </a:solidFill>
              </a:rPr>
              <a:t>valueN</a:t>
            </a:r>
            <a:r>
              <a:rPr lang="en-IN" sz="2400" dirty="0">
                <a:solidFill>
                  <a:srgbClr val="3211BF"/>
                </a:solidFill>
              </a:rPr>
              <a:t>] [WHERE CONDITION]   </a:t>
            </a:r>
          </a:p>
          <a:p>
            <a:r>
              <a:rPr lang="en-IN" sz="2400" b="1" dirty="0"/>
              <a:t>For example:</a:t>
            </a:r>
            <a:endParaRPr lang="en-IN" sz="2400" dirty="0"/>
          </a:p>
          <a:p>
            <a:r>
              <a:rPr lang="en-IN" sz="2400" dirty="0">
                <a:solidFill>
                  <a:srgbClr val="3211BF"/>
                </a:solidFill>
              </a:rPr>
              <a:t>UPDATE students    </a:t>
            </a:r>
          </a:p>
          <a:p>
            <a:r>
              <a:rPr lang="en-IN" sz="2400" dirty="0">
                <a:solidFill>
                  <a:srgbClr val="3211BF"/>
                </a:solidFill>
              </a:rPr>
              <a:t>SET </a:t>
            </a:r>
            <a:r>
              <a:rPr lang="en-IN" sz="2400" dirty="0" err="1">
                <a:solidFill>
                  <a:srgbClr val="3211BF"/>
                </a:solidFill>
              </a:rPr>
              <a:t>User_Name</a:t>
            </a:r>
            <a:r>
              <a:rPr lang="en-IN" sz="2400" dirty="0">
                <a:solidFill>
                  <a:srgbClr val="3211BF"/>
                </a:solidFill>
              </a:rPr>
              <a:t> = '</a:t>
            </a:r>
            <a:r>
              <a:rPr lang="en-IN" sz="2400" dirty="0" err="1">
                <a:solidFill>
                  <a:srgbClr val="3211BF"/>
                </a:solidFill>
              </a:rPr>
              <a:t>Sonoo</a:t>
            </a:r>
            <a:r>
              <a:rPr lang="en-IN" sz="2400" dirty="0">
                <a:solidFill>
                  <a:srgbClr val="3211BF"/>
                </a:solidFill>
              </a:rPr>
              <a:t>'    </a:t>
            </a:r>
          </a:p>
          <a:p>
            <a:r>
              <a:rPr lang="en-IN" sz="2400" dirty="0">
                <a:solidFill>
                  <a:srgbClr val="3211BF"/>
                </a:solidFill>
              </a:rPr>
              <a:t>WHERE </a:t>
            </a:r>
            <a:r>
              <a:rPr lang="en-IN" sz="2400" dirty="0" err="1">
                <a:solidFill>
                  <a:srgbClr val="3211BF"/>
                </a:solidFill>
              </a:rPr>
              <a:t>Student_Id</a:t>
            </a:r>
            <a:r>
              <a:rPr lang="en-IN" sz="2400" dirty="0">
                <a:solidFill>
                  <a:srgbClr val="3211BF"/>
                </a:solidFill>
              </a:rPr>
              <a:t> = '3'  </a:t>
            </a:r>
          </a:p>
          <a:p>
            <a:r>
              <a:rPr lang="en-IN" sz="2400" b="1" u="sng" dirty="0">
                <a:solidFill>
                  <a:srgbClr val="C00000"/>
                </a:solidFill>
              </a:rPr>
              <a:t>c. DELETE:</a:t>
            </a:r>
            <a:r>
              <a:rPr lang="en-IN" sz="2400" dirty="0"/>
              <a:t> It is used to remove one or more row from a table.</a:t>
            </a:r>
          </a:p>
          <a:p>
            <a:r>
              <a:rPr lang="en-IN" sz="2400" b="1" dirty="0"/>
              <a:t>Syntax:</a:t>
            </a:r>
            <a:endParaRPr lang="en-IN" sz="2400" dirty="0"/>
          </a:p>
          <a:p>
            <a:r>
              <a:rPr lang="en-IN" sz="2400" dirty="0">
                <a:solidFill>
                  <a:srgbClr val="3211BF"/>
                </a:solidFill>
              </a:rPr>
              <a:t>DELETE FROM </a:t>
            </a:r>
            <a:r>
              <a:rPr lang="en-IN" sz="2400" dirty="0" err="1">
                <a:solidFill>
                  <a:srgbClr val="3211BF"/>
                </a:solidFill>
              </a:rPr>
              <a:t>table_name</a:t>
            </a:r>
            <a:r>
              <a:rPr lang="en-IN" sz="2400" dirty="0">
                <a:solidFill>
                  <a:srgbClr val="3211BF"/>
                </a:solidFill>
              </a:rPr>
              <a:t> [WHERE condition];  </a:t>
            </a:r>
          </a:p>
          <a:p>
            <a:r>
              <a:rPr lang="en-IN" sz="2400" b="1" dirty="0"/>
              <a:t>For example:</a:t>
            </a:r>
            <a:endParaRPr lang="en-IN" sz="2400" dirty="0"/>
          </a:p>
          <a:p>
            <a:r>
              <a:rPr lang="en-IN" sz="2400" dirty="0">
                <a:solidFill>
                  <a:srgbClr val="3211BF"/>
                </a:solidFill>
              </a:rPr>
              <a:t>DELETE FROM STUDENT</a:t>
            </a:r>
          </a:p>
          <a:p>
            <a:r>
              <a:rPr lang="en-IN" sz="2400" dirty="0">
                <a:solidFill>
                  <a:srgbClr val="3211BF"/>
                </a:solidFill>
              </a:rPr>
              <a:t>WHERE SID="</a:t>
            </a:r>
            <a:r>
              <a:rPr lang="en-IN" sz="2400" dirty="0" err="1">
                <a:solidFill>
                  <a:srgbClr val="3211BF"/>
                </a:solidFill>
              </a:rPr>
              <a:t>Sonoo</a:t>
            </a:r>
            <a:r>
              <a:rPr lang="en-IN" sz="2400" dirty="0">
                <a:solidFill>
                  <a:srgbClr val="3211BF"/>
                </a:solidFill>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7696200" cy="4401205"/>
          </a:xfrm>
          <a:prstGeom prst="rect">
            <a:avLst/>
          </a:prstGeom>
        </p:spPr>
        <p:txBody>
          <a:bodyPr wrap="square">
            <a:spAutoFit/>
          </a:bodyPr>
          <a:lstStyle/>
          <a:p>
            <a:pPr fontAlgn="base"/>
            <a:r>
              <a:rPr lang="en-IN" sz="2000" b="1" dirty="0">
                <a:solidFill>
                  <a:srgbClr val="C00000"/>
                </a:solidFill>
                <a:latin typeface="Times New Roman" pitchFamily="18" charset="0"/>
                <a:cs typeface="Times New Roman" pitchFamily="18" charset="0"/>
              </a:rPr>
              <a:t>d. SELECT – It is called as  DQL (Data Query Language):</a:t>
            </a:r>
          </a:p>
          <a:p>
            <a:pPr fontAlgn="base"/>
            <a:endParaRPr lang="en-IN" sz="2000" b="1" dirty="0">
              <a:solidFill>
                <a:srgbClr val="FF0000"/>
              </a:solidFill>
              <a:latin typeface="Times New Roman" pitchFamily="18" charset="0"/>
              <a:cs typeface="Times New Roman" pitchFamily="18" charset="0"/>
            </a:endParaRPr>
          </a:p>
          <a:p>
            <a:pPr algn="just" fontAlgn="base"/>
            <a:r>
              <a:rPr lang="en-IN" sz="2000" dirty="0">
                <a:latin typeface="Times New Roman" pitchFamily="18" charset="0"/>
                <a:cs typeface="Times New Roman" pitchFamily="18" charset="0"/>
              </a:rPr>
              <a:t>DQL statements are used for performing queries on the data within schema objects. The purpose of the DQL Command is to get some schema relation based on the query passed to it. We can define DQL as follows it is a component of SQL statement that allows getting data from the database and imposing order upon it. It includes the SELECT statement. This command allows getting the data out of the database to perform operations with it. When a SELECT is fired against a table or tables the result is compiled into a further temporary table, which is displayed or perhaps received by the program i.e. a front-end.</a:t>
            </a:r>
          </a:p>
          <a:p>
            <a:pPr fontAlgn="base"/>
            <a:endParaRPr lang="en-IN" sz="2000" dirty="0">
              <a:latin typeface="Times New Roman" pitchFamily="18" charset="0"/>
              <a:cs typeface="Times New Roman" pitchFamily="18" charset="0"/>
            </a:endParaRPr>
          </a:p>
          <a:p>
            <a:pPr fontAlgn="base"/>
            <a:r>
              <a:rPr lang="en-IN" sz="2000" dirty="0">
                <a:latin typeface="Times New Roman" pitchFamily="18" charset="0"/>
                <a:cs typeface="Times New Roman" pitchFamily="18" charset="0"/>
              </a:rPr>
              <a:t>List of DQL: </a:t>
            </a:r>
          </a:p>
          <a:p>
            <a:pPr fontAlgn="base"/>
            <a:r>
              <a:rPr lang="en-IN" sz="2000" dirty="0">
                <a:latin typeface="Times New Roman" pitchFamily="18" charset="0"/>
                <a:cs typeface="Times New Roman" pitchFamily="18" charset="0"/>
                <a:hlinkClick r:id="rId2"/>
              </a:rPr>
              <a:t>SELECT</a:t>
            </a:r>
            <a:r>
              <a:rPr lang="en-IN" sz="2000" dirty="0">
                <a:latin typeface="Times New Roman" pitchFamily="18" charset="0"/>
                <a:cs typeface="Times New Roman" pitchFamily="18" charset="0"/>
              </a:rPr>
              <a:t>: It is used to retrieve data from the database.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7696200" cy="6678751"/>
          </a:xfrm>
          <a:prstGeom prst="rect">
            <a:avLst/>
          </a:prstGeom>
        </p:spPr>
        <p:txBody>
          <a:bodyPr wrap="square">
            <a:spAutoFit/>
          </a:bodyPr>
          <a:lstStyle/>
          <a:p>
            <a:r>
              <a:rPr lang="en-IN" sz="2800" u="sng" dirty="0">
                <a:solidFill>
                  <a:srgbClr val="C00000"/>
                </a:solidFill>
                <a:latin typeface="Times New Roman" pitchFamily="18" charset="0"/>
                <a:cs typeface="Times New Roman" pitchFamily="18" charset="0"/>
              </a:rPr>
              <a:t>SELECT: Data Query Language</a:t>
            </a:r>
          </a:p>
          <a:p>
            <a:r>
              <a:rPr lang="en-IN" sz="2000" dirty="0">
                <a:latin typeface="Times New Roman" pitchFamily="18" charset="0"/>
                <a:cs typeface="Times New Roman" pitchFamily="18" charset="0"/>
              </a:rPr>
              <a:t>DQL is used to fetch the data from the database.</a:t>
            </a:r>
          </a:p>
          <a:p>
            <a:r>
              <a:rPr lang="en-IN" sz="2000" dirty="0">
                <a:latin typeface="Times New Roman" pitchFamily="18" charset="0"/>
                <a:cs typeface="Times New Roman" pitchFamily="18" charset="0"/>
              </a:rPr>
              <a:t>It uses only one command:</a:t>
            </a:r>
          </a:p>
          <a:p>
            <a:r>
              <a:rPr lang="en-IN" sz="2000" dirty="0">
                <a:latin typeface="Times New Roman" pitchFamily="18" charset="0"/>
                <a:cs typeface="Times New Roman" pitchFamily="18" charset="0"/>
              </a:rPr>
              <a:t>SELECT</a:t>
            </a:r>
          </a:p>
          <a:p>
            <a:r>
              <a:rPr lang="en-IN" sz="2000" b="1" u="sng" dirty="0" err="1">
                <a:solidFill>
                  <a:srgbClr val="C00000"/>
                </a:solidFill>
                <a:latin typeface="Times New Roman" pitchFamily="18" charset="0"/>
                <a:cs typeface="Times New Roman" pitchFamily="18" charset="0"/>
              </a:rPr>
              <a:t>d.SELECT</a:t>
            </a:r>
            <a:r>
              <a:rPr lang="en-IN" sz="2000" b="1" u="sng" dirty="0">
                <a:solidFill>
                  <a:srgbClr val="C00000"/>
                </a:solidFill>
                <a:latin typeface="Times New Roman" pitchFamily="18" charset="0"/>
                <a:cs typeface="Times New Roman" pitchFamily="18" charset="0"/>
              </a:rPr>
              <a:t>:</a:t>
            </a:r>
            <a:r>
              <a:rPr lang="en-IN" sz="2000" dirty="0">
                <a:latin typeface="Times New Roman" pitchFamily="18" charset="0"/>
                <a:cs typeface="Times New Roman" pitchFamily="18" charset="0"/>
              </a:rPr>
              <a:t> This is the same as the projection operation of relational algebra. It is used to select the attribute based on the condition described by WHERE clause.</a:t>
            </a:r>
          </a:p>
          <a:p>
            <a:r>
              <a:rPr lang="en-IN" sz="2000" b="1" dirty="0">
                <a:latin typeface="Times New Roman" pitchFamily="18" charset="0"/>
                <a:cs typeface="Times New Roman" pitchFamily="18" charset="0"/>
              </a:rPr>
              <a:t>Syntax:</a:t>
            </a:r>
            <a:endParaRPr lang="en-IN" sz="2000" dirty="0">
              <a:latin typeface="Times New Roman" pitchFamily="18" charset="0"/>
              <a:cs typeface="Times New Roman" pitchFamily="18" charset="0"/>
            </a:endParaRPr>
          </a:p>
          <a:p>
            <a:r>
              <a:rPr lang="en-IN" sz="2400" dirty="0">
                <a:solidFill>
                  <a:srgbClr val="3211BF"/>
                </a:solidFill>
              </a:rPr>
              <a:t>SELECT expressions  FROM TABLES  </a:t>
            </a:r>
          </a:p>
          <a:p>
            <a:r>
              <a:rPr lang="en-IN" sz="2400" dirty="0">
                <a:solidFill>
                  <a:srgbClr val="3211BF"/>
                </a:solidFill>
              </a:rPr>
              <a:t>WHERE conditions;  </a:t>
            </a:r>
          </a:p>
          <a:p>
            <a:r>
              <a:rPr lang="en-IN" sz="2000" b="1" dirty="0">
                <a:latin typeface="Times New Roman" pitchFamily="18" charset="0"/>
                <a:cs typeface="Times New Roman" pitchFamily="18" charset="0"/>
              </a:rPr>
              <a:t>For example:</a:t>
            </a:r>
            <a:endParaRPr lang="en-IN" sz="2000" dirty="0">
              <a:latin typeface="Times New Roman" pitchFamily="18" charset="0"/>
              <a:cs typeface="Times New Roman" pitchFamily="18" charset="0"/>
            </a:endParaRPr>
          </a:p>
          <a:p>
            <a:r>
              <a:rPr lang="en-IN" sz="2400" dirty="0">
                <a:solidFill>
                  <a:srgbClr val="3211BF"/>
                </a:solidFill>
              </a:rPr>
              <a:t>SELECT </a:t>
            </a:r>
            <a:r>
              <a:rPr lang="en-IN" sz="2400" dirty="0" err="1">
                <a:solidFill>
                  <a:srgbClr val="3211BF"/>
                </a:solidFill>
              </a:rPr>
              <a:t>emp_name</a:t>
            </a:r>
            <a:r>
              <a:rPr lang="en-IN" sz="2400" dirty="0">
                <a:solidFill>
                  <a:srgbClr val="3211BF"/>
                </a:solidFill>
              </a:rPr>
              <a:t> FROM employee  </a:t>
            </a:r>
          </a:p>
          <a:p>
            <a:r>
              <a:rPr lang="en-IN" sz="2400" dirty="0">
                <a:solidFill>
                  <a:srgbClr val="3211BF"/>
                </a:solidFill>
              </a:rPr>
              <a:t>WHERE age &gt; 20; </a:t>
            </a:r>
          </a:p>
          <a:p>
            <a:endParaRPr lang="en-IN" sz="2400" dirty="0">
              <a:solidFill>
                <a:srgbClr val="3211BF"/>
              </a:solidFill>
            </a:endParaRPr>
          </a:p>
          <a:p>
            <a:r>
              <a:rPr lang="en-IN" sz="2400" dirty="0">
                <a:solidFill>
                  <a:srgbClr val="3211BF"/>
                </a:solidFill>
              </a:rPr>
              <a:t>BCE239009@VITAPORCL</a:t>
            </a:r>
          </a:p>
          <a:p>
            <a:r>
              <a:rPr lang="en-IN" sz="2400" dirty="0">
                <a:solidFill>
                  <a:srgbClr val="3211BF"/>
                </a:solidFill>
              </a:rPr>
              <a:t>BCE239009\</a:t>
            </a:r>
          </a:p>
          <a:p>
            <a:r>
              <a:rPr lang="en-IN" sz="2400" dirty="0">
                <a:solidFill>
                  <a:srgbClr val="3211BF"/>
                </a:solidFill>
              </a:rPr>
              <a:t>DESC EMPLOYEE;</a:t>
            </a:r>
          </a:p>
          <a:p>
            <a:r>
              <a:rPr lang="en-IN" sz="2400" dirty="0">
                <a:solidFill>
                  <a:srgbClr val="3211BF"/>
                </a:solidFill>
              </a:rPr>
              <a:t>SELECT * FROM EMPLOYEE;</a:t>
            </a:r>
          </a:p>
          <a:p>
            <a:endParaRPr lang="en-IN" sz="2400" dirty="0">
              <a:solidFill>
                <a:srgbClr val="3211BF"/>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7467600" cy="2677656"/>
          </a:xfrm>
          <a:prstGeom prst="rect">
            <a:avLst/>
          </a:prstGeom>
        </p:spPr>
        <p:txBody>
          <a:bodyPr wrap="square">
            <a:spAutoFit/>
          </a:bodyPr>
          <a:lstStyle/>
          <a:p>
            <a:pPr fontAlgn="base"/>
            <a:r>
              <a:rPr lang="en-IN" sz="2400" b="1" dirty="0">
                <a:solidFill>
                  <a:srgbClr val="C00000"/>
                </a:solidFill>
                <a:latin typeface="Times New Roman" pitchFamily="18" charset="0"/>
                <a:cs typeface="Times New Roman" pitchFamily="18" charset="0"/>
              </a:rPr>
              <a:t>3.DCL (Data Control Language): </a:t>
            </a:r>
          </a:p>
          <a:p>
            <a:pPr fontAlgn="base"/>
            <a:r>
              <a:rPr lang="en-IN" sz="2000" dirty="0">
                <a:latin typeface="Times New Roman" pitchFamily="18" charset="0"/>
                <a:cs typeface="Times New Roman" pitchFamily="18" charset="0"/>
              </a:rPr>
              <a:t>DCL includes commands such as GRANT and REVOKE which mainly deal with the rights, permissions, and other controls of the database system. </a:t>
            </a:r>
          </a:p>
          <a:p>
            <a:pPr fontAlgn="base"/>
            <a:r>
              <a:rPr lang="en-IN" sz="2000" dirty="0">
                <a:latin typeface="Times New Roman" pitchFamily="18" charset="0"/>
                <a:cs typeface="Times New Roman" pitchFamily="18" charset="0"/>
              </a:rPr>
              <a:t>List of  DCL commands: </a:t>
            </a:r>
          </a:p>
          <a:p>
            <a:pPr fontAlgn="base"/>
            <a:r>
              <a:rPr lang="en-IN" sz="2000" dirty="0">
                <a:latin typeface="Times New Roman" pitchFamily="18" charset="0"/>
                <a:cs typeface="Times New Roman" pitchFamily="18" charset="0"/>
                <a:hlinkClick r:id="rId2"/>
              </a:rPr>
              <a:t>GRANT: </a:t>
            </a:r>
            <a:r>
              <a:rPr lang="en-IN" sz="2000" dirty="0">
                <a:latin typeface="Times New Roman" pitchFamily="18" charset="0"/>
                <a:cs typeface="Times New Roman" pitchFamily="18" charset="0"/>
              </a:rPr>
              <a:t>This command gives users access privileges to the database.</a:t>
            </a:r>
          </a:p>
          <a:p>
            <a:pPr fontAlgn="base"/>
            <a:r>
              <a:rPr lang="en-IN" sz="2000" dirty="0">
                <a:latin typeface="Times New Roman" pitchFamily="18" charset="0"/>
                <a:cs typeface="Times New Roman" pitchFamily="18" charset="0"/>
                <a:hlinkClick r:id="rId3"/>
              </a:rPr>
              <a:t>REVOKE:</a:t>
            </a:r>
            <a:r>
              <a:rPr lang="en-IN" sz="2000" dirty="0">
                <a:latin typeface="Times New Roman" pitchFamily="18" charset="0"/>
                <a:cs typeface="Times New Roman" pitchFamily="18" charset="0"/>
              </a:rPr>
              <a:t> This command withdraws the user’s access privileges given by using the GRANT command.</a:t>
            </a:r>
          </a:p>
        </p:txBody>
      </p:sp>
      <p:sp>
        <p:nvSpPr>
          <p:cNvPr id="3" name="Rectangle 2"/>
          <p:cNvSpPr/>
          <p:nvPr/>
        </p:nvSpPr>
        <p:spPr>
          <a:xfrm>
            <a:off x="304800" y="3124200"/>
            <a:ext cx="7924800" cy="3046988"/>
          </a:xfrm>
          <a:prstGeom prst="rect">
            <a:avLst/>
          </a:prstGeom>
        </p:spPr>
        <p:txBody>
          <a:bodyPr wrap="square">
            <a:spAutoFit/>
          </a:bodyPr>
          <a:lstStyle/>
          <a:p>
            <a:r>
              <a:rPr lang="en-IN" sz="2400" b="1" u="sng" dirty="0">
                <a:solidFill>
                  <a:srgbClr val="C00000"/>
                </a:solidFill>
              </a:rPr>
              <a:t>a. Grant:</a:t>
            </a:r>
            <a:r>
              <a:rPr lang="en-IN" sz="2400" dirty="0"/>
              <a:t> It is used to give user access privileges to a database.</a:t>
            </a:r>
          </a:p>
          <a:p>
            <a:r>
              <a:rPr lang="en-IN" sz="2400" b="1" dirty="0"/>
              <a:t>Example</a:t>
            </a:r>
            <a:endParaRPr lang="en-IN" sz="2400" dirty="0"/>
          </a:p>
          <a:p>
            <a:r>
              <a:rPr lang="en-IN" sz="2400" dirty="0">
                <a:solidFill>
                  <a:srgbClr val="3211BF"/>
                </a:solidFill>
              </a:rPr>
              <a:t>GRANT SELECT, UPDATE ON MY_TABLE TO SOME_USER, ANOTHER_USER;  </a:t>
            </a:r>
          </a:p>
          <a:p>
            <a:r>
              <a:rPr lang="en-IN" sz="2400" b="1" u="sng" dirty="0">
                <a:solidFill>
                  <a:srgbClr val="C00000"/>
                </a:solidFill>
              </a:rPr>
              <a:t>b. Revoke</a:t>
            </a:r>
            <a:r>
              <a:rPr lang="en-IN" sz="2400" b="1" u="sng" dirty="0">
                <a:solidFill>
                  <a:srgbClr val="FF0000"/>
                </a:solidFill>
              </a:rPr>
              <a:t>:</a:t>
            </a:r>
            <a:r>
              <a:rPr lang="en-IN" sz="2400" dirty="0"/>
              <a:t> It is used to take back permissions from the user.</a:t>
            </a:r>
          </a:p>
          <a:p>
            <a:r>
              <a:rPr lang="en-IN" sz="2400" b="1" dirty="0"/>
              <a:t>Example</a:t>
            </a:r>
            <a:endParaRPr lang="en-IN" sz="2400" dirty="0"/>
          </a:p>
          <a:p>
            <a:r>
              <a:rPr lang="en-IN" sz="2400" dirty="0">
                <a:solidFill>
                  <a:srgbClr val="3211BF"/>
                </a:solidFill>
              </a:rPr>
              <a:t>REVOKE SELECT, UPDATE ON MY_TABLE FROM USER1, USER2;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04800"/>
            <a:ext cx="7239000" cy="5632311"/>
          </a:xfrm>
          <a:prstGeom prst="rect">
            <a:avLst/>
          </a:prstGeom>
        </p:spPr>
        <p:txBody>
          <a:bodyPr wrap="square">
            <a:spAutoFit/>
          </a:bodyPr>
          <a:lstStyle/>
          <a:p>
            <a:pPr fontAlgn="base"/>
            <a:r>
              <a:rPr lang="en-IN" sz="2000" b="1" dirty="0">
                <a:solidFill>
                  <a:srgbClr val="C00000"/>
                </a:solidFill>
                <a:latin typeface="Times New Roman" pitchFamily="18" charset="0"/>
                <a:cs typeface="Times New Roman" pitchFamily="18" charset="0"/>
              </a:rPr>
              <a:t>4.List of TCL commands: </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 </a:t>
            </a:r>
          </a:p>
          <a:p>
            <a:r>
              <a:rPr lang="en-IN" sz="2000" b="1" u="sng" dirty="0">
                <a:solidFill>
                  <a:srgbClr val="C00000"/>
                </a:solidFill>
              </a:rPr>
              <a:t>a. Commit:</a:t>
            </a:r>
            <a:r>
              <a:rPr lang="en-IN" sz="2000" u="sng" dirty="0">
                <a:solidFill>
                  <a:srgbClr val="FF0000"/>
                </a:solidFill>
              </a:rPr>
              <a:t> </a:t>
            </a:r>
            <a:r>
              <a:rPr lang="en-IN" sz="2000" dirty="0"/>
              <a:t>Commit command is used to save all the transactions to the database.</a:t>
            </a:r>
          </a:p>
          <a:p>
            <a:r>
              <a:rPr lang="en-IN" sz="2000" b="1" dirty="0" err="1"/>
              <a:t>Syntax:</a:t>
            </a:r>
            <a:r>
              <a:rPr lang="en-IN" sz="2000" dirty="0" err="1">
                <a:solidFill>
                  <a:srgbClr val="3211BF"/>
                </a:solidFill>
              </a:rPr>
              <a:t>COMMIT</a:t>
            </a:r>
            <a:r>
              <a:rPr lang="en-IN" sz="2000" dirty="0">
                <a:solidFill>
                  <a:srgbClr val="3211BF"/>
                </a:solidFill>
              </a:rPr>
              <a:t>;  </a:t>
            </a:r>
          </a:p>
          <a:p>
            <a:r>
              <a:rPr lang="en-IN" sz="2000" b="1" dirty="0"/>
              <a:t>Example:</a:t>
            </a:r>
            <a:endParaRPr lang="en-IN" sz="2000" dirty="0"/>
          </a:p>
          <a:p>
            <a:r>
              <a:rPr lang="en-IN" sz="2000" dirty="0">
                <a:solidFill>
                  <a:srgbClr val="3211BF"/>
                </a:solidFill>
              </a:rPr>
              <a:t>DELETE FROM CUSTOMERS  WHERE AGE = 25;  </a:t>
            </a:r>
          </a:p>
          <a:p>
            <a:r>
              <a:rPr lang="en-IN" sz="2000" dirty="0">
                <a:solidFill>
                  <a:srgbClr val="3211BF"/>
                </a:solidFill>
              </a:rPr>
              <a:t>COMMIT;  </a:t>
            </a:r>
          </a:p>
          <a:p>
            <a:r>
              <a:rPr lang="en-IN" sz="2000" b="1" u="sng" dirty="0">
                <a:solidFill>
                  <a:srgbClr val="C00000"/>
                </a:solidFill>
              </a:rPr>
              <a:t>b. Rollback:</a:t>
            </a:r>
            <a:r>
              <a:rPr lang="en-IN" sz="2000" u="sng" dirty="0">
                <a:solidFill>
                  <a:srgbClr val="FF0000"/>
                </a:solidFill>
              </a:rPr>
              <a:t> </a:t>
            </a:r>
            <a:r>
              <a:rPr lang="en-IN" sz="2000" dirty="0"/>
              <a:t>Rollback command is used to undo transactions that have not already been saved to the database.</a:t>
            </a:r>
          </a:p>
          <a:p>
            <a:r>
              <a:rPr lang="en-IN" sz="2000" b="1" dirty="0" err="1"/>
              <a:t>Syntax:</a:t>
            </a:r>
            <a:r>
              <a:rPr lang="en-IN" sz="2000" dirty="0" err="1">
                <a:solidFill>
                  <a:srgbClr val="3211BF"/>
                </a:solidFill>
              </a:rPr>
              <a:t>ROLLBACK</a:t>
            </a:r>
            <a:r>
              <a:rPr lang="en-IN" sz="2000" dirty="0">
                <a:solidFill>
                  <a:srgbClr val="3211BF"/>
                </a:solidFill>
              </a:rPr>
              <a:t>;  </a:t>
            </a:r>
          </a:p>
          <a:p>
            <a:r>
              <a:rPr lang="en-IN" sz="2000" b="1" dirty="0"/>
              <a:t>Example:</a:t>
            </a:r>
            <a:endParaRPr lang="en-IN" sz="2000" dirty="0"/>
          </a:p>
          <a:p>
            <a:r>
              <a:rPr lang="en-IN" sz="2000" dirty="0">
                <a:solidFill>
                  <a:srgbClr val="3211BF"/>
                </a:solidFill>
              </a:rPr>
              <a:t>DELETE FROM CUSTOMERS  WHERE AGE = 25;  </a:t>
            </a:r>
          </a:p>
          <a:p>
            <a:r>
              <a:rPr lang="en-IN" sz="2000" dirty="0">
                <a:solidFill>
                  <a:srgbClr val="3211BF"/>
                </a:solidFill>
              </a:rPr>
              <a:t>ROLLBACK;  </a:t>
            </a:r>
          </a:p>
          <a:p>
            <a:r>
              <a:rPr lang="en-IN" sz="2000" b="1" u="sng" dirty="0">
                <a:solidFill>
                  <a:srgbClr val="C00000"/>
                </a:solidFill>
              </a:rPr>
              <a:t>c. SAVEPOINT:</a:t>
            </a:r>
            <a:r>
              <a:rPr lang="en-IN" sz="2000" u="sng" dirty="0">
                <a:solidFill>
                  <a:srgbClr val="C00000"/>
                </a:solidFill>
              </a:rPr>
              <a:t> </a:t>
            </a:r>
            <a:r>
              <a:rPr lang="en-IN" sz="2000" dirty="0"/>
              <a:t>It is used to roll the transaction back to a certain point without rolling back the entire transaction.</a:t>
            </a:r>
          </a:p>
          <a:p>
            <a:r>
              <a:rPr lang="en-IN" sz="2000" b="1" dirty="0"/>
              <a:t>Syntax:</a:t>
            </a:r>
            <a:endParaRPr lang="en-IN" sz="2000" dirty="0"/>
          </a:p>
          <a:p>
            <a:r>
              <a:rPr lang="en-IN" sz="2000" dirty="0">
                <a:solidFill>
                  <a:srgbClr val="3211BF"/>
                </a:solidFill>
              </a:rPr>
              <a:t>SAVEPOINT SAVEPOINT_NAME;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ChangeArrowheads="1"/>
          </p:cNvSpPr>
          <p:nvPr/>
        </p:nvSpPr>
        <p:spPr bwMode="auto">
          <a:xfrm>
            <a:off x="685800" y="76200"/>
            <a:ext cx="7772400" cy="990600"/>
          </a:xfrm>
          <a:prstGeom prst="rect">
            <a:avLst/>
          </a:prstGeom>
          <a:noFill/>
          <a:ln w="9525">
            <a:noFill/>
            <a:miter lim="800000"/>
            <a:headEnd/>
            <a:tailEnd/>
          </a:ln>
          <a:effectLst/>
        </p:spPr>
        <p:txBody>
          <a:bodyPr anchor="ctr"/>
          <a:lstStyle/>
          <a:p>
            <a:pPr>
              <a:spcBef>
                <a:spcPct val="0"/>
              </a:spcBef>
            </a:pPr>
            <a:r>
              <a:rPr lang="en-US" sz="4400">
                <a:solidFill>
                  <a:srgbClr val="CC0000"/>
                </a:solidFill>
                <a:latin typeface="Arial-BoldMT"/>
              </a:rPr>
              <a:t>Features of DBMS</a:t>
            </a:r>
          </a:p>
        </p:txBody>
      </p:sp>
      <p:sp>
        <p:nvSpPr>
          <p:cNvPr id="360451" name="Rectangle 3"/>
          <p:cNvSpPr>
            <a:spLocks noGrp="1" noChangeArrowheads="1"/>
          </p:cNvSpPr>
          <p:nvPr>
            <p:ph type="body" idx="1"/>
          </p:nvPr>
        </p:nvSpPr>
        <p:spPr>
          <a:xfrm>
            <a:off x="381000" y="990600"/>
            <a:ext cx="7772400" cy="4902881"/>
          </a:xfrm>
          <a:noFill/>
          <a:ln/>
        </p:spPr>
        <p:txBody>
          <a:bodyPr/>
          <a:lstStyle/>
          <a:p>
            <a:pPr marL="533400" indent="-533400" algn="just">
              <a:lnSpc>
                <a:spcPct val="90000"/>
              </a:lnSpc>
              <a:buFontTx/>
              <a:buAutoNum type="arabicPeriod"/>
            </a:pPr>
            <a:r>
              <a:rPr lang="en-US" sz="2200" dirty="0">
                <a:latin typeface="Times New Roman" pitchFamily="18" charset="0"/>
                <a:cs typeface="Times New Roman" pitchFamily="18" charset="0"/>
              </a:rPr>
              <a:t>Data storage, retrieval, and update: The ability to store, retrieve, and update the data that are in the database.</a:t>
            </a:r>
          </a:p>
          <a:p>
            <a:pPr marL="533400" indent="-533400" algn="just">
              <a:lnSpc>
                <a:spcPct val="90000"/>
              </a:lnSpc>
              <a:buFontTx/>
              <a:buAutoNum type="arabicPeriod"/>
            </a:pPr>
            <a:endParaRPr lang="en-US" sz="2200" dirty="0">
              <a:latin typeface="Times New Roman" pitchFamily="18" charset="0"/>
              <a:cs typeface="Times New Roman" pitchFamily="18" charset="0"/>
            </a:endParaRPr>
          </a:p>
          <a:p>
            <a:pPr marL="533400" indent="-533400" algn="just">
              <a:lnSpc>
                <a:spcPct val="90000"/>
              </a:lnSpc>
              <a:buFontTx/>
              <a:buAutoNum type="arabicPeriod"/>
            </a:pPr>
            <a:r>
              <a:rPr lang="en-US" sz="2200" dirty="0">
                <a:latin typeface="Times New Roman" pitchFamily="18" charset="0"/>
                <a:cs typeface="Times New Roman" pitchFamily="18" charset="0"/>
              </a:rPr>
              <a:t>User-accessible catalog: where descriptions of database components are stored and are accessible to the users</a:t>
            </a:r>
          </a:p>
          <a:p>
            <a:pPr marL="533400" indent="-533400" algn="just">
              <a:lnSpc>
                <a:spcPct val="90000"/>
              </a:lnSpc>
              <a:buFontTx/>
              <a:buNone/>
            </a:pPr>
            <a:endParaRPr lang="en-US" sz="2200" dirty="0">
              <a:latin typeface="Times New Roman" pitchFamily="18" charset="0"/>
              <a:cs typeface="Times New Roman" pitchFamily="18" charset="0"/>
            </a:endParaRPr>
          </a:p>
          <a:p>
            <a:pPr marL="533400" indent="-533400" algn="just">
              <a:lnSpc>
                <a:spcPct val="90000"/>
              </a:lnSpc>
              <a:buFontTx/>
              <a:buAutoNum type="arabicPeriod" startAt="3"/>
            </a:pPr>
            <a:r>
              <a:rPr lang="en-US" sz="2200" dirty="0">
                <a:latin typeface="Times New Roman" pitchFamily="18" charset="0"/>
                <a:cs typeface="Times New Roman" pitchFamily="18" charset="0"/>
              </a:rPr>
              <a:t>Shared update support: A mechanism to ensure accuracy when several users are updating the database at the same time </a:t>
            </a:r>
          </a:p>
          <a:p>
            <a:pPr marL="533400" indent="-533400" algn="just">
              <a:lnSpc>
                <a:spcPct val="90000"/>
              </a:lnSpc>
              <a:buFontTx/>
              <a:buAutoNum type="arabicPeriod" startAt="3"/>
            </a:pPr>
            <a:endParaRPr lang="en-US" sz="2200" dirty="0">
              <a:latin typeface="Times New Roman" pitchFamily="18" charset="0"/>
              <a:cs typeface="Times New Roman" pitchFamily="18" charset="0"/>
            </a:endParaRPr>
          </a:p>
          <a:p>
            <a:pPr marL="533400" indent="-533400" algn="just">
              <a:lnSpc>
                <a:spcPct val="90000"/>
              </a:lnSpc>
              <a:buFontTx/>
              <a:buAutoNum type="arabicPeriod" startAt="3"/>
            </a:pPr>
            <a:r>
              <a:rPr lang="en-US" sz="2200" dirty="0">
                <a:latin typeface="Times New Roman" pitchFamily="18" charset="0"/>
                <a:cs typeface="Times New Roman" pitchFamily="18" charset="0"/>
              </a:rPr>
              <a:t>Backup and Recovery Services: Mechanisms for recovering the database in the event that a database is damaged somehow.</a:t>
            </a:r>
          </a:p>
          <a:p>
            <a:pPr marL="533400" indent="-533400" algn="just">
              <a:lnSpc>
                <a:spcPct val="90000"/>
              </a:lnSpc>
              <a:buFontTx/>
              <a:buAutoNum type="arabicPeriod" startAt="3"/>
            </a:pPr>
            <a:endParaRPr lang="en-US" sz="2200" dirty="0">
              <a:latin typeface="Times New Roman" pitchFamily="18" charset="0"/>
              <a:cs typeface="Times New Roman" pitchFamily="18" charset="0"/>
            </a:endParaRPr>
          </a:p>
          <a:p>
            <a:pPr marL="533400" indent="-533400" algn="just">
              <a:lnSpc>
                <a:spcPct val="90000"/>
              </a:lnSpc>
              <a:buFontTx/>
              <a:buAutoNum type="arabicPeriod" startAt="3"/>
            </a:pPr>
            <a:r>
              <a:rPr lang="en-US" sz="2200" dirty="0">
                <a:latin typeface="Times New Roman" pitchFamily="18" charset="0"/>
                <a:cs typeface="Times New Roman" pitchFamily="18" charset="0"/>
              </a:rPr>
              <a:t>Security Services: Mechanisms to ensure that certain rules are followed with regard to data in the database and any changes that are made in the data</a:t>
            </a:r>
          </a:p>
          <a:p>
            <a:pPr marL="533400" indent="-533400" algn="just">
              <a:lnSpc>
                <a:spcPct val="90000"/>
              </a:lnSpc>
              <a:buFontTx/>
              <a:buAutoNum type="arabicPeriod" startAt="3"/>
            </a:pPr>
            <a:endParaRPr lang="en-US" sz="2400" dirty="0">
              <a:cs typeface="Times New Roman" pitchFamily="18"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ChangeArrowheads="1"/>
          </p:cNvSpPr>
          <p:nvPr/>
        </p:nvSpPr>
        <p:spPr bwMode="auto">
          <a:xfrm>
            <a:off x="685800" y="76200"/>
            <a:ext cx="7772400" cy="990600"/>
          </a:xfrm>
          <a:prstGeom prst="rect">
            <a:avLst/>
          </a:prstGeom>
          <a:noFill/>
          <a:ln w="9525">
            <a:noFill/>
            <a:miter lim="800000"/>
            <a:headEnd/>
            <a:tailEnd/>
          </a:ln>
          <a:effectLst/>
        </p:spPr>
        <p:txBody>
          <a:bodyPr anchor="ctr"/>
          <a:lstStyle/>
          <a:p>
            <a:pPr>
              <a:spcBef>
                <a:spcPct val="0"/>
              </a:spcBef>
            </a:pPr>
            <a:r>
              <a:rPr lang="en-US" sz="4400" dirty="0">
                <a:solidFill>
                  <a:srgbClr val="CC0000"/>
                </a:solidFill>
                <a:latin typeface="Arial-BoldMT"/>
              </a:rPr>
              <a:t>Features of DBMS</a:t>
            </a:r>
          </a:p>
        </p:txBody>
      </p:sp>
      <p:sp>
        <p:nvSpPr>
          <p:cNvPr id="364547" name="Rectangle 3"/>
          <p:cNvSpPr>
            <a:spLocks noGrp="1" noChangeArrowheads="1"/>
          </p:cNvSpPr>
          <p:nvPr>
            <p:ph type="body" idx="1"/>
          </p:nvPr>
        </p:nvSpPr>
        <p:spPr>
          <a:xfrm>
            <a:off x="304800" y="1219200"/>
            <a:ext cx="7696200" cy="3834051"/>
          </a:xfrm>
          <a:noFill/>
          <a:ln/>
        </p:spPr>
        <p:txBody>
          <a:bodyPr/>
          <a:lstStyle/>
          <a:p>
            <a:pPr marL="469265" indent="-457200" algn="just" rtl="0">
              <a:buClr>
                <a:srgbClr val="A9A57B"/>
              </a:buClr>
              <a:tabLst>
                <a:tab pos="200025" algn="l"/>
              </a:tabLst>
            </a:pPr>
            <a:r>
              <a:rPr lang="en-US" sz="2200" kern="1200" spc="-5" dirty="0">
                <a:solidFill>
                  <a:srgbClr val="2F2B20"/>
                </a:solidFill>
                <a:latin typeface="Times New Roman" pitchFamily="18" charset="0"/>
                <a:cs typeface="Times New Roman" pitchFamily="18" charset="0"/>
              </a:rPr>
              <a:t>6. Integrity services: Mechanisms to ensure that certain rules are followed with regard to data in the database and any changes that are made in the data.</a:t>
            </a:r>
          </a:p>
          <a:p>
            <a:pPr marL="469265" indent="-457200" algn="just" rtl="0">
              <a:buClr>
                <a:srgbClr val="A9A57B"/>
              </a:buClr>
              <a:buFont typeface="+mj-lt"/>
              <a:buAutoNum type="arabicPeriod"/>
              <a:tabLst>
                <a:tab pos="200025" algn="l"/>
              </a:tabLst>
            </a:pPr>
            <a:endParaRPr lang="en-US" sz="2200" kern="1200" spc="-5" dirty="0">
              <a:solidFill>
                <a:srgbClr val="2F2B20"/>
              </a:solidFill>
              <a:latin typeface="Times New Roman" pitchFamily="18" charset="0"/>
              <a:cs typeface="Times New Roman" pitchFamily="18" charset="0"/>
            </a:endParaRPr>
          </a:p>
          <a:p>
            <a:pPr marL="469265" indent="-457200" algn="just" rtl="0">
              <a:buClr>
                <a:srgbClr val="A9A57B"/>
              </a:buClr>
              <a:tabLst>
                <a:tab pos="200025" algn="l"/>
              </a:tabLst>
            </a:pPr>
            <a:r>
              <a:rPr lang="en-US" sz="2200" kern="1200" spc="-5" dirty="0">
                <a:solidFill>
                  <a:srgbClr val="2F2B20"/>
                </a:solidFill>
                <a:latin typeface="Times New Roman" pitchFamily="18" charset="0"/>
                <a:cs typeface="Times New Roman" pitchFamily="18" charset="0"/>
              </a:rPr>
              <a:t>7. Data Independence: Facilities to support the independence of programs from the structure of the database.</a:t>
            </a:r>
          </a:p>
          <a:p>
            <a:pPr marL="469265" indent="-457200" algn="just" rtl="0">
              <a:buClr>
                <a:srgbClr val="A9A57B"/>
              </a:buClr>
              <a:tabLst>
                <a:tab pos="200025" algn="l"/>
              </a:tabLst>
            </a:pPr>
            <a:endParaRPr lang="en-US" sz="2200" kern="1200" spc="-5" dirty="0">
              <a:solidFill>
                <a:srgbClr val="2F2B20"/>
              </a:solidFill>
              <a:latin typeface="Times New Roman" pitchFamily="18" charset="0"/>
              <a:cs typeface="Times New Roman" pitchFamily="18" charset="0"/>
            </a:endParaRPr>
          </a:p>
          <a:p>
            <a:pPr marL="469265" indent="-457200" algn="just" rtl="0">
              <a:buClr>
                <a:srgbClr val="A9A57B"/>
              </a:buClr>
              <a:tabLst>
                <a:tab pos="200025" algn="l"/>
              </a:tabLst>
            </a:pPr>
            <a:r>
              <a:rPr lang="en-US" sz="2200" kern="1200" spc="-5" dirty="0">
                <a:solidFill>
                  <a:srgbClr val="2F2B20"/>
                </a:solidFill>
                <a:latin typeface="Times New Roman" pitchFamily="18" charset="0"/>
                <a:cs typeface="Times New Roman" pitchFamily="18" charset="0"/>
              </a:rPr>
              <a:t>8. Replication support: A facility to manage copies of the same data at multiple locations.</a:t>
            </a:r>
          </a:p>
          <a:p>
            <a:pPr marL="469265" indent="-457200" algn="just" rtl="0">
              <a:buClr>
                <a:srgbClr val="A9A57B"/>
              </a:buClr>
              <a:buFont typeface="+mj-lt"/>
              <a:buAutoNum type="arabicPeriod"/>
              <a:tabLst>
                <a:tab pos="200025" algn="l"/>
              </a:tabLst>
            </a:pPr>
            <a:endParaRPr lang="en-US" sz="2200" kern="1200" spc="-5" dirty="0">
              <a:solidFill>
                <a:srgbClr val="2F2B20"/>
              </a:solidFill>
              <a:latin typeface="Times New Roman" pitchFamily="18" charset="0"/>
              <a:cs typeface="Times New Roman" pitchFamily="18" charset="0"/>
            </a:endParaRPr>
          </a:p>
          <a:p>
            <a:pPr marL="469265" indent="-457200" algn="just" rtl="0">
              <a:buClr>
                <a:srgbClr val="A9A57B"/>
              </a:buClr>
              <a:tabLst>
                <a:tab pos="200025" algn="l"/>
              </a:tabLst>
            </a:pPr>
            <a:r>
              <a:rPr lang="en-US" sz="2200" kern="1200" spc="-5" dirty="0">
                <a:solidFill>
                  <a:srgbClr val="2F2B20"/>
                </a:solidFill>
                <a:latin typeface="Times New Roman" pitchFamily="18" charset="0"/>
                <a:cs typeface="Times New Roman" pitchFamily="18" charset="0"/>
              </a:rPr>
              <a:t>9. Utility Services: DBMS provided services that assist in the general maintenance of the database.</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ChangeArrowheads="1"/>
          </p:cNvSpPr>
          <p:nvPr/>
        </p:nvSpPr>
        <p:spPr bwMode="auto">
          <a:xfrm>
            <a:off x="685800" y="76200"/>
            <a:ext cx="7772400" cy="990600"/>
          </a:xfrm>
          <a:prstGeom prst="rect">
            <a:avLst/>
          </a:prstGeom>
          <a:noFill/>
          <a:ln w="9525">
            <a:noFill/>
            <a:miter lim="800000"/>
            <a:headEnd/>
            <a:tailEnd/>
          </a:ln>
          <a:effectLst/>
        </p:spPr>
        <p:txBody>
          <a:bodyPr anchor="ctr"/>
          <a:lstStyle/>
          <a:p>
            <a:r>
              <a:rPr lang="en-IN" sz="4400" dirty="0">
                <a:solidFill>
                  <a:srgbClr val="CC0000"/>
                </a:solidFill>
                <a:latin typeface="Arial-BoldMT"/>
              </a:rPr>
              <a:t>Characteristics of DBMS</a:t>
            </a:r>
          </a:p>
        </p:txBody>
      </p:sp>
      <p:sp>
        <p:nvSpPr>
          <p:cNvPr id="364547" name="Rectangle 3"/>
          <p:cNvSpPr>
            <a:spLocks noGrp="1" noChangeArrowheads="1"/>
          </p:cNvSpPr>
          <p:nvPr>
            <p:ph type="body" idx="1"/>
          </p:nvPr>
        </p:nvSpPr>
        <p:spPr>
          <a:xfrm>
            <a:off x="304800" y="1219200"/>
            <a:ext cx="7696200" cy="4062651"/>
          </a:xfrm>
          <a:noFill/>
          <a:ln/>
        </p:spPr>
        <p:txBody>
          <a:bodyPr/>
          <a:lstStyle/>
          <a:p>
            <a:pPr algn="just">
              <a:buFont typeface="Arial" pitchFamily="34" charset="0"/>
              <a:buChar char="•"/>
            </a:pPr>
            <a:r>
              <a:rPr lang="en-IN" sz="2200" dirty="0">
                <a:latin typeface="Times New Roman" pitchFamily="18" charset="0"/>
                <a:cs typeface="Times New Roman" pitchFamily="18" charset="0"/>
              </a:rPr>
              <a:t>It uses a digital repository established on a server to store and manage the information.</a:t>
            </a:r>
          </a:p>
          <a:p>
            <a:pPr algn="just">
              <a:buFont typeface="Arial" pitchFamily="34" charset="0"/>
              <a:buChar char="•"/>
            </a:pPr>
            <a:r>
              <a:rPr lang="en-IN" sz="2200" dirty="0">
                <a:latin typeface="Times New Roman" pitchFamily="18" charset="0"/>
                <a:cs typeface="Times New Roman" pitchFamily="18" charset="0"/>
              </a:rPr>
              <a:t>It can provide a clear and logical view of the process that manipulates data.</a:t>
            </a:r>
          </a:p>
          <a:p>
            <a:pPr algn="just">
              <a:buFont typeface="Arial" pitchFamily="34" charset="0"/>
              <a:buChar char="•"/>
            </a:pPr>
            <a:r>
              <a:rPr lang="en-IN" sz="2200" dirty="0">
                <a:latin typeface="Times New Roman" pitchFamily="18" charset="0"/>
                <a:cs typeface="Times New Roman" pitchFamily="18" charset="0"/>
              </a:rPr>
              <a:t>DBMS contains automatic backup and recovery procedures.</a:t>
            </a:r>
          </a:p>
          <a:p>
            <a:pPr algn="just">
              <a:buFont typeface="Arial" pitchFamily="34" charset="0"/>
              <a:buChar char="•"/>
            </a:pPr>
            <a:r>
              <a:rPr lang="en-IN" sz="2200" dirty="0">
                <a:latin typeface="Times New Roman" pitchFamily="18" charset="0"/>
                <a:cs typeface="Times New Roman" pitchFamily="18" charset="0"/>
              </a:rPr>
              <a:t>It contains ACID properties which maintain data in a healthy state in case of failure.</a:t>
            </a:r>
          </a:p>
          <a:p>
            <a:pPr algn="just">
              <a:buFont typeface="Arial" pitchFamily="34" charset="0"/>
              <a:buChar char="•"/>
            </a:pPr>
            <a:r>
              <a:rPr lang="en-IN" sz="2200" dirty="0">
                <a:latin typeface="Times New Roman" pitchFamily="18" charset="0"/>
                <a:cs typeface="Times New Roman" pitchFamily="18" charset="0"/>
              </a:rPr>
              <a:t>It can reduce the complex relationship between data.</a:t>
            </a:r>
          </a:p>
          <a:p>
            <a:pPr algn="just">
              <a:buFont typeface="Arial" pitchFamily="34" charset="0"/>
              <a:buChar char="•"/>
            </a:pPr>
            <a:r>
              <a:rPr lang="en-IN" sz="2200" dirty="0">
                <a:latin typeface="Times New Roman" pitchFamily="18" charset="0"/>
                <a:cs typeface="Times New Roman" pitchFamily="18" charset="0"/>
              </a:rPr>
              <a:t>It is used to support manipulation and processing of data.</a:t>
            </a:r>
          </a:p>
          <a:p>
            <a:pPr algn="just">
              <a:buFont typeface="Arial" pitchFamily="34" charset="0"/>
              <a:buChar char="•"/>
            </a:pPr>
            <a:r>
              <a:rPr lang="en-IN" sz="2200" dirty="0">
                <a:latin typeface="Times New Roman" pitchFamily="18" charset="0"/>
                <a:cs typeface="Times New Roman" pitchFamily="18" charset="0"/>
              </a:rPr>
              <a:t>It is used to provide security of data.</a:t>
            </a:r>
          </a:p>
          <a:p>
            <a:pPr algn="just">
              <a:buFont typeface="Arial" pitchFamily="34" charset="0"/>
              <a:buChar char="•"/>
            </a:pPr>
            <a:r>
              <a:rPr lang="en-IN" sz="2200" dirty="0">
                <a:latin typeface="Times New Roman" pitchFamily="18" charset="0"/>
                <a:cs typeface="Times New Roman" pitchFamily="18" charset="0"/>
              </a:rPr>
              <a:t>It can view the database from different viewpoints according to the requirements of the user.</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ChangeArrowheads="1"/>
          </p:cNvSpPr>
          <p:nvPr/>
        </p:nvSpPr>
        <p:spPr bwMode="auto">
          <a:xfrm>
            <a:off x="685800" y="76200"/>
            <a:ext cx="7772400" cy="990600"/>
          </a:xfrm>
          <a:prstGeom prst="rect">
            <a:avLst/>
          </a:prstGeom>
          <a:noFill/>
          <a:ln w="9525">
            <a:noFill/>
            <a:miter lim="800000"/>
            <a:headEnd/>
            <a:tailEnd/>
          </a:ln>
          <a:effectLst/>
        </p:spPr>
        <p:txBody>
          <a:bodyPr anchor="ctr"/>
          <a:lstStyle/>
          <a:p>
            <a:r>
              <a:rPr lang="en-IN" sz="4400" dirty="0">
                <a:solidFill>
                  <a:srgbClr val="CC0000"/>
                </a:solidFill>
                <a:latin typeface="Arial-BoldMT"/>
              </a:rPr>
              <a:t>Advantages of DBMS</a:t>
            </a:r>
          </a:p>
        </p:txBody>
      </p:sp>
      <p:sp>
        <p:nvSpPr>
          <p:cNvPr id="364547" name="Rectangle 3"/>
          <p:cNvSpPr>
            <a:spLocks noGrp="1" noChangeArrowheads="1"/>
          </p:cNvSpPr>
          <p:nvPr>
            <p:ph type="body" idx="1"/>
          </p:nvPr>
        </p:nvSpPr>
        <p:spPr>
          <a:xfrm>
            <a:off x="304800" y="1219200"/>
            <a:ext cx="7696200" cy="4965462"/>
          </a:xfrm>
          <a:noFill/>
          <a:ln/>
        </p:spPr>
        <p:txBody>
          <a:bodyPr/>
          <a:lstStyle/>
          <a:p>
            <a:pPr marL="199390" indent="-187325" algn="just">
              <a:spcBef>
                <a:spcPts val="440"/>
              </a:spcBef>
              <a:buClr>
                <a:srgbClr val="A9A57B"/>
              </a:buClr>
              <a:buFont typeface="Wingdings" pitchFamily="2" charset="2"/>
              <a:buChar char="§"/>
              <a:tabLst>
                <a:tab pos="200025" algn="l"/>
              </a:tabLst>
            </a:pPr>
            <a:r>
              <a:rPr lang="en-IN" sz="2200" spc="-15" dirty="0">
                <a:solidFill>
                  <a:schemeClr val="tx1">
                    <a:lumMod val="95000"/>
                    <a:lumOff val="5000"/>
                  </a:schemeClr>
                </a:solidFill>
                <a:latin typeface="Times New Roman" pitchFamily="18" charset="0"/>
                <a:cs typeface="Times New Roman" pitchFamily="18" charset="0"/>
              </a:rPr>
              <a:t>Controls database redundancy </a:t>
            </a:r>
          </a:p>
          <a:p>
            <a:pPr marL="199390" indent="-187325" algn="just">
              <a:spcBef>
                <a:spcPts val="440"/>
              </a:spcBef>
              <a:buClr>
                <a:srgbClr val="A9A57B"/>
              </a:buClr>
              <a:buFont typeface="Wingdings" pitchFamily="2" charset="2"/>
              <a:buChar char="§"/>
              <a:tabLst>
                <a:tab pos="200025" algn="l"/>
              </a:tabLst>
            </a:pPr>
            <a:r>
              <a:rPr lang="en-IN" sz="2200" spc="-15" dirty="0">
                <a:solidFill>
                  <a:schemeClr val="tx1">
                    <a:lumMod val="95000"/>
                    <a:lumOff val="5000"/>
                  </a:schemeClr>
                </a:solidFill>
                <a:latin typeface="Times New Roman" pitchFamily="18" charset="0"/>
                <a:cs typeface="Times New Roman" pitchFamily="18" charset="0"/>
              </a:rPr>
              <a:t>Data sharing</a:t>
            </a:r>
          </a:p>
          <a:p>
            <a:pPr marL="199390" indent="-187325" algn="just">
              <a:spcBef>
                <a:spcPts val="440"/>
              </a:spcBef>
              <a:buClr>
                <a:srgbClr val="A9A57B"/>
              </a:buClr>
              <a:buFont typeface="Wingdings" pitchFamily="2" charset="2"/>
              <a:buChar char="§"/>
              <a:tabLst>
                <a:tab pos="200025" algn="l"/>
              </a:tabLst>
            </a:pPr>
            <a:r>
              <a:rPr lang="en-IN" sz="2200" spc="-15" dirty="0">
                <a:solidFill>
                  <a:schemeClr val="tx1">
                    <a:lumMod val="95000"/>
                    <a:lumOff val="5000"/>
                  </a:schemeClr>
                </a:solidFill>
                <a:latin typeface="Times New Roman" pitchFamily="18" charset="0"/>
                <a:cs typeface="Times New Roman" pitchFamily="18" charset="0"/>
              </a:rPr>
              <a:t>Easily Maintenance</a:t>
            </a:r>
          </a:p>
          <a:p>
            <a:pPr marL="199390" indent="-187325" algn="just">
              <a:spcBef>
                <a:spcPts val="440"/>
              </a:spcBef>
              <a:buClr>
                <a:srgbClr val="A9A57B"/>
              </a:buClr>
              <a:buFont typeface="Wingdings" pitchFamily="2" charset="2"/>
              <a:buChar char="§"/>
              <a:tabLst>
                <a:tab pos="200025" algn="l"/>
              </a:tabLst>
            </a:pPr>
            <a:r>
              <a:rPr lang="en-IN" sz="2200" spc="-15" dirty="0">
                <a:solidFill>
                  <a:schemeClr val="tx1">
                    <a:lumMod val="95000"/>
                    <a:lumOff val="5000"/>
                  </a:schemeClr>
                </a:solidFill>
                <a:latin typeface="Times New Roman" pitchFamily="18" charset="0"/>
                <a:cs typeface="Times New Roman" pitchFamily="18" charset="0"/>
              </a:rPr>
              <a:t>Reduce time</a:t>
            </a:r>
          </a:p>
          <a:p>
            <a:pPr marL="199390" indent="-187325" algn="just">
              <a:spcBef>
                <a:spcPts val="440"/>
              </a:spcBef>
              <a:buClr>
                <a:srgbClr val="A9A57B"/>
              </a:buClr>
              <a:buFont typeface="Wingdings" pitchFamily="2" charset="2"/>
              <a:buChar char="§"/>
              <a:tabLst>
                <a:tab pos="200025" algn="l"/>
              </a:tabLst>
            </a:pPr>
            <a:r>
              <a:rPr lang="en-IN" sz="2200" spc="-15" dirty="0">
                <a:solidFill>
                  <a:schemeClr val="tx1">
                    <a:lumMod val="95000"/>
                    <a:lumOff val="5000"/>
                  </a:schemeClr>
                </a:solidFill>
                <a:latin typeface="Times New Roman" pitchFamily="18" charset="0"/>
                <a:cs typeface="Times New Roman" pitchFamily="18" charset="0"/>
              </a:rPr>
              <a:t>Backup</a:t>
            </a:r>
          </a:p>
          <a:p>
            <a:pPr marL="199390" indent="-187325" algn="just">
              <a:spcBef>
                <a:spcPts val="440"/>
              </a:spcBef>
              <a:buClr>
                <a:srgbClr val="A9A57B"/>
              </a:buClr>
              <a:buFont typeface="Wingdings" pitchFamily="2" charset="2"/>
              <a:buChar char="§"/>
              <a:tabLst>
                <a:tab pos="200025" algn="l"/>
              </a:tabLst>
            </a:pPr>
            <a:r>
              <a:rPr lang="en-IN" sz="2200" spc="-15" dirty="0">
                <a:solidFill>
                  <a:schemeClr val="tx1">
                    <a:lumMod val="95000"/>
                    <a:lumOff val="5000"/>
                  </a:schemeClr>
                </a:solidFill>
                <a:latin typeface="Times New Roman" pitchFamily="18" charset="0"/>
                <a:cs typeface="Times New Roman" pitchFamily="18" charset="0"/>
              </a:rPr>
              <a:t>multiple user interface</a:t>
            </a:r>
          </a:p>
          <a:p>
            <a:pPr marL="199390" indent="-187325">
              <a:spcBef>
                <a:spcPts val="440"/>
              </a:spcBef>
              <a:buClr>
                <a:srgbClr val="A9A57B"/>
              </a:buClr>
              <a:buFont typeface="Wingdings" pitchFamily="2" charset="2"/>
              <a:buChar char="§"/>
              <a:tabLst>
                <a:tab pos="200025" algn="l"/>
              </a:tabLst>
            </a:pPr>
            <a:r>
              <a:rPr lang="en-IN" sz="2200" spc="-15" dirty="0">
                <a:solidFill>
                  <a:schemeClr val="tx1">
                    <a:lumMod val="95000"/>
                    <a:lumOff val="5000"/>
                  </a:schemeClr>
                </a:solidFill>
                <a:latin typeface="Times New Roman" pitchFamily="18" charset="0"/>
                <a:cs typeface="Times New Roman" pitchFamily="18" charset="0"/>
              </a:rPr>
              <a:t>Data Independence</a:t>
            </a:r>
          </a:p>
          <a:p>
            <a:pPr marL="199390" indent="-187325">
              <a:lnSpc>
                <a:spcPct val="100000"/>
              </a:lnSpc>
              <a:spcBef>
                <a:spcPts val="440"/>
              </a:spcBef>
              <a:buClr>
                <a:srgbClr val="A9A57B"/>
              </a:buClr>
              <a:buFont typeface="Wingdings" pitchFamily="2" charset="2"/>
              <a:buChar char="§"/>
              <a:tabLst>
                <a:tab pos="200025" algn="l"/>
              </a:tabLst>
            </a:pPr>
            <a:r>
              <a:rPr lang="en-IN" sz="2200" spc="-15" dirty="0">
                <a:solidFill>
                  <a:schemeClr val="tx1">
                    <a:lumMod val="95000"/>
                    <a:lumOff val="5000"/>
                  </a:schemeClr>
                </a:solidFill>
                <a:latin typeface="Times New Roman" pitchFamily="18" charset="0"/>
                <a:cs typeface="Times New Roman" pitchFamily="18" charset="0"/>
              </a:rPr>
              <a:t>Efficient</a:t>
            </a:r>
            <a:r>
              <a:rPr lang="en-IN" sz="2200" spc="-30" dirty="0">
                <a:solidFill>
                  <a:schemeClr val="tx1">
                    <a:lumMod val="95000"/>
                    <a:lumOff val="5000"/>
                  </a:schemeClr>
                </a:solidFill>
                <a:latin typeface="Times New Roman" pitchFamily="18" charset="0"/>
                <a:cs typeface="Times New Roman" pitchFamily="18" charset="0"/>
              </a:rPr>
              <a:t> </a:t>
            </a:r>
            <a:r>
              <a:rPr lang="en-IN" sz="2200" spc="-15" dirty="0">
                <a:solidFill>
                  <a:schemeClr val="tx1">
                    <a:lumMod val="95000"/>
                    <a:lumOff val="5000"/>
                  </a:schemeClr>
                </a:solidFill>
                <a:latin typeface="Times New Roman" pitchFamily="18" charset="0"/>
                <a:cs typeface="Times New Roman" pitchFamily="18" charset="0"/>
              </a:rPr>
              <a:t>Data</a:t>
            </a:r>
            <a:r>
              <a:rPr lang="en-IN" sz="2200" spc="-25" dirty="0">
                <a:solidFill>
                  <a:schemeClr val="tx1">
                    <a:lumMod val="95000"/>
                    <a:lumOff val="5000"/>
                  </a:schemeClr>
                </a:solidFill>
                <a:latin typeface="Times New Roman" pitchFamily="18" charset="0"/>
                <a:cs typeface="Times New Roman" pitchFamily="18" charset="0"/>
              </a:rPr>
              <a:t> </a:t>
            </a:r>
            <a:r>
              <a:rPr lang="en-IN" sz="2200" spc="-5" dirty="0">
                <a:solidFill>
                  <a:schemeClr val="tx1">
                    <a:lumMod val="95000"/>
                    <a:lumOff val="5000"/>
                  </a:schemeClr>
                </a:solidFill>
                <a:latin typeface="Times New Roman" pitchFamily="18" charset="0"/>
                <a:cs typeface="Times New Roman" pitchFamily="18" charset="0"/>
              </a:rPr>
              <a:t>Access</a:t>
            </a:r>
            <a:endParaRPr lang="en-IN" sz="2200" dirty="0">
              <a:solidFill>
                <a:schemeClr val="tx1">
                  <a:lumMod val="95000"/>
                  <a:lumOff val="5000"/>
                </a:schemeClr>
              </a:solidFill>
              <a:latin typeface="Times New Roman" pitchFamily="18" charset="0"/>
              <a:cs typeface="Times New Roman" pitchFamily="18" charset="0"/>
            </a:endParaRPr>
          </a:p>
          <a:p>
            <a:pPr marL="199390" indent="-187325">
              <a:lnSpc>
                <a:spcPct val="100000"/>
              </a:lnSpc>
              <a:spcBef>
                <a:spcPts val="440"/>
              </a:spcBef>
              <a:buClr>
                <a:srgbClr val="A9A57B"/>
              </a:buClr>
              <a:buFont typeface="Wingdings" pitchFamily="2" charset="2"/>
              <a:buChar char="§"/>
              <a:tabLst>
                <a:tab pos="200025" algn="l"/>
              </a:tabLst>
            </a:pPr>
            <a:r>
              <a:rPr lang="en-IN" sz="2200" spc="-15" dirty="0">
                <a:solidFill>
                  <a:schemeClr val="tx1">
                    <a:lumMod val="95000"/>
                    <a:lumOff val="5000"/>
                  </a:schemeClr>
                </a:solidFill>
                <a:latin typeface="Times New Roman" pitchFamily="18" charset="0"/>
                <a:cs typeface="Times New Roman" pitchFamily="18" charset="0"/>
              </a:rPr>
              <a:t>Data</a:t>
            </a:r>
            <a:r>
              <a:rPr lang="en-IN" sz="2200" spc="-25" dirty="0">
                <a:solidFill>
                  <a:schemeClr val="tx1">
                    <a:lumMod val="95000"/>
                    <a:lumOff val="5000"/>
                  </a:schemeClr>
                </a:solidFill>
                <a:latin typeface="Times New Roman" pitchFamily="18" charset="0"/>
                <a:cs typeface="Times New Roman" pitchFamily="18" charset="0"/>
              </a:rPr>
              <a:t> </a:t>
            </a:r>
            <a:r>
              <a:rPr lang="en-IN" sz="2200" spc="-10" dirty="0">
                <a:solidFill>
                  <a:schemeClr val="tx1">
                    <a:lumMod val="95000"/>
                    <a:lumOff val="5000"/>
                  </a:schemeClr>
                </a:solidFill>
                <a:latin typeface="Times New Roman" pitchFamily="18" charset="0"/>
                <a:cs typeface="Times New Roman" pitchFamily="18" charset="0"/>
              </a:rPr>
              <a:t>Integrity</a:t>
            </a:r>
            <a:r>
              <a:rPr lang="en-IN" sz="2200" spc="-25" dirty="0">
                <a:solidFill>
                  <a:schemeClr val="tx1">
                    <a:lumMod val="95000"/>
                    <a:lumOff val="5000"/>
                  </a:schemeClr>
                </a:solidFill>
                <a:latin typeface="Times New Roman" pitchFamily="18" charset="0"/>
                <a:cs typeface="Times New Roman" pitchFamily="18" charset="0"/>
              </a:rPr>
              <a:t> </a:t>
            </a:r>
            <a:r>
              <a:rPr lang="en-IN" sz="2200" spc="-5" dirty="0">
                <a:solidFill>
                  <a:schemeClr val="tx1">
                    <a:lumMod val="95000"/>
                    <a:lumOff val="5000"/>
                  </a:schemeClr>
                </a:solidFill>
                <a:latin typeface="Times New Roman" pitchFamily="18" charset="0"/>
                <a:cs typeface="Times New Roman" pitchFamily="18" charset="0"/>
              </a:rPr>
              <a:t>and</a:t>
            </a:r>
            <a:r>
              <a:rPr lang="en-IN" sz="2200" spc="-25" dirty="0">
                <a:solidFill>
                  <a:schemeClr val="tx1">
                    <a:lumMod val="95000"/>
                    <a:lumOff val="5000"/>
                  </a:schemeClr>
                </a:solidFill>
                <a:latin typeface="Times New Roman" pitchFamily="18" charset="0"/>
                <a:cs typeface="Times New Roman" pitchFamily="18" charset="0"/>
              </a:rPr>
              <a:t> </a:t>
            </a:r>
            <a:r>
              <a:rPr lang="en-IN" sz="2200" spc="-5" dirty="0">
                <a:solidFill>
                  <a:schemeClr val="tx1">
                    <a:lumMod val="95000"/>
                    <a:lumOff val="5000"/>
                  </a:schemeClr>
                </a:solidFill>
                <a:latin typeface="Times New Roman" pitchFamily="18" charset="0"/>
                <a:cs typeface="Times New Roman" pitchFamily="18" charset="0"/>
              </a:rPr>
              <a:t>Security</a:t>
            </a:r>
            <a:endParaRPr lang="en-IN" sz="2200" dirty="0">
              <a:solidFill>
                <a:schemeClr val="tx1">
                  <a:lumMod val="95000"/>
                  <a:lumOff val="5000"/>
                </a:schemeClr>
              </a:solidFill>
              <a:latin typeface="Times New Roman" pitchFamily="18" charset="0"/>
              <a:cs typeface="Times New Roman" pitchFamily="18" charset="0"/>
            </a:endParaRPr>
          </a:p>
          <a:p>
            <a:pPr marL="199390" indent="-187325">
              <a:lnSpc>
                <a:spcPct val="100000"/>
              </a:lnSpc>
              <a:spcBef>
                <a:spcPts val="440"/>
              </a:spcBef>
              <a:buClr>
                <a:srgbClr val="A9A57B"/>
              </a:buClr>
              <a:buFont typeface="Wingdings" pitchFamily="2" charset="2"/>
              <a:buChar char="§"/>
              <a:tabLst>
                <a:tab pos="200025" algn="l"/>
              </a:tabLst>
            </a:pPr>
            <a:r>
              <a:rPr lang="en-IN" sz="2200" spc="-15" dirty="0">
                <a:solidFill>
                  <a:schemeClr val="tx1">
                    <a:lumMod val="95000"/>
                    <a:lumOff val="5000"/>
                  </a:schemeClr>
                </a:solidFill>
                <a:latin typeface="Times New Roman" pitchFamily="18" charset="0"/>
                <a:cs typeface="Times New Roman" pitchFamily="18" charset="0"/>
              </a:rPr>
              <a:t>Data</a:t>
            </a:r>
            <a:r>
              <a:rPr lang="en-IN" sz="2200" spc="-25" dirty="0">
                <a:solidFill>
                  <a:schemeClr val="tx1">
                    <a:lumMod val="95000"/>
                    <a:lumOff val="5000"/>
                  </a:schemeClr>
                </a:solidFill>
                <a:latin typeface="Times New Roman" pitchFamily="18" charset="0"/>
                <a:cs typeface="Times New Roman" pitchFamily="18" charset="0"/>
              </a:rPr>
              <a:t> </a:t>
            </a:r>
            <a:r>
              <a:rPr lang="en-IN" sz="2200" spc="-15" dirty="0">
                <a:solidFill>
                  <a:schemeClr val="tx1">
                    <a:lumMod val="95000"/>
                    <a:lumOff val="5000"/>
                  </a:schemeClr>
                </a:solidFill>
                <a:latin typeface="Times New Roman" pitchFamily="18" charset="0"/>
                <a:cs typeface="Times New Roman" pitchFamily="18" charset="0"/>
              </a:rPr>
              <a:t>Administration</a:t>
            </a:r>
            <a:endParaRPr lang="en-IN" sz="2200" dirty="0">
              <a:solidFill>
                <a:schemeClr val="tx1">
                  <a:lumMod val="95000"/>
                  <a:lumOff val="5000"/>
                </a:schemeClr>
              </a:solidFill>
              <a:latin typeface="Times New Roman" pitchFamily="18" charset="0"/>
              <a:cs typeface="Times New Roman" pitchFamily="18" charset="0"/>
            </a:endParaRPr>
          </a:p>
          <a:p>
            <a:pPr marL="199390" indent="-187325">
              <a:lnSpc>
                <a:spcPct val="100000"/>
              </a:lnSpc>
              <a:spcBef>
                <a:spcPts val="440"/>
              </a:spcBef>
              <a:buClr>
                <a:srgbClr val="A9A57B"/>
              </a:buClr>
              <a:buFont typeface="Wingdings" pitchFamily="2" charset="2"/>
              <a:buChar char="§"/>
              <a:tabLst>
                <a:tab pos="200025" algn="l"/>
              </a:tabLst>
            </a:pPr>
            <a:r>
              <a:rPr lang="en-IN" sz="2200" spc="-10" dirty="0">
                <a:solidFill>
                  <a:schemeClr val="tx1">
                    <a:lumMod val="95000"/>
                    <a:lumOff val="5000"/>
                  </a:schemeClr>
                </a:solidFill>
                <a:latin typeface="Times New Roman" pitchFamily="18" charset="0"/>
                <a:cs typeface="Times New Roman" pitchFamily="18" charset="0"/>
              </a:rPr>
              <a:t>Concurrent</a:t>
            </a:r>
            <a:r>
              <a:rPr lang="en-IN" sz="2200" spc="-15" dirty="0">
                <a:solidFill>
                  <a:schemeClr val="tx1">
                    <a:lumMod val="95000"/>
                    <a:lumOff val="5000"/>
                  </a:schemeClr>
                </a:solidFill>
                <a:latin typeface="Times New Roman" pitchFamily="18" charset="0"/>
                <a:cs typeface="Times New Roman" pitchFamily="18" charset="0"/>
              </a:rPr>
              <a:t> </a:t>
            </a:r>
            <a:r>
              <a:rPr lang="en-IN" sz="2200" spc="-5" dirty="0">
                <a:solidFill>
                  <a:schemeClr val="tx1">
                    <a:lumMod val="95000"/>
                    <a:lumOff val="5000"/>
                  </a:schemeClr>
                </a:solidFill>
                <a:latin typeface="Times New Roman" pitchFamily="18" charset="0"/>
                <a:cs typeface="Times New Roman" pitchFamily="18" charset="0"/>
              </a:rPr>
              <a:t>Access</a:t>
            </a:r>
            <a:r>
              <a:rPr lang="en-IN" sz="2200" spc="-10" dirty="0">
                <a:solidFill>
                  <a:schemeClr val="tx1">
                    <a:lumMod val="95000"/>
                    <a:lumOff val="5000"/>
                  </a:schemeClr>
                </a:solidFill>
                <a:latin typeface="Times New Roman" pitchFamily="18" charset="0"/>
                <a:cs typeface="Times New Roman" pitchFamily="18" charset="0"/>
              </a:rPr>
              <a:t> </a:t>
            </a:r>
            <a:r>
              <a:rPr lang="en-IN" sz="2200" spc="-5" dirty="0">
                <a:solidFill>
                  <a:schemeClr val="tx1">
                    <a:lumMod val="95000"/>
                    <a:lumOff val="5000"/>
                  </a:schemeClr>
                </a:solidFill>
                <a:latin typeface="Times New Roman" pitchFamily="18" charset="0"/>
                <a:cs typeface="Times New Roman" pitchFamily="18" charset="0"/>
              </a:rPr>
              <a:t>and</a:t>
            </a:r>
            <a:r>
              <a:rPr lang="en-IN" sz="2200" spc="-10" dirty="0">
                <a:solidFill>
                  <a:schemeClr val="tx1">
                    <a:lumMod val="95000"/>
                    <a:lumOff val="5000"/>
                  </a:schemeClr>
                </a:solidFill>
                <a:latin typeface="Times New Roman" pitchFamily="18" charset="0"/>
                <a:cs typeface="Times New Roman" pitchFamily="18" charset="0"/>
              </a:rPr>
              <a:t> </a:t>
            </a:r>
            <a:r>
              <a:rPr lang="en-IN" sz="2200" spc="-15" dirty="0">
                <a:solidFill>
                  <a:schemeClr val="tx1">
                    <a:lumMod val="95000"/>
                    <a:lumOff val="5000"/>
                  </a:schemeClr>
                </a:solidFill>
                <a:latin typeface="Times New Roman" pitchFamily="18" charset="0"/>
                <a:cs typeface="Times New Roman" pitchFamily="18" charset="0"/>
              </a:rPr>
              <a:t>Crash</a:t>
            </a:r>
            <a:r>
              <a:rPr lang="en-IN" sz="2200" spc="-10" dirty="0">
                <a:solidFill>
                  <a:schemeClr val="tx1">
                    <a:lumMod val="95000"/>
                    <a:lumOff val="5000"/>
                  </a:schemeClr>
                </a:solidFill>
                <a:latin typeface="Times New Roman" pitchFamily="18" charset="0"/>
                <a:cs typeface="Times New Roman" pitchFamily="18" charset="0"/>
              </a:rPr>
              <a:t> </a:t>
            </a:r>
            <a:r>
              <a:rPr lang="en-IN" sz="2200" spc="-15" dirty="0">
                <a:solidFill>
                  <a:schemeClr val="tx1">
                    <a:lumMod val="95000"/>
                    <a:lumOff val="5000"/>
                  </a:schemeClr>
                </a:solidFill>
                <a:latin typeface="Times New Roman" pitchFamily="18" charset="0"/>
                <a:cs typeface="Times New Roman" pitchFamily="18" charset="0"/>
              </a:rPr>
              <a:t>Recovery</a:t>
            </a:r>
            <a:endParaRPr lang="en-IN" sz="2200" dirty="0">
              <a:solidFill>
                <a:schemeClr val="tx1">
                  <a:lumMod val="95000"/>
                  <a:lumOff val="5000"/>
                </a:schemeClr>
              </a:solidFill>
              <a:latin typeface="Times New Roman" pitchFamily="18" charset="0"/>
              <a:cs typeface="Times New Roman" pitchFamily="18" charset="0"/>
            </a:endParaRPr>
          </a:p>
          <a:p>
            <a:pPr marL="199390" indent="-187325">
              <a:lnSpc>
                <a:spcPct val="100000"/>
              </a:lnSpc>
              <a:spcBef>
                <a:spcPts val="440"/>
              </a:spcBef>
              <a:buClr>
                <a:srgbClr val="A9A57B"/>
              </a:buClr>
              <a:buFont typeface="Wingdings" pitchFamily="2" charset="2"/>
              <a:buChar char="§"/>
              <a:tabLst>
                <a:tab pos="200025" algn="l"/>
              </a:tabLst>
            </a:pPr>
            <a:r>
              <a:rPr lang="en-IN" sz="2200" spc="-10" dirty="0">
                <a:solidFill>
                  <a:schemeClr val="tx1">
                    <a:lumMod val="95000"/>
                    <a:lumOff val="5000"/>
                  </a:schemeClr>
                </a:solidFill>
                <a:latin typeface="Times New Roman" pitchFamily="18" charset="0"/>
                <a:cs typeface="Times New Roman" pitchFamily="18" charset="0"/>
              </a:rPr>
              <a:t>Reduced</a:t>
            </a:r>
            <a:r>
              <a:rPr lang="en-IN" sz="2200" spc="-20" dirty="0">
                <a:solidFill>
                  <a:schemeClr val="tx1">
                    <a:lumMod val="95000"/>
                    <a:lumOff val="5000"/>
                  </a:schemeClr>
                </a:solidFill>
                <a:latin typeface="Times New Roman" pitchFamily="18" charset="0"/>
                <a:cs typeface="Times New Roman" pitchFamily="18" charset="0"/>
              </a:rPr>
              <a:t> </a:t>
            </a:r>
            <a:r>
              <a:rPr lang="en-IN" sz="2200" spc="-10" dirty="0">
                <a:solidFill>
                  <a:schemeClr val="tx1">
                    <a:lumMod val="95000"/>
                    <a:lumOff val="5000"/>
                  </a:schemeClr>
                </a:solidFill>
                <a:latin typeface="Times New Roman" pitchFamily="18" charset="0"/>
                <a:cs typeface="Times New Roman" pitchFamily="18" charset="0"/>
              </a:rPr>
              <a:t>Application</a:t>
            </a:r>
            <a:r>
              <a:rPr lang="en-IN" sz="2200" spc="-20" dirty="0">
                <a:solidFill>
                  <a:schemeClr val="tx1">
                    <a:lumMod val="95000"/>
                    <a:lumOff val="5000"/>
                  </a:schemeClr>
                </a:solidFill>
                <a:latin typeface="Times New Roman" pitchFamily="18" charset="0"/>
                <a:cs typeface="Times New Roman" pitchFamily="18" charset="0"/>
              </a:rPr>
              <a:t> </a:t>
            </a:r>
            <a:r>
              <a:rPr lang="en-IN" sz="2200" spc="-10" dirty="0">
                <a:solidFill>
                  <a:schemeClr val="tx1">
                    <a:lumMod val="95000"/>
                    <a:lumOff val="5000"/>
                  </a:schemeClr>
                </a:solidFill>
                <a:latin typeface="Times New Roman" pitchFamily="18" charset="0"/>
                <a:cs typeface="Times New Roman" pitchFamily="18" charset="0"/>
              </a:rPr>
              <a:t>Development</a:t>
            </a:r>
            <a:r>
              <a:rPr lang="en-IN" sz="2200" spc="-15" dirty="0">
                <a:solidFill>
                  <a:schemeClr val="tx1">
                    <a:lumMod val="95000"/>
                    <a:lumOff val="5000"/>
                  </a:schemeClr>
                </a:solidFill>
                <a:latin typeface="Times New Roman" pitchFamily="18" charset="0"/>
                <a:cs typeface="Times New Roman" pitchFamily="18" charset="0"/>
              </a:rPr>
              <a:t> </a:t>
            </a:r>
            <a:r>
              <a:rPr lang="en-IN" sz="2200" spc="-5" dirty="0">
                <a:solidFill>
                  <a:schemeClr val="tx1">
                    <a:lumMod val="95000"/>
                    <a:lumOff val="5000"/>
                  </a:schemeClr>
                </a:solidFill>
                <a:latin typeface="Times New Roman" pitchFamily="18" charset="0"/>
                <a:cs typeface="Times New Roman" pitchFamily="18" charset="0"/>
              </a:rPr>
              <a:t>Time</a:t>
            </a:r>
            <a:endParaRPr lang="en-IN" sz="2200" dirty="0">
              <a:solidFill>
                <a:schemeClr val="tx1">
                  <a:lumMod val="95000"/>
                  <a:lumOff val="5000"/>
                </a:schemeClr>
              </a:solidFill>
              <a:latin typeface="Times New Roman" pitchFamily="18" charset="0"/>
              <a:cs typeface="Times New Roman" pitchFamily="18" charset="0"/>
            </a:endParaRPr>
          </a:p>
          <a:p>
            <a:pPr algn="just">
              <a:buFont typeface="Arial" pitchFamily="34" charset="0"/>
              <a:buChar char="•"/>
            </a:pPr>
            <a:endParaRPr lang="en-IN" sz="2200" dirty="0">
              <a:latin typeface="Times New Roman" pitchFamily="18" charset="0"/>
              <a:cs typeface="Times New Roman" pitchFamily="18"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ChangeArrowheads="1"/>
          </p:cNvSpPr>
          <p:nvPr/>
        </p:nvSpPr>
        <p:spPr bwMode="auto">
          <a:xfrm>
            <a:off x="685800" y="76200"/>
            <a:ext cx="7772400" cy="990600"/>
          </a:xfrm>
          <a:prstGeom prst="rect">
            <a:avLst/>
          </a:prstGeom>
          <a:noFill/>
          <a:ln w="9525">
            <a:noFill/>
            <a:miter lim="800000"/>
            <a:headEnd/>
            <a:tailEnd/>
          </a:ln>
          <a:effectLst/>
        </p:spPr>
        <p:txBody>
          <a:bodyPr anchor="ctr"/>
          <a:lstStyle/>
          <a:p>
            <a:r>
              <a:rPr lang="en-IN" sz="4400" dirty="0">
                <a:solidFill>
                  <a:srgbClr val="CC0000"/>
                </a:solidFill>
                <a:latin typeface="Arial-BoldMT"/>
              </a:rPr>
              <a:t>Disadvantages of DBMS</a:t>
            </a:r>
          </a:p>
        </p:txBody>
      </p:sp>
      <p:sp>
        <p:nvSpPr>
          <p:cNvPr id="364547" name="Rectangle 3"/>
          <p:cNvSpPr>
            <a:spLocks noGrp="1" noChangeArrowheads="1"/>
          </p:cNvSpPr>
          <p:nvPr>
            <p:ph type="body" idx="1"/>
          </p:nvPr>
        </p:nvSpPr>
        <p:spPr>
          <a:xfrm>
            <a:off x="304800" y="1219200"/>
            <a:ext cx="7696200" cy="4419600"/>
          </a:xfrm>
          <a:noFill/>
          <a:ln/>
        </p:spPr>
        <p:txBody>
          <a:bodyPr/>
          <a:lstStyle/>
          <a:p>
            <a:pPr algn="just">
              <a:buFont typeface="Arial" pitchFamily="34" charset="0"/>
              <a:buChar char="•"/>
            </a:pPr>
            <a:r>
              <a:rPr lang="en-IN" sz="2200" dirty="0">
                <a:solidFill>
                  <a:srgbClr val="FF0000"/>
                </a:solidFill>
                <a:latin typeface="Times New Roman" pitchFamily="18" charset="0"/>
                <a:cs typeface="Times New Roman" pitchFamily="18" charset="0"/>
              </a:rPr>
              <a:t>Cost of Hardware and Software: </a:t>
            </a:r>
            <a:r>
              <a:rPr lang="en-IN" sz="2200" dirty="0">
                <a:latin typeface="Times New Roman" pitchFamily="18" charset="0"/>
                <a:cs typeface="Times New Roman" pitchFamily="18" charset="0"/>
              </a:rPr>
              <a:t>It requires a high speed of data processor and large memory size to run DBMS software.</a:t>
            </a:r>
          </a:p>
          <a:p>
            <a:pPr algn="just">
              <a:buFont typeface="Arial" pitchFamily="34" charset="0"/>
              <a:buChar char="•"/>
            </a:pPr>
            <a:r>
              <a:rPr lang="en-IN" sz="2200" dirty="0">
                <a:solidFill>
                  <a:srgbClr val="FF0000"/>
                </a:solidFill>
                <a:latin typeface="Times New Roman" pitchFamily="18" charset="0"/>
                <a:cs typeface="Times New Roman" pitchFamily="18" charset="0"/>
              </a:rPr>
              <a:t>Size:</a:t>
            </a:r>
            <a:r>
              <a:rPr lang="en-IN" sz="2200" dirty="0">
                <a:latin typeface="Times New Roman" pitchFamily="18" charset="0"/>
                <a:cs typeface="Times New Roman" pitchFamily="18" charset="0"/>
              </a:rPr>
              <a:t> It occupies a large space of disks and large memory to run them efficiently.</a:t>
            </a:r>
          </a:p>
          <a:p>
            <a:pPr algn="just">
              <a:buFont typeface="Arial" pitchFamily="34" charset="0"/>
              <a:buChar char="•"/>
            </a:pPr>
            <a:r>
              <a:rPr lang="en-IN" sz="2200" dirty="0">
                <a:solidFill>
                  <a:srgbClr val="FF0000"/>
                </a:solidFill>
                <a:latin typeface="Times New Roman" pitchFamily="18" charset="0"/>
                <a:cs typeface="Times New Roman" pitchFamily="18" charset="0"/>
              </a:rPr>
              <a:t>Complexity:</a:t>
            </a:r>
            <a:r>
              <a:rPr lang="en-IN" sz="2200" dirty="0">
                <a:latin typeface="Times New Roman" pitchFamily="18" charset="0"/>
                <a:cs typeface="Times New Roman" pitchFamily="18" charset="0"/>
              </a:rPr>
              <a:t> Database system creates additional complexity and requirements.</a:t>
            </a:r>
          </a:p>
          <a:p>
            <a:pPr algn="just">
              <a:buFont typeface="Arial" pitchFamily="34" charset="0"/>
              <a:buChar char="•"/>
            </a:pPr>
            <a:r>
              <a:rPr lang="en-IN" sz="2200" dirty="0">
                <a:solidFill>
                  <a:srgbClr val="FF0000"/>
                </a:solidFill>
                <a:latin typeface="Times New Roman" pitchFamily="18" charset="0"/>
                <a:cs typeface="Times New Roman" pitchFamily="18" charset="0"/>
              </a:rPr>
              <a:t>Higher impact of failure: </a:t>
            </a:r>
            <a:r>
              <a:rPr lang="en-IN" sz="2200" dirty="0">
                <a:latin typeface="Times New Roman" pitchFamily="18" charset="0"/>
                <a:cs typeface="Times New Roman" pitchFamily="18" charset="0"/>
              </a:rPr>
              <a:t>Failure is highly impacted the database because in most of the organization, all the data stored in a single database and if the database is damaged due to electric failure or database corruption then the data may be lost forever.</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679</TotalTime>
  <Words>4582</Words>
  <Application>Microsoft Macintosh PowerPoint</Application>
  <PresentationFormat>On-screen Show (4:3)</PresentationFormat>
  <Paragraphs>387</Paragraphs>
  <Slides>47</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Arial MT</vt:lpstr>
      <vt:lpstr>Arial-BoldMT</vt:lpstr>
      <vt:lpstr>Calibri</vt:lpstr>
      <vt:lpstr>Times New Roman</vt:lpstr>
      <vt:lpstr>Wingdings</vt:lpstr>
      <vt:lpstr>Office Theme</vt:lpstr>
      <vt:lpstr>Database Management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Motivation</vt:lpstr>
      <vt:lpstr>Abstraction &amp; Levels of Abstraction</vt:lpstr>
      <vt:lpstr>View of Data An architecture for a database system</vt:lpstr>
      <vt:lpstr>Instances and Schemas</vt:lpstr>
      <vt:lpstr>Data independence </vt:lpstr>
      <vt:lpstr>PowerPoint Presentation</vt:lpstr>
      <vt:lpstr>PowerPoint Presentation</vt:lpstr>
      <vt:lpstr>PowerPoint Presentation</vt:lpstr>
      <vt:lpstr>Three schema architecture </vt:lpstr>
      <vt:lpstr>PowerPoint Presentation</vt:lpstr>
      <vt:lpstr>PowerPoint Presentation</vt:lpstr>
      <vt:lpstr>Centralized Architecture</vt:lpstr>
      <vt:lpstr>Client-Server architecture</vt:lpstr>
      <vt:lpstr>PowerPoint Presentation</vt:lpstr>
      <vt:lpstr>PowerPoint Presentation</vt:lpstr>
      <vt:lpstr>PowerPoint Presentation</vt:lpstr>
      <vt:lpstr>PowerPoint Presentation</vt:lpstr>
      <vt:lpstr>Database components</vt:lpstr>
      <vt:lpstr>PowerPoint Presentation</vt:lpstr>
      <vt:lpstr>PowerPoint Presentation</vt:lpstr>
      <vt:lpstr>Database users</vt:lpstr>
      <vt:lpstr>PowerPoint Presentation</vt:lpstr>
      <vt:lpstr>PowerPoint Presentation</vt:lpstr>
      <vt:lpstr>PowerPoint Presentation</vt:lpstr>
      <vt:lpstr>DBMS Languages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cp:lastModifiedBy>BEEBI NASEEBA</cp:lastModifiedBy>
  <cp:revision>26</cp:revision>
  <dcterms:created xsi:type="dcterms:W3CDTF">2022-06-07T05:54:20Z</dcterms:created>
  <dcterms:modified xsi:type="dcterms:W3CDTF">2025-01-07T04:29:40Z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