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07D0DC-F03D-138D-F890-9F8D8676094A}" v="175" dt="2025-04-06T18:22:59.7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15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4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997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7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48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8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4/6/2025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12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4/6/2025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06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92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76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21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331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pic>
        <p:nvPicPr>
          <p:cNvPr id="4" name="Picture 3" descr="Person writing on a notepad">
            <a:extLst>
              <a:ext uri="{FF2B5EF4-FFF2-40B4-BE49-F238E27FC236}">
                <a16:creationId xmlns:a16="http://schemas.microsoft.com/office/drawing/2014/main" id="{40FB9AEF-79B7-CEE5-B360-6515F7ACAD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244" r="-2" b="17862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6136311-C81B-47C5-AE0A-5641A5A59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4444" y="1066800"/>
            <a:ext cx="4682990" cy="4724400"/>
          </a:xfrm>
          <a:prstGeom prst="rect">
            <a:avLst/>
          </a:prstGeom>
          <a:solidFill>
            <a:schemeClr val="bg1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A7709B-B0C5-2091-3260-FA3E129C9E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6789" y="1562101"/>
            <a:ext cx="3915862" cy="277583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/>
              <a:t>IU Smart Course Selector AI Application</a:t>
            </a:r>
          </a:p>
          <a:p>
            <a:pPr>
              <a:lnSpc>
                <a:spcPct val="90000"/>
              </a:lnSpc>
            </a:pPr>
            <a:endParaRPr lang="en-US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D398-B7C6-0706-F4A4-3965037DC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8674" y="4349032"/>
            <a:ext cx="3816351" cy="941832"/>
          </a:xfrm>
        </p:spPr>
        <p:txBody>
          <a:bodyPr>
            <a:normAutofit/>
          </a:bodyPr>
          <a:lstStyle/>
          <a:p>
            <a:r>
              <a:rPr lang="en-US" sz="1200" b="0" i="1" dirty="0">
                <a:ea typeface="+mn-lt"/>
                <a:cs typeface="+mn-lt"/>
              </a:rPr>
              <a:t>Your Intelligent Academic Companion</a:t>
            </a:r>
            <a:endParaRPr lang="en-US" sz="1200" i="1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CC73A33-65FF-41A9-A3B0-006753CD1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0800000" flipV="1">
            <a:off x="305077" y="1063752"/>
            <a:ext cx="0" cy="472744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0747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E4E5C-5FEF-2635-C589-8B9BC66E3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340D0-C3C4-EB42-E79B-D36C0CA16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+mj-lt"/>
                <a:ea typeface="+mj-ea"/>
                <a:cs typeface="+mj-cs"/>
              </a:rPr>
              <a:t>Students struggle with course selection decisions</a:t>
            </a:r>
          </a:p>
          <a:p>
            <a:r>
              <a:rPr lang="en-US" sz="2400" dirty="0">
                <a:latin typeface="+mj-lt"/>
                <a:ea typeface="+mj-ea"/>
                <a:cs typeface="+mj-cs"/>
              </a:rPr>
              <a:t>Overwhelming number of course options</a:t>
            </a:r>
          </a:p>
          <a:p>
            <a:r>
              <a:rPr lang="en-US" sz="2400" dirty="0">
                <a:latin typeface="+mj-lt"/>
                <a:ea typeface="+mj-ea"/>
                <a:cs typeface="+mj-cs"/>
              </a:rPr>
              <a:t>Difficulty finding courses that align with career goals</a:t>
            </a:r>
          </a:p>
          <a:p>
            <a:r>
              <a:rPr lang="en-US" sz="2400" dirty="0">
                <a:latin typeface="+mj-lt"/>
                <a:ea typeface="+mj-ea"/>
                <a:cs typeface="+mj-cs"/>
              </a:rPr>
              <a:t>Limited personalized guidance at scale</a:t>
            </a:r>
          </a:p>
          <a:p>
            <a:r>
              <a:rPr lang="en-US" sz="2400" dirty="0">
                <a:latin typeface="+mj-lt"/>
                <a:ea typeface="+mj-ea"/>
                <a:cs typeface="+mj-cs"/>
              </a:rPr>
              <a:t>Time-consuming research process</a:t>
            </a:r>
          </a:p>
          <a:p>
            <a:pPr marL="0" indent="0">
              <a:buNone/>
            </a:pPr>
            <a:endParaRPr lang="en-US" b="1" dirty="0">
              <a:ea typeface="+mn-lt"/>
              <a:cs typeface="+mn-lt"/>
            </a:endParaRPr>
          </a:p>
          <a:p>
            <a:endParaRPr lang="en-US" b="1" dirty="0">
              <a:ea typeface="+mn-lt"/>
              <a:cs typeface="+mn-lt"/>
            </a:endParaRPr>
          </a:p>
        </p:txBody>
      </p:sp>
      <p:pic>
        <p:nvPicPr>
          <p:cNvPr id="4" name="Picture 3" descr="A red letter u on a black background&#10;&#10;AI-generated content may be incorrect.">
            <a:extLst>
              <a:ext uri="{FF2B5EF4-FFF2-40B4-BE49-F238E27FC236}">
                <a16:creationId xmlns:a16="http://schemas.microsoft.com/office/drawing/2014/main" id="{553F9733-40D0-0123-87ED-A239284A1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8375" y="909322"/>
            <a:ext cx="1317839" cy="131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168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F70414-9D2D-849E-0BD8-A4A56D422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1BC03-F030-73CF-907F-643C947D3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Our Solution</a:t>
            </a:r>
            <a:r>
              <a:rPr lang="en-US" dirty="0"/>
              <a:t> 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64535-3195-D47C-EC65-1AD4424C8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Data from IU Data Catalog Search</a:t>
            </a:r>
            <a:endParaRPr lang="en-US" sz="2400" dirty="0">
              <a:latin typeface="+mj-lt"/>
              <a:ea typeface="+mj-ea"/>
              <a:cs typeface="+mj-cs"/>
            </a:endParaRPr>
          </a:p>
          <a:p>
            <a:r>
              <a:rPr lang="en-US" sz="2400" dirty="0">
                <a:ea typeface="+mn-lt"/>
                <a:cs typeface="+mn-lt"/>
              </a:rPr>
              <a:t>Intelligent query processing</a:t>
            </a:r>
            <a:endParaRPr lang="en-US" dirty="0">
              <a:ea typeface="+mj-ea"/>
              <a:cs typeface="+mj-cs"/>
            </a:endParaRPr>
          </a:p>
          <a:p>
            <a:r>
              <a:rPr lang="en-US" sz="2400" dirty="0">
                <a:ea typeface="+mn-lt"/>
                <a:cs typeface="+mn-lt"/>
              </a:rPr>
              <a:t>Personalized recommendations</a:t>
            </a:r>
            <a:endParaRPr lang="en-US" dirty="0">
              <a:ea typeface="+mj-ea"/>
              <a:cs typeface="+mj-cs"/>
            </a:endParaRPr>
          </a:p>
          <a:p>
            <a:r>
              <a:rPr lang="en-US" sz="2400" dirty="0">
                <a:ea typeface="+mn-lt"/>
                <a:cs typeface="+mn-lt"/>
              </a:rPr>
              <a:t>User-friendly interface</a:t>
            </a:r>
            <a:endParaRPr lang="en-US" dirty="0">
              <a:ea typeface="+mj-ea"/>
              <a:cs typeface="+mj-cs"/>
            </a:endParaRPr>
          </a:p>
          <a:p>
            <a:pPr marL="0" indent="0">
              <a:buNone/>
            </a:pPr>
            <a:endParaRPr lang="en-US" b="1" dirty="0">
              <a:latin typeface="+mj-lt"/>
              <a:ea typeface="+mj-ea"/>
              <a:cs typeface="+mj-cs"/>
            </a:endParaRPr>
          </a:p>
          <a:p>
            <a:endParaRPr lang="en-US" b="1" dirty="0">
              <a:ea typeface="+mn-lt"/>
              <a:cs typeface="+mn-lt"/>
            </a:endParaRPr>
          </a:p>
        </p:txBody>
      </p:sp>
      <p:pic>
        <p:nvPicPr>
          <p:cNvPr id="4" name="Picture 3" descr="A red letter u on a black background&#10;&#10;AI-generated content may be incorrect.">
            <a:extLst>
              <a:ext uri="{FF2B5EF4-FFF2-40B4-BE49-F238E27FC236}">
                <a16:creationId xmlns:a16="http://schemas.microsoft.com/office/drawing/2014/main" id="{21A07AED-7CA5-CD80-AFF5-C807B68D0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8375" y="909322"/>
            <a:ext cx="1317839" cy="131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808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6A46D-2F2D-5F0C-EC97-8A901D9C0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477" y="1164455"/>
            <a:ext cx="10890929" cy="1097280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Multi-Agent Architecture</a:t>
            </a:r>
            <a:endParaRPr lang="en-US" dirty="0"/>
          </a:p>
        </p:txBody>
      </p:sp>
      <p:pic>
        <p:nvPicPr>
          <p:cNvPr id="5" name="Content Placeholder 4" descr="A diagram of a company&#10;&#10;AI-generated content may be incorrect.">
            <a:extLst>
              <a:ext uri="{FF2B5EF4-FFF2-40B4-BE49-F238E27FC236}">
                <a16:creationId xmlns:a16="http://schemas.microsoft.com/office/drawing/2014/main" id="{576CAC90-DD82-1B02-2118-32974A7DD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9343" y="1878871"/>
            <a:ext cx="6767899" cy="4809032"/>
          </a:xfrm>
        </p:spPr>
      </p:pic>
      <p:pic>
        <p:nvPicPr>
          <p:cNvPr id="7" name="Picture 6" descr="A red letter u on a black background&#10;&#10;AI-generated content may be incorrect.">
            <a:extLst>
              <a:ext uri="{FF2B5EF4-FFF2-40B4-BE49-F238E27FC236}">
                <a16:creationId xmlns:a16="http://schemas.microsoft.com/office/drawing/2014/main" id="{A4EE3E40-6B8C-8858-B9A1-66BAEDD0C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8375" y="909322"/>
            <a:ext cx="1317839" cy="131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58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E6120-5155-D5B2-6299-6F130DAA6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8C80D-911D-B99A-7FA1-F62F9476C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01932-431C-73AF-70AB-0B5ACA822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Professor Reviews Integration</a:t>
            </a:r>
            <a:endParaRPr lang="en-US" sz="2400" dirty="0">
              <a:latin typeface="+mj-lt"/>
              <a:ea typeface="+mj-ea"/>
              <a:cs typeface="+mj-cs"/>
            </a:endParaRPr>
          </a:p>
          <a:p>
            <a:r>
              <a:rPr lang="en-US" sz="2400" dirty="0">
                <a:ea typeface="+mn-lt"/>
                <a:cs typeface="+mn-lt"/>
              </a:rPr>
              <a:t>Course Fill Prediction</a:t>
            </a:r>
            <a:endParaRPr lang="en-US" dirty="0">
              <a:ea typeface="+mj-ea"/>
              <a:cs typeface="+mj-cs"/>
            </a:endParaRPr>
          </a:p>
          <a:p>
            <a:r>
              <a:rPr lang="en-US" sz="2400" dirty="0">
                <a:ea typeface="+mn-lt"/>
                <a:cs typeface="+mn-lt"/>
              </a:rPr>
              <a:t>Personalized Difficulty Assessment</a:t>
            </a:r>
          </a:p>
          <a:p>
            <a:r>
              <a:rPr lang="en-US" sz="2400" dirty="0">
                <a:ea typeface="+mn-lt"/>
                <a:cs typeface="+mn-lt"/>
              </a:rPr>
              <a:t>Cross-Institution Course Recommendations</a:t>
            </a:r>
          </a:p>
          <a:p>
            <a:r>
              <a:rPr lang="en-US" sz="2400">
                <a:ea typeface="+mn-lt"/>
                <a:cs typeface="+mn-lt"/>
              </a:rPr>
              <a:t>University Selection Guidance</a:t>
            </a:r>
            <a:endParaRPr lang="en-US" sz="2400" dirty="0">
              <a:ea typeface="+mn-lt"/>
              <a:cs typeface="+mn-lt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2400" dirty="0">
              <a:ea typeface="+mn-lt"/>
              <a:cs typeface="+mn-lt"/>
            </a:endParaRPr>
          </a:p>
          <a:p>
            <a:endParaRPr lang="en-US" b="1" dirty="0">
              <a:ea typeface="+mn-lt"/>
              <a:cs typeface="+mn-lt"/>
            </a:endParaRPr>
          </a:p>
        </p:txBody>
      </p:sp>
      <p:pic>
        <p:nvPicPr>
          <p:cNvPr id="4" name="Picture 3" descr="A red letter u on a black background&#10;&#10;AI-generated content may be incorrect.">
            <a:extLst>
              <a:ext uri="{FF2B5EF4-FFF2-40B4-BE49-F238E27FC236}">
                <a16:creationId xmlns:a16="http://schemas.microsoft.com/office/drawing/2014/main" id="{16952623-E308-5C8E-964E-43F423C66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8375" y="909322"/>
            <a:ext cx="1317839" cy="131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612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CA5CB-FA6D-BE37-2006-D3D8DD01B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023EF-7BBA-2C00-94EF-50A8F7EDB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Empowering Academic Journeys</a:t>
            </a:r>
          </a:p>
          <a:p>
            <a:r>
              <a:rPr lang="en-US" dirty="0">
                <a:ea typeface="+mn-lt"/>
                <a:cs typeface="+mn-lt"/>
              </a:rPr>
              <a:t>From Choices to Careers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Reducing Decision Fatigue</a:t>
            </a:r>
          </a:p>
          <a:p>
            <a:r>
              <a:rPr lang="en-US" dirty="0">
                <a:ea typeface="+mn-lt"/>
                <a:cs typeface="+mn-lt"/>
              </a:rPr>
              <a:t>Continuous Evolution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red letter u on a black background&#10;&#10;AI-generated content may be incorrect.">
            <a:extLst>
              <a:ext uri="{FF2B5EF4-FFF2-40B4-BE49-F238E27FC236}">
                <a16:creationId xmlns:a16="http://schemas.microsoft.com/office/drawing/2014/main" id="{82E9A3B5-EC84-42B8-875F-F82C1398E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8375" y="909322"/>
            <a:ext cx="1317839" cy="131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276657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DashVTI</vt:lpstr>
      <vt:lpstr>IU Smart Course Selector AI Application </vt:lpstr>
      <vt:lpstr>The Problem      </vt:lpstr>
      <vt:lpstr>Our Solution  </vt:lpstr>
      <vt:lpstr>Multi-Agent Architecture</vt:lpstr>
      <vt:lpstr>Future Enhancements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93</cp:revision>
  <dcterms:created xsi:type="dcterms:W3CDTF">2025-04-06T17:46:31Z</dcterms:created>
  <dcterms:modified xsi:type="dcterms:W3CDTF">2025-04-06T18:24:01Z</dcterms:modified>
</cp:coreProperties>
</file>