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86" r:id="rId4"/>
    <p:sldId id="289" r:id="rId5"/>
    <p:sldId id="274" r:id="rId6"/>
    <p:sldId id="300" r:id="rId7"/>
    <p:sldId id="301" r:id="rId8"/>
    <p:sldId id="294" r:id="rId9"/>
    <p:sldId id="295" r:id="rId10"/>
    <p:sldId id="296" r:id="rId11"/>
    <p:sldId id="297" r:id="rId12"/>
    <p:sldId id="298" r:id="rId13"/>
    <p:sldId id="299" r:id="rId14"/>
    <p:sldId id="291" r:id="rId15"/>
    <p:sldId id="293" r:id="rId16"/>
    <p:sldId id="264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7CB1-27FE-45EC-B830-5ED0FA43F4D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A1CFA-B042-4992-85ED-A6702617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3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FF340-F264-429E-853F-9400F3182805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979C-9726-4FFA-BD51-9D9F6E01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4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2111133"/>
            <a:ext cx="3522300" cy="3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4659067"/>
            <a:ext cx="1906200" cy="1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2410533"/>
            <a:ext cx="53241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3225800"/>
            <a:ext cx="53241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3225800"/>
            <a:ext cx="53241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2550-99A5-4E62-AB49-18AB6ACD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  <p:sldLayoutId id="2147483714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927"/>
            <a:ext cx="8991600" cy="221672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Automatic details extraction from </a:t>
            </a:r>
            <a:r>
              <a:rPr lang="en-IN" sz="4800" b="1" dirty="0" smtClean="0"/>
              <a:t>Payment cards with </a:t>
            </a:r>
            <a:r>
              <a:rPr lang="en-IN" sz="4800" b="1" dirty="0"/>
              <a:t>OCR </a:t>
            </a:r>
            <a:r>
              <a:rPr lang="en-IN" sz="4800" b="1" dirty="0" smtClean="0"/>
              <a:t>and </a:t>
            </a:r>
            <a:r>
              <a:rPr lang="en-IN" sz="4800" b="1" dirty="0" err="1" smtClean="0"/>
              <a:t>OpenCV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60198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Under the </a:t>
            </a:r>
            <a:r>
              <a:rPr lang="en-US" sz="2800" dirty="0" err="1">
                <a:solidFill>
                  <a:schemeClr val="tx1"/>
                </a:solidFill>
              </a:rPr>
              <a:t>guidence</a:t>
            </a:r>
            <a:r>
              <a:rPr lang="en-US" sz="2800" dirty="0">
                <a:solidFill>
                  <a:schemeClr val="tx1"/>
                </a:solidFill>
              </a:rPr>
              <a:t> of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Mr</a:t>
            </a:r>
            <a:r>
              <a:rPr lang="en-US" sz="2800" b="1" dirty="0">
                <a:solidFill>
                  <a:schemeClr val="tx1"/>
                </a:solidFill>
              </a:rPr>
              <a:t>. </a:t>
            </a:r>
            <a:r>
              <a:rPr lang="en-US" sz="2800" b="1" dirty="0" err="1">
                <a:solidFill>
                  <a:schemeClr val="tx1"/>
                </a:solidFill>
              </a:rPr>
              <a:t>S.N.Chandra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Sekhar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3202" y="3948545"/>
            <a:ext cx="45507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ndalus" pitchFamily="18" charset="-78"/>
              </a:rPr>
              <a:t>Presented by -</a:t>
            </a:r>
          </a:p>
          <a:p>
            <a:r>
              <a:rPr lang="en-US" sz="2800" dirty="0">
                <a:cs typeface="Andalus" pitchFamily="18" charset="-78"/>
              </a:rPr>
              <a:t>Batch no : </a:t>
            </a:r>
            <a:r>
              <a:rPr lang="en-US" sz="2800" b="1" dirty="0">
                <a:cs typeface="Andalus" pitchFamily="18" charset="-78"/>
              </a:rPr>
              <a:t>B-08</a:t>
            </a:r>
          </a:p>
          <a:p>
            <a:r>
              <a:rPr lang="en-US" sz="2800" b="1" dirty="0">
                <a:cs typeface="Andalus" pitchFamily="18" charset="-78"/>
              </a:rPr>
              <a:t>K. </a:t>
            </a:r>
            <a:r>
              <a:rPr lang="en-US" sz="2800" b="1" dirty="0" err="1">
                <a:cs typeface="Andalus" pitchFamily="18" charset="-78"/>
              </a:rPr>
              <a:t>Yamini</a:t>
            </a:r>
            <a:r>
              <a:rPr lang="en-US" sz="2800" b="1" dirty="0">
                <a:cs typeface="Andalus" pitchFamily="18" charset="-78"/>
              </a:rPr>
              <a:t> - Y15ACS476</a:t>
            </a:r>
          </a:p>
          <a:p>
            <a:r>
              <a:rPr lang="en-US" sz="2800" b="1" dirty="0">
                <a:cs typeface="Andalus" pitchFamily="18" charset="-78"/>
              </a:rPr>
              <a:t>M. </a:t>
            </a:r>
            <a:r>
              <a:rPr lang="en-US" sz="2800" b="1" dirty="0" err="1">
                <a:cs typeface="Andalus" pitchFamily="18" charset="-78"/>
              </a:rPr>
              <a:t>Umadevi</a:t>
            </a:r>
            <a:r>
              <a:rPr lang="en-US" sz="2800" b="1" dirty="0">
                <a:cs typeface="Andalus" pitchFamily="18" charset="-78"/>
              </a:rPr>
              <a:t> - Y15ACS494</a:t>
            </a:r>
          </a:p>
          <a:p>
            <a:r>
              <a:rPr lang="en-US" sz="2800" b="1" dirty="0">
                <a:cs typeface="Andalus" pitchFamily="18" charset="-78"/>
              </a:rPr>
              <a:t>K. </a:t>
            </a:r>
            <a:r>
              <a:rPr lang="en-US" sz="2800" b="1" dirty="0" err="1">
                <a:cs typeface="Andalus" pitchFamily="18" charset="-78"/>
              </a:rPr>
              <a:t>Srikar</a:t>
            </a:r>
            <a:r>
              <a:rPr lang="en-US" sz="2800" b="1" dirty="0">
                <a:cs typeface="Andalus" pitchFamily="18" charset="-78"/>
              </a:rPr>
              <a:t> </a:t>
            </a:r>
            <a:r>
              <a:rPr lang="en-US" sz="2800" b="1" dirty="0" err="1">
                <a:cs typeface="Andalus" pitchFamily="18" charset="-78"/>
              </a:rPr>
              <a:t>Sharan</a:t>
            </a:r>
            <a:r>
              <a:rPr lang="en-US" sz="2800" b="1" dirty="0">
                <a:cs typeface="Andalus" pitchFamily="18" charset="-78"/>
              </a:rPr>
              <a:t> – Y15ACS462</a:t>
            </a:r>
          </a:p>
          <a:p>
            <a:r>
              <a:rPr lang="en-US" sz="2800" b="1" dirty="0">
                <a:cs typeface="Andalus" pitchFamily="18" charset="-78"/>
              </a:rPr>
              <a:t>M. </a:t>
            </a:r>
            <a:r>
              <a:rPr lang="en-US" sz="2800" b="1" dirty="0" err="1">
                <a:cs typeface="Andalus" pitchFamily="18" charset="-78"/>
              </a:rPr>
              <a:t>Pradeep</a:t>
            </a:r>
            <a:r>
              <a:rPr lang="en-US" sz="2800" b="1" dirty="0">
                <a:cs typeface="Andalus" pitchFamily="18" charset="-78"/>
              </a:rPr>
              <a:t> - Y15ACS486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44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5324100" cy="647600"/>
          </a:xfrm>
        </p:spPr>
        <p:txBody>
          <a:bodyPr>
            <a:noAutofit/>
          </a:bodyPr>
          <a:lstStyle/>
          <a:p>
            <a:r>
              <a:rPr lang="en-IN" sz="3200" b="1" u="sng" dirty="0" smtClean="0"/>
              <a:t>Component Diagram</a:t>
            </a:r>
            <a:endParaRPr lang="en-IN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9" y="1819192"/>
            <a:ext cx="8414182" cy="44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50" y="1600200"/>
            <a:ext cx="7772350" cy="463320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dirty="0" err="1">
                <a:latin typeface="+mn-lt"/>
              </a:rPr>
              <a:t>filedialog.askopenfilename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filetypes</a:t>
            </a:r>
            <a:r>
              <a:rPr lang="en-IN" dirty="0">
                <a:latin typeface="+mn-lt"/>
              </a:rPr>
              <a:t>=[("PNG", "*.</a:t>
            </a:r>
            <a:r>
              <a:rPr lang="en-IN" dirty="0" err="1">
                <a:latin typeface="+mn-lt"/>
              </a:rPr>
              <a:t>png</a:t>
            </a:r>
            <a:r>
              <a:rPr lang="en-IN" dirty="0">
                <a:latin typeface="+mn-lt"/>
              </a:rPr>
              <a:t>"), ("JPEG", "*.jpg"), ("All files", "*")])</a:t>
            </a:r>
          </a:p>
          <a:p>
            <a:pPr marL="76200" indent="0">
              <a:buNone/>
            </a:pPr>
            <a:r>
              <a:rPr lang="en-IN" dirty="0" smtClean="0">
                <a:latin typeface="+mn-lt"/>
              </a:rPr>
              <a:t>…</a:t>
            </a:r>
          </a:p>
          <a:p>
            <a:pPr marL="76200" indent="0">
              <a:buNone/>
            </a:pPr>
            <a:r>
              <a:rPr lang="en-IN" dirty="0">
                <a:latin typeface="+mn-lt"/>
              </a:rPr>
              <a:t>ref = cv2.imread(</a:t>
            </a:r>
            <a:r>
              <a:rPr lang="en-IN" dirty="0" err="1">
                <a:latin typeface="+mn-lt"/>
              </a:rPr>
              <a:t>args</a:t>
            </a:r>
            <a:r>
              <a:rPr lang="en-IN" dirty="0">
                <a:latin typeface="+mn-lt"/>
              </a:rPr>
              <a:t>["reference</a:t>
            </a:r>
            <a:r>
              <a:rPr lang="en-IN" dirty="0" smtClean="0">
                <a:latin typeface="+mn-lt"/>
              </a:rPr>
              <a:t>"])</a:t>
            </a:r>
          </a:p>
          <a:p>
            <a:pPr marL="76200" indent="0">
              <a:buNone/>
            </a:pPr>
            <a:r>
              <a:rPr lang="en-IN" dirty="0" smtClean="0">
                <a:latin typeface="+mn-lt"/>
              </a:rPr>
              <a:t>ref </a:t>
            </a:r>
            <a:r>
              <a:rPr lang="en-IN" dirty="0">
                <a:latin typeface="+mn-lt"/>
              </a:rPr>
              <a:t>= cv2.cvtColor(ref, cv2.COLOR_BGR2GRAY</a:t>
            </a:r>
            <a:r>
              <a:rPr lang="en-IN" dirty="0" smtClean="0">
                <a:latin typeface="+mn-lt"/>
              </a:rPr>
              <a:t>)</a:t>
            </a:r>
          </a:p>
          <a:p>
            <a:pPr marL="76200" indent="0">
              <a:buNone/>
            </a:pPr>
            <a:r>
              <a:rPr lang="en-IN" dirty="0" smtClean="0">
                <a:latin typeface="+mn-lt"/>
              </a:rPr>
              <a:t>…</a:t>
            </a:r>
          </a:p>
          <a:p>
            <a:pPr marL="76200" indent="0">
              <a:buNone/>
            </a:pPr>
            <a:r>
              <a:rPr lang="en-IN" dirty="0">
                <a:latin typeface="+mn-lt"/>
              </a:rPr>
              <a:t>image = cv2.imread(</a:t>
            </a:r>
            <a:r>
              <a:rPr lang="en-IN" dirty="0" err="1">
                <a:latin typeface="+mn-lt"/>
              </a:rPr>
              <a:t>args</a:t>
            </a:r>
            <a:r>
              <a:rPr lang="en-IN" dirty="0">
                <a:latin typeface="+mn-lt"/>
              </a:rPr>
              <a:t>["image</a:t>
            </a:r>
            <a:r>
              <a:rPr lang="en-IN" dirty="0" smtClean="0">
                <a:latin typeface="+mn-lt"/>
              </a:rPr>
              <a:t>"])</a:t>
            </a:r>
          </a:p>
          <a:p>
            <a:pPr marL="76200" indent="0">
              <a:buNone/>
            </a:pPr>
            <a:r>
              <a:rPr lang="en-IN" dirty="0" smtClean="0">
                <a:latin typeface="+mn-lt"/>
              </a:rPr>
              <a:t>image </a:t>
            </a:r>
            <a:r>
              <a:rPr lang="en-IN" dirty="0">
                <a:latin typeface="+mn-lt"/>
              </a:rPr>
              <a:t>= </a:t>
            </a:r>
            <a:r>
              <a:rPr lang="en-IN" dirty="0" err="1">
                <a:latin typeface="+mn-lt"/>
              </a:rPr>
              <a:t>imutils.resize</a:t>
            </a:r>
            <a:r>
              <a:rPr lang="en-IN" dirty="0">
                <a:latin typeface="+mn-lt"/>
              </a:rPr>
              <a:t>(image, width=300</a:t>
            </a:r>
            <a:r>
              <a:rPr lang="en-IN" dirty="0" smtClean="0">
                <a:latin typeface="+mn-lt"/>
              </a:rPr>
              <a:t>)</a:t>
            </a:r>
          </a:p>
          <a:p>
            <a:pPr marL="76200" indent="0">
              <a:buNone/>
            </a:pPr>
            <a:r>
              <a:rPr lang="en-IN" dirty="0" err="1" smtClean="0">
                <a:latin typeface="+mn-lt"/>
              </a:rPr>
              <a:t>gray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= cv2.cvtColor(image, cv2.COLOR_BGR2GRAY)</a:t>
            </a:r>
            <a:endParaRPr lang="en-IN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9787" y="381000"/>
            <a:ext cx="5324475" cy="647700"/>
          </a:xfrm>
        </p:spPr>
        <p:txBody>
          <a:bodyPr>
            <a:noAutofit/>
          </a:bodyPr>
          <a:lstStyle/>
          <a:p>
            <a:r>
              <a:rPr lang="en-IN" sz="5400" b="1" dirty="0" smtClean="0"/>
              <a:t>Coding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634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/>
              <a:t>tophat</a:t>
            </a:r>
            <a:r>
              <a:rPr lang="en-IN" sz="2400" dirty="0"/>
              <a:t> = cv2.morphologyEx(</a:t>
            </a:r>
            <a:r>
              <a:rPr lang="en-IN" sz="2400" dirty="0" err="1"/>
              <a:t>gray</a:t>
            </a:r>
            <a:r>
              <a:rPr lang="en-IN" sz="2400" dirty="0"/>
              <a:t>, </a:t>
            </a:r>
            <a:r>
              <a:rPr lang="en-IN" sz="2400" dirty="0" smtClean="0"/>
              <a:t>cv2.MORPH_TOPHAT)</a:t>
            </a:r>
          </a:p>
          <a:p>
            <a:pPr marL="0" indent="0">
              <a:buNone/>
            </a:pPr>
            <a:r>
              <a:rPr lang="en-IN" sz="2400" dirty="0" smtClean="0"/>
              <a:t>…</a:t>
            </a:r>
          </a:p>
          <a:p>
            <a:pPr marL="0" indent="0">
              <a:buNone/>
            </a:pPr>
            <a:r>
              <a:rPr lang="en-IN" sz="2400" dirty="0" err="1"/>
              <a:t>cnts</a:t>
            </a:r>
            <a:r>
              <a:rPr lang="en-IN" sz="2400" dirty="0"/>
              <a:t> = cv2.findContours(</a:t>
            </a:r>
            <a:r>
              <a:rPr lang="en-IN" sz="2400" dirty="0" err="1"/>
              <a:t>thresh.copy</a:t>
            </a:r>
            <a:r>
              <a:rPr lang="en-IN" sz="2400" dirty="0"/>
              <a:t>(), cv2.RETR_EXTERNAL,	cv2.CHAIN_APPROX_SIMPLE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…</a:t>
            </a:r>
          </a:p>
          <a:p>
            <a:pPr marL="0" indent="0">
              <a:buNone/>
            </a:pPr>
            <a:r>
              <a:rPr lang="en-IN" sz="2400" dirty="0"/>
              <a:t>con = </a:t>
            </a:r>
            <a:r>
              <a:rPr lang="en-IN" sz="2400" dirty="0" err="1"/>
              <a:t>sqlitedb.connect</a:t>
            </a:r>
            <a:r>
              <a:rPr lang="en-IN" sz="2400" dirty="0"/>
              <a:t>('</a:t>
            </a:r>
            <a:r>
              <a:rPr lang="en-IN" sz="2400" dirty="0" err="1"/>
              <a:t>PaymentCards_DB.sqlite</a:t>
            </a:r>
            <a:r>
              <a:rPr lang="en-IN" sz="2400" dirty="0" smtClean="0"/>
              <a:t>')</a:t>
            </a:r>
          </a:p>
          <a:p>
            <a:pPr marL="0" indent="0">
              <a:buNone/>
            </a:pPr>
            <a:r>
              <a:rPr lang="en-IN" sz="2400" dirty="0" smtClean="0"/>
              <a:t>cur </a:t>
            </a:r>
            <a:r>
              <a:rPr lang="en-IN" sz="2400" dirty="0"/>
              <a:t>= </a:t>
            </a:r>
            <a:r>
              <a:rPr lang="en-IN" sz="2400" dirty="0" err="1"/>
              <a:t>con.cursor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/>
              <a:t>result = </a:t>
            </a:r>
            <a:r>
              <a:rPr lang="en-IN" sz="2400" dirty="0" err="1"/>
              <a:t>cur.execute</a:t>
            </a:r>
            <a:r>
              <a:rPr lang="en-IN" sz="2400" dirty="0"/>
              <a:t>('SELECT * FROM CARDOWNERDETAILS </a:t>
            </a:r>
            <a:r>
              <a:rPr lang="en-IN" sz="2400" dirty="0" smtClean="0"/>
              <a:t>	WHERE </a:t>
            </a:r>
            <a:r>
              <a:rPr lang="en-IN" sz="2400" dirty="0"/>
              <a:t>CARDNUMBER = ?',(</a:t>
            </a:r>
            <a:r>
              <a:rPr lang="en-IN" sz="2400" dirty="0" err="1"/>
              <a:t>cardnumber</a:t>
            </a:r>
            <a:r>
              <a:rPr lang="en-IN" sz="2400" dirty="0" smtClean="0"/>
              <a:t>,))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for </a:t>
            </a:r>
            <a:r>
              <a:rPr lang="en-IN" sz="2400" dirty="0" err="1"/>
              <a:t>i</a:t>
            </a:r>
            <a:r>
              <a:rPr lang="en-IN" sz="2400" dirty="0"/>
              <a:t> in result: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print(</a:t>
            </a:r>
            <a:r>
              <a:rPr lang="en-IN" sz="2400" dirty="0" err="1" smtClean="0"/>
              <a:t>i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Result Analysis</a:t>
            </a:r>
            <a:endParaRPr lang="en-IN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8" y="1417638"/>
            <a:ext cx="3276601" cy="2123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7639"/>
            <a:ext cx="3733800" cy="5109802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2209800" y="3886200"/>
            <a:ext cx="2133600" cy="1295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Advantages</a:t>
            </a:r>
            <a:endParaRPr lang="en-IN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</a:t>
            </a:r>
            <a:r>
              <a:rPr lang="en-IN" dirty="0" smtClean="0"/>
              <a:t>ncreases </a:t>
            </a:r>
            <a:r>
              <a:rPr lang="en-IN" dirty="0"/>
              <a:t>the efficiency and </a:t>
            </a:r>
            <a:r>
              <a:rPr lang="en-IN" dirty="0" smtClean="0"/>
              <a:t>effectiveness.</a:t>
            </a:r>
          </a:p>
          <a:p>
            <a:pPr algn="just"/>
            <a:r>
              <a:rPr lang="en-IN" dirty="0"/>
              <a:t>I</a:t>
            </a:r>
            <a:r>
              <a:rPr lang="en-IN" dirty="0" smtClean="0"/>
              <a:t>nstantly </a:t>
            </a:r>
            <a:r>
              <a:rPr lang="en-IN" dirty="0"/>
              <a:t>search through </a:t>
            </a:r>
            <a:r>
              <a:rPr lang="en-IN" dirty="0" smtClean="0"/>
              <a:t>details.</a:t>
            </a:r>
          </a:p>
          <a:p>
            <a:pPr algn="just"/>
            <a:r>
              <a:rPr lang="en-IN" dirty="0" smtClean="0"/>
              <a:t>Quick, Accurate and Ensuring.</a:t>
            </a:r>
          </a:p>
          <a:p>
            <a:pPr algn="just"/>
            <a:r>
              <a:rPr lang="en-IN" dirty="0" smtClean="0"/>
              <a:t>No waste of time in typing whole details in payment activities.</a:t>
            </a:r>
            <a:endParaRPr lang="en-IN" dirty="0"/>
          </a:p>
          <a:p>
            <a:pPr algn="just"/>
            <a:r>
              <a:rPr lang="en-IN" dirty="0" smtClean="0"/>
              <a:t>Relaxed alignment in mobiles.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8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Conclusion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There is an immediate need of such kind of </a:t>
            </a:r>
            <a:r>
              <a:rPr lang="en-US" dirty="0" smtClean="0"/>
              <a:t>payment cards details retrieval </a:t>
            </a:r>
            <a:r>
              <a:rPr lang="en-IN" dirty="0" smtClean="0"/>
              <a:t>system </a:t>
            </a:r>
            <a:r>
              <a:rPr lang="en-IN" dirty="0"/>
              <a:t>in India as there are </a:t>
            </a:r>
            <a:r>
              <a:rPr lang="en-IN" dirty="0" smtClean="0"/>
              <a:t>some issues of time killing payment forms, lost cards </a:t>
            </a:r>
            <a:r>
              <a:rPr lang="en-IN" dirty="0"/>
              <a:t>etc. </a:t>
            </a:r>
            <a:endParaRPr lang="en-IN" dirty="0" smtClean="0"/>
          </a:p>
          <a:p>
            <a:pPr algn="just"/>
            <a:r>
              <a:rPr lang="en-IN" dirty="0"/>
              <a:t>Government should take some interest in developing this system as this system is very economical and eco-friendly, if applied effectively 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This change will help in the progress of the nation.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1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40330" y="1447800"/>
            <a:ext cx="4876750" cy="1955800"/>
          </a:xfrm>
        </p:spPr>
        <p:txBody>
          <a:bodyPr>
            <a:normAutofit fontScale="77500" lnSpcReduction="20000"/>
          </a:bodyPr>
          <a:lstStyle/>
          <a:p>
            <a:pPr marL="76200" indent="0">
              <a:buNone/>
            </a:pPr>
            <a:r>
              <a:rPr lang="en-US" sz="9600" b="1" dirty="0" smtClean="0">
                <a:latin typeface="+mj-lt"/>
              </a:rPr>
              <a:t>Thank you!</a:t>
            </a:r>
            <a:endParaRPr lang="en-US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84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696200" cy="6476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Abstract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7924800" cy="5334000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b="1" dirty="0" smtClean="0"/>
              <a:t>Payment card OCR </a:t>
            </a:r>
            <a:r>
              <a:rPr lang="en-IN" dirty="0" smtClean="0"/>
              <a:t>is a practical application of image processing which uses credit/debit cards and database to extract the details of accounts owner which are used for payment activities.</a:t>
            </a:r>
            <a:endParaRPr lang="en-IN" b="1" dirty="0"/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This process </a:t>
            </a:r>
            <a:r>
              <a:rPr lang="en-IN" dirty="0"/>
              <a:t>basically includes the following </a:t>
            </a:r>
            <a:r>
              <a:rPr lang="en-IN" dirty="0" smtClean="0"/>
              <a:t>four steps.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Input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err="1" smtClean="0"/>
              <a:t>Analyzing</a:t>
            </a:r>
            <a:r>
              <a:rPr lang="en-IN" dirty="0"/>
              <a:t> </a:t>
            </a:r>
            <a:r>
              <a:rPr lang="en-IN" dirty="0" smtClean="0"/>
              <a:t>and retrieving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Comparing with database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269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cs typeface="Angsana New" pitchFamily="18" charset="-34"/>
              </a:rPr>
              <a:t>Applications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Online Payment </a:t>
            </a:r>
            <a:r>
              <a:rPr lang="en-IN" dirty="0"/>
              <a:t>activities. </a:t>
            </a:r>
            <a:endParaRPr lang="en-IN" dirty="0" smtClean="0"/>
          </a:p>
          <a:p>
            <a:r>
              <a:rPr lang="en-IN" dirty="0" smtClean="0"/>
              <a:t>Application forms in banks</a:t>
            </a:r>
          </a:p>
          <a:p>
            <a:r>
              <a:rPr lang="en-IN" dirty="0" smtClean="0"/>
              <a:t>Identifying the owner of lost cards. </a:t>
            </a:r>
          </a:p>
          <a:p>
            <a:r>
              <a:rPr lang="en-IN" dirty="0" smtClean="0"/>
              <a:t>Sharing details to depositor just by sending front image. (No need to send CVV)</a:t>
            </a:r>
          </a:p>
        </p:txBody>
      </p:sp>
    </p:spTree>
    <p:extLst>
      <p:ext uri="{BB962C8B-B14F-4D97-AF65-F5344CB8AC3E}">
        <p14:creationId xmlns:p14="http://schemas.microsoft.com/office/powerpoint/2010/main" val="9321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6476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Requirements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696200" cy="47014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cs typeface="Andalus" pitchFamily="18" charset="-78"/>
              </a:rPr>
              <a:t>Hardware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Processor speed : 1.0gHz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Ram : 512 </a:t>
            </a:r>
            <a:r>
              <a:rPr lang="en-IN" sz="3200" dirty="0">
                <a:cs typeface="Andalus" pitchFamily="18" charset="-78"/>
              </a:rPr>
              <a:t>MB </a:t>
            </a:r>
            <a:endParaRPr lang="en-IN" sz="3200" dirty="0" smtClean="0">
              <a:cs typeface="Andalus" pitchFamily="18" charset="-78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Hard Disk : 40GB 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Monitor : 15vga </a:t>
            </a:r>
            <a:r>
              <a:rPr lang="en-IN" sz="3200" dirty="0">
                <a:cs typeface="Andalus" pitchFamily="18" charset="-78"/>
              </a:rPr>
              <a:t>colour 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cs typeface="Andalus" pitchFamily="18" charset="-78"/>
              </a:rPr>
              <a:t>Software </a:t>
            </a:r>
            <a:endParaRPr lang="en-IN" b="1" dirty="0" smtClean="0">
              <a:cs typeface="Andalus" pitchFamily="18" charset="-78"/>
            </a:endParaRP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Platform </a:t>
            </a:r>
            <a:r>
              <a:rPr lang="en-IN" sz="3200" dirty="0">
                <a:cs typeface="Andalus" pitchFamily="18" charset="-78"/>
              </a:rPr>
              <a:t>: </a:t>
            </a:r>
            <a:r>
              <a:rPr lang="en-IN" sz="3200" dirty="0" smtClean="0">
                <a:cs typeface="Andalus" pitchFamily="18" charset="-78"/>
              </a:rPr>
              <a:t>Python 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OS: </a:t>
            </a:r>
            <a:r>
              <a:rPr lang="en-IN" sz="3200" dirty="0"/>
              <a:t>Windows </a:t>
            </a:r>
            <a:r>
              <a:rPr lang="en-IN" sz="3200" b="1" baseline="30000" dirty="0" err="1" smtClean="0"/>
              <a:t>xp</a:t>
            </a:r>
            <a:r>
              <a:rPr lang="en-IN" sz="3200" dirty="0"/>
              <a:t> </a:t>
            </a:r>
            <a:r>
              <a:rPr lang="en-IN" sz="3200" dirty="0" smtClean="0">
                <a:cs typeface="Andalus" pitchFamily="18" charset="-78"/>
              </a:rPr>
              <a:t>and above..</a:t>
            </a:r>
          </a:p>
          <a:p>
            <a:pPr lvl="1">
              <a:buFont typeface="Arial" pitchFamily="34" charset="0"/>
              <a:buChar char="•"/>
            </a:pPr>
            <a:r>
              <a:rPr lang="en-IN" sz="3200" dirty="0" smtClean="0">
                <a:cs typeface="Andalus" pitchFamily="18" charset="-78"/>
              </a:rPr>
              <a:t>Tools : Anaconda-(</a:t>
            </a:r>
            <a:r>
              <a:rPr lang="en-IN" sz="3200" dirty="0" err="1" smtClean="0">
                <a:cs typeface="Andalus" pitchFamily="18" charset="-78"/>
              </a:rPr>
              <a:t>Spyder</a:t>
            </a:r>
            <a:r>
              <a:rPr lang="en-IN" sz="3200" dirty="0" smtClean="0">
                <a:cs typeface="Andalus" pitchFamily="18" charset="-78"/>
              </a:rPr>
              <a:t>)</a:t>
            </a:r>
            <a:endParaRPr lang="en-IN" sz="3200" dirty="0">
              <a:cs typeface="Andalus" pitchFamily="18" charset="-78"/>
            </a:endParaRPr>
          </a:p>
          <a:p>
            <a:pPr indent="-457200">
              <a:buFont typeface="Arial" pitchFamily="34" charset="0"/>
              <a:buChar char="•"/>
            </a:pPr>
            <a:endParaRPr lang="en-US" dirty="0">
              <a:latin typeface="+mj-lt"/>
              <a:cs typeface="Andalus" pitchFamily="18" charset="-78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0"/>
            <a:ext cx="5324100" cy="6476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Input &amp; Output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924800" cy="4633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cs typeface="Times New Roman" pitchFamily="18" charset="0"/>
              </a:rPr>
              <a:t>Input -</a:t>
            </a:r>
          </a:p>
          <a:p>
            <a:pPr marL="584200" lvl="1" indent="0" algn="just">
              <a:buNone/>
            </a:pPr>
            <a:r>
              <a:rPr lang="en-IN" sz="3200" dirty="0" smtClean="0"/>
              <a:t>An front image of credit/debit card which undergoes data </a:t>
            </a:r>
            <a:r>
              <a:rPr lang="en-IN" sz="3200" dirty="0"/>
              <a:t>compression and image </a:t>
            </a:r>
            <a:r>
              <a:rPr lang="en-IN" sz="3200" dirty="0" smtClean="0"/>
              <a:t>enhancement.</a:t>
            </a:r>
            <a:endParaRPr lang="en-US" sz="32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cs typeface="Times New Roman" pitchFamily="18" charset="0"/>
              </a:rPr>
              <a:t>Output -</a:t>
            </a:r>
          </a:p>
          <a:p>
            <a:pPr marL="584200" lvl="1" indent="0" algn="just">
              <a:buNone/>
            </a:pPr>
            <a:r>
              <a:rPr lang="en-US" sz="3200" dirty="0" smtClean="0">
                <a:cs typeface="Times New Roman" pitchFamily="18" charset="0"/>
              </a:rPr>
              <a:t>Basic details of account owner. </a:t>
            </a:r>
          </a:p>
          <a:p>
            <a:pPr marL="584200" lvl="1" indent="0" algn="just">
              <a:buNone/>
            </a:pPr>
            <a:r>
              <a:rPr lang="en-US" sz="3200" dirty="0" smtClean="0">
                <a:cs typeface="Times New Roman" pitchFamily="18" charset="0"/>
              </a:rPr>
              <a:t>(Sensitive data will not be retrieved)</a:t>
            </a:r>
          </a:p>
        </p:txBody>
      </p:sp>
    </p:spTree>
    <p:extLst>
      <p:ext uri="{BB962C8B-B14F-4D97-AF65-F5344CB8AC3E}">
        <p14:creationId xmlns:p14="http://schemas.microsoft.com/office/powerpoint/2010/main" val="10065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686800" cy="647600"/>
          </a:xfrm>
        </p:spPr>
        <p:txBody>
          <a:bodyPr>
            <a:noAutofit/>
          </a:bodyPr>
          <a:lstStyle/>
          <a:p>
            <a:r>
              <a:rPr lang="en-US" b="1" dirty="0"/>
              <a:t>Outline of proposed application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077200" cy="4785600"/>
          </a:xfrm>
        </p:spPr>
        <p:txBody>
          <a:bodyPr>
            <a:normAutofit fontScale="85000" lnSpcReduction="20000"/>
          </a:bodyPr>
          <a:lstStyle/>
          <a:p>
            <a:pPr marL="127000" indent="0" algn="just">
              <a:buNone/>
            </a:pPr>
            <a:r>
              <a:rPr lang="en-IN" sz="3800" b="1" u="sng" dirty="0" smtClean="0"/>
              <a:t>Module 1</a:t>
            </a:r>
            <a:r>
              <a:rPr lang="en-IN" sz="3800" b="1" dirty="0" smtClean="0"/>
              <a:t> : Card number retrieving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Step </a:t>
            </a:r>
            <a:r>
              <a:rPr lang="en-IN" dirty="0"/>
              <a:t>1 :- </a:t>
            </a:r>
            <a:r>
              <a:rPr lang="en-IN" dirty="0" smtClean="0"/>
              <a:t>Input of payment card image.</a:t>
            </a:r>
          </a:p>
          <a:p>
            <a:pPr marL="127000" indent="0" algn="just">
              <a:buNone/>
            </a:pPr>
            <a:r>
              <a:rPr lang="en-IN" sz="2600" i="1" dirty="0"/>
              <a:t>	</a:t>
            </a:r>
            <a:r>
              <a:rPr lang="en-IN" sz="2600" i="1" dirty="0" err="1" smtClean="0"/>
              <a:t>filedialog.askopenfilename</a:t>
            </a:r>
            <a:r>
              <a:rPr lang="en-IN" sz="2600" i="1" dirty="0" smtClean="0"/>
              <a:t>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Step 2 :- Resizing the image.</a:t>
            </a:r>
          </a:p>
          <a:p>
            <a:pPr marL="127000" indent="0" algn="just">
              <a:buNone/>
            </a:pPr>
            <a:r>
              <a:rPr lang="en-IN" sz="2600" i="1" dirty="0"/>
              <a:t>	</a:t>
            </a:r>
            <a:r>
              <a:rPr lang="en-IN" sz="2600" i="1" dirty="0" err="1" smtClean="0"/>
              <a:t>imutils.resize</a:t>
            </a:r>
            <a:r>
              <a:rPr lang="en-IN" sz="2600" i="1" dirty="0" smtClean="0"/>
              <a:t>(</a:t>
            </a:r>
            <a:r>
              <a:rPr lang="en-IN" sz="2600" i="1" dirty="0" err="1" smtClean="0"/>
              <a:t>img,width</a:t>
            </a:r>
            <a:r>
              <a:rPr lang="en-IN" sz="2600" i="1" dirty="0" smtClean="0"/>
              <a:t>=value)</a:t>
            </a:r>
            <a:endParaRPr lang="en-IN" sz="2600" i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Step 3 :- Converting image to grayscale</a:t>
            </a:r>
            <a:r>
              <a:rPr lang="en-IN" dirty="0" smtClean="0"/>
              <a:t>.</a:t>
            </a:r>
          </a:p>
          <a:p>
            <a:pPr marL="127000" indent="0" algn="just">
              <a:buNone/>
            </a:pPr>
            <a:r>
              <a:rPr lang="en-IN" sz="2600" i="1" dirty="0"/>
              <a:t>	</a:t>
            </a:r>
            <a:r>
              <a:rPr lang="en-IN" sz="2600" i="1" dirty="0" smtClean="0"/>
              <a:t>cv2.cvtColor(</a:t>
            </a:r>
            <a:r>
              <a:rPr lang="en-IN" sz="2600" i="1" dirty="0" err="1" smtClean="0"/>
              <a:t>img</a:t>
            </a:r>
            <a:r>
              <a:rPr lang="en-IN" sz="2600" i="1" dirty="0" smtClean="0"/>
              <a:t>, </a:t>
            </a:r>
            <a:r>
              <a:rPr lang="en-IN" sz="2600" i="1" dirty="0"/>
              <a:t>cv2.COLOR_BGR2GRAY)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Step 4 :- Apply </a:t>
            </a:r>
            <a:r>
              <a:rPr lang="en-IN" dirty="0" err="1"/>
              <a:t>TopHat</a:t>
            </a:r>
            <a:r>
              <a:rPr lang="en-IN" dirty="0"/>
              <a:t> (</a:t>
            </a:r>
            <a:r>
              <a:rPr lang="en-IN" dirty="0" err="1"/>
              <a:t>whitehat</a:t>
            </a:r>
            <a:r>
              <a:rPr lang="en-IN" dirty="0"/>
              <a:t>). </a:t>
            </a:r>
            <a:endParaRPr lang="en-IN" dirty="0" smtClean="0"/>
          </a:p>
          <a:p>
            <a:pPr marL="127000" indent="0" algn="just">
              <a:buNone/>
            </a:pPr>
            <a:r>
              <a:rPr lang="en-IN" dirty="0"/>
              <a:t>	</a:t>
            </a:r>
            <a:r>
              <a:rPr lang="en-IN" sz="2900" i="1" dirty="0" smtClean="0"/>
              <a:t>cv2.morphologyEx(</a:t>
            </a:r>
            <a:r>
              <a:rPr lang="en-IN" sz="2900" i="1" dirty="0" err="1" smtClean="0"/>
              <a:t>gray</a:t>
            </a:r>
            <a:r>
              <a:rPr lang="en-IN" sz="2900" i="1" dirty="0"/>
              <a:t>, </a:t>
            </a:r>
            <a:r>
              <a:rPr lang="en-IN" sz="2900" i="1" dirty="0" smtClean="0"/>
              <a:t>cv2.MORPH_TOPHAT)</a:t>
            </a:r>
            <a:endParaRPr lang="en-IN" sz="2900" i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Step 5 :- Finding contours</a:t>
            </a:r>
            <a:r>
              <a:rPr lang="en-IN" dirty="0" smtClean="0"/>
              <a:t>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cs typeface="Times New Roman" pitchFamily="18" charset="0"/>
              </a:rPr>
              <a:t>Step 6 :- Recognizing number.</a:t>
            </a:r>
          </a:p>
        </p:txBody>
      </p:sp>
    </p:spTree>
    <p:extLst>
      <p:ext uri="{BB962C8B-B14F-4D97-AF65-F5344CB8AC3E}">
        <p14:creationId xmlns:p14="http://schemas.microsoft.com/office/powerpoint/2010/main" val="3443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457200"/>
            <a:ext cx="7543750" cy="64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371600"/>
            <a:ext cx="7543750" cy="4861800"/>
          </a:xfrm>
        </p:spPr>
        <p:txBody>
          <a:bodyPr/>
          <a:lstStyle/>
          <a:p>
            <a:pPr marL="127000" indent="0">
              <a:buNone/>
            </a:pPr>
            <a:r>
              <a:rPr lang="en-IN" b="1" u="sng" dirty="0" smtClean="0"/>
              <a:t>Module 2</a:t>
            </a:r>
            <a:r>
              <a:rPr lang="en-IN" b="1" dirty="0" smtClean="0"/>
              <a:t> : Owner details retrieving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700" dirty="0">
                <a:cs typeface="Times New Roman" pitchFamily="18" charset="0"/>
              </a:rPr>
              <a:t>Step 7 :- Comparing with </a:t>
            </a:r>
            <a:r>
              <a:rPr lang="en-IN" sz="2700" dirty="0" smtClean="0">
                <a:cs typeface="Times New Roman" pitchFamily="18" charset="0"/>
              </a:rPr>
              <a:t>database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700" dirty="0" smtClean="0">
                <a:cs typeface="Times New Roman" pitchFamily="18" charset="0"/>
              </a:rPr>
              <a:t>Step </a:t>
            </a:r>
            <a:r>
              <a:rPr lang="en-IN" sz="2700" dirty="0">
                <a:cs typeface="Times New Roman" pitchFamily="18" charset="0"/>
              </a:rPr>
              <a:t>8 :- Extracting owner details.</a:t>
            </a:r>
            <a:endParaRPr lang="en-US" sz="2700" dirty="0">
              <a:cs typeface="Times New Roman" pitchFamily="18" charset="0"/>
            </a:endParaRPr>
          </a:p>
          <a:p>
            <a:pPr marL="127000" indent="0">
              <a:buNone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149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5324100" cy="647600"/>
          </a:xfrm>
        </p:spPr>
        <p:txBody>
          <a:bodyPr>
            <a:noAutofit/>
          </a:bodyPr>
          <a:lstStyle/>
          <a:p>
            <a:r>
              <a:rPr lang="en-IN" sz="5400" b="1" dirty="0" smtClean="0"/>
              <a:t>Design phase</a:t>
            </a:r>
            <a:endParaRPr lang="en-IN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170446" cy="4467302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7239000" y="4724400"/>
            <a:ext cx="533400" cy="9144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IN" sz="2800" b="1" u="sng" dirty="0" smtClean="0"/>
              <a:t>Activity diagram of an application to recognize the number of payment card and extracting its owner details.</a:t>
            </a:r>
            <a:endParaRPr lang="en-IN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37" y="1168106"/>
            <a:ext cx="5378726" cy="5715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752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[If image invalid]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30040" y="2743200"/>
            <a:ext cx="1356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[If error </a:t>
            </a:r>
            <a:r>
              <a:rPr lang="en-IN" sz="1200" dirty="0" err="1" smtClean="0"/>
              <a:t>occured</a:t>
            </a:r>
            <a:r>
              <a:rPr lang="en-IN" sz="1200" dirty="0" smtClean="0"/>
              <a:t>]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2929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[If error </a:t>
            </a:r>
            <a:r>
              <a:rPr lang="en-IN" sz="1200" dirty="0" err="1" smtClean="0"/>
              <a:t>occured</a:t>
            </a:r>
            <a:r>
              <a:rPr lang="en-IN" sz="1200" dirty="0" smtClean="0"/>
              <a:t>]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0040" y="2223841"/>
            <a:ext cx="143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[If reference invalid]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927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450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Andalus</vt:lpstr>
      <vt:lpstr>Angsana New</vt:lpstr>
      <vt:lpstr>Arial</vt:lpstr>
      <vt:lpstr>Calibri</vt:lpstr>
      <vt:lpstr>Montserrat</vt:lpstr>
      <vt:lpstr>Times New Roman</vt:lpstr>
      <vt:lpstr>Wingdings</vt:lpstr>
      <vt:lpstr>Office Theme</vt:lpstr>
      <vt:lpstr>Automatic details extraction from Payment cards with OCR and OpenCV</vt:lpstr>
      <vt:lpstr>Abstract</vt:lpstr>
      <vt:lpstr>Applications</vt:lpstr>
      <vt:lpstr>Requirements</vt:lpstr>
      <vt:lpstr>Input &amp; Output</vt:lpstr>
      <vt:lpstr>Outline of proposed application</vt:lpstr>
      <vt:lpstr>Cont..</vt:lpstr>
      <vt:lpstr>Design phase</vt:lpstr>
      <vt:lpstr>Activity diagram of an application to recognize the number of payment card and extracting its owner details.</vt:lpstr>
      <vt:lpstr>Component Diagram</vt:lpstr>
      <vt:lpstr>Coding</vt:lpstr>
      <vt:lpstr>Cont..</vt:lpstr>
      <vt:lpstr>Result Analysis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Measurement of K-Split Segmentation Method for Visual Cryptography</dc:title>
  <dc:creator>srikarsharan097</dc:creator>
  <cp:lastModifiedBy>srikar sharan</cp:lastModifiedBy>
  <cp:revision>292</cp:revision>
  <dcterms:created xsi:type="dcterms:W3CDTF">2018-07-27T05:51:16Z</dcterms:created>
  <dcterms:modified xsi:type="dcterms:W3CDTF">2019-03-29T02:13:11Z</dcterms:modified>
</cp:coreProperties>
</file>