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0" r:id="rId7"/>
    <p:sldId id="272" r:id="rId8"/>
    <p:sldId id="268" r:id="rId9"/>
    <p:sldId id="274" r:id="rId10"/>
    <p:sldId id="273" r:id="rId11"/>
    <p:sldId id="264" r:id="rId12"/>
    <p:sldId id="261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4939C-302E-4D96-B325-C40B721E2BF0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09281-1576-4F1B-9423-86EE0434E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0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109281-1576-4F1B-9423-86EE0434EA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17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Sol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581C-CAB0-510C-82E0-00B56B50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00" y="1404000"/>
            <a:ext cx="4795777" cy="1894785"/>
          </a:xfrm>
        </p:spPr>
        <p:txBody>
          <a:bodyPr anchor="t">
            <a:normAutofit/>
          </a:bodyPr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03E4-3719-5019-A637-4BDBAFE6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00" y="3298785"/>
            <a:ext cx="4795777" cy="9936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9ED394B-2456-048A-F0B1-2FFF136732AE}"/>
              </a:ext>
            </a:extLst>
          </p:cNvPr>
          <p:cNvSpPr>
            <a:spLocks noChangeAspect="1"/>
          </p:cNvSpPr>
          <p:nvPr/>
        </p:nvSpPr>
        <p:spPr>
          <a:xfrm>
            <a:off x="6804000" y="1"/>
            <a:ext cx="4644000" cy="5153487"/>
          </a:xfrm>
          <a:custGeom>
            <a:avLst/>
            <a:gdLst>
              <a:gd name="connsiteX0" fmla="*/ 0 w 5562600"/>
              <a:gd name="connsiteY0" fmla="*/ 0 h 6172200"/>
              <a:gd name="connsiteX1" fmla="*/ 5562600 w 5562600"/>
              <a:gd name="connsiteY1" fmla="*/ 0 h 6172200"/>
              <a:gd name="connsiteX2" fmla="*/ 5562600 w 5562600"/>
              <a:gd name="connsiteY2" fmla="*/ 3818433 h 6172200"/>
              <a:gd name="connsiteX3" fmla="*/ 5562600 w 5562600"/>
              <a:gd name="connsiteY3" fmla="*/ 3979266 h 6172200"/>
              <a:gd name="connsiteX4" fmla="*/ 5553004 w 5562600"/>
              <a:gd name="connsiteY4" fmla="*/ 3979266 h 6172200"/>
              <a:gd name="connsiteX5" fmla="*/ 5548240 w 5562600"/>
              <a:gd name="connsiteY5" fmla="*/ 4059092 h 6172200"/>
              <a:gd name="connsiteX6" fmla="*/ 2781300 w 5562600"/>
              <a:gd name="connsiteY6" fmla="*/ 6172200 h 6172200"/>
              <a:gd name="connsiteX7" fmla="*/ 14360 w 5562600"/>
              <a:gd name="connsiteY7" fmla="*/ 4059092 h 6172200"/>
              <a:gd name="connsiteX8" fmla="*/ 9597 w 5562600"/>
              <a:gd name="connsiteY8" fmla="*/ 3979266 h 6172200"/>
              <a:gd name="connsiteX9" fmla="*/ 0 w 5562600"/>
              <a:gd name="connsiteY9" fmla="*/ 3979266 h 6172200"/>
              <a:gd name="connsiteX10" fmla="*/ 0 w 5562600"/>
              <a:gd name="connsiteY10" fmla="*/ 3818433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600" h="6172200">
                <a:moveTo>
                  <a:pt x="0" y="0"/>
                </a:moveTo>
                <a:lnTo>
                  <a:pt x="5562600" y="0"/>
                </a:lnTo>
                <a:lnTo>
                  <a:pt x="5562600" y="3818433"/>
                </a:lnTo>
                <a:lnTo>
                  <a:pt x="5562600" y="3979266"/>
                </a:lnTo>
                <a:lnTo>
                  <a:pt x="5553004" y="3979266"/>
                </a:lnTo>
                <a:lnTo>
                  <a:pt x="5548240" y="4059092"/>
                </a:lnTo>
                <a:cubicBezTo>
                  <a:pt x="5405810" y="5245994"/>
                  <a:pt x="4221366" y="6172200"/>
                  <a:pt x="2781300" y="6172200"/>
                </a:cubicBezTo>
                <a:cubicBezTo>
                  <a:pt x="1341235" y="6172200"/>
                  <a:pt x="156790" y="5245994"/>
                  <a:pt x="14360" y="4059092"/>
                </a:cubicBezTo>
                <a:lnTo>
                  <a:pt x="9597" y="3979266"/>
                </a:lnTo>
                <a:lnTo>
                  <a:pt x="0" y="3979266"/>
                </a:lnTo>
                <a:lnTo>
                  <a:pt x="0" y="3818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F1B8DA2-9CF4-95BB-C088-07152AE8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5724000"/>
            <a:ext cx="149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2254147"/>
            <a:ext cx="5652000" cy="33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D5FA3AB-99EB-58AE-1302-73F7EA8253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112000" y="719999"/>
            <a:ext cx="5652000" cy="1531586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rgbClr val="435465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65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2254147"/>
            <a:ext cx="5652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D5FA3AB-99EB-58AE-1302-73F7EA8253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112000" y="719999"/>
            <a:ext cx="5652000" cy="1531586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599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4AE-2E6A-0641-FF5B-8990792F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rgbClr val="435465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464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569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323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3248229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EC2DDB-9DB4-9001-A328-07219DC6A27A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1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545C8AD-259F-BA8D-C0DE-AE5048E2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3248229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901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1E26-6996-89FF-60AB-7C4DC388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1" y="720000"/>
            <a:ext cx="3213500" cy="1600200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9609-D089-C079-F4B5-57924D08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2001" y="2320200"/>
            <a:ext cx="3213500" cy="2217601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87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A9681-BE8D-F619-D023-E77CB9F1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CB05-A16F-35DA-765C-EBF5216F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16FAD2-001C-07FB-417E-94C3DC37AA5C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ic op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71B9E8-787C-BFC6-50C9-FF536DFE59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915BD-96FB-EDF9-2DB5-2FFB3D57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0" y="2232001"/>
            <a:ext cx="4440000" cy="17195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CB8F-268E-894D-75CC-E746A893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000" y="3951515"/>
            <a:ext cx="4440000" cy="1090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4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ic op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71B9E8-787C-BFC6-50C9-FF536DFE59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915BD-96FB-EDF9-2DB5-2FFB3D57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0" y="2232001"/>
            <a:ext cx="4440000" cy="17195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CB8F-268E-894D-75CC-E746A893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000" y="3951515"/>
            <a:ext cx="4440000" cy="1090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9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DC37C2-C5F4-2F46-E244-F459EA590B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rgbClr val="435465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D581C-CAB0-510C-82E0-00B56B50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000" y="1404000"/>
            <a:ext cx="4795777" cy="1894785"/>
          </a:xfrm>
        </p:spPr>
        <p:txBody>
          <a:bodyPr anchor="t">
            <a:normAutofit/>
          </a:bodyPr>
          <a:lstStyle>
            <a:lvl1pPr algn="l">
              <a:defRPr sz="4200">
                <a:solidFill>
                  <a:srgbClr val="4354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03E4-3719-5019-A637-4BDBAFE6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4000" y="3298785"/>
            <a:ext cx="4795777" cy="9936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3546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162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0" y="720000"/>
            <a:ext cx="5022000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4354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924288-5A6F-2E71-1819-16487FBD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0" y="2395544"/>
            <a:ext cx="5022000" cy="3348000"/>
          </a:xfrm>
        </p:spPr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  <a:lvl2pPr>
              <a:defRPr>
                <a:solidFill>
                  <a:srgbClr val="435465"/>
                </a:solidFill>
              </a:defRPr>
            </a:lvl2pPr>
            <a:lvl3pPr>
              <a:defRPr>
                <a:solidFill>
                  <a:srgbClr val="435465"/>
                </a:solidFill>
              </a:defRPr>
            </a:lvl3pPr>
            <a:lvl4pPr>
              <a:defRPr>
                <a:solidFill>
                  <a:srgbClr val="435465"/>
                </a:solidFill>
              </a:defRPr>
            </a:lvl4pPr>
            <a:lvl5pPr>
              <a:defRPr>
                <a:solidFill>
                  <a:srgbClr val="4354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58DFC2-2D2A-A288-E682-B00B02DDB0AA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5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835E2D1-7D18-3674-9511-2450B7CAA4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rgbClr val="435465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0" y="720000"/>
            <a:ext cx="5022000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4354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924288-5A6F-2E71-1819-16487FBD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0" y="2395544"/>
            <a:ext cx="5022000" cy="3348000"/>
          </a:xfrm>
        </p:spPr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  <a:lvl2pPr>
              <a:defRPr>
                <a:solidFill>
                  <a:srgbClr val="435465"/>
                </a:solidFill>
              </a:defRPr>
            </a:lvl2pPr>
            <a:lvl3pPr>
              <a:defRPr>
                <a:solidFill>
                  <a:srgbClr val="435465"/>
                </a:solidFill>
              </a:defRPr>
            </a:lvl3pPr>
            <a:lvl4pPr>
              <a:defRPr>
                <a:solidFill>
                  <a:srgbClr val="435465"/>
                </a:solidFill>
              </a:defRPr>
            </a:lvl4pPr>
            <a:lvl5pPr>
              <a:defRPr>
                <a:solidFill>
                  <a:srgbClr val="4354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9B910-7084-2A45-53F6-92544F0F233C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3248229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D6AE94F-8A91-54B3-3103-4CD6705B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EC2DDB-9DB4-9001-A328-07219DC6A27A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4AE-2E6A-0641-FF5B-8990792F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rgbClr val="435465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99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E687A-4D6B-8296-F847-C4445372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719999"/>
            <a:ext cx="3348000" cy="334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A6E7-BBAA-FDE9-8605-4FCACA0D3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2000" y="720000"/>
            <a:ext cx="5652000" cy="488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1B2E-3CD1-2CFE-F6F5-3AB8B3D8E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5802" y="6135438"/>
            <a:ext cx="1387997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435465"/>
                </a:solidFill>
                <a:latin typeface="DM Sans" pitchFamily="2" charset="77"/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B787-9E01-7A5B-ABFB-82364CA3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1550" y="6138000"/>
            <a:ext cx="45644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435465"/>
                </a:solidFill>
                <a:latin typeface="DM Sans" pitchFamily="2" charset="77"/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9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35465"/>
          </a:solidFill>
          <a:latin typeface="DM Sans" pitchFamily="2" charset="77"/>
          <a:ea typeface="+mj-ea"/>
          <a:cs typeface="+mj-cs"/>
        </a:defRPr>
      </a:lvl1pPr>
    </p:titleStyle>
    <p:bodyStyle>
      <a:lvl1pPr marL="541338" indent="-530225" algn="l" defTabSz="914400" rtl="0" eaLnBrk="1" latinLnBrk="0" hangingPunct="1">
        <a:lnSpc>
          <a:spcPct val="90000"/>
        </a:lnSpc>
        <a:spcBef>
          <a:spcPts val="10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1pPr>
      <a:lvl2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2pPr>
      <a:lvl3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3pPr>
      <a:lvl4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4pPr>
      <a:lvl5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EB37-0F49-B9F5-662A-76C1CA99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999" y="1404000"/>
            <a:ext cx="6132637" cy="18947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Hybrid LSTM-Based Renewable Energy Forecasting and </a:t>
            </a:r>
            <a:br>
              <a:rPr lang="en-US" sz="3200" dirty="0"/>
            </a:br>
            <a:r>
              <a:rPr lang="en-US" sz="3200" dirty="0"/>
              <a:t>Grid Optimisation for Sustainable Power  </a:t>
            </a:r>
            <a:br>
              <a:rPr lang="en-US" sz="3200" dirty="0"/>
            </a:br>
            <a:r>
              <a:rPr lang="en-US" sz="3200" dirty="0"/>
              <a:t>Management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0D64-8CB6-1712-D1CD-D9AF7B679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37" y="3559216"/>
            <a:ext cx="4795777" cy="99368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IE" dirty="0"/>
              <a:t>Student Name: Srikar Kalle</a:t>
            </a:r>
          </a:p>
          <a:p>
            <a:r>
              <a:rPr lang="en-IE" dirty="0"/>
              <a:t>Student ID: C00313529</a:t>
            </a:r>
          </a:p>
          <a:p>
            <a:endParaRPr lang="en-IE" dirty="0"/>
          </a:p>
          <a:p>
            <a:r>
              <a:rPr lang="en-IE" dirty="0">
                <a:latin typeface="Inter Medium"/>
              </a:rPr>
              <a:t>Supervisor name: Dr Greg Doyle</a:t>
            </a:r>
            <a:endParaRPr lang="en-IE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E7E556AB-90FB-79D3-C2E0-B3937C04C40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518F356E-440A-EFF6-F42E-9F8FCF740CDD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36"/>
    </mc:Choice>
    <mc:Fallback xmlns="">
      <p:transition spd="slow" advTm="278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2DBA-3417-1E3E-C891-D6585FAB5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A4C7E5-ED07-26A8-0B65-A7383517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63E70-42C9-C633-E814-EEFD417F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967" y="1485111"/>
            <a:ext cx="6312514" cy="4882147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</a:rPr>
              <a:t> XGBoost Regressor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Method: Gradient boosted trees are constructed sequentially in order to mitigate errors of previous version; efficient with structured data.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Setup: learning rate=0.1, max depth=5, 100 estimators, fixed random state; trained with the same dataset as Random Forest.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Performance: RMSE = 0.223 - a bit greater than Random Forest, but also very accurate.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Insights: Trend predictions are very much near to what is really happening within the market, hence reflecting all the market trends, albeit with slight variations in errors.</a:t>
            </a:r>
          </a:p>
        </p:txBody>
      </p:sp>
      <p:pic>
        <p:nvPicPr>
          <p:cNvPr id="4" name="Picture 3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8D2B32ED-359C-59C4-C0E4-5A766397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0" y="2789853"/>
            <a:ext cx="5236028" cy="3577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9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88"/>
    </mc:Choice>
    <mc:Fallback xmlns="">
      <p:transition spd="slow" advTm="412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21-A55E-3C37-9A23-0F69139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>
                <a:latin typeface="DM Sans"/>
              </a:rPr>
              <a:t>Discussion (</a:t>
            </a:r>
            <a:r>
              <a:rPr lang="en-US" sz="2400" dirty="0">
                <a:latin typeface="DM Sans"/>
              </a:rPr>
              <a:t>This learner shall relate findings to the theoretical/ policy discussion in the literature review.</a:t>
            </a:r>
            <a:r>
              <a:rPr lang="en-IE" sz="2400" dirty="0">
                <a:latin typeface="DM Sans"/>
              </a:rPr>
              <a:t> </a:t>
            </a:r>
            <a:endParaRPr lang="en-I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F325-D2AD-B248-E75C-592C4DF4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000" y="1457118"/>
            <a:ext cx="7343239" cy="48821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Model Performance: </a:t>
            </a:r>
            <a:r>
              <a:rPr lang="en-US" sz="1800" dirty="0">
                <a:solidFill>
                  <a:schemeClr val="tx1"/>
                </a:solidFill>
              </a:rPr>
              <a:t>Random Forest and XGBoost performed better than LSTM, and literature on the use of </a:t>
            </a:r>
            <a:r>
              <a:rPr lang="en-US" sz="1800" dirty="0" err="1">
                <a:solidFill>
                  <a:schemeClr val="tx1"/>
                </a:solidFill>
              </a:rPr>
              <a:t>ensembling</a:t>
            </a:r>
            <a:r>
              <a:rPr lang="en-US" sz="1800" dirty="0">
                <a:solidFill>
                  <a:schemeClr val="tx1"/>
                </a:solidFill>
              </a:rPr>
              <a:t> techniques has indicated that they are commonly more powerful in financial forecasting.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Policy Implications:</a:t>
            </a:r>
            <a:r>
              <a:rPr lang="en-US" sz="1800" dirty="0">
                <a:solidFill>
                  <a:schemeClr val="tx1"/>
                </a:solidFill>
              </a:rPr>
              <a:t> A high level of accurate predictions eliminates the element of </a:t>
            </a:r>
            <a:r>
              <a:rPr lang="en-US" sz="1700" dirty="0">
                <a:solidFill>
                  <a:schemeClr val="tx1"/>
                </a:solidFill>
              </a:rPr>
              <a:t>uncertainty</a:t>
            </a:r>
            <a:r>
              <a:rPr lang="en-US" sz="1800" dirty="0">
                <a:solidFill>
                  <a:schemeClr val="tx1"/>
                </a:solidFill>
              </a:rPr>
              <a:t> in renewable energy investments and aids policymakers and those who invest.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Complexity Vs Practicality Experiments: </a:t>
            </a:r>
            <a:r>
              <a:rPr lang="en-US" sz="1800" dirty="0">
                <a:solidFill>
                  <a:schemeClr val="tx1"/>
                </a:solidFill>
              </a:rPr>
              <a:t>It indicate that ensemble models that are simpler may prove more practical and transparent than deep learning complex methods.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</a:rPr>
              <a:t>Risk Management:</a:t>
            </a:r>
            <a:r>
              <a:rPr lang="en-US" sz="1800" dirty="0">
                <a:solidFill>
                  <a:schemeClr val="tx1"/>
                </a:solidFill>
              </a:rPr>
              <a:t> The validity of the models can reduce the forecasting errors, as most of the theories aim to reduce the uncertainties in a volatile market situation.</a:t>
            </a:r>
          </a:p>
          <a:p>
            <a:pPr>
              <a:lnSpc>
                <a:spcPct val="150000"/>
              </a:lnSpc>
            </a:pPr>
            <a:endParaRPr lang="en-I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89"/>
    </mc:Choice>
    <mc:Fallback xmlns="">
      <p:transition spd="slow" advTm="8618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latin typeface="DM Sans"/>
              </a:rPr>
              <a:t>Conclusions and recommendations (</a:t>
            </a:r>
            <a:r>
              <a:rPr lang="en-US" sz="2400" dirty="0">
                <a:latin typeface="DM Sans"/>
              </a:rPr>
              <a:t>An overall assessment of findings and suggestions for future research.)</a:t>
            </a:r>
            <a:endParaRPr lang="en-IE" sz="2400" dirty="0">
              <a:latin typeface="DM San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064" y="222816"/>
            <a:ext cx="8207876" cy="4882147"/>
          </a:xfrm>
        </p:spPr>
        <p:txBody>
          <a:bodyPr>
            <a:noAutofit/>
          </a:bodyPr>
          <a:lstStyle/>
          <a:p>
            <a:pPr marL="11113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Conclusions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model that performed best was Random Forest, and it had the lowest RMSE and the most consistent predictions as compared to the LSTM and XGBoost models.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LSTM made poor results with the minimum possible features, and the complexity of capturing such volatile changes in price.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XGBoost demonstrated similar results as a competition but a bit less precise than Random Forest, and still, a useful model to work with structured data.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The results prove that ensemble approaches are more accurate than deep learning in line with the present context of prediction of renewable energy stocks.</a:t>
            </a:r>
          </a:p>
          <a:p>
            <a:pPr marL="11113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Recommendations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Add feature of wider scope (macroeconomic, policy data) and learn better deep learning model.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Explore a hybrid base model (e.g., LSTM + Random Forest) to jointly use sequential learning + stability of the combination.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Perform longer time series experiments in order to better project the model.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Policy integration study should be considered further, aiming at incorporating the results of the model in renewable investment considerations.</a:t>
            </a:r>
            <a:endParaRPr lang="en-I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46"/>
    </mc:Choice>
    <mc:Fallback xmlns="">
      <p:transition spd="slow" advTm="5364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Brief summary </a:t>
            </a:r>
            <a:r>
              <a:rPr lang="en-IE" dirty="0"/>
              <a:t>of dissertation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816" y="1626925"/>
            <a:ext cx="6831184" cy="48821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Higher levels of renewable energy (solar, wind) penetration into power systems have also brought problems of predictability and stability control as a result of intermittency and weather dependence.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An inefficient grid due to poor forecasting may result in increased costs of operation and even blackouts.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With an increased drive towards the net-zero initiative around the world, multiple data functionality needs to be introduced to forecasting tools powered by AI to enhance the precision and accuracy of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68956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946"/>
    </mc:Choice>
    <mc:Fallback xmlns="">
      <p:transition spd="slow" advTm="469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Objectives &amp; Research Gap</a:t>
            </a:r>
            <a:b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029" y="2393999"/>
            <a:ext cx="5515568" cy="39974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Combine multi-source information (weather and market) to model on environmental and economic.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Clean data by removing missing values and irrelevant features, and multicollinearity.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Construct and compare LSTM, Random Forest, and XGBoost-based models forecasting in terms of RMSE.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Model grid risks over forecast errors (under-supply, balanced, and over-supply).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F5E8457-DA45-1F56-A8A3-C1FBA8EEA00F}"/>
              </a:ext>
            </a:extLst>
          </p:cNvPr>
          <p:cNvSpPr txBox="1">
            <a:spLocks/>
          </p:cNvSpPr>
          <p:nvPr/>
        </p:nvSpPr>
        <p:spPr>
          <a:xfrm>
            <a:off x="6415568" y="2393998"/>
            <a:ext cx="5515568" cy="399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41338" indent="-5302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CCA3A"/>
              </a:buClr>
              <a:buFont typeface=".PingFang SC Regular"/>
              <a:buChar char="－"/>
              <a:tabLst/>
              <a:defRPr sz="25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1pPr>
            <a:lvl2pPr marL="541338" indent="-530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CCA3A"/>
              </a:buClr>
              <a:buFont typeface=".PingFang SC Regular"/>
              <a:buChar char="－"/>
              <a:tabLst/>
              <a:defRPr sz="25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2pPr>
            <a:lvl3pPr marL="541338" indent="-530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CCA3A"/>
              </a:buClr>
              <a:buFont typeface=".PingFang SC Regular"/>
              <a:buChar char="－"/>
              <a:tabLst/>
              <a:defRPr sz="25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3pPr>
            <a:lvl4pPr marL="541338" indent="-530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CCA3A"/>
              </a:buClr>
              <a:buFont typeface=".PingFang SC Regular"/>
              <a:buChar char="－"/>
              <a:tabLst/>
              <a:defRPr sz="25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4pPr>
            <a:lvl5pPr marL="541338" indent="-530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CCA3A"/>
              </a:buClr>
              <a:buFont typeface=".PingFang SC Regular"/>
              <a:buChar char="－"/>
              <a:tabLst/>
              <a:defRPr sz="2500" kern="1200">
                <a:solidFill>
                  <a:srgbClr val="435465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Research Gap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The current approaches mainly utilize individual sources of data and do not develop synergy between weather and market factors.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Few comparative experiments between deep learning and ensembles.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The deficiency of models combining forecasting and risk simulation to check the imbalance between demand to supply.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Little interconnection between AI-powered predictions and practical decision-making in the energy markets.</a:t>
            </a:r>
          </a:p>
        </p:txBody>
      </p:sp>
    </p:spTree>
    <p:extLst>
      <p:ext uri="{BB962C8B-B14F-4D97-AF65-F5344CB8AC3E}">
        <p14:creationId xmlns:p14="http://schemas.microsoft.com/office/powerpoint/2010/main" val="215774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61"/>
    </mc:Choice>
    <mc:Fallback xmlns="">
      <p:transition spd="slow" advTm="904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Methodology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541" y="743326"/>
            <a:ext cx="7232401" cy="4882147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nter Medium" panose="02000603000000020004"/>
                <a:cs typeface="Times New Roman" panose="02020603050405020304" pitchFamily="18" charset="0"/>
              </a:rPr>
              <a:t>Data Collection &amp; Integration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Weather Data (NASA POWER API)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Collected daily data (2015–2025) for 32 counties in Ireland &amp; parts of Northern Ireland.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Data saved as county-specific CSVs for modular merging &amp; site-level analysis and API rate-limits handled with request delays (</a:t>
            </a:r>
            <a:r>
              <a:rPr lang="en-US" sz="1400" kern="100" dirty="0" err="1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time.sleep</a:t>
            </a: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(1)).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Energy Market Prices (Yahoo Finance API)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Historical daily close prices (2015–2025) for 10 energy assets: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Renewables: FSLR, SPWR, ENPH, SEDG, NEE, Fossil Fuels: CL=F, BZ=F, NG=F, COAL.AX, XLE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Data merged into a multi-asset time-series matrix with dates as index &amp; assets as columns.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Ensured time alignment with weather dataset for consistency.</a:t>
            </a:r>
          </a:p>
        </p:txBody>
      </p:sp>
    </p:spTree>
    <p:extLst>
      <p:ext uri="{BB962C8B-B14F-4D97-AF65-F5344CB8AC3E}">
        <p14:creationId xmlns:p14="http://schemas.microsoft.com/office/powerpoint/2010/main" val="161211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87"/>
    </mc:Choice>
    <mc:Fallback xmlns="">
      <p:transition spd="slow" advTm="496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DB028-1B2B-4828-1553-D4C33050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D0ABF4-C3E7-1557-4BA0-3FCB3D0C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Methodology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1E579-5D1E-87F4-FCFB-641956EF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284" y="650020"/>
            <a:ext cx="7558973" cy="488214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Cleaning / standardizing Data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Delete/imputed missing/corrupt data; standardized units of measure (e.g., terajoules to GWh).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Fixed classification anomalies within the different kinds of energy.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Time characteristics: month, season, year.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Lag variables: past generation and time-series forecasting ability.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Weather matching: matched weather information to power production dates.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Aggregation Techniques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Added monthly and yearly data to provide computational efficiency for details.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Had a one-week seasonality and avoided overfitting on daily variations.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Enhanced risk simulation and modeling of smart grid.</a:t>
            </a:r>
          </a:p>
          <a:p>
            <a:pPr marL="11113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US" sz="1400" kern="100" dirty="0">
              <a:solidFill>
                <a:schemeClr val="tx1"/>
              </a:solidFill>
              <a:latin typeface="Inter Medium" panose="020006030000000200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1"/>
    </mc:Choice>
    <mc:Fallback xmlns="">
      <p:transition spd="slow" advTm="5974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596" y="1475779"/>
            <a:ext cx="5652000" cy="4882147"/>
          </a:xfrm>
        </p:spPr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</a:rPr>
              <a:t>Line Plot for Market Prices (2015–2025)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Asset 7 (FSLR, ENPH, SEDG, NEE, CL=F, NG=F, XLE) learning over the past 10 years.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FSLR and ENPH exhibit sharp post-2020 growth but are very volatile; SEDG peaked from 2018-2021 and slowed.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NEE steadily increases; CL=F &amp; XLE climb moderately; NG=F stays at the same level.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The period between 2018 and 2022 was the period of maximum growth, post-2022 the trends indicate that the market is going to correct/change structurally.</a:t>
            </a:r>
          </a:p>
          <a:p>
            <a:endParaRPr lang="en-IE" sz="1600" dirty="0">
              <a:solidFill>
                <a:schemeClr val="tx1"/>
              </a:solidFill>
              <a:latin typeface="Inter Medium" panose="020006030000000200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181E9-FF0F-E3C9-B268-3A5B67526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96" y="2077152"/>
            <a:ext cx="5652000" cy="39816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13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30"/>
    </mc:Choice>
    <mc:Fallback xmlns="">
      <p:transition spd="slow" advTm="192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C4391-D26D-EED3-3E5E-A59E26EFF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4A4D87-56B1-D060-98FB-DCCB1421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543A-994C-5E60-5A72-CF054C76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930" y="1401135"/>
            <a:ext cx="5652000" cy="4882147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</a:rPr>
              <a:t>Histogram of Weather Variables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Temperature: Bell-shaped, averaging 1012 o C room temperature, stable, moderate climate.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Solar Irradiance: Right-tailed with many low values and some peaking, frequent seasonal/geographic variance.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Wind Speed: Right-skewed, and the vast majority is 2-4 m/s; there are some rare strong wind situations that impact the generation potential.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Precipitation: Extremely skewed to the right, mainly drought-free days and frequent heavy rainfall with a few highs and lows that affect the hydropower/water management sector.</a:t>
            </a:r>
          </a:p>
          <a:p>
            <a:pPr marL="11113" indent="0">
              <a:buNone/>
            </a:pPr>
            <a:endParaRPr lang="en-IE" sz="1800" dirty="0">
              <a:solidFill>
                <a:schemeClr val="tx1"/>
              </a:solidFill>
              <a:latin typeface="Inter Medium" panose="0200060300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C141F-5DD9-2A8E-9D11-9D7C6DDDF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0" y="2091561"/>
            <a:ext cx="5652000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5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82"/>
    </mc:Choice>
    <mc:Fallback xmlns="">
      <p:transition spd="slow" advTm="488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967" y="1485111"/>
            <a:ext cx="6312514" cy="4882147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800" b="1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</a:rPr>
              <a:t>LSTM Model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Purpose: It records the sequential stock price trends that depend on time.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Data Setup: Trained with FSLR prices + weather features (temperature, solar irradiance, wind speed, rainfall); features scaled with MinMaxScaler.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Architecture: 2 LSTM layers (64, 32), overfitting dropout, dense output layer; Adam optimizer &amp; MSE loss.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Performance: RMSE of 126.22 underestimates prices, has problems with fluctuation, as its features are limited and training is not simple.</a:t>
            </a:r>
          </a:p>
          <a:p>
            <a:endParaRPr lang="en-IE" sz="1800" dirty="0">
              <a:solidFill>
                <a:schemeClr val="tx1"/>
              </a:solidFill>
              <a:latin typeface="Inter Medium" panose="020006030000000200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01D0E-94AF-21FB-183F-8D5C5605F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3" y="3429000"/>
            <a:ext cx="5402424" cy="3050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66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50"/>
    </mc:Choice>
    <mc:Fallback xmlns="">
      <p:transition spd="slow" advTm="582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A8F12-2B10-6796-4BA4-79867BAC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370B34-9024-D825-D196-082330E4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8D4BD-DD51-78E8-F9A7-46B6A05A9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967" y="1485111"/>
            <a:ext cx="6312514" cy="4882147"/>
          </a:xfrm>
        </p:spPr>
        <p:txBody>
          <a:bodyPr>
            <a:noAutofit/>
          </a:bodyPr>
          <a:lstStyle/>
          <a:p>
            <a:pPr marL="11113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</a:rPr>
              <a:t>Random Forest Regressor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Strategy: Ensemble of decision trees in non-linear relationships; make use of technical indicators (moving averages, RSI, lags, etc.).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Data Processing: StandardScaler scaling features; no shuffle used on 80/20 train-test split to maintain time-series sequence.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Performance: RMSE = 0.1960 - high match with the real prices; predictions almost coincide with the actual data.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Optimization: Optimization using </a:t>
            </a:r>
            <a:r>
              <a:rPr lang="en-US" sz="1600" kern="100" dirty="0" err="1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US" sz="1600" kern="100" dirty="0">
                <a:solidFill>
                  <a:schemeClr val="tx1"/>
                </a:solidFill>
                <a:latin typeface="Inter Medium" panose="02000603000000020004"/>
                <a:ea typeface="Calibri" panose="020F0502020204030204" pitchFamily="34" charset="0"/>
                <a:cs typeface="Times New Roman" panose="02020603050405020304" pitchFamily="18" charset="0"/>
              </a:rPr>
              <a:t> (max depth=20, min samples leaf=2, min split=5, 50 estimators) helped to improve generalization and tendencies toward overfitting.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4C8F8F-1694-FD01-B11E-3881B47C6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5" y="3429000"/>
            <a:ext cx="5408645" cy="324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45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93"/>
    </mc:Choice>
    <mc:Fallback xmlns="">
      <p:transition spd="slow" advTm="409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14ce3cd-120d-4ce6-a895-4c245473a8a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SETU PowerPoint Template (Purple)</Template>
  <TotalTime>603</TotalTime>
  <Words>1309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.PingFang SC Regular</vt:lpstr>
      <vt:lpstr>Aptos</vt:lpstr>
      <vt:lpstr>Arial</vt:lpstr>
      <vt:lpstr>Calibri</vt:lpstr>
      <vt:lpstr>DM Sans</vt:lpstr>
      <vt:lpstr>Inter Medium</vt:lpstr>
      <vt:lpstr>Office Theme</vt:lpstr>
      <vt:lpstr>Hybrid LSTM-Based Renewable Energy Forecasting and  Grid Optimisation for Sustainable Power   Management</vt:lpstr>
      <vt:lpstr>Brief summary of dissertation</vt:lpstr>
      <vt:lpstr>Objectives &amp; Research Gap </vt:lpstr>
      <vt:lpstr>Methodology Used</vt:lpstr>
      <vt:lpstr>Methodology Used</vt:lpstr>
      <vt:lpstr>Findings</vt:lpstr>
      <vt:lpstr>Findings</vt:lpstr>
      <vt:lpstr>Evaluation</vt:lpstr>
      <vt:lpstr>Evaluation</vt:lpstr>
      <vt:lpstr>Evaluation</vt:lpstr>
      <vt:lpstr>Discussion (This learner shall relate findings to the theoretical/ policy discussion in the literature review. </vt:lpstr>
      <vt:lpstr>Conclusions and recommendations (An overall assessment of findings and suggestions for future research.)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James Egan</dc:creator>
  <cp:lastModifiedBy>Srikar K</cp:lastModifiedBy>
  <cp:revision>23</cp:revision>
  <dcterms:created xsi:type="dcterms:W3CDTF">2023-03-02T11:48:56Z</dcterms:created>
  <dcterms:modified xsi:type="dcterms:W3CDTF">2025-08-19T21:15:26Z</dcterms:modified>
</cp:coreProperties>
</file>