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Box 2">
            <a:extLst>
              <a:ext uri="{FF2B5EF4-FFF2-40B4-BE49-F238E27FC236}">
                <a16:creationId xmlns:a16="http://schemas.microsoft.com/office/drawing/2014/main" id="{B173C2F3-B9FC-2A9B-627C-942B5864D9D3}"/>
              </a:ext>
            </a:extLst>
          </p:cNvPr>
          <p:cNvSpPr txBox="1"/>
          <p:nvPr/>
        </p:nvSpPr>
        <p:spPr>
          <a:xfrm>
            <a:off x="179628" y="945344"/>
            <a:ext cx="8811972" cy="3970318"/>
          </a:xfrm>
          <a:prstGeom prst="rect">
            <a:avLst/>
          </a:prstGeom>
          <a:noFill/>
        </p:spPr>
        <p:txBody>
          <a:bodyPr wrap="square" rtlCol="0">
            <a:spAutoFit/>
          </a:bodyPr>
          <a:lstStyle/>
          <a:p>
            <a:pPr algn="just"/>
            <a:r>
              <a:rPr lang="en-US" dirty="0"/>
              <a:t>High-quality images play a crucial role in various fields such as photography, medical imaging, surveillance, and satellite imaging. However, the prevalence of blurred or low-quality images due to camera limitations, environmental conditions, or motion presents a significant challenge. Blurred images can lead to misinterpretation of critical information, reducing their utility and reliability. For instance, in medical imaging, blurred images can result in inaccurate diagnoses, potentially endangering patients' lives. Traditional image restoration techniques often fall short in addressing the complexity and diversity of image degradation, making it imperative to explore advanced solutions. Existing methods may rely on simple filters or heuristic-based approaches, which lack the capability to handle diverse types of blurs and artifacts effectively. Moreover, manual intervention in image restoration processes is time-consuming and not scalable, especially when dealing with large datasets. Despite significant progress, there remains a gap in developing efficient and user-friendly solutions that can automatically restore blurred images to their original sharpness without requiring expert knowledge or manual adjustments.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3" name="TextBox 2">
            <a:extLst>
              <a:ext uri="{FF2B5EF4-FFF2-40B4-BE49-F238E27FC236}">
                <a16:creationId xmlns:a16="http://schemas.microsoft.com/office/drawing/2014/main" id="{761605E9-F7EF-8F0F-D4BE-E43D4FBD2809}"/>
              </a:ext>
            </a:extLst>
          </p:cNvPr>
          <p:cNvSpPr txBox="1"/>
          <p:nvPr/>
        </p:nvSpPr>
        <p:spPr>
          <a:xfrm>
            <a:off x="238150" y="895350"/>
            <a:ext cx="8753450" cy="3970318"/>
          </a:xfrm>
          <a:prstGeom prst="rect">
            <a:avLst/>
          </a:prstGeom>
          <a:noFill/>
        </p:spPr>
        <p:txBody>
          <a:bodyPr wrap="square" rtlCol="0">
            <a:spAutoFit/>
          </a:bodyPr>
          <a:lstStyle/>
          <a:p>
            <a:pPr algn="just"/>
            <a:r>
              <a:rPr lang="en-US" dirty="0"/>
              <a:t>The proposed solution leverages the UNET architecture, a powerful convolutional neural network (CNN) designed for image-to-image translation tasks, to restore blurred images to their original sharpness. he unique aspect of our solution lies in its ability to handle a wide variety of blurs and artifacts, making it robust and versatile across different types of images and use cases. The UNET architecture, with its encoder-decoder structure and skip connections, excels in capturing fine details while maintaining contextual information, which is crucial for accurate image restoration. This solution also includes a user-friendly interface that allows users to upload blurred images and receive restored versions seamlessly. The interface is designed to be intuitive, enabling users without technical expertise to benefit from advanced image restoration capabilities. By automating the restoration process, the solution saves time and effort, making it scalable for large datasets. Unlike traditional methods that often rely on heuristic filters or manual adjustments, this approach employs deep learning to automatically learn the complex patterns of image degradation and restoration.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3" name="TextBox 2">
            <a:extLst>
              <a:ext uri="{FF2B5EF4-FFF2-40B4-BE49-F238E27FC236}">
                <a16:creationId xmlns:a16="http://schemas.microsoft.com/office/drawing/2014/main" id="{10E08506-3BA8-6EFF-D58E-C7F20D1C0DF2}"/>
              </a:ext>
            </a:extLst>
          </p:cNvPr>
          <p:cNvSpPr txBox="1"/>
          <p:nvPr/>
        </p:nvSpPr>
        <p:spPr>
          <a:xfrm>
            <a:off x="234188" y="971550"/>
            <a:ext cx="8681212" cy="3416320"/>
          </a:xfrm>
          <a:prstGeom prst="rect">
            <a:avLst/>
          </a:prstGeom>
          <a:noFill/>
        </p:spPr>
        <p:txBody>
          <a:bodyPr wrap="square" rtlCol="0">
            <a:spAutoFit/>
          </a:bodyPr>
          <a:lstStyle/>
          <a:p>
            <a:pPr algn="just"/>
            <a:r>
              <a:rPr lang="en-US" dirty="0"/>
              <a:t>These features are built on the robust UNET architecture and tailored to meet the diverse needs of users across different domains.</a:t>
            </a:r>
          </a:p>
          <a:p>
            <a:pPr marL="342900" indent="-342900" algn="just">
              <a:buFont typeface="+mj-lt"/>
              <a:buAutoNum type="arabicPeriod"/>
            </a:pPr>
            <a:r>
              <a:rPr lang="en-IN" b="1" dirty="0"/>
              <a:t>Automatic Image Restoration:  </a:t>
            </a:r>
            <a:r>
              <a:rPr lang="en-US" dirty="0"/>
              <a:t>The core feature of the solution is its ability to automatically restore blurred images without requiring manual intervention.</a:t>
            </a:r>
          </a:p>
          <a:p>
            <a:pPr marL="342900" indent="-342900" algn="just">
              <a:buFont typeface="+mj-lt"/>
              <a:buAutoNum type="arabicPeriod"/>
            </a:pPr>
            <a:r>
              <a:rPr lang="en-IN" b="1" dirty="0"/>
              <a:t>User-friendly Interface:</a:t>
            </a:r>
            <a:r>
              <a:rPr lang="en-US" b="1" dirty="0"/>
              <a:t>  </a:t>
            </a:r>
            <a:r>
              <a:rPr lang="en-US" dirty="0"/>
              <a:t>Users can easily upload blurred images and view the restored images through a simple and straightforward process.</a:t>
            </a:r>
          </a:p>
          <a:p>
            <a:pPr marL="342900" indent="-342900" algn="just">
              <a:buFont typeface="+mj-lt"/>
              <a:buAutoNum type="arabicPeriod"/>
            </a:pPr>
            <a:r>
              <a:rPr lang="en-US" b="1" dirty="0"/>
              <a:t>Integration Capabilities:</a:t>
            </a:r>
            <a:r>
              <a:rPr lang="en-US" dirty="0"/>
              <a:t> The solution can be easily integrated with existing systems and workflows. </a:t>
            </a:r>
          </a:p>
          <a:p>
            <a:pPr marL="342900" indent="-342900" algn="just">
              <a:buFont typeface="+mj-lt"/>
              <a:buAutoNum type="arabicPeriod"/>
            </a:pPr>
            <a:r>
              <a:rPr lang="en-US" b="1" dirty="0"/>
              <a:t>Continuous Improvement:</a:t>
            </a:r>
            <a:r>
              <a:rPr lang="en-US" dirty="0"/>
              <a:t> The solution is designed with a focus on continuous learning and improvement.</a:t>
            </a:r>
          </a:p>
          <a:p>
            <a:pPr marL="342900" indent="-342900" algn="just">
              <a:buFont typeface="+mj-lt"/>
              <a:buAutoNum type="arabicPeriod"/>
            </a:pPr>
            <a:r>
              <a:rPr lang="en-US" b="1" dirty="0"/>
              <a:t>Robust Performance:</a:t>
            </a:r>
            <a:r>
              <a:rPr lang="en-US" dirty="0"/>
              <a:t> Trained on a diverse dataset with extensive data augmentation, the model is capable of handling various types of blurs and artifacts.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pic>
        <p:nvPicPr>
          <p:cNvPr id="4" name="Picture 3">
            <a:extLst>
              <a:ext uri="{FF2B5EF4-FFF2-40B4-BE49-F238E27FC236}">
                <a16:creationId xmlns:a16="http://schemas.microsoft.com/office/drawing/2014/main" id="{07B7121F-28FD-9D17-4329-D21D6F0A2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33350"/>
            <a:ext cx="3901016" cy="4705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pic>
        <p:nvPicPr>
          <p:cNvPr id="4" name="Picture 3">
            <a:extLst>
              <a:ext uri="{FF2B5EF4-FFF2-40B4-BE49-F238E27FC236}">
                <a16:creationId xmlns:a16="http://schemas.microsoft.com/office/drawing/2014/main" id="{05DD02DD-B885-36E1-8391-C606A78F6BD2}"/>
              </a:ext>
            </a:extLst>
          </p:cNvPr>
          <p:cNvPicPr>
            <a:picLocks noChangeAspect="1"/>
          </p:cNvPicPr>
          <p:nvPr/>
        </p:nvPicPr>
        <p:blipFill>
          <a:blip r:embed="rId2"/>
          <a:stretch>
            <a:fillRect/>
          </a:stretch>
        </p:blipFill>
        <p:spPr>
          <a:xfrm>
            <a:off x="4567237" y="2566987"/>
            <a:ext cx="9525" cy="9525"/>
          </a:xfrm>
          <a:prstGeom prst="rect">
            <a:avLst/>
          </a:prstGeom>
        </p:spPr>
      </p:pic>
      <p:pic>
        <p:nvPicPr>
          <p:cNvPr id="5" name="Picture 4">
            <a:extLst>
              <a:ext uri="{FF2B5EF4-FFF2-40B4-BE49-F238E27FC236}">
                <a16:creationId xmlns:a16="http://schemas.microsoft.com/office/drawing/2014/main" id="{718E703D-1423-2C23-C400-1145C46A3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1094" y="295850"/>
            <a:ext cx="4668292" cy="45422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3" name="TextBox 2">
            <a:extLst>
              <a:ext uri="{FF2B5EF4-FFF2-40B4-BE49-F238E27FC236}">
                <a16:creationId xmlns:a16="http://schemas.microsoft.com/office/drawing/2014/main" id="{9005BCCF-D1E9-9596-64D4-C622A661A1E8}"/>
              </a:ext>
            </a:extLst>
          </p:cNvPr>
          <p:cNvSpPr txBox="1"/>
          <p:nvPr/>
        </p:nvSpPr>
        <p:spPr>
          <a:xfrm>
            <a:off x="304800" y="1047750"/>
            <a:ext cx="8686800" cy="3693319"/>
          </a:xfrm>
          <a:prstGeom prst="rect">
            <a:avLst/>
          </a:prstGeom>
          <a:noFill/>
        </p:spPr>
        <p:txBody>
          <a:bodyPr wrap="square" rtlCol="0">
            <a:spAutoFit/>
          </a:bodyPr>
          <a:lstStyle/>
          <a:p>
            <a:pPr algn="just"/>
            <a:r>
              <a:rPr lang="en-US" dirty="0"/>
              <a:t>The technologies used in the image restoration solution are chosen to ensure robustness, scalability, and efficiency. </a:t>
            </a:r>
          </a:p>
          <a:p>
            <a:pPr algn="just"/>
            <a:r>
              <a:rPr lang="en-US" b="1" dirty="0"/>
              <a:t>Programming Languages:</a:t>
            </a:r>
          </a:p>
          <a:p>
            <a:pPr marL="285750" indent="-285750" algn="just">
              <a:buFont typeface="Arial" panose="020B0604020202020204" pitchFamily="34" charset="0"/>
              <a:buChar char="•"/>
            </a:pPr>
            <a:r>
              <a:rPr lang="en-US" b="1" dirty="0"/>
              <a:t>Python:</a:t>
            </a:r>
            <a:r>
              <a:rPr lang="en-US" dirty="0"/>
              <a:t> Python is the primary programming language used for developing the solution.</a:t>
            </a:r>
          </a:p>
          <a:p>
            <a:pPr algn="just"/>
            <a:r>
              <a:rPr lang="en-US" b="1" dirty="0"/>
              <a:t>Deep Learning Framework:</a:t>
            </a:r>
          </a:p>
          <a:p>
            <a:pPr marL="285750" indent="-285750" algn="just">
              <a:buFont typeface="Arial" panose="020B0604020202020204" pitchFamily="34" charset="0"/>
              <a:buChar char="•"/>
            </a:pPr>
            <a:r>
              <a:rPr lang="en-US" b="1" dirty="0" err="1"/>
              <a:t>PyTorch</a:t>
            </a:r>
            <a:r>
              <a:rPr lang="en-US" b="1" dirty="0"/>
              <a:t>:</a:t>
            </a:r>
            <a:r>
              <a:rPr lang="en-US" dirty="0"/>
              <a:t> </a:t>
            </a:r>
            <a:r>
              <a:rPr lang="en-US" dirty="0" err="1"/>
              <a:t>PyTorch</a:t>
            </a:r>
            <a:r>
              <a:rPr lang="en-US" dirty="0"/>
              <a:t> is used for implementing and training the UNET model.</a:t>
            </a:r>
          </a:p>
          <a:p>
            <a:pPr algn="just"/>
            <a:r>
              <a:rPr lang="en-US" b="1" dirty="0"/>
              <a:t>Development Tools:</a:t>
            </a:r>
          </a:p>
          <a:p>
            <a:pPr marL="285750" indent="-285750" algn="just">
              <a:buFont typeface="Arial" panose="020B0604020202020204" pitchFamily="34" charset="0"/>
              <a:buChar char="•"/>
            </a:pPr>
            <a:r>
              <a:rPr lang="en-US" b="1" dirty="0" err="1"/>
              <a:t>Jupyter</a:t>
            </a:r>
            <a:r>
              <a:rPr lang="en-US" b="1" dirty="0"/>
              <a:t> Notebooks:</a:t>
            </a:r>
            <a:r>
              <a:rPr lang="en-US" dirty="0"/>
              <a:t> </a:t>
            </a:r>
            <a:r>
              <a:rPr lang="en-US" dirty="0" err="1"/>
              <a:t>Jupyter</a:t>
            </a:r>
            <a:r>
              <a:rPr lang="en-US" dirty="0"/>
              <a:t> Notebooks are used for developing and experimenting with the model.</a:t>
            </a:r>
          </a:p>
          <a:p>
            <a:endParaRPr lang="en-US" dirty="0"/>
          </a:p>
          <a:p>
            <a:endParaRPr lang="en-US" dirty="0"/>
          </a:p>
          <a:p>
            <a:r>
              <a:rPr lang="en-US"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18007"/>
            <a:ext cx="5262245" cy="42227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p>
        </p:txBody>
      </p:sp>
      <p:sp>
        <p:nvSpPr>
          <p:cNvPr id="4" name="TextBox 3">
            <a:extLst>
              <a:ext uri="{FF2B5EF4-FFF2-40B4-BE49-F238E27FC236}">
                <a16:creationId xmlns:a16="http://schemas.microsoft.com/office/drawing/2014/main" id="{E84A6CAC-E5BC-3C6E-C4F5-1453AF33BC4D}"/>
              </a:ext>
            </a:extLst>
          </p:cNvPr>
          <p:cNvSpPr txBox="1"/>
          <p:nvPr/>
        </p:nvSpPr>
        <p:spPr>
          <a:xfrm>
            <a:off x="237236" y="819150"/>
            <a:ext cx="8754364" cy="4247317"/>
          </a:xfrm>
          <a:prstGeom prst="rect">
            <a:avLst/>
          </a:prstGeom>
          <a:noFill/>
        </p:spPr>
        <p:txBody>
          <a:bodyPr wrap="square">
            <a:spAutoFit/>
          </a:bodyPr>
          <a:lstStyle/>
          <a:p>
            <a:pPr marL="285750" indent="-285750" algn="just">
              <a:buFont typeface="Arial" panose="020B0604020202020204" pitchFamily="34" charset="0"/>
              <a:buChar char="•"/>
            </a:pPr>
            <a:r>
              <a:rPr lang="en-IN" b="1" dirty="0"/>
              <a:t>Tripurari Venkata Srikar </a:t>
            </a:r>
            <a:r>
              <a:rPr lang="en-IN" dirty="0"/>
              <a:t>(Role: Team lead ): </a:t>
            </a:r>
          </a:p>
          <a:p>
            <a:pPr algn="just"/>
            <a:r>
              <a:rPr lang="en-IN" dirty="0"/>
              <a:t>        Contribution :  Worked on implementing core functionality of the UNET model and the overall integration of the project. Trained a model based on this UNET architecture .</a:t>
            </a:r>
          </a:p>
          <a:p>
            <a:pPr marL="285750" indent="-285750" algn="just">
              <a:buFont typeface="Arial" panose="020B0604020202020204" pitchFamily="34" charset="0"/>
              <a:buChar char="•"/>
            </a:pPr>
            <a:r>
              <a:rPr lang="en-I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Shaik Abdul Rahman </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a:t>
            </a:r>
            <a:r>
              <a:rPr lang="en-IN" dirty="0"/>
              <a:t>ole: Team member ): </a:t>
            </a:r>
          </a:p>
          <a:p>
            <a:pPr algn="just"/>
            <a:r>
              <a:rPr lang="en-IN" dirty="0"/>
              <a:t>        Contribution : Worked on utilizing Convolution Neural Networks (CNN) for feature extraction and image reconstruction.</a:t>
            </a:r>
          </a:p>
          <a:p>
            <a:pPr marL="285750" indent="-285750" algn="just">
              <a:buFont typeface="Arial" panose="020B0604020202020204" pitchFamily="34" charset="0"/>
              <a:buChar char="•"/>
            </a:pPr>
            <a:r>
              <a:rPr lang="en-I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Devalapalli Venkata Prabhavathi</a:t>
            </a:r>
            <a:r>
              <a:rPr lang="en-IN" b="1" kern="1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IN" kern="1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(R</a:t>
            </a:r>
            <a:r>
              <a:rPr lang="en-IN" dirty="0"/>
              <a:t>ole: Team member ):     </a:t>
            </a:r>
          </a:p>
          <a:p>
            <a:pPr algn="just"/>
            <a:r>
              <a:rPr lang="en-IN" dirty="0"/>
              <a:t>        Contribution :  Worked on enhancing UNET architecture to boost its performance in image to image translation tasks. Provided various approaches using various packages like pillow and OpenCV.</a:t>
            </a:r>
          </a:p>
          <a:p>
            <a:pPr marL="285750" indent="-285750" algn="just">
              <a:buFont typeface="Arial" panose="020B0604020202020204" pitchFamily="34" charset="0"/>
              <a:buChar char="•"/>
            </a:pPr>
            <a:r>
              <a:rPr lang="en-IN" dirty="0"/>
              <a:t> </a:t>
            </a:r>
            <a:r>
              <a:rPr lang="en-IN" b="1" dirty="0"/>
              <a:t>Bethi Sravanthi</a:t>
            </a:r>
            <a:r>
              <a:rPr lang="en-IN" b="1" kern="1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IN" kern="1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(R</a:t>
            </a:r>
            <a:r>
              <a:rPr lang="en-IN" dirty="0"/>
              <a:t>ole: Team member ): </a:t>
            </a:r>
          </a:p>
          <a:p>
            <a:pPr algn="just"/>
            <a:r>
              <a:rPr lang="en-IN" dirty="0"/>
              <a:t>         Contribution :  Worked on collecting the datasets and creating a approach for loading and preprocessing the data which can be accessed by the model in training.</a:t>
            </a:r>
          </a:p>
          <a:p>
            <a:pPr marL="285750" indent="-285750" algn="just">
              <a:buFont typeface="Arial" panose="020B0604020202020204" pitchFamily="34" charset="0"/>
              <a:buChar char="•"/>
            </a:pPr>
            <a:r>
              <a:rPr lang="en-IN" b="1" dirty="0"/>
              <a:t>Mareddy Prabhakar  Reddy </a:t>
            </a:r>
            <a:r>
              <a:rPr lang="en-IN" dirty="0"/>
              <a:t>(Role: Team member ):</a:t>
            </a:r>
          </a:p>
          <a:p>
            <a:pPr algn="just"/>
            <a:r>
              <a:rPr lang="en-IN" dirty="0"/>
              <a:t>        Contribution :  Worked on creating user interface for easy interaction.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4" name="TextBox 3">
            <a:extLst>
              <a:ext uri="{FF2B5EF4-FFF2-40B4-BE49-F238E27FC236}">
                <a16:creationId xmlns:a16="http://schemas.microsoft.com/office/drawing/2014/main" id="{110AA187-3D0F-76BF-6CDC-F183BB19FC0E}"/>
              </a:ext>
            </a:extLst>
          </p:cNvPr>
          <p:cNvSpPr txBox="1"/>
          <p:nvPr/>
        </p:nvSpPr>
        <p:spPr>
          <a:xfrm>
            <a:off x="444602" y="753109"/>
            <a:ext cx="8458200" cy="3970318"/>
          </a:xfrm>
          <a:prstGeom prst="rect">
            <a:avLst/>
          </a:prstGeom>
          <a:noFill/>
        </p:spPr>
        <p:txBody>
          <a:bodyPr wrap="square">
            <a:spAutoFit/>
          </a:bodyPr>
          <a:lstStyle/>
          <a:p>
            <a:pPr algn="just"/>
            <a:r>
              <a:rPr lang="en-US" dirty="0"/>
              <a:t>The UNET model-based image restoration solution represents a significant advancement in image processing, addressing the pervasive issue of blurred images. It offers a robust, scalable, and user-friendly solution with potential applications across various industries. The project followed a structured and comprehensive approach from problem identification to solution implementation and validation, emphasizing the critical need for effective image restoration in fields like medical imaging, surveillance, and photography. The innovative use of the UNET architecture for automatic image restoration and the detailed features of the solution underscore its capabilities, including real-time processing, scalability, and a user-friendly interface. The architecture diagram visually represented the system's structure, and the technologies used were carefully chosen to ensure robustness, efficiency, and scalability. The project demonstrates the power of deep learning in solving complex image restoration tasks and the importance of a well-coordinated, interdisciplinary approach to problem-solving, aiming to improve image quality and utility across various applications.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TotalTime>
  <Words>922</Words>
  <Application>Microsoft Office PowerPoint</Application>
  <PresentationFormat>On-screen Show (16:9)</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Hanumanth Mellacheruvu</cp:lastModifiedBy>
  <cp:revision>3</cp:revision>
  <dcterms:created xsi:type="dcterms:W3CDTF">2024-07-15T13:49:53Z</dcterms:created>
  <dcterms:modified xsi:type="dcterms:W3CDTF">2024-07-15T17:19:30Z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ies>
</file>