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9" r:id="rId3"/>
    <p:sldId id="265" r:id="rId4"/>
    <p:sldId id="266" r:id="rId5"/>
    <p:sldId id="260" r:id="rId6"/>
    <p:sldId id="261" r:id="rId7"/>
    <p:sldId id="268" r:id="rId8"/>
    <p:sldId id="269"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8300" y="2735021"/>
            <a:ext cx="11455400" cy="1123314"/>
          </a:xfrm>
          <a:prstGeom prst="rect">
            <a:avLst/>
          </a:prstGeom>
        </p:spPr>
        <p:txBody>
          <a:bodyPr wrap="square" lIns="0" tIns="0" rIns="0" bIns="0">
            <a:spAutoFit/>
          </a:bodyPr>
          <a:lstStyle>
            <a:lvl1pPr>
              <a:defRPr sz="7200" b="1" i="0">
                <a:solidFill>
                  <a:schemeClr val="bg1"/>
                </a:solidFill>
                <a:latin typeface="Arial"/>
                <a:cs typeface="Arial"/>
              </a:defRPr>
            </a:lvl1pPr>
          </a:lstStyle>
          <a:p>
            <a:endParaRPr/>
          </a:p>
        </p:txBody>
      </p:sp>
      <p:sp>
        <p:nvSpPr>
          <p:cNvPr id="3" name="Holder 3"/>
          <p:cNvSpPr>
            <a:spLocks noGrp="1"/>
          </p:cNvSpPr>
          <p:nvPr>
            <p:ph type="body" idx="1"/>
          </p:nvPr>
        </p:nvSpPr>
        <p:spPr>
          <a:xfrm>
            <a:off x="460044" y="1760981"/>
            <a:ext cx="11271910" cy="25050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dailymail.co.uk/indiahome/indianews/article-3774961/Three-five-ambulances-not-working-condition-India-s-emergency-health-service-failing-poor-darkest-hour.htm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12"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FFBD-33D4-D61A-E8B2-F388B6ECA8DA}"/>
              </a:ext>
            </a:extLst>
          </p:cNvPr>
          <p:cNvSpPr>
            <a:spLocks noGrp="1"/>
          </p:cNvSpPr>
          <p:nvPr>
            <p:ph type="ctrTitle"/>
          </p:nvPr>
        </p:nvSpPr>
        <p:spPr>
          <a:xfrm>
            <a:off x="914400" y="2125980"/>
            <a:ext cx="10363200" cy="1107996"/>
          </a:xfrm>
        </p:spPr>
        <p:txBody>
          <a:bodyPr/>
          <a:lstStyle/>
          <a:p>
            <a:pPr algn="ctr"/>
            <a:r>
              <a:rPr lang="en-IN" dirty="0">
                <a:solidFill>
                  <a:srgbClr val="FF0000"/>
                </a:solidFill>
              </a:rPr>
              <a:t>RESCUE WHEEL</a:t>
            </a:r>
          </a:p>
        </p:txBody>
      </p:sp>
      <p:sp>
        <p:nvSpPr>
          <p:cNvPr id="3" name="Subtitle 2">
            <a:extLst>
              <a:ext uri="{FF2B5EF4-FFF2-40B4-BE49-F238E27FC236}">
                <a16:creationId xmlns:a16="http://schemas.microsoft.com/office/drawing/2014/main" id="{B169B690-F3C9-2EB7-017E-63903C4E0F01}"/>
              </a:ext>
            </a:extLst>
          </p:cNvPr>
          <p:cNvSpPr>
            <a:spLocks noGrp="1"/>
          </p:cNvSpPr>
          <p:nvPr>
            <p:ph type="subTitle" idx="4"/>
          </p:nvPr>
        </p:nvSpPr>
        <p:spPr>
          <a:xfrm>
            <a:off x="1828800" y="3840480"/>
            <a:ext cx="8534400" cy="1846659"/>
          </a:xfrm>
        </p:spPr>
        <p:txBody>
          <a:bodyPr/>
          <a:lstStyle/>
          <a:p>
            <a:pPr lvl="3"/>
            <a:r>
              <a:rPr lang="en-IN" dirty="0"/>
              <a:t>					</a:t>
            </a:r>
            <a:r>
              <a:rPr lang="en-IN" sz="1800" dirty="0">
                <a:latin typeface="Times New Roman" panose="02020603050405020304" pitchFamily="18" charset="0"/>
                <a:cs typeface="Times New Roman" panose="02020603050405020304" pitchFamily="18" charset="0"/>
              </a:rPr>
              <a:t>Tripurari Venkata </a:t>
            </a:r>
            <a:r>
              <a:rPr lang="en-IN" sz="1800" dirty="0" err="1">
                <a:latin typeface="Times New Roman" panose="02020603050405020304" pitchFamily="18" charset="0"/>
                <a:cs typeface="Times New Roman" panose="02020603050405020304" pitchFamily="18" charset="0"/>
              </a:rPr>
              <a:t>Srikar</a:t>
            </a:r>
            <a:endParaRPr lang="en-IN" dirty="0"/>
          </a:p>
          <a:p>
            <a:pPr lvl="3"/>
            <a:r>
              <a:rPr lang="en-IN" sz="2000" dirty="0">
                <a:latin typeface="Times New Roman" panose="02020603050405020304" pitchFamily="18" charset="0"/>
                <a:cs typeface="Times New Roman" panose="02020603050405020304" pitchFamily="18" charset="0"/>
              </a:rPr>
              <a:t>					Soma Harshith </a:t>
            </a:r>
            <a:r>
              <a:rPr lang="en-IN" sz="2000" dirty="0" err="1">
                <a:latin typeface="Times New Roman" panose="02020603050405020304" pitchFamily="18" charset="0"/>
                <a:cs typeface="Times New Roman" panose="02020603050405020304" pitchFamily="18" charset="0"/>
              </a:rPr>
              <a:t>kumar</a:t>
            </a:r>
            <a:endParaRPr lang="en-IN" sz="2000" dirty="0">
              <a:latin typeface="Times New Roman" panose="02020603050405020304" pitchFamily="18" charset="0"/>
              <a:cs typeface="Times New Roman" panose="02020603050405020304" pitchFamily="18" charset="0"/>
            </a:endParaRPr>
          </a:p>
          <a:p>
            <a:pPr lvl="3"/>
            <a:r>
              <a:rPr lang="en-IN" sz="2000" dirty="0">
                <a:latin typeface="Times New Roman" panose="02020603050405020304" pitchFamily="18" charset="0"/>
                <a:cs typeface="Times New Roman" panose="02020603050405020304" pitchFamily="18" charset="0"/>
              </a:rPr>
              <a:t>					Satvik Joshi</a:t>
            </a:r>
          </a:p>
          <a:p>
            <a:pPr lvl="3"/>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Sabbani</a:t>
            </a:r>
            <a:r>
              <a:rPr lang="en-IN" sz="2000" dirty="0">
                <a:latin typeface="Times New Roman" panose="02020603050405020304" pitchFamily="18" charset="0"/>
                <a:cs typeface="Times New Roman" panose="02020603050405020304" pitchFamily="18" charset="0"/>
              </a:rPr>
              <a:t> Arun</a:t>
            </a:r>
          </a:p>
          <a:p>
            <a:endParaRPr lang="en-IN" dirty="0"/>
          </a:p>
          <a:p>
            <a:r>
              <a:rPr lang="en-IN" dirty="0"/>
              <a:t>	</a:t>
            </a:r>
            <a:r>
              <a:rPr lang="en-IN" sz="2400" dirty="0"/>
              <a:t>-</a:t>
            </a:r>
            <a:r>
              <a:rPr lang="en-IN" sz="2400" dirty="0">
                <a:latin typeface="Times New Roman" panose="02020603050405020304" pitchFamily="18" charset="0"/>
                <a:cs typeface="Times New Roman" panose="02020603050405020304" pitchFamily="18" charset="0"/>
              </a:rPr>
              <a:t>Malla Reddy College Of Engineering and Technology</a:t>
            </a:r>
          </a:p>
        </p:txBody>
      </p:sp>
    </p:spTree>
    <p:extLst>
      <p:ext uri="{BB962C8B-B14F-4D97-AF65-F5344CB8AC3E}">
        <p14:creationId xmlns:p14="http://schemas.microsoft.com/office/powerpoint/2010/main" val="31099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FF0000"/>
          </a:solidFill>
        </p:spPr>
        <p:txBody>
          <a:bodyPr wrap="square" lIns="0" tIns="0" rIns="0" bIns="0" rtlCol="0"/>
          <a:lstStyle/>
          <a:p>
            <a:endParaRPr dirty="0"/>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problem</a:t>
            </a:r>
            <a:r>
              <a:rPr sz="2400" spc="-20" dirty="0"/>
              <a:t> </a:t>
            </a:r>
            <a:r>
              <a:rPr sz="2400" spc="-5" dirty="0"/>
              <a:t>statement</a:t>
            </a:r>
            <a:endParaRPr sz="2400" dirty="0"/>
          </a:p>
        </p:txBody>
      </p:sp>
      <p:sp>
        <p:nvSpPr>
          <p:cNvPr id="5" name="TextBox 4">
            <a:extLst>
              <a:ext uri="{FF2B5EF4-FFF2-40B4-BE49-F238E27FC236}">
                <a16:creationId xmlns:a16="http://schemas.microsoft.com/office/drawing/2014/main" id="{BF56851C-E650-FE1F-E0E2-B626E2889A19}"/>
              </a:ext>
            </a:extLst>
          </p:cNvPr>
          <p:cNvSpPr txBox="1"/>
          <p:nvPr/>
        </p:nvSpPr>
        <p:spPr>
          <a:xfrm>
            <a:off x="362711" y="1329496"/>
            <a:ext cx="10989768" cy="3139321"/>
          </a:xfrm>
          <a:prstGeom prst="rect">
            <a:avLst/>
          </a:prstGeom>
          <a:noFill/>
        </p:spPr>
        <p:txBody>
          <a:bodyPr wrap="square" rtlCol="0">
            <a:spAutoFit/>
          </a:bodyPr>
          <a:lstStyle/>
          <a:p>
            <a:pPr algn="just"/>
            <a:r>
              <a:rPr lang="en-IN" sz="1800" dirty="0">
                <a:effectLst/>
                <a:latin typeface="Arial" panose="020B0604020202020204" pitchFamily="34" charset="0"/>
                <a:ea typeface="Calibri" panose="020F0502020204030204" pitchFamily="34" charset="0"/>
                <a:cs typeface="Arial" panose="020B0604020202020204" pitchFamily="34" charset="0"/>
              </a:rPr>
              <a:t>In emergency situations such as accidents or sudden medical crises, the immediate transportation of individuals to a healthcare facility can be a matter of life and death. Our project aims to create a comprehensive emergency transportation booking system that can save lives in situations such as accidents or sudden medical crises. We recognize that the current system for booking emergency transportation nearby is often inefficient and unreliable, resulting in delays, inadequate care, and sometimes tragic outcomes. Here are the few challenges faced by the emergency services to reach any medical crisis or accidents </a:t>
            </a:r>
          </a:p>
          <a:p>
            <a:pPr marL="342900" indent="-342900" algn="just">
              <a:buFont typeface="+mj-lt"/>
              <a:buAutoNum type="arabicPeriod"/>
            </a:pPr>
            <a:r>
              <a:rPr lang="en-IN" dirty="0">
                <a:latin typeface="Arial" panose="020B0604020202020204" pitchFamily="34" charset="0"/>
                <a:cs typeface="Arial" panose="020B0604020202020204" pitchFamily="34" charset="0"/>
              </a:rPr>
              <a:t>Delays in transportation can worsen a patient’s condition.</a:t>
            </a:r>
          </a:p>
          <a:p>
            <a:pPr marL="342900" indent="-342900" algn="just">
              <a:buFont typeface="+mj-lt"/>
              <a:buAutoNum type="arabicPeriod"/>
            </a:pPr>
            <a:r>
              <a:rPr lang="en-IN" dirty="0">
                <a:latin typeface="Arial" panose="020B0604020202020204" pitchFamily="34" charset="0"/>
                <a:cs typeface="Arial" panose="020B0604020202020204" pitchFamily="34" charset="0"/>
              </a:rPr>
              <a:t>Emergency services are not optimally utilized</a:t>
            </a:r>
          </a:p>
          <a:p>
            <a:pPr marL="342900" indent="-342900" algn="just">
              <a:buFont typeface="+mj-lt"/>
              <a:buAutoNum type="arabicPeriod"/>
            </a:pPr>
            <a:r>
              <a:rPr lang="en-IN" dirty="0">
                <a:latin typeface="Arial" panose="020B0604020202020204" pitchFamily="34" charset="0"/>
                <a:cs typeface="Arial" panose="020B0604020202020204" pitchFamily="34" charset="0"/>
              </a:rPr>
              <a:t>Safety protocols</a:t>
            </a:r>
          </a:p>
          <a:p>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A7E67C5-8479-C0AC-62F4-F6D295665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14800"/>
            <a:ext cx="7339417" cy="2535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2711" y="387095"/>
            <a:ext cx="11280775" cy="698500"/>
          </a:xfrm>
          <a:custGeom>
            <a:avLst/>
            <a:gdLst/>
            <a:ahLst/>
            <a:cxnLst/>
            <a:rect l="l" t="t" r="r" b="b"/>
            <a:pathLst>
              <a:path w="11280775" h="698500">
                <a:moveTo>
                  <a:pt x="11280648" y="0"/>
                </a:moveTo>
                <a:lnTo>
                  <a:pt x="0" y="0"/>
                </a:lnTo>
                <a:lnTo>
                  <a:pt x="0" y="697991"/>
                </a:lnTo>
                <a:lnTo>
                  <a:pt x="11280648" y="697991"/>
                </a:lnTo>
                <a:lnTo>
                  <a:pt x="11280648" y="0"/>
                </a:lnTo>
                <a:close/>
              </a:path>
            </a:pathLst>
          </a:custGeom>
          <a:solidFill>
            <a:srgbClr val="FF0000"/>
          </a:solidFill>
        </p:spPr>
        <p:txBody>
          <a:bodyPr wrap="square" lIns="0" tIns="0" rIns="0" bIns="0" rtlCol="0"/>
          <a:lstStyle/>
          <a:p>
            <a:endParaRPr dirty="0"/>
          </a:p>
        </p:txBody>
      </p:sp>
      <p:sp>
        <p:nvSpPr>
          <p:cNvPr id="3" name="object 3"/>
          <p:cNvSpPr txBox="1">
            <a:spLocks noGrp="1"/>
          </p:cNvSpPr>
          <p:nvPr>
            <p:ph type="title"/>
          </p:nvPr>
        </p:nvSpPr>
        <p:spPr>
          <a:xfrm>
            <a:off x="440232" y="512775"/>
            <a:ext cx="6451600" cy="391795"/>
          </a:xfrm>
          <a:prstGeom prst="rect">
            <a:avLst/>
          </a:prstGeom>
        </p:spPr>
        <p:txBody>
          <a:bodyPr vert="horz" wrap="square" lIns="0" tIns="12700" rIns="0" bIns="0" rtlCol="0">
            <a:spAutoFit/>
          </a:bodyPr>
          <a:lstStyle/>
          <a:p>
            <a:pPr marL="12700">
              <a:lnSpc>
                <a:spcPct val="100000"/>
              </a:lnSpc>
              <a:spcBef>
                <a:spcPts val="100"/>
              </a:spcBef>
            </a:pPr>
            <a:r>
              <a:rPr sz="2400" dirty="0"/>
              <a:t>problem</a:t>
            </a:r>
            <a:r>
              <a:rPr sz="2400" spc="-20" dirty="0"/>
              <a:t> </a:t>
            </a:r>
            <a:r>
              <a:rPr sz="2400" spc="-5" dirty="0"/>
              <a:t>statement</a:t>
            </a:r>
            <a:endParaRPr sz="2400" dirty="0"/>
          </a:p>
        </p:txBody>
      </p:sp>
      <p:pic>
        <p:nvPicPr>
          <p:cNvPr id="6" name="Picture 5">
            <a:extLst>
              <a:ext uri="{FF2B5EF4-FFF2-40B4-BE49-F238E27FC236}">
                <a16:creationId xmlns:a16="http://schemas.microsoft.com/office/drawing/2014/main" id="{5EE5A639-5CD9-5DA2-4559-6242C4423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046" y="1329496"/>
            <a:ext cx="4282440" cy="5180371"/>
          </a:xfrm>
          <a:prstGeom prst="rect">
            <a:avLst/>
          </a:prstGeom>
        </p:spPr>
      </p:pic>
      <p:sp>
        <p:nvSpPr>
          <p:cNvPr id="8" name="TextBox 7">
            <a:extLst>
              <a:ext uri="{FF2B5EF4-FFF2-40B4-BE49-F238E27FC236}">
                <a16:creationId xmlns:a16="http://schemas.microsoft.com/office/drawing/2014/main" id="{089B6729-02C5-3C58-E035-2DE6E6C15F4F}"/>
              </a:ext>
            </a:extLst>
          </p:cNvPr>
          <p:cNvSpPr txBox="1"/>
          <p:nvPr/>
        </p:nvSpPr>
        <p:spPr>
          <a:xfrm>
            <a:off x="-533400" y="4303440"/>
            <a:ext cx="6751446" cy="373757"/>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F5F0BB4-6FB6-AFCE-23A8-4251C5C7EA63}"/>
              </a:ext>
            </a:extLst>
          </p:cNvPr>
          <p:cNvSpPr txBox="1"/>
          <p:nvPr/>
        </p:nvSpPr>
        <p:spPr>
          <a:xfrm>
            <a:off x="497305" y="3232606"/>
            <a:ext cx="6751446" cy="2192010"/>
          </a:xfrm>
          <a:prstGeom prst="rect">
            <a:avLst/>
          </a:prstGeom>
          <a:noFill/>
        </p:spPr>
        <p:txBody>
          <a:bodyPr wrap="square">
            <a:spAutoFit/>
          </a:bodyPr>
          <a:lstStyle/>
          <a:p>
            <a:pPr algn="just">
              <a:lnSpc>
                <a:spcPct val="107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To address this critical issue, we propose the development of a comprehensive emergency transportation booking system aimed at rescuing people from accidents or medical emergencies.</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We aim to create a detailed solution that significantly improves the efficiency and effectiveness of emergency medical transportation, ultimately saving lives and reducing impact of medical emergencies.</a:t>
            </a:r>
            <a:endParaRPr lang="en-IN"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C247DA3-3D82-EF77-8F3F-5026E149B856}"/>
              </a:ext>
            </a:extLst>
          </p:cNvPr>
          <p:cNvSpPr txBox="1"/>
          <p:nvPr/>
        </p:nvSpPr>
        <p:spPr>
          <a:xfrm>
            <a:off x="497305" y="1478280"/>
            <a:ext cx="6751446" cy="1477328"/>
          </a:xfrm>
          <a:prstGeom prst="rect">
            <a:avLst/>
          </a:prstGeom>
          <a:noFill/>
        </p:spPr>
        <p:txBody>
          <a:bodyPr wrap="square" rtlCol="0">
            <a:spAutoFit/>
          </a:bodyPr>
          <a:lstStyle/>
          <a:p>
            <a:pPr marL="342900" indent="-342900">
              <a:buAutoNum type="arabicPeriod" startAt="4"/>
            </a:pPr>
            <a:r>
              <a:rPr lang="en-IN" dirty="0">
                <a:latin typeface="Arial" panose="020B0604020202020204" pitchFamily="34" charset="0"/>
                <a:cs typeface="Arial" panose="020B0604020202020204" pitchFamily="34" charset="0"/>
              </a:rPr>
              <a:t>Traffic Jams </a:t>
            </a:r>
          </a:p>
          <a:p>
            <a:pPr marL="342900" indent="-342900">
              <a:buAutoNum type="arabicPeriod" startAt="4"/>
            </a:pPr>
            <a:r>
              <a:rPr lang="en-IN" dirty="0">
                <a:latin typeface="Arial" panose="020B0604020202020204" pitchFamily="34" charset="0"/>
                <a:cs typeface="Arial" panose="020B0604020202020204" pitchFamily="34" charset="0"/>
              </a:rPr>
              <a:t>Reaching remote areas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Here is the news article about Emergency medical services in India </a:t>
            </a:r>
            <a:r>
              <a:rPr lang="en-IN" dirty="0">
                <a:latin typeface="Arial" panose="020B0604020202020204" pitchFamily="34" charset="0"/>
                <a:cs typeface="Arial" panose="020B0604020202020204" pitchFamily="34" charset="0"/>
                <a:hlinkClick r:id="rId3"/>
              </a:rPr>
              <a:t>click here</a:t>
            </a:r>
            <a:r>
              <a:rPr lang="en-IN" dirty="0">
                <a:latin typeface="Arial" panose="020B0604020202020204" pitchFamily="34" charset="0"/>
                <a:cs typeface="Arial" panose="020B0604020202020204" pitchFamily="34" charset="0"/>
              </a:rPr>
              <a:t> to visit the article.</a:t>
            </a:r>
          </a:p>
        </p:txBody>
      </p:sp>
    </p:spTree>
    <p:extLst>
      <p:ext uri="{BB962C8B-B14F-4D97-AF65-F5344CB8AC3E}">
        <p14:creationId xmlns:p14="http://schemas.microsoft.com/office/powerpoint/2010/main" val="29350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FF0000"/>
          </a:solidFill>
        </p:spPr>
        <p:txBody>
          <a:bodyPr vert="horz" wrap="square" lIns="0" tIns="86360" rIns="0" bIns="0" rtlCol="0">
            <a:spAutoFit/>
          </a:bodyPr>
          <a:lstStyle/>
          <a:p>
            <a:pPr marL="90805">
              <a:lnSpc>
                <a:spcPct val="100000"/>
              </a:lnSpc>
              <a:spcBef>
                <a:spcPts val="680"/>
              </a:spcBef>
            </a:pPr>
            <a:r>
              <a:rPr lang="en-IN" sz="2400" dirty="0">
                <a:highlight>
                  <a:srgbClr val="FF0000"/>
                </a:highlight>
              </a:rPr>
              <a:t>Proposed</a:t>
            </a:r>
            <a:r>
              <a:rPr lang="en-IN" sz="2400" spc="-25" dirty="0">
                <a:highlight>
                  <a:srgbClr val="FF0000"/>
                </a:highlight>
              </a:rPr>
              <a:t> </a:t>
            </a:r>
            <a:r>
              <a:rPr lang="en-IN" sz="2400" spc="-5" dirty="0">
                <a:highlight>
                  <a:srgbClr val="FF0000"/>
                </a:highlight>
              </a:rPr>
              <a:t>solution</a:t>
            </a:r>
            <a:r>
              <a:rPr lang="en-IN" sz="2400" spc="-50" dirty="0">
                <a:highlight>
                  <a:srgbClr val="FF0000"/>
                </a:highlight>
              </a:rPr>
              <a:t> </a:t>
            </a:r>
            <a:r>
              <a:rPr lang="en-IN" sz="2400" dirty="0">
                <a:highlight>
                  <a:srgbClr val="FF0000"/>
                </a:highlight>
              </a:rPr>
              <a:t>/</a:t>
            </a:r>
            <a:r>
              <a:rPr lang="en-IN" sz="2400" spc="-20" dirty="0">
                <a:highlight>
                  <a:srgbClr val="FF0000"/>
                </a:highlight>
              </a:rPr>
              <a:t> </a:t>
            </a:r>
            <a:r>
              <a:rPr sz="2400" spc="-20" dirty="0">
                <a:highlight>
                  <a:srgbClr val="FF0000"/>
                </a:highlight>
              </a:rPr>
              <a:t>your</a:t>
            </a:r>
            <a:r>
              <a:rPr sz="2400" spc="75" dirty="0">
                <a:highlight>
                  <a:srgbClr val="FF0000"/>
                </a:highlight>
              </a:rPr>
              <a:t> </a:t>
            </a:r>
            <a:r>
              <a:rPr sz="2400" dirty="0">
                <a:highlight>
                  <a:srgbClr val="FF0000"/>
                </a:highlight>
              </a:rPr>
              <a:t>big</a:t>
            </a:r>
            <a:r>
              <a:rPr sz="2400" spc="-25" dirty="0">
                <a:highlight>
                  <a:srgbClr val="FF0000"/>
                </a:highlight>
              </a:rPr>
              <a:t> </a:t>
            </a:r>
            <a:r>
              <a:rPr sz="2400" dirty="0">
                <a:highlight>
                  <a:srgbClr val="FF0000"/>
                </a:highlight>
              </a:rPr>
              <a:t>Idea</a:t>
            </a:r>
            <a:r>
              <a:rPr sz="2400" spc="-35" dirty="0">
                <a:highlight>
                  <a:srgbClr val="FF0000"/>
                </a:highlight>
              </a:rPr>
              <a:t> </a:t>
            </a:r>
            <a:r>
              <a:rPr sz="2400" spc="-5" dirty="0">
                <a:highlight>
                  <a:srgbClr val="FF0000"/>
                </a:highlight>
              </a:rPr>
              <a:t>(200</a:t>
            </a:r>
            <a:r>
              <a:rPr sz="2400" spc="-15" dirty="0">
                <a:highlight>
                  <a:srgbClr val="FF0000"/>
                </a:highlight>
              </a:rPr>
              <a:t> </a:t>
            </a:r>
            <a:r>
              <a:rPr sz="2400" spc="5" dirty="0">
                <a:highlight>
                  <a:srgbClr val="FF0000"/>
                </a:highlight>
              </a:rPr>
              <a:t>words)</a:t>
            </a:r>
            <a:endParaRPr sz="2400" dirty="0">
              <a:highlight>
                <a:srgbClr val="FF0000"/>
              </a:highlight>
            </a:endParaRPr>
          </a:p>
        </p:txBody>
      </p:sp>
      <p:sp>
        <p:nvSpPr>
          <p:cNvPr id="5" name="TextBox 4">
            <a:extLst>
              <a:ext uri="{FF2B5EF4-FFF2-40B4-BE49-F238E27FC236}">
                <a16:creationId xmlns:a16="http://schemas.microsoft.com/office/drawing/2014/main" id="{5ADAF8BA-C129-021A-2478-2E9762B35F05}"/>
              </a:ext>
            </a:extLst>
          </p:cNvPr>
          <p:cNvSpPr txBox="1"/>
          <p:nvPr/>
        </p:nvSpPr>
        <p:spPr>
          <a:xfrm>
            <a:off x="341375" y="1066800"/>
            <a:ext cx="11283950" cy="738664"/>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Rescue Wheel </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p:txBody>
      </p:sp>
      <p:pic>
        <p:nvPicPr>
          <p:cNvPr id="3" name="Picture 2" descr="Transparent Road Icon Png - Transparent Road Vector Png, Png Download ,  Transparent Png Image - PNGitem">
            <a:extLst>
              <a:ext uri="{FF2B5EF4-FFF2-40B4-BE49-F238E27FC236}">
                <a16:creationId xmlns:a16="http://schemas.microsoft.com/office/drawing/2014/main" id="{B712D583-7277-D8C6-CF2C-76C2CDE87F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80285"/>
            <a:ext cx="7921013" cy="4757227"/>
          </a:xfrm>
          <a:prstGeom prst="rect">
            <a:avLst/>
          </a:prstGeom>
          <a:noFill/>
          <a:ln>
            <a:noFill/>
          </a:ln>
        </p:spPr>
      </p:pic>
      <p:pic>
        <p:nvPicPr>
          <p:cNvPr id="6" name="Graphic 5" descr="Hospital">
            <a:extLst>
              <a:ext uri="{FF2B5EF4-FFF2-40B4-BE49-F238E27FC236}">
                <a16:creationId xmlns:a16="http://schemas.microsoft.com/office/drawing/2014/main" id="{8690BC56-9E2B-39CD-AED5-43E9A1EABC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43400" y="1226195"/>
            <a:ext cx="882864" cy="661852"/>
          </a:xfrm>
          <a:prstGeom prst="rect">
            <a:avLst/>
          </a:prstGeom>
        </p:spPr>
      </p:pic>
      <p:pic>
        <p:nvPicPr>
          <p:cNvPr id="7" name="Graphic 6" descr="Car">
            <a:extLst>
              <a:ext uri="{FF2B5EF4-FFF2-40B4-BE49-F238E27FC236}">
                <a16:creationId xmlns:a16="http://schemas.microsoft.com/office/drawing/2014/main" id="{05529DE0-9EFA-CE77-50FE-431EA34BD5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01000" y="1999178"/>
            <a:ext cx="926593" cy="661852"/>
          </a:xfrm>
          <a:prstGeom prst="rect">
            <a:avLst/>
          </a:prstGeom>
        </p:spPr>
      </p:pic>
      <p:pic>
        <p:nvPicPr>
          <p:cNvPr id="8" name="Graphic 7" descr="Ambulance">
            <a:extLst>
              <a:ext uri="{FF2B5EF4-FFF2-40B4-BE49-F238E27FC236}">
                <a16:creationId xmlns:a16="http://schemas.microsoft.com/office/drawing/2014/main" id="{2D516963-03BB-A5B8-948C-3DDD8EAA0B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25015" y="1311374"/>
            <a:ext cx="914400" cy="661852"/>
          </a:xfrm>
          <a:prstGeom prst="rect">
            <a:avLst/>
          </a:prstGeom>
        </p:spPr>
      </p:pic>
      <p:pic>
        <p:nvPicPr>
          <p:cNvPr id="9" name="Picture 8">
            <a:extLst>
              <a:ext uri="{FF2B5EF4-FFF2-40B4-BE49-F238E27FC236}">
                <a16:creationId xmlns:a16="http://schemas.microsoft.com/office/drawing/2014/main" id="{3064D3F5-8583-09A7-10DA-1A8453B7F5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17956" y="4356103"/>
            <a:ext cx="1066801" cy="914400"/>
          </a:xfrm>
          <a:prstGeom prst="rect">
            <a:avLst/>
          </a:prstGeom>
        </p:spPr>
      </p:pic>
      <p:pic>
        <p:nvPicPr>
          <p:cNvPr id="10" name="Graphic 9" descr="Walk">
            <a:extLst>
              <a:ext uri="{FF2B5EF4-FFF2-40B4-BE49-F238E27FC236}">
                <a16:creationId xmlns:a16="http://schemas.microsoft.com/office/drawing/2014/main" id="{349AF8C7-D05D-3A3F-3413-CF8B75C1B67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84516" y="5011586"/>
            <a:ext cx="746015" cy="576212"/>
          </a:xfrm>
          <a:prstGeom prst="rect">
            <a:avLst/>
          </a:prstGeom>
        </p:spPr>
      </p:pic>
      <p:sp>
        <p:nvSpPr>
          <p:cNvPr id="11" name="Speech Bubble: Oval 10" descr="gtrt">
            <a:extLst>
              <a:ext uri="{FF2B5EF4-FFF2-40B4-BE49-F238E27FC236}">
                <a16:creationId xmlns:a16="http://schemas.microsoft.com/office/drawing/2014/main" id="{6E107234-BCD0-6112-C7A9-E88C8AE853C4}"/>
              </a:ext>
            </a:extLst>
          </p:cNvPr>
          <p:cNvSpPr/>
          <p:nvPr/>
        </p:nvSpPr>
        <p:spPr>
          <a:xfrm>
            <a:off x="9955949" y="3984266"/>
            <a:ext cx="1889760" cy="943589"/>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Helpline no:###</a:t>
            </a:r>
          </a:p>
        </p:txBody>
      </p:sp>
      <p:sp>
        <p:nvSpPr>
          <p:cNvPr id="12" name="Thought Bubble: Cloud 11">
            <a:extLst>
              <a:ext uri="{FF2B5EF4-FFF2-40B4-BE49-F238E27FC236}">
                <a16:creationId xmlns:a16="http://schemas.microsoft.com/office/drawing/2014/main" id="{D3D20713-C733-84FF-D25B-80060F586C5E}"/>
              </a:ext>
            </a:extLst>
          </p:cNvPr>
          <p:cNvSpPr/>
          <p:nvPr/>
        </p:nvSpPr>
        <p:spPr>
          <a:xfrm>
            <a:off x="8099053" y="1137229"/>
            <a:ext cx="2258471" cy="943589"/>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Rescue wheel who has his own vehicle</a:t>
            </a:r>
          </a:p>
        </p:txBody>
      </p:sp>
      <p:sp>
        <p:nvSpPr>
          <p:cNvPr id="4" name="TextBox 3">
            <a:extLst>
              <a:ext uri="{FF2B5EF4-FFF2-40B4-BE49-F238E27FC236}">
                <a16:creationId xmlns:a16="http://schemas.microsoft.com/office/drawing/2014/main" id="{1B87B16C-D915-7342-3B1B-FB1C288A32AF}"/>
              </a:ext>
            </a:extLst>
          </p:cNvPr>
          <p:cNvSpPr txBox="1"/>
          <p:nvPr/>
        </p:nvSpPr>
        <p:spPr>
          <a:xfrm>
            <a:off x="165138" y="1917477"/>
            <a:ext cx="3900636" cy="2862322"/>
          </a:xfrm>
          <a:prstGeom prst="rect">
            <a:avLst/>
          </a:prstGeom>
          <a:noFill/>
        </p:spPr>
        <p:txBody>
          <a:bodyPr wrap="square" rtlCol="0">
            <a:spAutoFit/>
          </a:bodyPr>
          <a:lstStyle/>
          <a:p>
            <a:endParaRPr lang="en-US" dirty="0">
              <a:solidFill>
                <a:srgbClr val="323229"/>
              </a:solidFill>
              <a:latin typeface="Lucida Grande"/>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Rescue Wheel uses ML algorithms to track nearby vehicle from patients location to provide service.</a:t>
            </a:r>
          </a:p>
          <a:p>
            <a:pPr algn="just"/>
            <a:endParaRPr lang="en-US" dirty="0">
              <a:solidFill>
                <a:srgbClr val="323229"/>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solidFill>
                  <a:srgbClr val="323229"/>
                </a:solidFill>
                <a:latin typeface="Arial" panose="020B0604020202020204" pitchFamily="34" charset="0"/>
                <a:cs typeface="Arial" panose="020B0604020202020204" pitchFamily="34" charset="0"/>
              </a:rPr>
              <a:t>This application connects the nearby  employers to help them to get into hospitals from accidents.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57235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FF0000"/>
          </a:solidFill>
        </p:spPr>
        <p:txBody>
          <a:bodyPr vert="horz" wrap="square" lIns="0" tIns="86360" rIns="0" bIns="0" rtlCol="0">
            <a:spAutoFit/>
          </a:bodyPr>
          <a:lstStyle/>
          <a:p>
            <a:pPr marL="90805">
              <a:lnSpc>
                <a:spcPct val="100000"/>
              </a:lnSpc>
              <a:spcBef>
                <a:spcPts val="680"/>
              </a:spcBef>
            </a:pPr>
            <a:r>
              <a:rPr sz="2400" dirty="0"/>
              <a:t>Proposed</a:t>
            </a:r>
            <a:r>
              <a:rPr sz="2400" spc="-25" dirty="0"/>
              <a:t> </a:t>
            </a:r>
            <a:r>
              <a:rPr sz="2400" spc="-5" dirty="0"/>
              <a:t>solution</a:t>
            </a:r>
            <a:r>
              <a:rPr sz="2400" spc="-35" dirty="0"/>
              <a:t> </a:t>
            </a:r>
            <a:r>
              <a:rPr sz="2400" spc="-5" dirty="0"/>
              <a:t>(200</a:t>
            </a:r>
            <a:r>
              <a:rPr sz="2400" spc="-15" dirty="0"/>
              <a:t> </a:t>
            </a:r>
            <a:r>
              <a:rPr sz="2400" spc="5" dirty="0"/>
              <a:t>words)</a:t>
            </a:r>
            <a:endParaRPr sz="2400" dirty="0"/>
          </a:p>
        </p:txBody>
      </p:sp>
      <p:sp>
        <p:nvSpPr>
          <p:cNvPr id="5" name="TextBox 4">
            <a:extLst>
              <a:ext uri="{FF2B5EF4-FFF2-40B4-BE49-F238E27FC236}">
                <a16:creationId xmlns:a16="http://schemas.microsoft.com/office/drawing/2014/main" id="{5ADAF8BA-C129-021A-2478-2E9762B35F05}"/>
              </a:ext>
            </a:extLst>
          </p:cNvPr>
          <p:cNvSpPr txBox="1"/>
          <p:nvPr/>
        </p:nvSpPr>
        <p:spPr>
          <a:xfrm>
            <a:off x="341375" y="1066800"/>
            <a:ext cx="11283950" cy="4616648"/>
          </a:xfrm>
          <a:prstGeom prst="rect">
            <a:avLst/>
          </a:prstGeom>
          <a:noFill/>
        </p:spPr>
        <p:txBody>
          <a:bodyPr wrap="square" rtlCol="0">
            <a:spAutoFit/>
          </a:bodyPr>
          <a:lstStyle/>
          <a:p>
            <a:pPr algn="just"/>
            <a:r>
              <a:rPr lang="en-IN" b="1" dirty="0">
                <a:latin typeface="Arial" panose="020B0604020202020204" pitchFamily="34" charset="0"/>
                <a:cs typeface="Arial" panose="020B0604020202020204" pitchFamily="34" charset="0"/>
              </a:rPr>
              <a:t>Rescue Wheel </a:t>
            </a:r>
            <a:r>
              <a:rPr lang="en-IN" dirty="0">
                <a:latin typeface="Arial" panose="020B0604020202020204" pitchFamily="34" charset="0"/>
                <a:cs typeface="Arial" panose="020B0604020202020204" pitchFamily="34" charset="0"/>
              </a:rPr>
              <a:t>:</a:t>
            </a:r>
          </a:p>
          <a:p>
            <a:pPr algn="just"/>
            <a:r>
              <a:rPr lang="en-IN" kern="100" dirty="0">
                <a:effectLst/>
                <a:latin typeface="Arial" panose="020B0604020202020204" pitchFamily="34" charset="0"/>
                <a:ea typeface="Calibri" panose="020F0502020204030204" pitchFamily="34" charset="0"/>
                <a:cs typeface="Arial" panose="020B0604020202020204" pitchFamily="34" charset="0"/>
              </a:rPr>
              <a:t>To address this problem, we propose a detailed solution for that will leverage the latest technologies and best practices to ensure that people who need urgent medical attention can be quickly transported to a healthcare facility with all the necessary precautions. Our objective is to create a user- friendly, efficient, and secure emergency transportation booking system. Our proposed service name is Rescue Wheel. Rescue Wheel allows individuals to request emergency transportation with ease. </a:t>
            </a:r>
          </a:p>
          <a:p>
            <a:pPr algn="just"/>
            <a:r>
              <a:rPr lang="en-IN" kern="100" dirty="0">
                <a:effectLst/>
                <a:latin typeface="Arial" panose="020B0604020202020204" pitchFamily="34" charset="0"/>
                <a:ea typeface="Times New Roman" panose="02020603050405020304" pitchFamily="18" charset="0"/>
                <a:cs typeface="Arial" panose="020B0604020202020204" pitchFamily="34" charset="0"/>
              </a:rPr>
              <a:t>Rescue Wheel Ensures that all vehicles are equipped with necessary medical supplies and follow strict safety and infection control protocols. we aim to create a comprehensive solution that significantly improves the efficiency and effectiveness of emergency medical transportation, ultimately saving lives and reducing the impact of medical emergencies on individuals and communities.</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br>
              <a:rPr lang="en-IN"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our emergency transportation system uses Machine Learning (ML) to find the easiest and most efficient path from the patient to the hospital. It uses Real time data analysis which collects and analyzes real time data like traffic congestion, weather conditions etc.</a:t>
            </a:r>
          </a:p>
          <a:p>
            <a:pPr algn="just"/>
            <a:r>
              <a:rPr lang="en-US" dirty="0">
                <a:latin typeface="Arial" panose="020B0604020202020204" pitchFamily="34" charset="0"/>
                <a:cs typeface="Arial" panose="020B0604020202020204" pitchFamily="34" charset="0"/>
              </a:rPr>
              <a:t>These ML </a:t>
            </a:r>
            <a:r>
              <a:rPr lang="en-IN" dirty="0">
                <a:latin typeface="Arial" panose="020B0604020202020204" pitchFamily="34" charset="0"/>
                <a:cs typeface="Arial" panose="020B0604020202020204" pitchFamily="34" charset="0"/>
              </a:rPr>
              <a:t>algorithms</a:t>
            </a:r>
            <a:r>
              <a:rPr lang="en-US" b="0" i="0" dirty="0">
                <a:effectLst/>
                <a:latin typeface="Arial" panose="020B0604020202020204" pitchFamily="34" charset="0"/>
                <a:cs typeface="Arial" panose="020B0604020202020204" pitchFamily="34" charset="0"/>
              </a:rPr>
              <a:t> take account into all the available data and predict the optimal route from the </a:t>
            </a:r>
            <a:r>
              <a:rPr lang="en-IN" b="0" i="0" dirty="0">
                <a:effectLst/>
                <a:latin typeface="Arial" panose="020B0604020202020204" pitchFamily="34" charset="0"/>
                <a:cs typeface="Arial" panose="020B0604020202020204" pitchFamily="34" charset="0"/>
              </a:rPr>
              <a:t>patient’s location to the hospital.</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1375" y="341375"/>
            <a:ext cx="11283950" cy="685800"/>
          </a:xfrm>
          <a:custGeom>
            <a:avLst/>
            <a:gdLst/>
            <a:ahLst/>
            <a:cxnLst/>
            <a:rect l="l" t="t" r="r" b="b"/>
            <a:pathLst>
              <a:path w="11283950" h="685800">
                <a:moveTo>
                  <a:pt x="11283696" y="0"/>
                </a:moveTo>
                <a:lnTo>
                  <a:pt x="0" y="0"/>
                </a:lnTo>
                <a:lnTo>
                  <a:pt x="0" y="685800"/>
                </a:lnTo>
                <a:lnTo>
                  <a:pt x="11283696" y="685800"/>
                </a:lnTo>
                <a:lnTo>
                  <a:pt x="11283696" y="0"/>
                </a:lnTo>
                <a:close/>
              </a:path>
            </a:pathLst>
          </a:custGeom>
          <a:solidFill>
            <a:srgbClr val="FF0000"/>
          </a:solidFill>
        </p:spPr>
        <p:txBody>
          <a:bodyPr wrap="square" lIns="0" tIns="0" rIns="0" bIns="0" rtlCol="0"/>
          <a:lstStyle/>
          <a:p>
            <a:endParaRPr dirty="0"/>
          </a:p>
        </p:txBody>
      </p:sp>
      <p:sp>
        <p:nvSpPr>
          <p:cNvPr id="3" name="object 3"/>
          <p:cNvSpPr txBox="1">
            <a:spLocks noGrp="1"/>
          </p:cNvSpPr>
          <p:nvPr>
            <p:ph type="title"/>
          </p:nvPr>
        </p:nvSpPr>
        <p:spPr>
          <a:xfrm>
            <a:off x="419811" y="328930"/>
            <a:ext cx="10206355" cy="664210"/>
          </a:xfrm>
          <a:prstGeom prst="rect">
            <a:avLst/>
          </a:prstGeom>
          <a:solidFill>
            <a:srgbClr val="FF0000"/>
          </a:solidFill>
        </p:spPr>
        <p:txBody>
          <a:bodyPr vert="horz" wrap="square" lIns="0" tIns="13335" rIns="0" bIns="0" rtlCol="0">
            <a:spAutoFit/>
          </a:bodyPr>
          <a:lstStyle/>
          <a:p>
            <a:pPr marL="12700">
              <a:lnSpc>
                <a:spcPts val="2510"/>
              </a:lnSpc>
              <a:spcBef>
                <a:spcPts val="105"/>
              </a:spcBef>
            </a:pPr>
            <a:r>
              <a:rPr sz="2200" dirty="0"/>
              <a:t>How</a:t>
            </a:r>
            <a:r>
              <a:rPr sz="2200" spc="-15" dirty="0"/>
              <a:t> </a:t>
            </a:r>
            <a:r>
              <a:rPr sz="2200" dirty="0"/>
              <a:t>does </a:t>
            </a:r>
            <a:r>
              <a:rPr sz="2200" spc="-15" dirty="0"/>
              <a:t>your</a:t>
            </a:r>
            <a:r>
              <a:rPr sz="2200" spc="55" dirty="0"/>
              <a:t> </a:t>
            </a:r>
            <a:r>
              <a:rPr sz="2200" dirty="0"/>
              <a:t>innovation</a:t>
            </a:r>
            <a:r>
              <a:rPr sz="2200" spc="20" dirty="0"/>
              <a:t> </a:t>
            </a:r>
            <a:r>
              <a:rPr sz="2200" dirty="0"/>
              <a:t>accelerate</a:t>
            </a:r>
            <a:r>
              <a:rPr sz="2200" spc="-10" dirty="0"/>
              <a:t> </a:t>
            </a:r>
            <a:r>
              <a:rPr sz="2200" dirty="0"/>
              <a:t>change</a:t>
            </a:r>
            <a:r>
              <a:rPr sz="2200" spc="-5" dirty="0"/>
              <a:t> </a:t>
            </a:r>
            <a:r>
              <a:rPr sz="2200" spc="20" dirty="0"/>
              <a:t>with</a:t>
            </a:r>
            <a:r>
              <a:rPr sz="2200" spc="-65" dirty="0"/>
              <a:t> </a:t>
            </a:r>
            <a:r>
              <a:rPr sz="2200" spc="5" dirty="0"/>
              <a:t>the</a:t>
            </a:r>
            <a:r>
              <a:rPr sz="2200" spc="-20" dirty="0"/>
              <a:t> </a:t>
            </a:r>
            <a:r>
              <a:rPr sz="2200" spc="10" dirty="0"/>
              <a:t>power</a:t>
            </a:r>
            <a:r>
              <a:rPr sz="2200" spc="-65" dirty="0"/>
              <a:t> </a:t>
            </a:r>
            <a:r>
              <a:rPr sz="2200" dirty="0"/>
              <a:t>of</a:t>
            </a:r>
            <a:r>
              <a:rPr sz="2200" spc="10" dirty="0"/>
              <a:t> </a:t>
            </a:r>
            <a:r>
              <a:rPr sz="2200" spc="-20" dirty="0"/>
              <a:t>Technology?</a:t>
            </a:r>
            <a:endParaRPr sz="2200" dirty="0"/>
          </a:p>
          <a:p>
            <a:pPr marL="12700">
              <a:lnSpc>
                <a:spcPts val="2510"/>
              </a:lnSpc>
            </a:pPr>
            <a:r>
              <a:rPr sz="2200" dirty="0"/>
              <a:t>(200</a:t>
            </a:r>
            <a:r>
              <a:rPr sz="2200" spc="-50" dirty="0"/>
              <a:t> </a:t>
            </a:r>
            <a:r>
              <a:rPr sz="2200" spc="10" dirty="0"/>
              <a:t>words)</a:t>
            </a:r>
            <a:endParaRPr sz="2200" dirty="0"/>
          </a:p>
        </p:txBody>
      </p:sp>
      <p:sp>
        <p:nvSpPr>
          <p:cNvPr id="4" name="TextBox 3">
            <a:extLst>
              <a:ext uri="{FF2B5EF4-FFF2-40B4-BE49-F238E27FC236}">
                <a16:creationId xmlns:a16="http://schemas.microsoft.com/office/drawing/2014/main" id="{FCEA0AEF-BFCE-2689-9EA4-D9A4F07B17EF}"/>
              </a:ext>
            </a:extLst>
          </p:cNvPr>
          <p:cNvSpPr txBox="1"/>
          <p:nvPr/>
        </p:nvSpPr>
        <p:spPr>
          <a:xfrm>
            <a:off x="341375" y="1447800"/>
            <a:ext cx="11283950" cy="3970318"/>
          </a:xfrm>
          <a:prstGeom prst="rect">
            <a:avLst/>
          </a:prstGeom>
          <a:noFill/>
        </p:spPr>
        <p:txBody>
          <a:bodyPr wrap="square" rtlCol="0">
            <a:spAutoFit/>
          </a:bodyPr>
          <a:lstStyle/>
          <a:p>
            <a:pPr algn="just"/>
            <a:r>
              <a:rPr lang="en-IN" dirty="0">
                <a:latin typeface="Arial" panose="020B0604020202020204" pitchFamily="34" charset="0"/>
                <a:cs typeface="Arial" panose="020B0604020202020204" pitchFamily="34" charset="0"/>
              </a:rPr>
              <a:t>Rescue Wheel is a combination of both technology and medical emergency transportation. It uses Smart routing, real-time monitoring and predictive analysis. Users can access Rescue wheel from any smart device or can also use a registered toll free number to provide a service</a:t>
            </a:r>
          </a:p>
          <a:p>
            <a:pPr algn="just"/>
            <a:r>
              <a:rPr lang="en-IN" dirty="0">
                <a:latin typeface="Arial" panose="020B0604020202020204" pitchFamily="34" charset="0"/>
                <a:cs typeface="Arial" panose="020B0604020202020204" pitchFamily="34" charset="0"/>
              </a:rPr>
              <a:t>Rescue Wheel uses Machine Learning and other technologies to improve medical emergency transportation like</a:t>
            </a:r>
          </a:p>
          <a:p>
            <a:pPr marL="342900" indent="-342900" algn="just">
              <a:buFont typeface="+mj-lt"/>
              <a:buAutoNum type="arabicPeriod"/>
            </a:pPr>
            <a:r>
              <a:rPr lang="en-IN" dirty="0">
                <a:latin typeface="Arial" panose="020B0604020202020204" pitchFamily="34" charset="0"/>
                <a:cs typeface="Arial" panose="020B0604020202020204" pitchFamily="34" charset="0"/>
              </a:rPr>
              <a:t>Machine Learning models can predict optimal rotes for transportation including traffic data, weather etc.</a:t>
            </a:r>
          </a:p>
          <a:p>
            <a:pPr marL="342900" indent="-342900" algn="just">
              <a:buFont typeface="+mj-lt"/>
              <a:buAutoNum type="arabicPeriod"/>
            </a:pPr>
            <a:r>
              <a:rPr lang="en-IN" dirty="0">
                <a:latin typeface="Arial" panose="020B0604020202020204" pitchFamily="34" charset="0"/>
                <a:cs typeface="Arial" panose="020B0604020202020204" pitchFamily="34" charset="0"/>
              </a:rPr>
              <a:t>Machine Learning plays a crucial role in navigation and decision making of vehicle selection and safe transportation.</a:t>
            </a:r>
          </a:p>
          <a:p>
            <a:pPr marL="342900" indent="-342900" algn="just">
              <a:buFont typeface="+mj-lt"/>
              <a:buAutoNum type="arabicPeriod"/>
            </a:pPr>
            <a:r>
              <a:rPr lang="en-IN" dirty="0">
                <a:latin typeface="Arial" panose="020B0604020202020204" pitchFamily="34" charset="0"/>
                <a:cs typeface="Arial" panose="020B0604020202020204" pitchFamily="34" charset="0"/>
              </a:rPr>
              <a:t>The deployment of 5G networks enables Rescue wheel to be more reliable on communication between emergency vehicles and healthcare facilities to improve response time.</a:t>
            </a:r>
          </a:p>
          <a:p>
            <a:pPr marL="342900" indent="-342900" algn="just">
              <a:buFont typeface="+mj-lt"/>
              <a:buAutoNum type="arabicPeriod"/>
            </a:pPr>
            <a:r>
              <a:rPr lang="en-IN" dirty="0">
                <a:latin typeface="Arial" panose="020B0604020202020204" pitchFamily="34" charset="0"/>
                <a:cs typeface="Arial" panose="020B0604020202020204" pitchFamily="34" charset="0"/>
              </a:rPr>
              <a:t> Rescue Wheel uses Bluetooth technology to </a:t>
            </a:r>
            <a:r>
              <a:rPr lang="en-US" b="0" i="0" dirty="0">
                <a:solidFill>
                  <a:srgbClr val="323229"/>
                </a:solidFill>
                <a:effectLst/>
                <a:latin typeface="Arial" panose="020B0604020202020204" pitchFamily="34" charset="0"/>
                <a:cs typeface="Arial" panose="020B0604020202020204" pitchFamily="34" charset="0"/>
              </a:rPr>
              <a:t>initial diagnosis of the patient and provides a report to doctors and nurses before arriving to the hospital </a:t>
            </a:r>
          </a:p>
          <a:p>
            <a:pPr marL="342900" indent="-342900" algn="just">
              <a:buFont typeface="+mj-lt"/>
              <a:buAutoNum type="arabicPeriod"/>
            </a:pPr>
            <a:endParaRPr lang="en-US" dirty="0">
              <a:solidFill>
                <a:srgbClr val="323229"/>
              </a:solidFill>
              <a:latin typeface="Arial" panose="020B0604020202020204" pitchFamily="34" charset="0"/>
              <a:cs typeface="Arial" panose="020B0604020202020204" pitchFamily="34" charset="0"/>
            </a:endParaRPr>
          </a:p>
          <a:p>
            <a:pPr algn="just"/>
            <a:r>
              <a:rPr lang="en-US" dirty="0">
                <a:solidFill>
                  <a:srgbClr val="323229"/>
                </a:solidFill>
                <a:latin typeface="Arial" panose="020B0604020202020204" pitchFamily="34" charset="0"/>
                <a:cs typeface="Arial" panose="020B0604020202020204" pitchFamily="34" charset="0"/>
              </a:rPr>
              <a:t>	This application connects the nearby  employers to help them to get into hospitals from accidents.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375" y="341375"/>
            <a:ext cx="11283950" cy="456535"/>
          </a:xfrm>
          <a:prstGeom prst="rect">
            <a:avLst/>
          </a:prstGeom>
          <a:solidFill>
            <a:srgbClr val="FF0000"/>
          </a:solidFill>
        </p:spPr>
        <p:txBody>
          <a:bodyPr vert="horz" wrap="square" lIns="0" tIns="86360" rIns="0" bIns="0" rtlCol="0">
            <a:spAutoFit/>
          </a:bodyPr>
          <a:lstStyle/>
          <a:p>
            <a:pPr marL="90805">
              <a:lnSpc>
                <a:spcPct val="100000"/>
              </a:lnSpc>
              <a:spcBef>
                <a:spcPts val="680"/>
              </a:spcBef>
            </a:pPr>
            <a:r>
              <a:rPr lang="en-IN" sz="2400" dirty="0"/>
              <a:t>Conclusion</a:t>
            </a:r>
            <a:endParaRPr sz="2400" dirty="0"/>
          </a:p>
        </p:txBody>
      </p:sp>
      <p:sp>
        <p:nvSpPr>
          <p:cNvPr id="5" name="TextBox 4">
            <a:extLst>
              <a:ext uri="{FF2B5EF4-FFF2-40B4-BE49-F238E27FC236}">
                <a16:creationId xmlns:a16="http://schemas.microsoft.com/office/drawing/2014/main" id="{5ADAF8BA-C129-021A-2478-2E9762B35F05}"/>
              </a:ext>
            </a:extLst>
          </p:cNvPr>
          <p:cNvSpPr txBox="1"/>
          <p:nvPr/>
        </p:nvSpPr>
        <p:spPr>
          <a:xfrm>
            <a:off x="454025" y="2286000"/>
            <a:ext cx="11283950" cy="1754326"/>
          </a:xfrm>
          <a:prstGeom prst="rect">
            <a:avLst/>
          </a:prstGeom>
          <a:noFill/>
        </p:spPr>
        <p:txBody>
          <a:bodyPr wrap="square" rtlCol="0">
            <a:spAutoFit/>
          </a:bodyPr>
          <a:lstStyle/>
          <a:p>
            <a:pPr algn="just"/>
            <a:r>
              <a:rPr lang="en-US" b="0" i="0" dirty="0">
                <a:effectLst/>
                <a:latin typeface="Arial" panose="020B0604020202020204" pitchFamily="34" charset="0"/>
                <a:cs typeface="Arial" panose="020B0604020202020204" pitchFamily="34" charset="0"/>
              </a:rPr>
              <a:t>We conclude that the Rescue Wheel is vital for saving both time and lives, acting as a central point for accessing medical assistance. Every minute in an emergency situation can determine life or death, making the Rescue Wheel's services crucial. Additionally, it offers support for less urgent medical needs, further emphasizing its importance in promoting public health and well-being. Rescue Wheel excels in emergency situations, it's versatile enough to offer other services that may not be as urgent but are still important for overall well-being.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257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FFBD-33D4-D61A-E8B2-F388B6ECA8DA}"/>
              </a:ext>
            </a:extLst>
          </p:cNvPr>
          <p:cNvSpPr>
            <a:spLocks noGrp="1"/>
          </p:cNvSpPr>
          <p:nvPr>
            <p:ph type="ctrTitle"/>
          </p:nvPr>
        </p:nvSpPr>
        <p:spPr>
          <a:xfrm>
            <a:off x="914400" y="2875002"/>
            <a:ext cx="10363200" cy="1107996"/>
          </a:xfrm>
        </p:spPr>
        <p:txBody>
          <a:bodyPr/>
          <a:lstStyle/>
          <a:p>
            <a:pPr algn="ctr"/>
            <a:r>
              <a:rPr lang="en-IN" dirty="0">
                <a:solidFill>
                  <a:srgbClr val="FF0000"/>
                </a:solidFill>
              </a:rPr>
              <a:t>Thank you</a:t>
            </a:r>
          </a:p>
        </p:txBody>
      </p:sp>
    </p:spTree>
    <p:extLst>
      <p:ext uri="{BB962C8B-B14F-4D97-AF65-F5344CB8AC3E}">
        <p14:creationId xmlns:p14="http://schemas.microsoft.com/office/powerpoint/2010/main" val="3724114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181</TotalTime>
  <Words>785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Lucida Grande</vt:lpstr>
      <vt:lpstr>Times New Roman</vt:lpstr>
      <vt:lpstr>Office Theme</vt:lpstr>
      <vt:lpstr>RESCUE WHEEL</vt:lpstr>
      <vt:lpstr>problem statement</vt:lpstr>
      <vt:lpstr>problem statement</vt:lpstr>
      <vt:lpstr>Proposed solution / your big Idea (200 words)</vt:lpstr>
      <vt:lpstr>Proposed solution (200 words)</vt:lpstr>
      <vt:lpstr>How does your innovation accelerate change with the power of Technology? (200 words)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Soma Harshith</cp:lastModifiedBy>
  <cp:revision>6</cp:revision>
  <dcterms:created xsi:type="dcterms:W3CDTF">2023-09-05T06:39:25Z</dcterms:created>
  <dcterms:modified xsi:type="dcterms:W3CDTF">2024-03-28T09:47:07Z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2023-07-27T00:00:00Z</vt:filetime>
  </property>
  <property fmtid="{D5CDD505-2E9C-101B-9397-08002B2CF9AE}" pid="3" name="Creator">
    <vt:lpwstr>Microsoft® PowerPoint® 2016</vt:lpwstr>
  </property>
  <property fmtid="{D5CDD505-2E9C-101B-9397-08002B2CF9AE}" pid="4" name="LastSaved">
    <vt:filetime>2023-09-05T00:00:00Z</vt:filetime>
  </property>
</Properties>
</file>