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147B-A8FC-A1D8-5C4B-3B2E6ADFD5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0C4BDB-5455-F592-9FD2-98A9531C95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7DC908-E63D-2128-540A-4F93B94080A2}"/>
              </a:ext>
            </a:extLst>
          </p:cNvPr>
          <p:cNvSpPr>
            <a:spLocks noGrp="1"/>
          </p:cNvSpPr>
          <p:nvPr>
            <p:ph type="dt" sz="half" idx="10"/>
          </p:nvPr>
        </p:nvSpPr>
        <p:spPr/>
        <p:txBody>
          <a:bodyPr/>
          <a:lstStyle/>
          <a:p>
            <a:fld id="{6415E7F4-C699-4B07-83BE-D13B62DCCFD1}" type="datetimeFigureOut">
              <a:rPr lang="en-IN" smtClean="0"/>
              <a:t>10-08-2024</a:t>
            </a:fld>
            <a:endParaRPr lang="en-IN"/>
          </a:p>
        </p:txBody>
      </p:sp>
      <p:sp>
        <p:nvSpPr>
          <p:cNvPr id="5" name="Footer Placeholder 4">
            <a:extLst>
              <a:ext uri="{FF2B5EF4-FFF2-40B4-BE49-F238E27FC236}">
                <a16:creationId xmlns:a16="http://schemas.microsoft.com/office/drawing/2014/main" id="{8B08A9E6-ABDA-79D2-ED62-EDD4A6CA5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E81639-2191-177B-4CB6-80107725967C}"/>
              </a:ext>
            </a:extLst>
          </p:cNvPr>
          <p:cNvSpPr>
            <a:spLocks noGrp="1"/>
          </p:cNvSpPr>
          <p:nvPr>
            <p:ph type="sldNum" sz="quarter" idx="12"/>
          </p:nvPr>
        </p:nvSpPr>
        <p:spPr/>
        <p:txBody>
          <a:bodyPr/>
          <a:lstStyle/>
          <a:p>
            <a:fld id="{DBCE2530-7127-4418-B1D4-97556B937C20}" type="slidenum">
              <a:rPr lang="en-IN" smtClean="0"/>
              <a:t>‹#›</a:t>
            </a:fld>
            <a:endParaRPr lang="en-IN"/>
          </a:p>
        </p:txBody>
      </p:sp>
    </p:spTree>
    <p:extLst>
      <p:ext uri="{BB962C8B-B14F-4D97-AF65-F5344CB8AC3E}">
        <p14:creationId xmlns:p14="http://schemas.microsoft.com/office/powerpoint/2010/main" val="52572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CD30-81D0-377A-C968-7A737EFFD2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3D0AE4-6E33-EC95-1DFD-A94C698513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9F7F76-5CCE-449D-51A8-AC0F8D11DA08}"/>
              </a:ext>
            </a:extLst>
          </p:cNvPr>
          <p:cNvSpPr>
            <a:spLocks noGrp="1"/>
          </p:cNvSpPr>
          <p:nvPr>
            <p:ph type="dt" sz="half" idx="10"/>
          </p:nvPr>
        </p:nvSpPr>
        <p:spPr/>
        <p:txBody>
          <a:bodyPr/>
          <a:lstStyle/>
          <a:p>
            <a:fld id="{6415E7F4-C699-4B07-83BE-D13B62DCCFD1}" type="datetimeFigureOut">
              <a:rPr lang="en-IN" smtClean="0"/>
              <a:t>10-08-2024</a:t>
            </a:fld>
            <a:endParaRPr lang="en-IN"/>
          </a:p>
        </p:txBody>
      </p:sp>
      <p:sp>
        <p:nvSpPr>
          <p:cNvPr id="5" name="Footer Placeholder 4">
            <a:extLst>
              <a:ext uri="{FF2B5EF4-FFF2-40B4-BE49-F238E27FC236}">
                <a16:creationId xmlns:a16="http://schemas.microsoft.com/office/drawing/2014/main" id="{3AA42ABA-FF16-55F6-5056-4253DFB012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818D1-6C4B-BFD0-56F4-27B7CA29E6D3}"/>
              </a:ext>
            </a:extLst>
          </p:cNvPr>
          <p:cNvSpPr>
            <a:spLocks noGrp="1"/>
          </p:cNvSpPr>
          <p:nvPr>
            <p:ph type="sldNum" sz="quarter" idx="12"/>
          </p:nvPr>
        </p:nvSpPr>
        <p:spPr/>
        <p:txBody>
          <a:bodyPr/>
          <a:lstStyle/>
          <a:p>
            <a:fld id="{DBCE2530-7127-4418-B1D4-97556B937C20}" type="slidenum">
              <a:rPr lang="en-IN" smtClean="0"/>
              <a:t>‹#›</a:t>
            </a:fld>
            <a:endParaRPr lang="en-IN"/>
          </a:p>
        </p:txBody>
      </p:sp>
    </p:spTree>
    <p:extLst>
      <p:ext uri="{BB962C8B-B14F-4D97-AF65-F5344CB8AC3E}">
        <p14:creationId xmlns:p14="http://schemas.microsoft.com/office/powerpoint/2010/main" val="58468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DBAC55-C24B-EB1C-333D-8A9A5C3E4F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F9919C-194F-A1AA-CEB3-00F031E2A7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7467F-5EAD-47A1-D2F3-8B2C8D255185}"/>
              </a:ext>
            </a:extLst>
          </p:cNvPr>
          <p:cNvSpPr>
            <a:spLocks noGrp="1"/>
          </p:cNvSpPr>
          <p:nvPr>
            <p:ph type="dt" sz="half" idx="10"/>
          </p:nvPr>
        </p:nvSpPr>
        <p:spPr/>
        <p:txBody>
          <a:bodyPr/>
          <a:lstStyle/>
          <a:p>
            <a:fld id="{6415E7F4-C699-4B07-83BE-D13B62DCCFD1}" type="datetimeFigureOut">
              <a:rPr lang="en-IN" smtClean="0"/>
              <a:t>10-08-2024</a:t>
            </a:fld>
            <a:endParaRPr lang="en-IN"/>
          </a:p>
        </p:txBody>
      </p:sp>
      <p:sp>
        <p:nvSpPr>
          <p:cNvPr id="5" name="Footer Placeholder 4">
            <a:extLst>
              <a:ext uri="{FF2B5EF4-FFF2-40B4-BE49-F238E27FC236}">
                <a16:creationId xmlns:a16="http://schemas.microsoft.com/office/drawing/2014/main" id="{F8D281F2-B527-8D0D-5CDB-B13BBAD176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4ECFA-ECC4-52B9-C5FE-1AAA37C7C0FB}"/>
              </a:ext>
            </a:extLst>
          </p:cNvPr>
          <p:cNvSpPr>
            <a:spLocks noGrp="1"/>
          </p:cNvSpPr>
          <p:nvPr>
            <p:ph type="sldNum" sz="quarter" idx="12"/>
          </p:nvPr>
        </p:nvSpPr>
        <p:spPr/>
        <p:txBody>
          <a:bodyPr/>
          <a:lstStyle/>
          <a:p>
            <a:fld id="{DBCE2530-7127-4418-B1D4-97556B937C20}" type="slidenum">
              <a:rPr lang="en-IN" smtClean="0"/>
              <a:t>‹#›</a:t>
            </a:fld>
            <a:endParaRPr lang="en-IN"/>
          </a:p>
        </p:txBody>
      </p:sp>
    </p:spTree>
    <p:extLst>
      <p:ext uri="{BB962C8B-B14F-4D97-AF65-F5344CB8AC3E}">
        <p14:creationId xmlns:p14="http://schemas.microsoft.com/office/powerpoint/2010/main" val="2715294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EFB2-B390-349F-06FB-68BBBB76B0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6F8200-88F8-D220-B9B9-64C3772D4F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4697FA-1418-A9AC-7DA6-1ECC5B82585C}"/>
              </a:ext>
            </a:extLst>
          </p:cNvPr>
          <p:cNvSpPr>
            <a:spLocks noGrp="1"/>
          </p:cNvSpPr>
          <p:nvPr>
            <p:ph type="dt" sz="half" idx="10"/>
          </p:nvPr>
        </p:nvSpPr>
        <p:spPr/>
        <p:txBody>
          <a:bodyPr/>
          <a:lstStyle/>
          <a:p>
            <a:fld id="{6415E7F4-C699-4B07-83BE-D13B62DCCFD1}" type="datetimeFigureOut">
              <a:rPr lang="en-IN" smtClean="0"/>
              <a:t>10-08-2024</a:t>
            </a:fld>
            <a:endParaRPr lang="en-IN"/>
          </a:p>
        </p:txBody>
      </p:sp>
      <p:sp>
        <p:nvSpPr>
          <p:cNvPr id="5" name="Footer Placeholder 4">
            <a:extLst>
              <a:ext uri="{FF2B5EF4-FFF2-40B4-BE49-F238E27FC236}">
                <a16:creationId xmlns:a16="http://schemas.microsoft.com/office/drawing/2014/main" id="{BD90F462-48A2-16D8-09C1-BAEA853FC1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73283E-049B-FDA7-54B3-2E893740CA7A}"/>
              </a:ext>
            </a:extLst>
          </p:cNvPr>
          <p:cNvSpPr>
            <a:spLocks noGrp="1"/>
          </p:cNvSpPr>
          <p:nvPr>
            <p:ph type="sldNum" sz="quarter" idx="12"/>
          </p:nvPr>
        </p:nvSpPr>
        <p:spPr/>
        <p:txBody>
          <a:bodyPr/>
          <a:lstStyle/>
          <a:p>
            <a:fld id="{DBCE2530-7127-4418-B1D4-97556B937C20}" type="slidenum">
              <a:rPr lang="en-IN" smtClean="0"/>
              <a:t>‹#›</a:t>
            </a:fld>
            <a:endParaRPr lang="en-IN"/>
          </a:p>
        </p:txBody>
      </p:sp>
    </p:spTree>
    <p:extLst>
      <p:ext uri="{BB962C8B-B14F-4D97-AF65-F5344CB8AC3E}">
        <p14:creationId xmlns:p14="http://schemas.microsoft.com/office/powerpoint/2010/main" val="213337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1A7B-B2BD-FB22-43C3-5888FFFB81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31DEBB-0C23-A35A-A8FC-A89C15ACE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D7B78F-32FF-E6AA-C17F-D39AAD244CA7}"/>
              </a:ext>
            </a:extLst>
          </p:cNvPr>
          <p:cNvSpPr>
            <a:spLocks noGrp="1"/>
          </p:cNvSpPr>
          <p:nvPr>
            <p:ph type="dt" sz="half" idx="10"/>
          </p:nvPr>
        </p:nvSpPr>
        <p:spPr/>
        <p:txBody>
          <a:bodyPr/>
          <a:lstStyle/>
          <a:p>
            <a:fld id="{6415E7F4-C699-4B07-83BE-D13B62DCCFD1}" type="datetimeFigureOut">
              <a:rPr lang="en-IN" smtClean="0"/>
              <a:t>10-08-2024</a:t>
            </a:fld>
            <a:endParaRPr lang="en-IN"/>
          </a:p>
        </p:txBody>
      </p:sp>
      <p:sp>
        <p:nvSpPr>
          <p:cNvPr id="5" name="Footer Placeholder 4">
            <a:extLst>
              <a:ext uri="{FF2B5EF4-FFF2-40B4-BE49-F238E27FC236}">
                <a16:creationId xmlns:a16="http://schemas.microsoft.com/office/drawing/2014/main" id="{3E75EB72-1247-08DB-33BC-F276262BE6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633052-AB11-C28B-3369-AB23B92B287E}"/>
              </a:ext>
            </a:extLst>
          </p:cNvPr>
          <p:cNvSpPr>
            <a:spLocks noGrp="1"/>
          </p:cNvSpPr>
          <p:nvPr>
            <p:ph type="sldNum" sz="quarter" idx="12"/>
          </p:nvPr>
        </p:nvSpPr>
        <p:spPr/>
        <p:txBody>
          <a:bodyPr/>
          <a:lstStyle/>
          <a:p>
            <a:fld id="{DBCE2530-7127-4418-B1D4-97556B937C20}" type="slidenum">
              <a:rPr lang="en-IN" smtClean="0"/>
              <a:t>‹#›</a:t>
            </a:fld>
            <a:endParaRPr lang="en-IN"/>
          </a:p>
        </p:txBody>
      </p:sp>
    </p:spTree>
    <p:extLst>
      <p:ext uri="{BB962C8B-B14F-4D97-AF65-F5344CB8AC3E}">
        <p14:creationId xmlns:p14="http://schemas.microsoft.com/office/powerpoint/2010/main" val="316450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19BB-B2AA-F1EB-6574-07AD0E25EE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79E4B5-6F75-D39B-3E51-B95EAF1837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290518-EBF2-8BE7-08D2-58FD2D666F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BC4666-8AA9-9324-C37E-039F09B74371}"/>
              </a:ext>
            </a:extLst>
          </p:cNvPr>
          <p:cNvSpPr>
            <a:spLocks noGrp="1"/>
          </p:cNvSpPr>
          <p:nvPr>
            <p:ph type="dt" sz="half" idx="10"/>
          </p:nvPr>
        </p:nvSpPr>
        <p:spPr/>
        <p:txBody>
          <a:bodyPr/>
          <a:lstStyle/>
          <a:p>
            <a:fld id="{6415E7F4-C699-4B07-83BE-D13B62DCCFD1}" type="datetimeFigureOut">
              <a:rPr lang="en-IN" smtClean="0"/>
              <a:t>10-08-2024</a:t>
            </a:fld>
            <a:endParaRPr lang="en-IN"/>
          </a:p>
        </p:txBody>
      </p:sp>
      <p:sp>
        <p:nvSpPr>
          <p:cNvPr id="6" name="Footer Placeholder 5">
            <a:extLst>
              <a:ext uri="{FF2B5EF4-FFF2-40B4-BE49-F238E27FC236}">
                <a16:creationId xmlns:a16="http://schemas.microsoft.com/office/drawing/2014/main" id="{5BDF8085-6EA4-0F17-A9AC-8EE6289C02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0FAEDB-67BD-8E85-8F8D-5176B473C3FB}"/>
              </a:ext>
            </a:extLst>
          </p:cNvPr>
          <p:cNvSpPr>
            <a:spLocks noGrp="1"/>
          </p:cNvSpPr>
          <p:nvPr>
            <p:ph type="sldNum" sz="quarter" idx="12"/>
          </p:nvPr>
        </p:nvSpPr>
        <p:spPr/>
        <p:txBody>
          <a:bodyPr/>
          <a:lstStyle/>
          <a:p>
            <a:fld id="{DBCE2530-7127-4418-B1D4-97556B937C20}" type="slidenum">
              <a:rPr lang="en-IN" smtClean="0"/>
              <a:t>‹#›</a:t>
            </a:fld>
            <a:endParaRPr lang="en-IN"/>
          </a:p>
        </p:txBody>
      </p:sp>
    </p:spTree>
    <p:extLst>
      <p:ext uri="{BB962C8B-B14F-4D97-AF65-F5344CB8AC3E}">
        <p14:creationId xmlns:p14="http://schemas.microsoft.com/office/powerpoint/2010/main" val="2019110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B043-717C-04D4-50E5-6021A35962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EBFEA6-770E-362A-538A-3B25DDED0C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156310-8BD9-64FB-E7E6-69C7A5CD05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0D5B51-5FC0-6387-8BB0-62445967CB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F76D1D-6AC7-FC6E-8EA7-28F94B2D42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1E478D-A37C-37EA-CDB8-90CD9AC8AE49}"/>
              </a:ext>
            </a:extLst>
          </p:cNvPr>
          <p:cNvSpPr>
            <a:spLocks noGrp="1"/>
          </p:cNvSpPr>
          <p:nvPr>
            <p:ph type="dt" sz="half" idx="10"/>
          </p:nvPr>
        </p:nvSpPr>
        <p:spPr/>
        <p:txBody>
          <a:bodyPr/>
          <a:lstStyle/>
          <a:p>
            <a:fld id="{6415E7F4-C699-4B07-83BE-D13B62DCCFD1}" type="datetimeFigureOut">
              <a:rPr lang="en-IN" smtClean="0"/>
              <a:t>10-08-2024</a:t>
            </a:fld>
            <a:endParaRPr lang="en-IN"/>
          </a:p>
        </p:txBody>
      </p:sp>
      <p:sp>
        <p:nvSpPr>
          <p:cNvPr id="8" name="Footer Placeholder 7">
            <a:extLst>
              <a:ext uri="{FF2B5EF4-FFF2-40B4-BE49-F238E27FC236}">
                <a16:creationId xmlns:a16="http://schemas.microsoft.com/office/drawing/2014/main" id="{67FA706D-5CEC-4F8A-37BE-468D2837EC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9336B4-C403-5CDE-58E9-37A8B92D3E14}"/>
              </a:ext>
            </a:extLst>
          </p:cNvPr>
          <p:cNvSpPr>
            <a:spLocks noGrp="1"/>
          </p:cNvSpPr>
          <p:nvPr>
            <p:ph type="sldNum" sz="quarter" idx="12"/>
          </p:nvPr>
        </p:nvSpPr>
        <p:spPr/>
        <p:txBody>
          <a:bodyPr/>
          <a:lstStyle/>
          <a:p>
            <a:fld id="{DBCE2530-7127-4418-B1D4-97556B937C20}" type="slidenum">
              <a:rPr lang="en-IN" smtClean="0"/>
              <a:t>‹#›</a:t>
            </a:fld>
            <a:endParaRPr lang="en-IN"/>
          </a:p>
        </p:txBody>
      </p:sp>
    </p:spTree>
    <p:extLst>
      <p:ext uri="{BB962C8B-B14F-4D97-AF65-F5344CB8AC3E}">
        <p14:creationId xmlns:p14="http://schemas.microsoft.com/office/powerpoint/2010/main" val="610811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E57C-66B3-F559-C80A-9E9BF09C57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AFB0E5-C86D-C2A3-60E6-AD8B89F1BA7F}"/>
              </a:ext>
            </a:extLst>
          </p:cNvPr>
          <p:cNvSpPr>
            <a:spLocks noGrp="1"/>
          </p:cNvSpPr>
          <p:nvPr>
            <p:ph type="dt" sz="half" idx="10"/>
          </p:nvPr>
        </p:nvSpPr>
        <p:spPr/>
        <p:txBody>
          <a:bodyPr/>
          <a:lstStyle/>
          <a:p>
            <a:fld id="{6415E7F4-C699-4B07-83BE-D13B62DCCFD1}" type="datetimeFigureOut">
              <a:rPr lang="en-IN" smtClean="0"/>
              <a:t>10-08-2024</a:t>
            </a:fld>
            <a:endParaRPr lang="en-IN"/>
          </a:p>
        </p:txBody>
      </p:sp>
      <p:sp>
        <p:nvSpPr>
          <p:cNvPr id="4" name="Footer Placeholder 3">
            <a:extLst>
              <a:ext uri="{FF2B5EF4-FFF2-40B4-BE49-F238E27FC236}">
                <a16:creationId xmlns:a16="http://schemas.microsoft.com/office/drawing/2014/main" id="{12581902-35DE-DE7B-7F01-5F03B1BC91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944F4B-E330-657D-3E06-7E2D395B8984}"/>
              </a:ext>
            </a:extLst>
          </p:cNvPr>
          <p:cNvSpPr>
            <a:spLocks noGrp="1"/>
          </p:cNvSpPr>
          <p:nvPr>
            <p:ph type="sldNum" sz="quarter" idx="12"/>
          </p:nvPr>
        </p:nvSpPr>
        <p:spPr/>
        <p:txBody>
          <a:bodyPr/>
          <a:lstStyle/>
          <a:p>
            <a:fld id="{DBCE2530-7127-4418-B1D4-97556B937C20}" type="slidenum">
              <a:rPr lang="en-IN" smtClean="0"/>
              <a:t>‹#›</a:t>
            </a:fld>
            <a:endParaRPr lang="en-IN"/>
          </a:p>
        </p:txBody>
      </p:sp>
    </p:spTree>
    <p:extLst>
      <p:ext uri="{BB962C8B-B14F-4D97-AF65-F5344CB8AC3E}">
        <p14:creationId xmlns:p14="http://schemas.microsoft.com/office/powerpoint/2010/main" val="257675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AEB279-72E7-7390-45FF-0A11CDC6B4AD}"/>
              </a:ext>
            </a:extLst>
          </p:cNvPr>
          <p:cNvSpPr>
            <a:spLocks noGrp="1"/>
          </p:cNvSpPr>
          <p:nvPr>
            <p:ph type="dt" sz="half" idx="10"/>
          </p:nvPr>
        </p:nvSpPr>
        <p:spPr/>
        <p:txBody>
          <a:bodyPr/>
          <a:lstStyle/>
          <a:p>
            <a:fld id="{6415E7F4-C699-4B07-83BE-D13B62DCCFD1}" type="datetimeFigureOut">
              <a:rPr lang="en-IN" smtClean="0"/>
              <a:t>10-08-2024</a:t>
            </a:fld>
            <a:endParaRPr lang="en-IN"/>
          </a:p>
        </p:txBody>
      </p:sp>
      <p:sp>
        <p:nvSpPr>
          <p:cNvPr id="3" name="Footer Placeholder 2">
            <a:extLst>
              <a:ext uri="{FF2B5EF4-FFF2-40B4-BE49-F238E27FC236}">
                <a16:creationId xmlns:a16="http://schemas.microsoft.com/office/drawing/2014/main" id="{16E8D573-F91E-C769-C38A-4BF9970454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D87932-4700-2FC1-F036-62B812FC68EB}"/>
              </a:ext>
            </a:extLst>
          </p:cNvPr>
          <p:cNvSpPr>
            <a:spLocks noGrp="1"/>
          </p:cNvSpPr>
          <p:nvPr>
            <p:ph type="sldNum" sz="quarter" idx="12"/>
          </p:nvPr>
        </p:nvSpPr>
        <p:spPr/>
        <p:txBody>
          <a:bodyPr/>
          <a:lstStyle/>
          <a:p>
            <a:fld id="{DBCE2530-7127-4418-B1D4-97556B937C20}" type="slidenum">
              <a:rPr lang="en-IN" smtClean="0"/>
              <a:t>‹#›</a:t>
            </a:fld>
            <a:endParaRPr lang="en-IN"/>
          </a:p>
        </p:txBody>
      </p:sp>
    </p:spTree>
    <p:extLst>
      <p:ext uri="{BB962C8B-B14F-4D97-AF65-F5344CB8AC3E}">
        <p14:creationId xmlns:p14="http://schemas.microsoft.com/office/powerpoint/2010/main" val="3945972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1E8A-951A-C113-C9DA-1D428CC4D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AFE60A-D46D-76F0-1F1E-8476CE39B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16BE3F-2F3C-7FD4-6843-94DDA9115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0739AB-BAFD-1A23-5438-2B254EBBBFFC}"/>
              </a:ext>
            </a:extLst>
          </p:cNvPr>
          <p:cNvSpPr>
            <a:spLocks noGrp="1"/>
          </p:cNvSpPr>
          <p:nvPr>
            <p:ph type="dt" sz="half" idx="10"/>
          </p:nvPr>
        </p:nvSpPr>
        <p:spPr/>
        <p:txBody>
          <a:bodyPr/>
          <a:lstStyle/>
          <a:p>
            <a:fld id="{6415E7F4-C699-4B07-83BE-D13B62DCCFD1}" type="datetimeFigureOut">
              <a:rPr lang="en-IN" smtClean="0"/>
              <a:t>10-08-2024</a:t>
            </a:fld>
            <a:endParaRPr lang="en-IN"/>
          </a:p>
        </p:txBody>
      </p:sp>
      <p:sp>
        <p:nvSpPr>
          <p:cNvPr id="6" name="Footer Placeholder 5">
            <a:extLst>
              <a:ext uri="{FF2B5EF4-FFF2-40B4-BE49-F238E27FC236}">
                <a16:creationId xmlns:a16="http://schemas.microsoft.com/office/drawing/2014/main" id="{E3B1F56E-6ECC-17BB-08C1-680FA232F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F03882-D27E-69C8-732E-93B8971A1248}"/>
              </a:ext>
            </a:extLst>
          </p:cNvPr>
          <p:cNvSpPr>
            <a:spLocks noGrp="1"/>
          </p:cNvSpPr>
          <p:nvPr>
            <p:ph type="sldNum" sz="quarter" idx="12"/>
          </p:nvPr>
        </p:nvSpPr>
        <p:spPr/>
        <p:txBody>
          <a:bodyPr/>
          <a:lstStyle/>
          <a:p>
            <a:fld id="{DBCE2530-7127-4418-B1D4-97556B937C20}" type="slidenum">
              <a:rPr lang="en-IN" smtClean="0"/>
              <a:t>‹#›</a:t>
            </a:fld>
            <a:endParaRPr lang="en-IN"/>
          </a:p>
        </p:txBody>
      </p:sp>
    </p:spTree>
    <p:extLst>
      <p:ext uri="{BB962C8B-B14F-4D97-AF65-F5344CB8AC3E}">
        <p14:creationId xmlns:p14="http://schemas.microsoft.com/office/powerpoint/2010/main" val="68147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E4D8-EC5B-8415-08D1-4ED233C73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2C4C57-AA5E-8CE0-12F0-BBEB436571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6D8EF3-31E8-43D9-0393-467722E5E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64DB2-DDAC-3591-E89F-3B108BBF8E5B}"/>
              </a:ext>
            </a:extLst>
          </p:cNvPr>
          <p:cNvSpPr>
            <a:spLocks noGrp="1"/>
          </p:cNvSpPr>
          <p:nvPr>
            <p:ph type="dt" sz="half" idx="10"/>
          </p:nvPr>
        </p:nvSpPr>
        <p:spPr/>
        <p:txBody>
          <a:bodyPr/>
          <a:lstStyle/>
          <a:p>
            <a:fld id="{6415E7F4-C699-4B07-83BE-D13B62DCCFD1}" type="datetimeFigureOut">
              <a:rPr lang="en-IN" smtClean="0"/>
              <a:t>10-08-2024</a:t>
            </a:fld>
            <a:endParaRPr lang="en-IN"/>
          </a:p>
        </p:txBody>
      </p:sp>
      <p:sp>
        <p:nvSpPr>
          <p:cNvPr id="6" name="Footer Placeholder 5">
            <a:extLst>
              <a:ext uri="{FF2B5EF4-FFF2-40B4-BE49-F238E27FC236}">
                <a16:creationId xmlns:a16="http://schemas.microsoft.com/office/drawing/2014/main" id="{DDC96A64-7F60-C55A-93C9-ED113521C7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BE5035-355A-4ADE-20C7-1E99AE3D9335}"/>
              </a:ext>
            </a:extLst>
          </p:cNvPr>
          <p:cNvSpPr>
            <a:spLocks noGrp="1"/>
          </p:cNvSpPr>
          <p:nvPr>
            <p:ph type="sldNum" sz="quarter" idx="12"/>
          </p:nvPr>
        </p:nvSpPr>
        <p:spPr/>
        <p:txBody>
          <a:bodyPr/>
          <a:lstStyle/>
          <a:p>
            <a:fld id="{DBCE2530-7127-4418-B1D4-97556B937C20}" type="slidenum">
              <a:rPr lang="en-IN" smtClean="0"/>
              <a:t>‹#›</a:t>
            </a:fld>
            <a:endParaRPr lang="en-IN"/>
          </a:p>
        </p:txBody>
      </p:sp>
    </p:spTree>
    <p:extLst>
      <p:ext uri="{BB962C8B-B14F-4D97-AF65-F5344CB8AC3E}">
        <p14:creationId xmlns:p14="http://schemas.microsoft.com/office/powerpoint/2010/main" val="3658451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9EC25-0689-905A-036A-C982113346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51AEAC-6766-7B16-591E-B2E15807B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369393-065F-6846-0F6C-D48B26C6A6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15E7F4-C699-4B07-83BE-D13B62DCCFD1}" type="datetimeFigureOut">
              <a:rPr lang="en-IN" smtClean="0"/>
              <a:t>10-08-2024</a:t>
            </a:fld>
            <a:endParaRPr lang="en-IN"/>
          </a:p>
        </p:txBody>
      </p:sp>
      <p:sp>
        <p:nvSpPr>
          <p:cNvPr id="5" name="Footer Placeholder 4">
            <a:extLst>
              <a:ext uri="{FF2B5EF4-FFF2-40B4-BE49-F238E27FC236}">
                <a16:creationId xmlns:a16="http://schemas.microsoft.com/office/drawing/2014/main" id="{7511849D-4163-396C-717F-E25F64B35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B060AB-A9DF-0605-A152-8ADBAC5232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E2530-7127-4418-B1D4-97556B937C20}" type="slidenum">
              <a:rPr lang="en-IN" smtClean="0"/>
              <a:t>‹#›</a:t>
            </a:fld>
            <a:endParaRPr lang="en-IN"/>
          </a:p>
        </p:txBody>
      </p:sp>
    </p:spTree>
    <p:extLst>
      <p:ext uri="{BB962C8B-B14F-4D97-AF65-F5344CB8AC3E}">
        <p14:creationId xmlns:p14="http://schemas.microsoft.com/office/powerpoint/2010/main" val="1905300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409C-902D-77BC-8ABD-43580FE5D9AC}"/>
              </a:ext>
            </a:extLst>
          </p:cNvPr>
          <p:cNvSpPr>
            <a:spLocks noGrp="1"/>
          </p:cNvSpPr>
          <p:nvPr>
            <p:ph type="ctrTitle"/>
          </p:nvPr>
        </p:nvSpPr>
        <p:spPr/>
        <p:txBody>
          <a:bodyPr/>
          <a:lstStyle/>
          <a:p>
            <a:r>
              <a:rPr lang="en-US" dirty="0"/>
              <a:t>Service-Funding</a:t>
            </a:r>
            <a:endParaRPr lang="en-IN" dirty="0"/>
          </a:p>
        </p:txBody>
      </p:sp>
      <p:sp>
        <p:nvSpPr>
          <p:cNvPr id="3" name="Subtitle 2">
            <a:extLst>
              <a:ext uri="{FF2B5EF4-FFF2-40B4-BE49-F238E27FC236}">
                <a16:creationId xmlns:a16="http://schemas.microsoft.com/office/drawing/2014/main" id="{55C5F10F-5FD1-70FF-188B-002650EC48F4}"/>
              </a:ext>
            </a:extLst>
          </p:cNvPr>
          <p:cNvSpPr>
            <a:spLocks noGrp="1"/>
          </p:cNvSpPr>
          <p:nvPr>
            <p:ph type="subTitle" idx="1"/>
          </p:nvPr>
        </p:nvSpPr>
        <p:spPr/>
        <p:txBody>
          <a:bodyPr/>
          <a:lstStyle/>
          <a:p>
            <a:endParaRPr lang="en-IN" dirty="0"/>
          </a:p>
        </p:txBody>
      </p:sp>
      <p:sp>
        <p:nvSpPr>
          <p:cNvPr id="4" name="TextBox 3">
            <a:extLst>
              <a:ext uri="{FF2B5EF4-FFF2-40B4-BE49-F238E27FC236}">
                <a16:creationId xmlns:a16="http://schemas.microsoft.com/office/drawing/2014/main" id="{DEBFCEBB-8DAD-4C98-54AA-29F1F378B709}"/>
              </a:ext>
            </a:extLst>
          </p:cNvPr>
          <p:cNvSpPr txBox="1"/>
          <p:nvPr/>
        </p:nvSpPr>
        <p:spPr>
          <a:xfrm>
            <a:off x="7921869" y="4429919"/>
            <a:ext cx="4079631" cy="1754326"/>
          </a:xfrm>
          <a:prstGeom prst="rect">
            <a:avLst/>
          </a:prstGeom>
          <a:noFill/>
        </p:spPr>
        <p:txBody>
          <a:bodyPr wrap="square" rtlCol="0">
            <a:spAutoFit/>
          </a:bodyPr>
          <a:lstStyle/>
          <a:p>
            <a:r>
              <a:rPr lang="en-US" dirty="0"/>
              <a:t>Presented by:</a:t>
            </a:r>
          </a:p>
          <a:p>
            <a:r>
              <a:rPr lang="en-US" dirty="0"/>
              <a:t>Tripurari Venkata Srikar-21N31A66J2</a:t>
            </a:r>
          </a:p>
          <a:p>
            <a:r>
              <a:rPr lang="en-US" dirty="0" err="1"/>
              <a:t>Sabbani</a:t>
            </a:r>
            <a:r>
              <a:rPr lang="en-US" dirty="0"/>
              <a:t> Arun - 21N31A66F7</a:t>
            </a:r>
          </a:p>
          <a:p>
            <a:r>
              <a:rPr lang="en-US" dirty="0"/>
              <a:t>V Arun Kumar Reddy - 22N35A6620</a:t>
            </a:r>
          </a:p>
          <a:p>
            <a:r>
              <a:rPr lang="en-US" dirty="0"/>
              <a:t>P Lokesh – 21N31A66D8</a:t>
            </a:r>
          </a:p>
          <a:p>
            <a:endParaRPr lang="en-IN" dirty="0"/>
          </a:p>
        </p:txBody>
      </p:sp>
      <p:sp>
        <p:nvSpPr>
          <p:cNvPr id="5" name="TextBox 4">
            <a:extLst>
              <a:ext uri="{FF2B5EF4-FFF2-40B4-BE49-F238E27FC236}">
                <a16:creationId xmlns:a16="http://schemas.microsoft.com/office/drawing/2014/main" id="{499FA058-2B4E-7024-94D7-F978FB84CF9C}"/>
              </a:ext>
            </a:extLst>
          </p:cNvPr>
          <p:cNvSpPr txBox="1"/>
          <p:nvPr/>
        </p:nvSpPr>
        <p:spPr>
          <a:xfrm>
            <a:off x="864576" y="4657855"/>
            <a:ext cx="2989385" cy="923330"/>
          </a:xfrm>
          <a:prstGeom prst="rect">
            <a:avLst/>
          </a:prstGeom>
          <a:noFill/>
        </p:spPr>
        <p:txBody>
          <a:bodyPr wrap="square" rtlCol="0">
            <a:spAutoFit/>
          </a:bodyPr>
          <a:lstStyle/>
          <a:p>
            <a:r>
              <a:rPr lang="en-US" dirty="0"/>
              <a:t>Guided by:</a:t>
            </a:r>
          </a:p>
          <a:p>
            <a:r>
              <a:rPr lang="en-US" dirty="0"/>
              <a:t>Dr. A. V. H. Sai Prasad Sir(Assoc professor)</a:t>
            </a:r>
          </a:p>
        </p:txBody>
      </p:sp>
    </p:spTree>
    <p:extLst>
      <p:ext uri="{BB962C8B-B14F-4D97-AF65-F5344CB8AC3E}">
        <p14:creationId xmlns:p14="http://schemas.microsoft.com/office/powerpoint/2010/main" val="284374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6407-26C1-469C-D87C-219F4CB2AF87}"/>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80454BE1-2FFC-A5FA-4FF3-D1BFBA5C04B1}"/>
              </a:ext>
            </a:extLst>
          </p:cNvPr>
          <p:cNvSpPr>
            <a:spLocks noGrp="1"/>
          </p:cNvSpPr>
          <p:nvPr>
            <p:ph idx="1"/>
          </p:nvPr>
        </p:nvSpPr>
        <p:spPr/>
        <p:txBody>
          <a:bodyPr/>
          <a:lstStyle/>
          <a:p>
            <a:pPr marL="514350" indent="-514350" algn="just">
              <a:buFont typeface="+mj-lt"/>
              <a:buAutoNum type="arabicPeriod"/>
            </a:pPr>
            <a:r>
              <a:rPr lang="en-US" dirty="0"/>
              <a:t>Service Fund is a decentralized platform that enhances trust, transparency, and security in public funding using blockchain technology.</a:t>
            </a:r>
          </a:p>
          <a:p>
            <a:pPr marL="514350" indent="-514350" algn="just">
              <a:buFont typeface="+mj-lt"/>
              <a:buAutoNum type="arabicPeriod"/>
            </a:pPr>
            <a:r>
              <a:rPr lang="en-US" dirty="0"/>
              <a:t>It leverages blockchain's immutable and decentralized nature to provide a secure environment for project creators and backers.</a:t>
            </a:r>
          </a:p>
          <a:p>
            <a:pPr marL="514350" indent="-514350" algn="just">
              <a:buFont typeface="+mj-lt"/>
              <a:buAutoNum type="arabicPeriod"/>
            </a:pPr>
            <a:r>
              <a:rPr lang="en-US" dirty="0"/>
              <a:t>By removing intermediaries, Service Fund reduces transaction costs and increases trust among participants.</a:t>
            </a:r>
          </a:p>
          <a:p>
            <a:pPr marL="514350" indent="-514350" algn="just">
              <a:buFont typeface="+mj-lt"/>
              <a:buAutoNum type="arabicPeriod"/>
            </a:pPr>
            <a:r>
              <a:rPr lang="en-US" dirty="0"/>
              <a:t>Integration with the Ethereum blockchain ensures secure and transparent handling of all transactions and contract executions, demonstrating blockchain’s potential to improve financial systems.</a:t>
            </a:r>
            <a:endParaRPr lang="en-IN" dirty="0"/>
          </a:p>
        </p:txBody>
      </p:sp>
    </p:spTree>
    <p:extLst>
      <p:ext uri="{BB962C8B-B14F-4D97-AF65-F5344CB8AC3E}">
        <p14:creationId xmlns:p14="http://schemas.microsoft.com/office/powerpoint/2010/main" val="1183469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2CF3-7912-0768-A7FD-24801F95556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CD1E468-5B9E-5C8D-E3DE-3F69FA4F2B38}"/>
              </a:ext>
            </a:extLst>
          </p:cNvPr>
          <p:cNvSpPr>
            <a:spLocks noGrp="1"/>
          </p:cNvSpPr>
          <p:nvPr>
            <p:ph idx="1"/>
          </p:nvPr>
        </p:nvSpPr>
        <p:spPr/>
        <p:txBody>
          <a:bodyPr>
            <a:normAutofit lnSpcReduction="10000"/>
          </a:bodyPr>
          <a:lstStyle/>
          <a:p>
            <a:pPr marL="0" indent="0" algn="just">
              <a:buNone/>
            </a:pPr>
            <a:r>
              <a:rPr lang="en-US" dirty="0"/>
              <a:t>A decentralized platform designed to enhance trust, transparency, and security in public funding. Utilizes blockchain's immutable and decentralized nature for a secure environment. Service Fund leverages smart contracts to automate crucial aspects of funding campaigns, including fund management, milestone tracking, and disbursement. These contracts, written in Solidity, ensure that funds are handled efficiently and released only when predefined conditions are met. By eliminating intermediaries, Service Fund reduces transaction costs and fosters greater trust among participants. Additionally, our integration with the Ethereum blockchain guarantees that all transactions and contract executions are secure and transparent, further enhancing the platform's reliability and efficiency.</a:t>
            </a:r>
            <a:endParaRPr lang="en-IN" dirty="0"/>
          </a:p>
        </p:txBody>
      </p:sp>
    </p:spTree>
    <p:extLst>
      <p:ext uri="{BB962C8B-B14F-4D97-AF65-F5344CB8AC3E}">
        <p14:creationId xmlns:p14="http://schemas.microsoft.com/office/powerpoint/2010/main" val="299288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A093-C866-F7E1-138C-DE6ABA36990B}"/>
              </a:ext>
            </a:extLst>
          </p:cNvPr>
          <p:cNvSpPr>
            <a:spLocks noGrp="1"/>
          </p:cNvSpPr>
          <p:nvPr>
            <p:ph type="title"/>
          </p:nvPr>
        </p:nvSpPr>
        <p:spPr/>
        <p:txBody>
          <a:bodyPr/>
          <a:lstStyle/>
          <a:p>
            <a:r>
              <a:rPr lang="en-US" dirty="0"/>
              <a:t>Existing Systems</a:t>
            </a:r>
            <a:endParaRPr lang="en-IN" dirty="0"/>
          </a:p>
        </p:txBody>
      </p:sp>
      <p:sp>
        <p:nvSpPr>
          <p:cNvPr id="3" name="Content Placeholder 2">
            <a:extLst>
              <a:ext uri="{FF2B5EF4-FFF2-40B4-BE49-F238E27FC236}">
                <a16:creationId xmlns:a16="http://schemas.microsoft.com/office/drawing/2014/main" id="{A4122287-E79A-3CB3-49F3-BE9546225EA7}"/>
              </a:ext>
            </a:extLst>
          </p:cNvPr>
          <p:cNvSpPr>
            <a:spLocks noGrp="1"/>
          </p:cNvSpPr>
          <p:nvPr>
            <p:ph idx="1"/>
          </p:nvPr>
        </p:nvSpPr>
        <p:spPr/>
        <p:txBody>
          <a:bodyPr>
            <a:normAutofit lnSpcReduction="10000"/>
          </a:bodyPr>
          <a:lstStyle/>
          <a:p>
            <a:pPr marL="514350" indent="-514350" algn="just">
              <a:buFont typeface="+mj-lt"/>
              <a:buAutoNum type="arabicPeriod"/>
            </a:pPr>
            <a:r>
              <a:rPr lang="en-IN" dirty="0" err="1"/>
              <a:t>CryptoRelief</a:t>
            </a:r>
            <a:r>
              <a:rPr lang="en-IN" dirty="0"/>
              <a:t>:</a:t>
            </a:r>
          </a:p>
          <a:p>
            <a:pPr lvl="1" algn="just"/>
            <a:r>
              <a:rPr lang="en-US" dirty="0"/>
              <a:t>Description: A highly transparent crowdfunding platform that raised approximately $1 billion for COVID-19 relief in India from the global community.</a:t>
            </a:r>
          </a:p>
          <a:p>
            <a:pPr lvl="1" algn="just"/>
            <a:r>
              <a:rPr lang="en-US" dirty="0"/>
              <a:t>Features: Emphasizes transparency and accountability in fund distribution, leveraging a decentralized approach to ensure funds are used as intended.</a:t>
            </a:r>
            <a:endParaRPr lang="en-IN" dirty="0"/>
          </a:p>
          <a:p>
            <a:pPr marL="514350" indent="-514350" algn="just">
              <a:buFont typeface="+mj-lt"/>
              <a:buAutoNum type="arabicPeriod"/>
            </a:pPr>
            <a:r>
              <a:rPr lang="en-IN" dirty="0"/>
              <a:t>Traditional Crowdfunding Platforms:</a:t>
            </a:r>
          </a:p>
          <a:p>
            <a:pPr lvl="1" algn="just"/>
            <a:r>
              <a:rPr lang="en-IN" dirty="0"/>
              <a:t>Platforms like: Kickstarter, GoFundMe, and Indiegogo.</a:t>
            </a:r>
          </a:p>
          <a:p>
            <a:pPr lvl="1" algn="just"/>
            <a:r>
              <a:rPr lang="en-IN" dirty="0"/>
              <a:t>Features: </a:t>
            </a:r>
            <a:r>
              <a:rPr lang="en-US" dirty="0"/>
              <a:t>Fund management and distribution are typically controlled by the platform operators.</a:t>
            </a:r>
            <a:endParaRPr lang="en-IN" dirty="0"/>
          </a:p>
          <a:p>
            <a:pPr lvl="1" algn="just"/>
            <a:r>
              <a:rPr lang="en-US" dirty="0"/>
              <a:t>Challenges: Security vulnerabilities, lack of transparency in fund usage, and limited global accessibility.</a:t>
            </a:r>
            <a:endParaRPr lang="en-IN" dirty="0"/>
          </a:p>
        </p:txBody>
      </p:sp>
    </p:spTree>
    <p:extLst>
      <p:ext uri="{BB962C8B-B14F-4D97-AF65-F5344CB8AC3E}">
        <p14:creationId xmlns:p14="http://schemas.microsoft.com/office/powerpoint/2010/main" val="191243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AC34-EA9D-DF2F-3331-56929D20EA0F}"/>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6FC540C4-74FF-92B1-15CF-379D6E0BADDC}"/>
              </a:ext>
            </a:extLst>
          </p:cNvPr>
          <p:cNvSpPr>
            <a:spLocks noGrp="1"/>
          </p:cNvSpPr>
          <p:nvPr>
            <p:ph idx="1"/>
          </p:nvPr>
        </p:nvSpPr>
        <p:spPr/>
        <p:txBody>
          <a:bodyPr/>
          <a:lstStyle/>
          <a:p>
            <a:pPr marL="514350" indent="-514350" algn="just">
              <a:buFont typeface="+mj-lt"/>
              <a:buAutoNum type="arabicPeriod"/>
            </a:pPr>
            <a:r>
              <a:rPr lang="en-IN" dirty="0"/>
              <a:t>Enhanced Security:</a:t>
            </a:r>
          </a:p>
          <a:p>
            <a:pPr lvl="1" algn="just"/>
            <a:r>
              <a:rPr lang="en-US" dirty="0"/>
              <a:t>Objective: Address security concerns by leveraging blockchain technology, which has not been compromised and provides robust security for managing large sums of funds.</a:t>
            </a:r>
          </a:p>
          <a:p>
            <a:pPr lvl="1" algn="just"/>
            <a:r>
              <a:rPr lang="en-US" dirty="0"/>
              <a:t>Features: Utilizes blockchain’s immutable and decentralized nature to offer a higher level of security compared to traditional methods, which, despite encryption, remain vulnerable to hacking.</a:t>
            </a:r>
          </a:p>
          <a:p>
            <a:pPr marL="514350" indent="-514350" algn="just">
              <a:buFont typeface="+mj-lt"/>
              <a:buAutoNum type="arabicPeriod"/>
            </a:pPr>
            <a:r>
              <a:rPr lang="en-US" dirty="0"/>
              <a:t>Increased Transparency and Anti-Fraud Measures:</a:t>
            </a:r>
          </a:p>
          <a:p>
            <a:pPr lvl="1" algn="just"/>
            <a:r>
              <a:rPr lang="en-US" dirty="0"/>
              <a:t>Objective: Combat issues related to fraud and lack of transparency in current crowdfunding platforms.</a:t>
            </a:r>
          </a:p>
        </p:txBody>
      </p:sp>
    </p:spTree>
    <p:extLst>
      <p:ext uri="{BB962C8B-B14F-4D97-AF65-F5344CB8AC3E}">
        <p14:creationId xmlns:p14="http://schemas.microsoft.com/office/powerpoint/2010/main" val="167990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7E44-7E38-A659-328B-1DC87DE70957}"/>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51CED49D-F7E6-2F08-8A2D-3FFF37660FBE}"/>
              </a:ext>
            </a:extLst>
          </p:cNvPr>
          <p:cNvSpPr>
            <a:spLocks noGrp="1"/>
          </p:cNvSpPr>
          <p:nvPr>
            <p:ph idx="1"/>
          </p:nvPr>
        </p:nvSpPr>
        <p:spPr/>
        <p:txBody>
          <a:bodyPr/>
          <a:lstStyle/>
          <a:p>
            <a:pPr lvl="1" algn="just"/>
            <a:r>
              <a:rPr lang="en-US" dirty="0"/>
              <a:t>Features: Ensures full transparency of the fund flow at every stage through smart contracts. All transactions and fund allocations are recorded on the blockchain, making it impossible to misuse or misallocate funds without detection.</a:t>
            </a:r>
          </a:p>
          <a:p>
            <a:pPr marL="0" indent="0" algn="just">
              <a:buNone/>
            </a:pPr>
            <a:r>
              <a:rPr lang="en-IN" dirty="0"/>
              <a:t>3. Global Contribution:</a:t>
            </a:r>
          </a:p>
          <a:p>
            <a:pPr lvl="1" algn="just"/>
            <a:r>
              <a:rPr lang="en-US" dirty="0"/>
              <a:t>Objective: Facilitate global participation in funding campaigns.</a:t>
            </a:r>
            <a:endParaRPr lang="en-IN" dirty="0"/>
          </a:p>
          <a:p>
            <a:pPr lvl="1" algn="just"/>
            <a:r>
              <a:rPr lang="en-US" dirty="0"/>
              <a:t>Features: By using blockchain technology, the proposed system allows individuals from anywhere in the world to contribute to campaigns quickly and conveniently, overcoming the limitations of country-specific platforms.</a:t>
            </a:r>
            <a:endParaRPr lang="en-IN" dirty="0"/>
          </a:p>
        </p:txBody>
      </p:sp>
    </p:spTree>
    <p:extLst>
      <p:ext uri="{BB962C8B-B14F-4D97-AF65-F5344CB8AC3E}">
        <p14:creationId xmlns:p14="http://schemas.microsoft.com/office/powerpoint/2010/main" val="235283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9D69-F2B7-7214-6112-E360D9AFCE92}"/>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804012C4-C4EA-B2A6-2DA6-20BBE91D4410}"/>
              </a:ext>
            </a:extLst>
          </p:cNvPr>
          <p:cNvSpPr>
            <a:spLocks noGrp="1"/>
          </p:cNvSpPr>
          <p:nvPr>
            <p:ph sz="half" idx="1"/>
          </p:nvPr>
        </p:nvSpPr>
        <p:spPr/>
        <p:txBody>
          <a:bodyPr>
            <a:normAutofit lnSpcReduction="10000"/>
          </a:bodyPr>
          <a:lstStyle/>
          <a:p>
            <a:r>
              <a:rPr lang="en-US" dirty="0"/>
              <a:t>Software requirements</a:t>
            </a:r>
          </a:p>
          <a:p>
            <a:pPr marL="971550" lvl="1" indent="-514350">
              <a:buFont typeface="+mj-lt"/>
              <a:buAutoNum type="arabicPeriod"/>
            </a:pPr>
            <a:r>
              <a:rPr lang="en-US" dirty="0"/>
              <a:t>OS: Windows 10 or above, Linux, </a:t>
            </a:r>
            <a:r>
              <a:rPr lang="en-US" dirty="0" err="1"/>
              <a:t>MacOs</a:t>
            </a:r>
            <a:r>
              <a:rPr lang="en-US" dirty="0"/>
              <a:t>.</a:t>
            </a:r>
          </a:p>
          <a:p>
            <a:pPr marL="971550" lvl="1" indent="-514350">
              <a:buFont typeface="+mj-lt"/>
              <a:buAutoNum type="arabicPeriod"/>
            </a:pPr>
            <a:r>
              <a:rPr lang="en-US" dirty="0"/>
              <a:t>IDE: Visual Studio Code or similar</a:t>
            </a:r>
          </a:p>
          <a:p>
            <a:pPr marL="971550" lvl="1" indent="-514350">
              <a:buFont typeface="+mj-lt"/>
              <a:buAutoNum type="arabicPeriod"/>
            </a:pPr>
            <a:r>
              <a:rPr lang="en-US" dirty="0"/>
              <a:t>Tech stack:</a:t>
            </a:r>
          </a:p>
          <a:p>
            <a:pPr lvl="2"/>
            <a:r>
              <a:rPr lang="en-US" dirty="0" err="1"/>
              <a:t>NextJs</a:t>
            </a:r>
            <a:endParaRPr lang="en-US" dirty="0"/>
          </a:p>
          <a:p>
            <a:pPr lvl="2"/>
            <a:r>
              <a:rPr lang="en-US" dirty="0" err="1"/>
              <a:t>ChakraUI</a:t>
            </a:r>
            <a:endParaRPr lang="en-US" dirty="0"/>
          </a:p>
          <a:p>
            <a:pPr lvl="2"/>
            <a:r>
              <a:rPr lang="en-US" dirty="0"/>
              <a:t>Web3</a:t>
            </a:r>
          </a:p>
          <a:p>
            <a:pPr lvl="2"/>
            <a:r>
              <a:rPr lang="en-US" dirty="0"/>
              <a:t>Ethereum Smart Contract</a:t>
            </a:r>
          </a:p>
          <a:p>
            <a:pPr marL="914400" lvl="1" indent="-457200">
              <a:buFont typeface="+mj-lt"/>
              <a:buAutoNum type="arabicPeriod"/>
            </a:pPr>
            <a:r>
              <a:rPr lang="en-US" dirty="0"/>
              <a:t>Version Control: Git</a:t>
            </a:r>
          </a:p>
          <a:p>
            <a:pPr marL="914400" lvl="1" indent="-457200">
              <a:buFont typeface="+mj-lt"/>
              <a:buAutoNum type="arabicPeriod"/>
            </a:pPr>
            <a:r>
              <a:rPr lang="en-US" dirty="0"/>
              <a:t>Package managers: </a:t>
            </a:r>
            <a:r>
              <a:rPr lang="en-US" dirty="0" err="1"/>
              <a:t>Npm</a:t>
            </a:r>
            <a:r>
              <a:rPr lang="en-US" dirty="0"/>
              <a:t> or Yarn</a:t>
            </a:r>
          </a:p>
          <a:p>
            <a:pPr marL="914400" lvl="1" indent="-457200">
              <a:buFont typeface="+mj-lt"/>
              <a:buAutoNum type="arabicPeriod"/>
            </a:pPr>
            <a:endParaRPr lang="en-IN" dirty="0"/>
          </a:p>
        </p:txBody>
      </p:sp>
      <p:sp>
        <p:nvSpPr>
          <p:cNvPr id="4" name="Content Placeholder 3">
            <a:extLst>
              <a:ext uri="{FF2B5EF4-FFF2-40B4-BE49-F238E27FC236}">
                <a16:creationId xmlns:a16="http://schemas.microsoft.com/office/drawing/2014/main" id="{F3618A10-4BB7-A18B-DCE5-7A198A1CB2F4}"/>
              </a:ext>
            </a:extLst>
          </p:cNvPr>
          <p:cNvSpPr>
            <a:spLocks noGrp="1"/>
          </p:cNvSpPr>
          <p:nvPr>
            <p:ph sz="half" idx="2"/>
          </p:nvPr>
        </p:nvSpPr>
        <p:spPr/>
        <p:txBody>
          <a:bodyPr>
            <a:normAutofit lnSpcReduction="10000"/>
          </a:bodyPr>
          <a:lstStyle/>
          <a:p>
            <a:r>
              <a:rPr lang="en-US" dirty="0"/>
              <a:t>Hardware requirements</a:t>
            </a:r>
          </a:p>
          <a:p>
            <a:pPr marL="914400" lvl="1" indent="-457200">
              <a:buFont typeface="+mj-lt"/>
              <a:buAutoNum type="arabicPeriod"/>
            </a:pPr>
            <a:r>
              <a:rPr lang="en-US" dirty="0"/>
              <a:t>Processor: Intel i7 or higher, Ryzen 5 or higher</a:t>
            </a:r>
          </a:p>
          <a:p>
            <a:pPr marL="914400" lvl="1" indent="-457200">
              <a:buFont typeface="+mj-lt"/>
              <a:buAutoNum type="arabicPeriod"/>
            </a:pPr>
            <a:r>
              <a:rPr lang="en-US" dirty="0"/>
              <a:t>RAM: 8 GB or higher</a:t>
            </a:r>
          </a:p>
          <a:p>
            <a:pPr marL="914400" lvl="1" indent="-457200">
              <a:buFont typeface="+mj-lt"/>
              <a:buAutoNum type="arabicPeriod"/>
            </a:pPr>
            <a:r>
              <a:rPr lang="en-US" dirty="0"/>
              <a:t>Storage: 3 GB or higher</a:t>
            </a:r>
          </a:p>
          <a:p>
            <a:pPr marL="914400" lvl="1" indent="-457200">
              <a:buFont typeface="+mj-lt"/>
              <a:buAutoNum type="arabicPeriod"/>
            </a:pPr>
            <a:r>
              <a:rPr lang="en-US" dirty="0"/>
              <a:t>Network: Stable connection with 10mbps or high</a:t>
            </a:r>
          </a:p>
          <a:p>
            <a:pPr marL="914400" lvl="1" indent="-457200">
              <a:buFont typeface="+mj-lt"/>
              <a:buAutoNum type="arabicPeriod"/>
            </a:pPr>
            <a:endParaRPr lang="en-IN" dirty="0"/>
          </a:p>
        </p:txBody>
      </p:sp>
    </p:spTree>
    <p:extLst>
      <p:ext uri="{BB962C8B-B14F-4D97-AF65-F5344CB8AC3E}">
        <p14:creationId xmlns:p14="http://schemas.microsoft.com/office/powerpoint/2010/main" val="160797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0EB0-9B30-A89B-09E5-143ABCFDBD2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F84EEE0-95E6-0592-4F40-E5740243E987}"/>
              </a:ext>
            </a:extLst>
          </p:cNvPr>
          <p:cNvSpPr>
            <a:spLocks noGrp="1"/>
          </p:cNvSpPr>
          <p:nvPr>
            <p:ph idx="1"/>
          </p:nvPr>
        </p:nvSpPr>
        <p:spPr/>
        <p:txBody>
          <a:bodyPr/>
          <a:lstStyle/>
          <a:p>
            <a:pPr marL="0" indent="0" algn="just">
              <a:buNone/>
            </a:pPr>
            <a:r>
              <a:rPr lang="en-US" dirty="0"/>
              <a:t>Service Fund represents a significant advancement in public funding by leveraging blockchain technology to address the critical issues found in traditional crowdfunding platforms. With enhanced security, our platform minimizes the risks associated with fund management and transfer, offering protection against hacking and fraud. The use of smart contracts and blockchain's immutable ledger ensures complete transparency in the flow of funds, preventing misuse and fostering greater trust among contributors. Additionally, Service Fund facilitates global participation, allowing individuals from anywhere in the world to contribute to campaigns effortlessly. </a:t>
            </a:r>
            <a:endParaRPr lang="en-IN" dirty="0"/>
          </a:p>
        </p:txBody>
      </p:sp>
    </p:spTree>
    <p:extLst>
      <p:ext uri="{BB962C8B-B14F-4D97-AF65-F5344CB8AC3E}">
        <p14:creationId xmlns:p14="http://schemas.microsoft.com/office/powerpoint/2010/main" val="295411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Service-Funding</vt:lpstr>
      <vt:lpstr>ABSTRACT</vt:lpstr>
      <vt:lpstr>Introduction</vt:lpstr>
      <vt:lpstr>Existing Systems</vt:lpstr>
      <vt:lpstr>Proposed System</vt:lpstr>
      <vt:lpstr>Proposed System</vt:lpstr>
      <vt:lpstr>Requirements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Service-Funding</dc:title>
  <dc:creator>srujan mr</dc:creator>
  <cp:lastModifiedBy>srujan mr</cp:lastModifiedBy>
  <cp:revision>1</cp:revision>
  <dcterms:created xsi:type="dcterms:W3CDTF">2024-08-10T07:00:42Z</dcterms:created>
  <dcterms:modified xsi:type="dcterms:W3CDTF">2024-08-10T07:00:42Z</dcterms:modified>
</cp:coreProperties>
</file>