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83" d="100"/>
          <a:sy n="83" d="100"/>
        </p:scale>
        <p:origin x="31"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B8D6F9C-2044-4239-B4B7-29926F3C3D73}" type="datetimeFigureOut">
              <a:rPr lang="en-US" smtClean="0"/>
              <a:t>11/21/2021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1C6B58D-E2B1-4091-8BEB-4F7507928CF0}" type="slidenum">
              <a:rPr lang="en-US" smtClean="0"/>
              <a:t>‹#›</a:t>
            </a:fld>
            <a:endParaRPr lang="en-US"/>
          </a:p>
        </p:txBody>
      </p:sp>
    </p:spTree>
    <p:extLst>
      <p:ext uri="{BB962C8B-B14F-4D97-AF65-F5344CB8AC3E}">
        <p14:creationId xmlns:p14="http://schemas.microsoft.com/office/powerpoint/2010/main" val="2590096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8D6F9C-2044-4239-B4B7-29926F3C3D73}"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C6B58D-E2B1-4091-8BEB-4F7507928CF0}" type="slidenum">
              <a:rPr lang="en-US" smtClean="0"/>
              <a:t>‹#›</a:t>
            </a:fld>
            <a:endParaRPr lang="en-US"/>
          </a:p>
        </p:txBody>
      </p:sp>
    </p:spTree>
    <p:extLst>
      <p:ext uri="{BB962C8B-B14F-4D97-AF65-F5344CB8AC3E}">
        <p14:creationId xmlns:p14="http://schemas.microsoft.com/office/powerpoint/2010/main" val="2922612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8D6F9C-2044-4239-B4B7-29926F3C3D73}"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C6B58D-E2B1-4091-8BEB-4F7507928CF0}" type="slidenum">
              <a:rPr lang="en-US" smtClean="0"/>
              <a:t>‹#›</a:t>
            </a:fld>
            <a:endParaRPr lang="en-US"/>
          </a:p>
        </p:txBody>
      </p:sp>
    </p:spTree>
    <p:extLst>
      <p:ext uri="{BB962C8B-B14F-4D97-AF65-F5344CB8AC3E}">
        <p14:creationId xmlns:p14="http://schemas.microsoft.com/office/powerpoint/2010/main" val="4242101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8D6F9C-2044-4239-B4B7-29926F3C3D73}"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C6B58D-E2B1-4091-8BEB-4F7507928CF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87313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8D6F9C-2044-4239-B4B7-29926F3C3D73}"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C6B58D-E2B1-4091-8BEB-4F7507928CF0}" type="slidenum">
              <a:rPr lang="en-US" smtClean="0"/>
              <a:t>‹#›</a:t>
            </a:fld>
            <a:endParaRPr lang="en-US"/>
          </a:p>
        </p:txBody>
      </p:sp>
    </p:spTree>
    <p:extLst>
      <p:ext uri="{BB962C8B-B14F-4D97-AF65-F5344CB8AC3E}">
        <p14:creationId xmlns:p14="http://schemas.microsoft.com/office/powerpoint/2010/main" val="2755562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B8D6F9C-2044-4239-B4B7-29926F3C3D73}" type="datetimeFigureOut">
              <a:rPr lang="en-US" smtClean="0"/>
              <a:t>11/21/2021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C6B58D-E2B1-4091-8BEB-4F7507928CF0}" type="slidenum">
              <a:rPr lang="en-US" smtClean="0"/>
              <a:t>‹#›</a:t>
            </a:fld>
            <a:endParaRPr lang="en-US"/>
          </a:p>
        </p:txBody>
      </p:sp>
    </p:spTree>
    <p:extLst>
      <p:ext uri="{BB962C8B-B14F-4D97-AF65-F5344CB8AC3E}">
        <p14:creationId xmlns:p14="http://schemas.microsoft.com/office/powerpoint/2010/main" val="2483407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B8D6F9C-2044-4239-B4B7-29926F3C3D73}" type="datetimeFigureOut">
              <a:rPr lang="en-US" smtClean="0"/>
              <a:t>11/21/2021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C6B58D-E2B1-4091-8BEB-4F7507928CF0}" type="slidenum">
              <a:rPr lang="en-US" smtClean="0"/>
              <a:t>‹#›</a:t>
            </a:fld>
            <a:endParaRPr lang="en-US"/>
          </a:p>
        </p:txBody>
      </p:sp>
    </p:spTree>
    <p:extLst>
      <p:ext uri="{BB962C8B-B14F-4D97-AF65-F5344CB8AC3E}">
        <p14:creationId xmlns:p14="http://schemas.microsoft.com/office/powerpoint/2010/main" val="187922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8D6F9C-2044-4239-B4B7-29926F3C3D73}"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6B58D-E2B1-4091-8BEB-4F7507928CF0}" type="slidenum">
              <a:rPr lang="en-US" smtClean="0"/>
              <a:t>‹#›</a:t>
            </a:fld>
            <a:endParaRPr lang="en-US"/>
          </a:p>
        </p:txBody>
      </p:sp>
    </p:spTree>
    <p:extLst>
      <p:ext uri="{BB962C8B-B14F-4D97-AF65-F5344CB8AC3E}">
        <p14:creationId xmlns:p14="http://schemas.microsoft.com/office/powerpoint/2010/main" val="1348321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8D6F9C-2044-4239-B4B7-29926F3C3D73}"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6B58D-E2B1-4091-8BEB-4F7507928CF0}" type="slidenum">
              <a:rPr lang="en-US" smtClean="0"/>
              <a:t>‹#›</a:t>
            </a:fld>
            <a:endParaRPr lang="en-US"/>
          </a:p>
        </p:txBody>
      </p:sp>
    </p:spTree>
    <p:extLst>
      <p:ext uri="{BB962C8B-B14F-4D97-AF65-F5344CB8AC3E}">
        <p14:creationId xmlns:p14="http://schemas.microsoft.com/office/powerpoint/2010/main" val="3854256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8D6F9C-2044-4239-B4B7-29926F3C3D73}"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6B58D-E2B1-4091-8BEB-4F7507928CF0}" type="slidenum">
              <a:rPr lang="en-US" smtClean="0"/>
              <a:t>‹#›</a:t>
            </a:fld>
            <a:endParaRPr lang="en-US"/>
          </a:p>
        </p:txBody>
      </p:sp>
    </p:spTree>
    <p:extLst>
      <p:ext uri="{BB962C8B-B14F-4D97-AF65-F5344CB8AC3E}">
        <p14:creationId xmlns:p14="http://schemas.microsoft.com/office/powerpoint/2010/main" val="187897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8D6F9C-2044-4239-B4B7-29926F3C3D73}"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6B58D-E2B1-4091-8BEB-4F7507928CF0}" type="slidenum">
              <a:rPr lang="en-US" smtClean="0"/>
              <a:t>‹#›</a:t>
            </a:fld>
            <a:endParaRPr lang="en-US"/>
          </a:p>
        </p:txBody>
      </p:sp>
    </p:spTree>
    <p:extLst>
      <p:ext uri="{BB962C8B-B14F-4D97-AF65-F5344CB8AC3E}">
        <p14:creationId xmlns:p14="http://schemas.microsoft.com/office/powerpoint/2010/main" val="2292885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8D6F9C-2044-4239-B4B7-29926F3C3D73}"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C6B58D-E2B1-4091-8BEB-4F7507928CF0}" type="slidenum">
              <a:rPr lang="en-US" smtClean="0"/>
              <a:t>‹#›</a:t>
            </a:fld>
            <a:endParaRPr lang="en-US"/>
          </a:p>
        </p:txBody>
      </p:sp>
    </p:spTree>
    <p:extLst>
      <p:ext uri="{BB962C8B-B14F-4D97-AF65-F5344CB8AC3E}">
        <p14:creationId xmlns:p14="http://schemas.microsoft.com/office/powerpoint/2010/main" val="2249602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8D6F9C-2044-4239-B4B7-29926F3C3D73}" type="datetimeFigureOut">
              <a:rPr lang="en-US" smtClean="0"/>
              <a:t>11/21/2021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C6B58D-E2B1-4091-8BEB-4F7507928CF0}" type="slidenum">
              <a:rPr lang="en-US" smtClean="0"/>
              <a:t>‹#›</a:t>
            </a:fld>
            <a:endParaRPr lang="en-US"/>
          </a:p>
        </p:txBody>
      </p:sp>
    </p:spTree>
    <p:extLst>
      <p:ext uri="{BB962C8B-B14F-4D97-AF65-F5344CB8AC3E}">
        <p14:creationId xmlns:p14="http://schemas.microsoft.com/office/powerpoint/2010/main" val="1513081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8D6F9C-2044-4239-B4B7-29926F3C3D73}" type="datetimeFigureOut">
              <a:rPr lang="en-US" smtClean="0"/>
              <a:t>11/21/2021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C6B58D-E2B1-4091-8BEB-4F7507928CF0}" type="slidenum">
              <a:rPr lang="en-US" smtClean="0"/>
              <a:t>‹#›</a:t>
            </a:fld>
            <a:endParaRPr lang="en-US"/>
          </a:p>
        </p:txBody>
      </p:sp>
    </p:spTree>
    <p:extLst>
      <p:ext uri="{BB962C8B-B14F-4D97-AF65-F5344CB8AC3E}">
        <p14:creationId xmlns:p14="http://schemas.microsoft.com/office/powerpoint/2010/main" val="2821975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8D6F9C-2044-4239-B4B7-29926F3C3D73}" type="datetimeFigureOut">
              <a:rPr lang="en-US" smtClean="0"/>
              <a:t>11/21/2021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C6B58D-E2B1-4091-8BEB-4F7507928CF0}" type="slidenum">
              <a:rPr lang="en-US" smtClean="0"/>
              <a:t>‹#›</a:t>
            </a:fld>
            <a:endParaRPr lang="en-US"/>
          </a:p>
        </p:txBody>
      </p:sp>
    </p:spTree>
    <p:extLst>
      <p:ext uri="{BB962C8B-B14F-4D97-AF65-F5344CB8AC3E}">
        <p14:creationId xmlns:p14="http://schemas.microsoft.com/office/powerpoint/2010/main" val="3274706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8D6F9C-2044-4239-B4B7-29926F3C3D73}"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C6B58D-E2B1-4091-8BEB-4F7507928CF0}" type="slidenum">
              <a:rPr lang="en-US" smtClean="0"/>
              <a:t>‹#›</a:t>
            </a:fld>
            <a:endParaRPr lang="en-US"/>
          </a:p>
        </p:txBody>
      </p:sp>
    </p:spTree>
    <p:extLst>
      <p:ext uri="{BB962C8B-B14F-4D97-AF65-F5344CB8AC3E}">
        <p14:creationId xmlns:p14="http://schemas.microsoft.com/office/powerpoint/2010/main" val="2114306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8D6F9C-2044-4239-B4B7-29926F3C3D73}"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C6B58D-E2B1-4091-8BEB-4F7507928CF0}" type="slidenum">
              <a:rPr lang="en-US" smtClean="0"/>
              <a:t>‹#›</a:t>
            </a:fld>
            <a:endParaRPr lang="en-US"/>
          </a:p>
        </p:txBody>
      </p:sp>
    </p:spTree>
    <p:extLst>
      <p:ext uri="{BB962C8B-B14F-4D97-AF65-F5344CB8AC3E}">
        <p14:creationId xmlns:p14="http://schemas.microsoft.com/office/powerpoint/2010/main" val="1065943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8D6F9C-2044-4239-B4B7-29926F3C3D73}" type="datetimeFigureOut">
              <a:rPr lang="en-US" smtClean="0"/>
              <a:t>11/21/2021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1C6B58D-E2B1-4091-8BEB-4F7507928CF0}" type="slidenum">
              <a:rPr lang="en-US" smtClean="0"/>
              <a:t>‹#›</a:t>
            </a:fld>
            <a:endParaRPr lang="en-US"/>
          </a:p>
        </p:txBody>
      </p:sp>
    </p:spTree>
    <p:extLst>
      <p:ext uri="{BB962C8B-B14F-4D97-AF65-F5344CB8AC3E}">
        <p14:creationId xmlns:p14="http://schemas.microsoft.com/office/powerpoint/2010/main" val="23694588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youtube.com/neso-academy" TargetMode="External"/><Relationship Id="rId2" Type="http://schemas.openxmlformats.org/officeDocument/2006/relationships/hyperlink" Target="http://www.tutorialspoint.com/" TargetMode="External"/><Relationship Id="rId1" Type="http://schemas.openxmlformats.org/officeDocument/2006/relationships/slideLayout" Target="../slideLayouts/slideLayout2.xml"/><Relationship Id="rId4" Type="http://schemas.openxmlformats.org/officeDocument/2006/relationships/hyperlink" Target="http://www.wikipedia.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2248" y="969963"/>
            <a:ext cx="10349752" cy="294061"/>
          </a:xfrm>
        </p:spPr>
        <p:txBody>
          <a:bodyPr>
            <a:normAutofit fontScale="90000"/>
          </a:bodyPr>
          <a:lstStyle/>
          <a:p>
            <a:r>
              <a:rPr lang="en-US" dirty="0" smtClean="0"/>
              <a:t>TURING MACHINE SIMULATION</a:t>
            </a:r>
            <a:endParaRPr lang="en-US" dirty="0"/>
          </a:p>
        </p:txBody>
      </p:sp>
      <p:sp>
        <p:nvSpPr>
          <p:cNvPr id="3" name="Subtitle 2"/>
          <p:cNvSpPr>
            <a:spLocks noGrp="1"/>
          </p:cNvSpPr>
          <p:nvPr>
            <p:ph type="subTitle" idx="1"/>
          </p:nvPr>
        </p:nvSpPr>
        <p:spPr>
          <a:xfrm>
            <a:off x="3606612" y="5121556"/>
            <a:ext cx="8791575" cy="1655762"/>
          </a:xfrm>
        </p:spPr>
        <p:txBody>
          <a:bodyPr/>
          <a:lstStyle/>
          <a:p>
            <a:r>
              <a:rPr lang="en-US" dirty="0" smtClean="0"/>
              <a:t>				BY:</a:t>
            </a:r>
          </a:p>
          <a:p>
            <a:r>
              <a:rPr lang="en-US" dirty="0"/>
              <a:t>	</a:t>
            </a:r>
            <a:r>
              <a:rPr lang="en-US" dirty="0" smtClean="0"/>
              <a:t>			JAYANT RANA (2K19/CO/177)</a:t>
            </a:r>
          </a:p>
          <a:p>
            <a:r>
              <a:rPr lang="en-US" dirty="0"/>
              <a:t>	</a:t>
            </a:r>
            <a:r>
              <a:rPr lang="en-US" dirty="0" smtClean="0"/>
              <a:t>			Lakshmi Sai Srikar V (2K19/CO/208)</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612" y="1799944"/>
            <a:ext cx="4626628" cy="3078811"/>
          </a:xfrm>
          <a:prstGeom prst="rect">
            <a:avLst/>
          </a:prstGeom>
        </p:spPr>
      </p:pic>
    </p:spTree>
    <p:extLst>
      <p:ext uri="{BB962C8B-B14F-4D97-AF65-F5344CB8AC3E}">
        <p14:creationId xmlns:p14="http://schemas.microsoft.com/office/powerpoint/2010/main" val="1165881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7906" y="2187389"/>
            <a:ext cx="11213259" cy="2218111"/>
          </a:xfrm>
        </p:spPr>
        <p:txBody>
          <a:bodyPr/>
          <a:lstStyle/>
          <a:p>
            <a:r>
              <a:rPr lang="en-US" dirty="0" smtClean="0"/>
              <a:t>THANK YOU !</a:t>
            </a:r>
            <a:endParaRPr lang="en-US" dirty="0"/>
          </a:p>
        </p:txBody>
      </p:sp>
    </p:spTree>
    <p:extLst>
      <p:ext uri="{BB962C8B-B14F-4D97-AF65-F5344CB8AC3E}">
        <p14:creationId xmlns:p14="http://schemas.microsoft.com/office/powerpoint/2010/main" val="3724802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61318"/>
            <a:ext cx="9905998" cy="1478570"/>
          </a:xfrm>
        </p:spPr>
        <p:txBody>
          <a:bodyPr/>
          <a:lstStyle/>
          <a:p>
            <a:r>
              <a:rPr lang="en-US" dirty="0" smtClean="0"/>
              <a:t>WHAT IS A TURING MACHINE?</a:t>
            </a:r>
            <a:endParaRPr lang="en-US" dirty="0"/>
          </a:p>
        </p:txBody>
      </p:sp>
      <p:sp>
        <p:nvSpPr>
          <p:cNvPr id="3" name="Content Placeholder 2"/>
          <p:cNvSpPr>
            <a:spLocks noGrp="1"/>
          </p:cNvSpPr>
          <p:nvPr>
            <p:ph idx="1"/>
          </p:nvPr>
        </p:nvSpPr>
        <p:spPr>
          <a:xfrm>
            <a:off x="833717" y="1873624"/>
            <a:ext cx="10258517" cy="4334436"/>
          </a:xfrm>
        </p:spPr>
        <p:txBody>
          <a:bodyPr>
            <a:normAutofit fontScale="62500" lnSpcReduction="20000"/>
          </a:bodyPr>
          <a:lstStyle/>
          <a:p>
            <a:r>
              <a:rPr lang="en-US" dirty="0"/>
              <a:t>A Turing Machine (TM) is a mathematical model which consists of an infinite length tape divided into cells on which input is given. It consists of a head which reads the input tape. A state register stores the state of the Turing machine. After reading an input symbol, it is replaced with another symbol, its internal state is changed, and it moves from one cell to the right or left. If the TM reaches the final state, the input string is accepted, otherwise rejected.</a:t>
            </a:r>
          </a:p>
          <a:p>
            <a:r>
              <a:rPr lang="en-US" dirty="0"/>
              <a:t>A TM can be formally described as a 7-tuple (Q, X, ∑, δ, q</a:t>
            </a:r>
            <a:r>
              <a:rPr lang="en-US" baseline="-25000" dirty="0"/>
              <a:t>0</a:t>
            </a:r>
            <a:r>
              <a:rPr lang="en-US" dirty="0"/>
              <a:t>, B, F) where −</a:t>
            </a:r>
          </a:p>
          <a:p>
            <a:r>
              <a:rPr lang="en-US" b="1" dirty="0"/>
              <a:t>Q</a:t>
            </a:r>
            <a:r>
              <a:rPr lang="en-US" dirty="0"/>
              <a:t> is a finite set of states</a:t>
            </a:r>
          </a:p>
          <a:p>
            <a:r>
              <a:rPr lang="en-US" b="1" dirty="0"/>
              <a:t>X</a:t>
            </a:r>
            <a:r>
              <a:rPr lang="en-US" dirty="0"/>
              <a:t> is the tape alphabet</a:t>
            </a:r>
          </a:p>
          <a:p>
            <a:r>
              <a:rPr lang="en-US" b="1" dirty="0"/>
              <a:t>∑</a:t>
            </a:r>
            <a:r>
              <a:rPr lang="en-US" dirty="0"/>
              <a:t> is the input alphabet</a:t>
            </a:r>
          </a:p>
          <a:p>
            <a:r>
              <a:rPr lang="en-US" b="1" dirty="0"/>
              <a:t>δ</a:t>
            </a:r>
            <a:r>
              <a:rPr lang="en-US" dirty="0"/>
              <a:t> is a transition function; δ : Q × X → Q × X × {</a:t>
            </a:r>
            <a:r>
              <a:rPr lang="en-US" dirty="0" err="1"/>
              <a:t>Left_shift</a:t>
            </a:r>
            <a:r>
              <a:rPr lang="en-US" dirty="0"/>
              <a:t>, </a:t>
            </a:r>
            <a:r>
              <a:rPr lang="en-US" dirty="0" err="1"/>
              <a:t>Right_shift</a:t>
            </a:r>
            <a:r>
              <a:rPr lang="en-US" dirty="0"/>
              <a:t>}.</a:t>
            </a:r>
          </a:p>
          <a:p>
            <a:r>
              <a:rPr lang="en-US" b="1" dirty="0"/>
              <a:t>q</a:t>
            </a:r>
            <a:r>
              <a:rPr lang="en-US" b="1" baseline="-25000" dirty="0"/>
              <a:t>0</a:t>
            </a:r>
            <a:r>
              <a:rPr lang="en-US" dirty="0"/>
              <a:t> is the initial state</a:t>
            </a:r>
          </a:p>
          <a:p>
            <a:r>
              <a:rPr lang="en-US" b="1" dirty="0"/>
              <a:t>B</a:t>
            </a:r>
            <a:r>
              <a:rPr lang="en-US" dirty="0"/>
              <a:t> is the blank symbol</a:t>
            </a:r>
          </a:p>
          <a:p>
            <a:r>
              <a:rPr lang="en-US" b="1" dirty="0"/>
              <a:t>F</a:t>
            </a:r>
            <a:r>
              <a:rPr lang="en-US" dirty="0"/>
              <a:t> is the set of final states</a:t>
            </a:r>
          </a:p>
          <a:p>
            <a:pPr marL="0" indent="0">
              <a:buNone/>
            </a:pPr>
            <a:endParaRPr lang="en-US" dirty="0"/>
          </a:p>
        </p:txBody>
      </p:sp>
    </p:spTree>
    <p:extLst>
      <p:ext uri="{BB962C8B-B14F-4D97-AF65-F5344CB8AC3E}">
        <p14:creationId xmlns:p14="http://schemas.microsoft.com/office/powerpoint/2010/main" val="3908865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a:t>
            </a:r>
            <a:endParaRPr lang="en-US" dirty="0"/>
          </a:p>
        </p:txBody>
      </p:sp>
      <p:sp>
        <p:nvSpPr>
          <p:cNvPr id="3" name="Content Placeholder 2"/>
          <p:cNvSpPr>
            <a:spLocks noGrp="1"/>
          </p:cNvSpPr>
          <p:nvPr>
            <p:ph idx="1"/>
          </p:nvPr>
        </p:nvSpPr>
        <p:spPr/>
        <p:txBody>
          <a:bodyPr/>
          <a:lstStyle/>
          <a:p>
            <a:r>
              <a:rPr lang="en-US" dirty="0" smtClean="0"/>
              <a:t>Our aim in this project is to simulate a </a:t>
            </a:r>
            <a:r>
              <a:rPr lang="en-US" dirty="0" err="1" smtClean="0"/>
              <a:t>turing</a:t>
            </a:r>
            <a:r>
              <a:rPr lang="en-US" dirty="0" smtClean="0"/>
              <a:t> machine and check if a given string is a palindrome or not. </a:t>
            </a:r>
          </a:p>
          <a:p>
            <a:r>
              <a:rPr lang="en-US" dirty="0" smtClean="0"/>
              <a:t>We show the process step by step and the rules followed to do so are given in the next slide. </a:t>
            </a:r>
          </a:p>
          <a:p>
            <a:endParaRPr lang="en-US" dirty="0"/>
          </a:p>
        </p:txBody>
      </p:sp>
    </p:spTree>
    <p:extLst>
      <p:ext uri="{BB962C8B-B14F-4D97-AF65-F5344CB8AC3E}">
        <p14:creationId xmlns:p14="http://schemas.microsoft.com/office/powerpoint/2010/main" val="537235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t>
            </a:r>
            <a:endParaRPr lang="en-US" dirty="0"/>
          </a:p>
        </p:txBody>
      </p:sp>
      <p:sp>
        <p:nvSpPr>
          <p:cNvPr id="3" name="Content Placeholder 2"/>
          <p:cNvSpPr>
            <a:spLocks noGrp="1"/>
          </p:cNvSpPr>
          <p:nvPr>
            <p:ph idx="1"/>
          </p:nvPr>
        </p:nvSpPr>
        <p:spPr/>
        <p:txBody>
          <a:bodyPr>
            <a:normAutofit fontScale="92500"/>
          </a:bodyPr>
          <a:lstStyle/>
          <a:p>
            <a:r>
              <a:rPr lang="en-US" dirty="0" smtClean="0"/>
              <a:t>Initially we start off at state q1, and store it. </a:t>
            </a:r>
          </a:p>
          <a:p>
            <a:r>
              <a:rPr lang="en-US" dirty="0" smtClean="0"/>
              <a:t>We move the tape head until the end of the string and look for the 0. We store the final letter and compare it to the letter found at the start at q1. </a:t>
            </a:r>
          </a:p>
          <a:p>
            <a:r>
              <a:rPr lang="en-US" dirty="0" smtClean="0"/>
              <a:t>If they are equal, the first letter is updated to 0 and we go to state q2, </a:t>
            </a:r>
            <a:r>
              <a:rPr lang="en-US" dirty="0" err="1" smtClean="0"/>
              <a:t>i.e</a:t>
            </a:r>
            <a:r>
              <a:rPr lang="en-US" dirty="0" smtClean="0"/>
              <a:t> successful comparison and the iteration starts again. </a:t>
            </a:r>
          </a:p>
          <a:p>
            <a:r>
              <a:rPr lang="en-US" dirty="0" smtClean="0"/>
              <a:t>If unequal we go to state </a:t>
            </a:r>
            <a:r>
              <a:rPr lang="en-US" dirty="0" err="1" smtClean="0"/>
              <a:t>rn</a:t>
            </a:r>
            <a:r>
              <a:rPr lang="en-US" dirty="0" smtClean="0"/>
              <a:t>, and the program terminates with output, NOT PALINDROME. </a:t>
            </a:r>
          </a:p>
          <a:p>
            <a:endParaRPr lang="en-US" dirty="0"/>
          </a:p>
        </p:txBody>
      </p:sp>
    </p:spTree>
    <p:extLst>
      <p:ext uri="{BB962C8B-B14F-4D97-AF65-F5344CB8AC3E}">
        <p14:creationId xmlns:p14="http://schemas.microsoft.com/office/powerpoint/2010/main" val="1800418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EXAMPLE </a:t>
            </a:r>
            <a:endParaRPr lang="en-US" dirty="0"/>
          </a:p>
        </p:txBody>
      </p:sp>
      <p:pic>
        <p:nvPicPr>
          <p:cNvPr id="4" name="Content Placeholder 3"/>
          <p:cNvPicPr>
            <a:picLocks noGrp="1" noChangeAspect="1"/>
          </p:cNvPicPr>
          <p:nvPr>
            <p:ph idx="1"/>
          </p:nvPr>
        </p:nvPicPr>
        <p:blipFill>
          <a:blip r:embed="rId2"/>
          <a:stretch>
            <a:fillRect/>
          </a:stretch>
        </p:blipFill>
        <p:spPr>
          <a:xfrm>
            <a:off x="1577787" y="1573306"/>
            <a:ext cx="7297271" cy="4867835"/>
          </a:xfrm>
          <a:prstGeom prst="rect">
            <a:avLst/>
          </a:prstGeom>
        </p:spPr>
      </p:pic>
    </p:spTree>
    <p:extLst>
      <p:ext uri="{BB962C8B-B14F-4D97-AF65-F5344CB8AC3E}">
        <p14:creationId xmlns:p14="http://schemas.microsoft.com/office/powerpoint/2010/main" val="969035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89600"/>
            <a:ext cx="9777599" cy="685847"/>
          </a:xfrm>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stretch>
            <a:fillRect/>
          </a:stretch>
        </p:blipFill>
        <p:spPr>
          <a:xfrm>
            <a:off x="2348753" y="1011616"/>
            <a:ext cx="6136341" cy="5416344"/>
          </a:xfrm>
          <a:prstGeom prst="rect">
            <a:avLst/>
          </a:prstGeom>
        </p:spPr>
      </p:pic>
    </p:spTree>
    <p:extLst>
      <p:ext uri="{BB962C8B-B14F-4D97-AF65-F5344CB8AC3E}">
        <p14:creationId xmlns:p14="http://schemas.microsoft.com/office/powerpoint/2010/main" val="90329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stretch>
            <a:fillRect/>
          </a:stretch>
        </p:blipFill>
        <p:spPr>
          <a:xfrm>
            <a:off x="1247617" y="2249488"/>
            <a:ext cx="9693591" cy="3541712"/>
          </a:xfrm>
          <a:prstGeom prst="rect">
            <a:avLst/>
          </a:prstGeom>
        </p:spPr>
      </p:pic>
    </p:spTree>
    <p:extLst>
      <p:ext uri="{BB962C8B-B14F-4D97-AF65-F5344CB8AC3E}">
        <p14:creationId xmlns:p14="http://schemas.microsoft.com/office/powerpoint/2010/main" val="2514137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SCREENSHOTS </a:t>
            </a:r>
            <a:endParaRPr lang="en-US" dirty="0"/>
          </a:p>
        </p:txBody>
      </p:sp>
      <p:pic>
        <p:nvPicPr>
          <p:cNvPr id="4" name="Content Placeholder 3"/>
          <p:cNvPicPr>
            <a:picLocks noGrp="1" noChangeAspect="1"/>
          </p:cNvPicPr>
          <p:nvPr>
            <p:ph idx="1"/>
          </p:nvPr>
        </p:nvPicPr>
        <p:blipFill>
          <a:blip r:embed="rId2"/>
          <a:stretch>
            <a:fillRect/>
          </a:stretch>
        </p:blipFill>
        <p:spPr>
          <a:xfrm>
            <a:off x="1141413" y="1985029"/>
            <a:ext cx="3147439" cy="3541712"/>
          </a:xfrm>
          <a:prstGeom prst="rect">
            <a:avLst/>
          </a:prstGeom>
        </p:spPr>
      </p:pic>
      <p:pic>
        <p:nvPicPr>
          <p:cNvPr id="5" name="Picture 4"/>
          <p:cNvPicPr>
            <a:picLocks noChangeAspect="1"/>
          </p:cNvPicPr>
          <p:nvPr/>
        </p:nvPicPr>
        <p:blipFill>
          <a:blip r:embed="rId3"/>
          <a:stretch>
            <a:fillRect/>
          </a:stretch>
        </p:blipFill>
        <p:spPr>
          <a:xfrm>
            <a:off x="5465062" y="2248740"/>
            <a:ext cx="4866201" cy="3278001"/>
          </a:xfrm>
          <a:prstGeom prst="rect">
            <a:avLst/>
          </a:prstGeom>
        </p:spPr>
      </p:pic>
    </p:spTree>
    <p:extLst>
      <p:ext uri="{BB962C8B-B14F-4D97-AF65-F5344CB8AC3E}">
        <p14:creationId xmlns:p14="http://schemas.microsoft.com/office/powerpoint/2010/main" val="2071341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r>
              <a:rPr lang="en-US" dirty="0" smtClean="0">
                <a:hlinkClick r:id="rId2"/>
              </a:rPr>
              <a:t>www.tutorialspoint.com</a:t>
            </a:r>
            <a:r>
              <a:rPr lang="en-US" dirty="0" smtClean="0"/>
              <a:t> </a:t>
            </a:r>
          </a:p>
          <a:p>
            <a:r>
              <a:rPr lang="en-US" dirty="0" smtClean="0">
                <a:hlinkClick r:id="rId3"/>
              </a:rPr>
              <a:t>www.youtube.com/neso-academy</a:t>
            </a:r>
            <a:r>
              <a:rPr lang="en-US" dirty="0" smtClean="0"/>
              <a:t> </a:t>
            </a:r>
          </a:p>
          <a:p>
            <a:r>
              <a:rPr lang="en-US" dirty="0" smtClean="0">
                <a:hlinkClick r:id="rId4"/>
              </a:rPr>
              <a:t>www.Wikipedia.com</a:t>
            </a:r>
            <a:endParaRPr lang="en-US" dirty="0" smtClean="0"/>
          </a:p>
          <a:p>
            <a:endParaRPr lang="en-US" dirty="0" smtClean="0"/>
          </a:p>
          <a:p>
            <a:endParaRPr lang="en-US" dirty="0"/>
          </a:p>
        </p:txBody>
      </p:sp>
    </p:spTree>
    <p:extLst>
      <p:ext uri="{BB962C8B-B14F-4D97-AF65-F5344CB8AC3E}">
        <p14:creationId xmlns:p14="http://schemas.microsoft.com/office/powerpoint/2010/main" val="6296513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36</TotalTime>
  <Words>287</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Tw Cen MT</vt:lpstr>
      <vt:lpstr>Circuit</vt:lpstr>
      <vt:lpstr>TURING MACHINE SIMULATION</vt:lpstr>
      <vt:lpstr>WHAT IS A TURING MACHINE?</vt:lpstr>
      <vt:lpstr>OBJECTIVE </vt:lpstr>
      <vt:lpstr>ALGORITHM </vt:lpstr>
      <vt:lpstr>WORKING WITH EXAMPLE </vt:lpstr>
      <vt:lpstr>CONTD.</vt:lpstr>
      <vt:lpstr>CONTD.</vt:lpstr>
      <vt:lpstr>OUTPUT SCREENSHOTS </vt:lpstr>
      <vt:lpstr>REFERENCES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TURING MACHINE SIMULATION</dc:title>
  <dc:creator>Srikar Vadlamani</dc:creator>
  <cp:lastModifiedBy>Srikar Vadlamani</cp:lastModifiedBy>
  <cp:revision>4</cp:revision>
  <dcterms:created xsi:type="dcterms:W3CDTF">2021-11-20T20:49:31Z</dcterms:created>
  <dcterms:modified xsi:type="dcterms:W3CDTF">2021-11-20T21:26:29Z</dcterms:modified>
</cp:coreProperties>
</file>