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1" r:id="rId1"/>
    <p:sldMasterId id="2147483648" r:id="rId2"/>
  </p:sldMasterIdLst>
  <p:notesMasterIdLst>
    <p:notesMasterId r:id="rId10"/>
  </p:notesMasterIdLst>
  <p:handoutMasterIdLst>
    <p:handoutMasterId r:id="rId11"/>
  </p:handoutMasterIdLst>
  <p:sldIdLst>
    <p:sldId id="281" r:id="rId3"/>
    <p:sldId id="377" r:id="rId4"/>
    <p:sldId id="378" r:id="rId5"/>
    <p:sldId id="379" r:id="rId6"/>
    <p:sldId id="380" r:id="rId7"/>
    <p:sldId id="381" r:id="rId8"/>
    <p:sldId id="382" r:id="rId9"/>
  </p:sldIdLst>
  <p:sldSz cx="9144000" cy="6858000" type="screen4x3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52">
          <p15:clr>
            <a:srgbClr val="A4A3A4"/>
          </p15:clr>
        </p15:guide>
        <p15:guide id="2" pos="34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BD6A"/>
    <a:srgbClr val="9B7A26"/>
    <a:srgbClr val="CEA72D"/>
    <a:srgbClr val="033A28"/>
    <a:srgbClr val="003300"/>
    <a:srgbClr val="7C6320"/>
    <a:srgbClr val="775C17"/>
    <a:srgbClr val="755E1F"/>
    <a:srgbClr val="927223"/>
    <a:srgbClr val="8E6D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10" autoAdjust="0"/>
    <p:restoredTop sz="97489" autoAdjust="0"/>
  </p:normalViewPr>
  <p:slideViewPr>
    <p:cSldViewPr snapToGrid="0" snapToObjects="1">
      <p:cViewPr varScale="1">
        <p:scale>
          <a:sx n="92" d="100"/>
          <a:sy n="92" d="100"/>
        </p:scale>
        <p:origin x="906" y="78"/>
      </p:cViewPr>
      <p:guideLst>
        <p:guide orient="horz" pos="3952"/>
        <p:guide pos="34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>
              <a:latin typeface="Arial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BF42DFC3-F39C-B649-A309-6DDEA57A34D8}" type="datetimeFigureOut">
              <a:rPr lang="en-US" smtClean="0">
                <a:latin typeface="Arial"/>
              </a:rPr>
              <a:t>12/12/2019</a:t>
            </a:fld>
            <a:endParaRPr lang="en-US" dirty="0">
              <a:latin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>
              <a:latin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F9A01ADB-0A97-D242-B69C-2FB30F546CA7}" type="slidenum">
              <a:rPr lang="en-US" smtClean="0">
                <a:latin typeface="Arial"/>
              </a:rPr>
              <a:t>‹#›</a:t>
            </a:fld>
            <a:endParaRPr lang="en-US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3334595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>
                <a:latin typeface="Arial"/>
              </a:defRPr>
            </a:lvl1pPr>
          </a:lstStyle>
          <a:p>
            <a:fld id="{120A1933-0677-7144-B9B8-4956C195BEE3}" type="datetimeFigureOut">
              <a:rPr lang="en-US" smtClean="0"/>
              <a:pPr/>
              <a:t>12/12/2019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>
                <a:latin typeface="Arial"/>
              </a:defRPr>
            </a:lvl1pPr>
          </a:lstStyle>
          <a:p>
            <a:fld id="{9D7EE1FF-9538-2447-BD9B-0C730F34CB9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0957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7EE1FF-9538-2447-BD9B-0C730F34CB99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194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6866543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2743200"/>
            <a:ext cx="7315200" cy="1097280"/>
          </a:xfrm>
        </p:spPr>
        <p:txBody>
          <a:bodyPr/>
          <a:lstStyle>
            <a:lvl1pPr>
              <a:lnSpc>
                <a:spcPts val="4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885200"/>
            <a:ext cx="6400800" cy="78628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0" i="1">
                <a:solidFill>
                  <a:schemeClr val="bg1"/>
                </a:solidFill>
                <a:latin typeface="Times New Roman"/>
                <a:cs typeface="Times New Roman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13" name="Picture 12" descr="FRB_Centered_Tag_Rev_RGB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8542" y="531918"/>
            <a:ext cx="2206916" cy="1003144"/>
          </a:xfrm>
          <a:prstGeom prst="rect">
            <a:avLst/>
          </a:prstGeom>
        </p:spPr>
      </p:pic>
      <p:grpSp>
        <p:nvGrpSpPr>
          <p:cNvPr id="10" name="Group 9"/>
          <p:cNvGrpSpPr/>
          <p:nvPr userDrawn="1"/>
        </p:nvGrpSpPr>
        <p:grpSpPr>
          <a:xfrm>
            <a:off x="3322123" y="6533963"/>
            <a:ext cx="2499755" cy="230832"/>
            <a:chOff x="2179123" y="8816581"/>
            <a:chExt cx="2499755" cy="230832"/>
          </a:xfrm>
        </p:grpSpPr>
        <p:sp>
          <p:nvSpPr>
            <p:cNvPr id="12" name="TextBox 11"/>
            <p:cNvSpPr txBox="1"/>
            <p:nvPr userDrawn="1"/>
          </p:nvSpPr>
          <p:spPr>
            <a:xfrm>
              <a:off x="2179123" y="8816581"/>
              <a:ext cx="249975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>
                  <a:solidFill>
                    <a:schemeClr val="bg1"/>
                  </a:solidFill>
                  <a:latin typeface="Arial"/>
                  <a:cs typeface="Arial"/>
                </a:rPr>
                <a:t>Member FDIC  /         Equal Housing Lender</a:t>
              </a:r>
              <a:endParaRPr lang="en-US" sz="9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  <p:pic>
          <p:nvPicPr>
            <p:cNvPr id="14" name="Picture 13" descr="EHLLOGO_KO.eps"/>
            <p:cNvPicPr>
              <a:picLocks noChangeAspect="1"/>
            </p:cNvPicPr>
            <p:nvPr userDrawn="1"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7756"/>
            <a:stretch/>
          </p:blipFill>
          <p:spPr>
            <a:xfrm>
              <a:off x="3183654" y="8861885"/>
              <a:ext cx="168029" cy="123286"/>
            </a:xfrm>
            <a:prstGeom prst="rect">
              <a:avLst/>
            </a:prstGeom>
          </p:spPr>
        </p:pic>
      </p:grpSp>
      <p:sp>
        <p:nvSpPr>
          <p:cNvPr id="11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925235" y="639967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C5C6C5"/>
                </a:solidFill>
              </a:defRPr>
            </a:lvl1pPr>
          </a:lstStyle>
          <a:p>
            <a:fld id="{F3CD777A-5921-C740-BF6B-88BB94E5B3C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607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 userDrawn="1"/>
        </p:nvSpPr>
        <p:spPr>
          <a:xfrm>
            <a:off x="0" y="6427632"/>
            <a:ext cx="9144000" cy="438912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-1"/>
            <a:ext cx="9144000" cy="156342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/>
            </a:endParaRPr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885200"/>
            <a:ext cx="6400800" cy="78628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600" b="0" i="1">
                <a:solidFill>
                  <a:srgbClr val="000000"/>
                </a:solidFill>
                <a:latin typeface="Times New Roman"/>
                <a:cs typeface="Times New Roman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2" name="Picture 11" descr="FRB_Centered_Tag_Rev_RGB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8542" y="311557"/>
            <a:ext cx="2206916" cy="1003144"/>
          </a:xfrm>
          <a:prstGeom prst="rect">
            <a:avLst/>
          </a:prstGeom>
        </p:spPr>
      </p:pic>
      <p:grpSp>
        <p:nvGrpSpPr>
          <p:cNvPr id="10" name="Group 9"/>
          <p:cNvGrpSpPr/>
          <p:nvPr userDrawn="1"/>
        </p:nvGrpSpPr>
        <p:grpSpPr>
          <a:xfrm>
            <a:off x="3322123" y="6533963"/>
            <a:ext cx="2499755" cy="230832"/>
            <a:chOff x="2179123" y="8816581"/>
            <a:chExt cx="2499755" cy="230832"/>
          </a:xfrm>
        </p:grpSpPr>
        <p:sp>
          <p:nvSpPr>
            <p:cNvPr id="11" name="TextBox 10"/>
            <p:cNvSpPr txBox="1"/>
            <p:nvPr userDrawn="1"/>
          </p:nvSpPr>
          <p:spPr>
            <a:xfrm>
              <a:off x="2179123" y="8816581"/>
              <a:ext cx="249975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>
                  <a:solidFill>
                    <a:schemeClr val="bg1"/>
                  </a:solidFill>
                  <a:latin typeface="Arial"/>
                  <a:cs typeface="Arial"/>
                </a:rPr>
                <a:t>Member FDIC  /         Equal Housing Lender</a:t>
              </a:r>
              <a:endParaRPr lang="en-US" sz="9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  <p:pic>
          <p:nvPicPr>
            <p:cNvPr id="16" name="Picture 15" descr="EHLLOGO_KO.eps"/>
            <p:cNvPicPr>
              <a:picLocks noChangeAspect="1"/>
            </p:cNvPicPr>
            <p:nvPr userDrawn="1"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7756"/>
            <a:stretch/>
          </p:blipFill>
          <p:spPr>
            <a:xfrm>
              <a:off x="3183654" y="8861885"/>
              <a:ext cx="168029" cy="123286"/>
            </a:xfrm>
            <a:prstGeom prst="rect">
              <a:avLst/>
            </a:prstGeom>
          </p:spPr>
        </p:pic>
      </p:grp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931645" y="6427632"/>
            <a:ext cx="2133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3CD777A-5921-C740-BF6B-88BB94E5B3C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720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60380" y="111623"/>
            <a:ext cx="8221655" cy="6858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82034" y="6499621"/>
            <a:ext cx="449596" cy="283464"/>
          </a:xfrm>
        </p:spPr>
        <p:txBody>
          <a:bodyPr/>
          <a:lstStyle/>
          <a:p>
            <a:fld id="{05FCF991-9B39-AF4B-AD20-C2A64E9BC1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60379" y="1301394"/>
            <a:ext cx="8221655" cy="4898475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886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03168" y="6443196"/>
            <a:ext cx="349624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0F17FFAB-E6E0-4A24-8EB6-407421FD470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99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 userDrawn="1"/>
        </p:nvSpPr>
        <p:spPr>
          <a:xfrm>
            <a:off x="0" y="6427632"/>
            <a:ext cx="9144000" cy="438912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-1"/>
            <a:ext cx="9144000" cy="156342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/>
            </a:endParaRPr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885200"/>
            <a:ext cx="6400800" cy="78628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600" b="0" i="1">
                <a:solidFill>
                  <a:srgbClr val="000000"/>
                </a:solidFill>
                <a:latin typeface="Times New Roman"/>
                <a:cs typeface="Times New Roman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2" name="Picture 11" descr="FRB_Centered_Tag_Rev_RGB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8542" y="311557"/>
            <a:ext cx="2206916" cy="1003144"/>
          </a:xfrm>
          <a:prstGeom prst="rect">
            <a:avLst/>
          </a:prstGeom>
        </p:spPr>
      </p:pic>
      <p:grpSp>
        <p:nvGrpSpPr>
          <p:cNvPr id="10" name="Group 9"/>
          <p:cNvGrpSpPr/>
          <p:nvPr userDrawn="1"/>
        </p:nvGrpSpPr>
        <p:grpSpPr>
          <a:xfrm>
            <a:off x="3322123" y="6533963"/>
            <a:ext cx="2499755" cy="230832"/>
            <a:chOff x="2179123" y="8816581"/>
            <a:chExt cx="2499755" cy="230832"/>
          </a:xfrm>
        </p:grpSpPr>
        <p:sp>
          <p:nvSpPr>
            <p:cNvPr id="11" name="TextBox 10"/>
            <p:cNvSpPr txBox="1"/>
            <p:nvPr userDrawn="1"/>
          </p:nvSpPr>
          <p:spPr>
            <a:xfrm>
              <a:off x="2179123" y="8816581"/>
              <a:ext cx="249975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>
                  <a:solidFill>
                    <a:schemeClr val="bg1"/>
                  </a:solidFill>
                  <a:latin typeface="Arial"/>
                  <a:cs typeface="Arial"/>
                </a:rPr>
                <a:t>Member FDIC  /         Equal Housing Lender</a:t>
              </a:r>
              <a:endParaRPr lang="en-US" sz="9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  <p:pic>
          <p:nvPicPr>
            <p:cNvPr id="16" name="Picture 15" descr="EHLLOGO_KO.eps"/>
            <p:cNvPicPr>
              <a:picLocks noChangeAspect="1"/>
            </p:cNvPicPr>
            <p:nvPr userDrawn="1"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7756"/>
            <a:stretch/>
          </p:blipFill>
          <p:spPr>
            <a:xfrm>
              <a:off x="3183654" y="8861885"/>
              <a:ext cx="168029" cy="123286"/>
            </a:xfrm>
            <a:prstGeom prst="rect">
              <a:avLst/>
            </a:prstGeom>
          </p:spPr>
        </p:pic>
      </p:grp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931645" y="6427632"/>
            <a:ext cx="2133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3CD777A-5921-C740-BF6B-88BB94E5B3C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427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emf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3200"/>
            <a:ext cx="8229600" cy="10972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958520" y="633846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</a:lstStyle>
          <a:p>
            <a:fld id="{F3CD777A-5921-C740-BF6B-88BB94E5B3C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242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</p:sldLayoutIdLst>
  <p:hf hdr="0" ftr="0" dt="0"/>
  <p:txStyles>
    <p:titleStyle>
      <a:lvl1pPr algn="ctr" defTabSz="457200" rtl="0" eaLnBrk="1" latinLnBrk="0" hangingPunct="1">
        <a:lnSpc>
          <a:spcPts val="5000"/>
        </a:lnSpc>
        <a:spcBef>
          <a:spcPct val="0"/>
        </a:spcBef>
        <a:buNone/>
        <a:defRPr sz="5000" b="0" i="0" kern="1200" cap="small" spc="100">
          <a:solidFill>
            <a:schemeClr val="bg1"/>
          </a:solidFill>
          <a:latin typeface="Times New Roman"/>
          <a:ea typeface="+mj-ea"/>
          <a:cs typeface="Times New Roman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6427632"/>
            <a:ext cx="9144000" cy="438912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/>
            </a:endParaRPr>
          </a:p>
        </p:txBody>
      </p:sp>
      <p:pic>
        <p:nvPicPr>
          <p:cNvPr id="5" name="Picture 4" descr="FRB_FL_Narrow_Rev_RGB.eps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36" y="6482588"/>
            <a:ext cx="1809839" cy="285187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0379" y="1300672"/>
            <a:ext cx="8224860" cy="48815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15907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0379" y="110902"/>
            <a:ext cx="822486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514350" y="800818"/>
            <a:ext cx="8115300" cy="0"/>
          </a:xfrm>
          <a:prstGeom prst="line">
            <a:avLst/>
          </a:prstGeom>
          <a:ln w="1270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041951" y="6522748"/>
            <a:ext cx="404081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i="1" kern="400" spc="40" baseline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/   It’s a privilege to serve you</a:t>
            </a:r>
            <a:r>
              <a:rPr lang="en-US" sz="1050" i="1" kern="400" spc="40" baseline="30000" dirty="0" smtClean="0">
                <a:solidFill>
                  <a:srgbClr val="FFFFFF"/>
                </a:solidFill>
                <a:latin typeface="Times New Roman"/>
                <a:cs typeface="Times New Roman"/>
              </a:rPr>
              <a:t>®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94404" y="6502984"/>
            <a:ext cx="449596" cy="283464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ctr">
              <a:defRPr sz="1000" b="0" i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05FCF991-9B39-AF4B-AD20-C2A64E9BC18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390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6" r:id="rId3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100" b="0" i="0" kern="1200" cap="small" spc="100">
          <a:solidFill>
            <a:schemeClr val="tx1"/>
          </a:solidFill>
          <a:latin typeface="Times New Roman"/>
          <a:ea typeface="+mj-ea"/>
          <a:cs typeface="Times New Roman"/>
        </a:defRPr>
      </a:lvl1pPr>
    </p:titleStyle>
    <p:bodyStyle>
      <a:lvl1pPr marL="0" indent="0" algn="l" defTabSz="457200" rtl="0" eaLnBrk="1" latinLnBrk="0" hangingPunct="1">
        <a:spcBef>
          <a:spcPts val="600"/>
        </a:spcBef>
        <a:spcAft>
          <a:spcPts val="600"/>
        </a:spcAft>
        <a:buFont typeface="Arial"/>
        <a:buNone/>
        <a:defRPr sz="2200" b="1" i="0" kern="1200">
          <a:solidFill>
            <a:schemeClr val="tx1"/>
          </a:solidFill>
          <a:latin typeface="Times New Roman"/>
          <a:ea typeface="+mn-ea"/>
          <a:cs typeface="Times New Roman"/>
        </a:defRPr>
      </a:lvl1pPr>
      <a:lvl2pPr marL="0" indent="0" algn="l" defTabSz="457200" rtl="0" eaLnBrk="1" latinLnBrk="0" hangingPunct="1">
        <a:spcBef>
          <a:spcPts val="1000"/>
        </a:spcBef>
        <a:spcAft>
          <a:spcPts val="0"/>
        </a:spcAft>
        <a:buFont typeface="Arial"/>
        <a:buNone/>
        <a:defRPr sz="2000" b="0" i="0" kern="1200">
          <a:solidFill>
            <a:schemeClr val="tx1"/>
          </a:solidFill>
          <a:latin typeface="Times New Roman"/>
          <a:ea typeface="+mn-ea"/>
          <a:cs typeface="Times New Roman"/>
        </a:defRPr>
      </a:lvl2pPr>
      <a:lvl3pPr marL="230188" indent="-173038" algn="l" defTabSz="457200" rtl="0" eaLnBrk="1" latinLnBrk="0" hangingPunct="1">
        <a:spcBef>
          <a:spcPts val="1100"/>
        </a:spcBef>
        <a:spcAft>
          <a:spcPts val="300"/>
        </a:spcAft>
        <a:buFont typeface="Arial"/>
        <a:buChar char="•"/>
        <a:defRPr sz="2000" b="0" i="0" kern="1200">
          <a:solidFill>
            <a:schemeClr val="tx1"/>
          </a:solidFill>
          <a:latin typeface="Times New Roman"/>
          <a:ea typeface="+mn-ea"/>
          <a:cs typeface="Times New Roman"/>
        </a:defRPr>
      </a:lvl3pPr>
      <a:lvl4pPr marL="230188" indent="174625" algn="l" defTabSz="457200" rtl="0" eaLnBrk="1" latinLnBrk="0" hangingPunct="1">
        <a:spcBef>
          <a:spcPts val="500"/>
        </a:spcBef>
        <a:spcAft>
          <a:spcPts val="500"/>
        </a:spcAft>
        <a:buFont typeface="Arial"/>
        <a:buChar char="•"/>
        <a:defRPr sz="2000" b="0" i="0" kern="1200">
          <a:solidFill>
            <a:schemeClr val="tx1"/>
          </a:solidFill>
          <a:latin typeface="Times New Roman"/>
          <a:ea typeface="+mn-ea"/>
          <a:cs typeface="Times New Roman"/>
        </a:defRPr>
      </a:lvl4pPr>
      <a:lvl5pPr marL="568325" indent="-168275" algn="l" defTabSz="457200" rtl="0" eaLnBrk="1" latinLnBrk="0" hangingPunct="1">
        <a:spcBef>
          <a:spcPts val="500"/>
        </a:spcBef>
        <a:spcAft>
          <a:spcPts val="500"/>
        </a:spcAft>
        <a:buFont typeface="Arial"/>
        <a:buChar char="•"/>
        <a:defRPr sz="2000" b="0" i="0" kern="1200">
          <a:solidFill>
            <a:schemeClr val="tx1"/>
          </a:solidFill>
          <a:latin typeface="Times New Roman"/>
          <a:ea typeface="+mn-ea"/>
          <a:cs typeface="Times New Roman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collaborate.corp.firstrepublic.com/Pages/Home.aspx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81100" y="1799864"/>
            <a:ext cx="6667500" cy="982980"/>
          </a:xfrm>
        </p:spPr>
        <p:txBody>
          <a:bodyPr>
            <a:normAutofit/>
          </a:bodyPr>
          <a:lstStyle/>
          <a:p>
            <a:pPr algn="ctr"/>
            <a:r>
              <a:rPr lang="en-US" sz="4400" dirty="0" err="1" smtClean="0">
                <a:solidFill>
                  <a:schemeClr val="tx1"/>
                </a:solidFill>
                <a:latin typeface="Garamond Premr Pro" panose="02020402060506020403" pitchFamily="18" charset="0"/>
              </a:rPr>
              <a:t>AutoDocs</a:t>
            </a:r>
            <a:endParaRPr lang="en-US" sz="4400" dirty="0">
              <a:solidFill>
                <a:schemeClr val="tx1"/>
              </a:solidFill>
              <a:latin typeface="Garamond Premr Pro" panose="02020402060506020403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CD777A-5921-C740-BF6B-88BB94E5B3CA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1238250" y="3345873"/>
            <a:ext cx="6667500" cy="24857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100" b="0" i="0" kern="1200" cap="small" spc="100">
                <a:solidFill>
                  <a:srgbClr val="000000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pPr algn="ctr"/>
            <a:r>
              <a:rPr lang="en-US" sz="2400" dirty="0">
                <a:solidFill>
                  <a:schemeClr val="tx1"/>
                </a:solidFill>
                <a:latin typeface="Neue Haas Unica Pro Medium" panose="020B0604030206020203" pitchFamily="34" charset="0"/>
                <a:ea typeface="Neue Haas Unica Pro" charset="0"/>
                <a:cs typeface="Neue Haas Unica Pro" charset="0"/>
              </a:rPr>
              <a:t>Andrew </a:t>
            </a:r>
            <a:r>
              <a:rPr lang="en-US" sz="2400" dirty="0" smtClean="0">
                <a:solidFill>
                  <a:schemeClr val="tx1"/>
                </a:solidFill>
                <a:latin typeface="Neue Haas Unica Pro Medium" panose="020B0604030206020203" pitchFamily="34" charset="0"/>
                <a:ea typeface="Neue Haas Unica Pro" charset="0"/>
                <a:cs typeface="Neue Haas Unica Pro" charset="0"/>
              </a:rPr>
              <a:t>Ross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Neue Haas Unica Pro Medium" panose="020B0604030206020203" pitchFamily="34" charset="0"/>
                <a:ea typeface="Neue Haas Unica Pro" charset="0"/>
                <a:cs typeface="Neue Haas Unica Pro" charset="0"/>
              </a:rPr>
              <a:t>Mantas </a:t>
            </a:r>
            <a:r>
              <a:rPr lang="en-US" sz="2400" dirty="0" smtClean="0">
                <a:solidFill>
                  <a:schemeClr val="tx1"/>
                </a:solidFill>
                <a:latin typeface="Neue Haas Unica Pro Medium" panose="020B0604030206020203" pitchFamily="34" charset="0"/>
                <a:ea typeface="Neue Haas Unica Pro" charset="0"/>
                <a:cs typeface="Neue Haas Unica Pro" charset="0"/>
              </a:rPr>
              <a:t>Drungys</a:t>
            </a:r>
            <a:endParaRPr lang="en-US" sz="2400" dirty="0">
              <a:solidFill>
                <a:schemeClr val="tx1"/>
              </a:solidFill>
              <a:latin typeface="Neue Haas Unica Pro Medium" panose="020B0604030206020203" pitchFamily="34" charset="0"/>
              <a:ea typeface="Neue Haas Unica Pro" charset="0"/>
              <a:cs typeface="Neue Haas Unica Pro" charset="0"/>
            </a:endParaRPr>
          </a:p>
          <a:p>
            <a:pPr algn="ctr"/>
            <a:r>
              <a:rPr lang="en-US" sz="2400" dirty="0" err="1">
                <a:solidFill>
                  <a:schemeClr val="tx1"/>
                </a:solidFill>
                <a:latin typeface="Neue Haas Unica Pro Medium" panose="020B0604030206020203" pitchFamily="34" charset="0"/>
                <a:ea typeface="Neue Haas Unica Pro" charset="0"/>
                <a:cs typeface="Neue Haas Unica Pro" charset="0"/>
              </a:rPr>
              <a:t>Srikanth</a:t>
            </a:r>
            <a:r>
              <a:rPr lang="en-US" sz="2400" dirty="0">
                <a:solidFill>
                  <a:schemeClr val="tx1"/>
                </a:solidFill>
                <a:latin typeface="Neue Haas Unica Pro Medium" panose="020B0604030206020203" pitchFamily="34" charset="0"/>
                <a:ea typeface="Neue Haas Unica Pro" charset="0"/>
                <a:cs typeface="Neue Haas Unica Pro" charset="0"/>
              </a:rPr>
              <a:t> Ramesh 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Neue Haas Unica Pro Medium" panose="020B0604030206020203" pitchFamily="34" charset="0"/>
                <a:ea typeface="Neue Haas Unica Pro" charset="0"/>
                <a:cs typeface="Neue Haas Unica Pro" charset="0"/>
              </a:rPr>
              <a:t>Nanjunda Reddy</a:t>
            </a:r>
          </a:p>
          <a:p>
            <a:pPr algn="ctr"/>
            <a:r>
              <a:rPr lang="en-US" sz="2400" dirty="0" err="1" smtClean="0">
                <a:solidFill>
                  <a:schemeClr val="tx1"/>
                </a:solidFill>
                <a:latin typeface="Neue Haas Unica Pro Medium" panose="020B0604030206020203" pitchFamily="34" charset="0"/>
                <a:ea typeface="Neue Haas Unica Pro" charset="0"/>
                <a:cs typeface="Neue Haas Unica Pro" charset="0"/>
              </a:rPr>
              <a:t>Murali</a:t>
            </a:r>
            <a:r>
              <a:rPr lang="en-US" sz="2400" dirty="0" smtClean="0">
                <a:solidFill>
                  <a:schemeClr val="tx1"/>
                </a:solidFill>
                <a:latin typeface="Neue Haas Unica Pro Medium" panose="020B0604030206020203" pitchFamily="34" charset="0"/>
                <a:ea typeface="Neue Haas Unica Pro" charset="0"/>
                <a:cs typeface="Neue Haas Unica Pro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Neue Haas Unica Pro Medium" panose="020B0604030206020203" pitchFamily="34" charset="0"/>
                <a:ea typeface="Neue Haas Unica Pro" charset="0"/>
                <a:cs typeface="Neue Haas Unica Pro" charset="0"/>
              </a:rPr>
              <a:t>Krishna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Neue Haas Unica Pro Medium" panose="020B0604030206020203" pitchFamily="34" charset="0"/>
                <a:ea typeface="Neue Haas Unica Pro" charset="0"/>
                <a:cs typeface="Neue Haas Unica Pro" charset="0"/>
              </a:rPr>
              <a:t>Manish </a:t>
            </a:r>
            <a:r>
              <a:rPr lang="en-US" sz="2400" dirty="0" smtClean="0">
                <a:solidFill>
                  <a:schemeClr val="tx1"/>
                </a:solidFill>
                <a:latin typeface="Neue Haas Unica Pro Medium" panose="020B0604030206020203" pitchFamily="34" charset="0"/>
                <a:ea typeface="Neue Haas Unica Pro" charset="0"/>
                <a:cs typeface="Neue Haas Unica Pro" charset="0"/>
              </a:rPr>
              <a:t>Bagwari</a:t>
            </a:r>
            <a:endParaRPr lang="en-US" sz="2400" dirty="0">
              <a:solidFill>
                <a:schemeClr val="tx1"/>
              </a:solidFill>
              <a:latin typeface="Neue Haas Unica Pro Medium" panose="020B0604030206020203" pitchFamily="34" charset="0"/>
              <a:ea typeface="Neue Haas Unica Pro" charset="0"/>
              <a:cs typeface="Neue Haas Unica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97666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ramond Premr Pro" panose="02020402060506020403" pitchFamily="18" charset="0"/>
              </a:rPr>
              <a:t>Problem Statement</a:t>
            </a:r>
            <a:endParaRPr lang="en-US" dirty="0">
              <a:latin typeface="Garamond Premr Pro" panose="020204020605060204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379" y="1055078"/>
            <a:ext cx="8224860" cy="5127154"/>
          </a:xfrm>
        </p:spPr>
        <p:txBody>
          <a:bodyPr>
            <a:norm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000" b="0" dirty="0" smtClean="0">
                <a:latin typeface="Neue Haas Unica Pro Medium" panose="020B0604030206020203" pitchFamily="34" charset="0"/>
              </a:rPr>
              <a:t>15+ Departments using </a:t>
            </a:r>
            <a:r>
              <a:rPr lang="en-US" sz="2000" b="0" dirty="0" smtClean="0">
                <a:latin typeface="Neue Haas Unica Pro Medium" panose="020B0604030206020203" pitchFamily="34" charset="0"/>
                <a:hlinkClick r:id="rId2"/>
              </a:rPr>
              <a:t>Collaborate</a:t>
            </a:r>
            <a:r>
              <a:rPr lang="en-US" sz="2000" b="0" dirty="0" smtClean="0">
                <a:latin typeface="Neue Haas Unica Pro Medium" panose="020B0604030206020203" pitchFamily="34" charset="0"/>
              </a:rPr>
              <a:t> Forms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000" b="0" dirty="0" smtClean="0">
                <a:latin typeface="Neue Haas Unica Pro Medium" panose="020B0604030206020203" pitchFamily="34" charset="0"/>
              </a:rPr>
              <a:t>Over 500 Forms require manual entry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17FFAB-E6E0-4A24-8EB6-407421FD4702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379" y="2004645"/>
            <a:ext cx="8242789" cy="4050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691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ramond Premr Pro" panose="02020402060506020403" pitchFamily="18" charset="0"/>
              </a:rPr>
              <a:t>Solution</a:t>
            </a:r>
            <a:endParaRPr lang="en-US" dirty="0">
              <a:latin typeface="Garamond Premr Pro" panose="020204020605060204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379" y="1300672"/>
            <a:ext cx="8525806" cy="4881559"/>
          </a:xfrm>
        </p:spPr>
        <p:txBody>
          <a:bodyPr>
            <a:normAutofit fontScale="92500"/>
          </a:bodyPr>
          <a:lstStyle/>
          <a:p>
            <a:pPr marL="342900" indent="-342900">
              <a:lnSpc>
                <a:spcPct val="120000"/>
              </a:lnSpc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2600" dirty="0">
                <a:latin typeface="Neue Haas Unica Pro Light" panose="020B0404030206020203" pitchFamily="34" charset="0"/>
              </a:rPr>
              <a:t>Automate the process of </a:t>
            </a:r>
            <a:r>
              <a:rPr lang="en-US" sz="2600" dirty="0" smtClean="0">
                <a:latin typeface="Neue Haas Unica Pro Light" panose="020B0404030206020203" pitchFamily="34" charset="0"/>
              </a:rPr>
              <a:t>collecting data by using existing </a:t>
            </a:r>
            <a:r>
              <a:rPr lang="en-US" sz="2600" dirty="0" smtClean="0">
                <a:latin typeface="Neue Haas Unica Pro Light" panose="020B0404030206020203" pitchFamily="34" charset="0"/>
              </a:rPr>
              <a:t>databases</a:t>
            </a:r>
            <a:endParaRPr lang="en-US" sz="2600" dirty="0">
              <a:latin typeface="Neue Haas Unica Pro Light" panose="020B0404030206020203" pitchFamily="34" charset="0"/>
            </a:endParaRPr>
          </a:p>
          <a:p>
            <a:pPr marL="342900" indent="-342900">
              <a:lnSpc>
                <a:spcPct val="120000"/>
              </a:lnSpc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2600" dirty="0" smtClean="0">
                <a:latin typeface="Neue Haas Unica Pro Light" panose="020B0404030206020203" pitchFamily="34" charset="0"/>
              </a:rPr>
              <a:t>Dynamically </a:t>
            </a:r>
            <a:r>
              <a:rPr lang="en-US" sz="2600" dirty="0">
                <a:latin typeface="Neue Haas Unica Pro Light" panose="020B0404030206020203" pitchFamily="34" charset="0"/>
              </a:rPr>
              <a:t>pre-fill the information in pre-selected </a:t>
            </a:r>
            <a:r>
              <a:rPr lang="en-US" sz="2600" dirty="0" smtClean="0">
                <a:latin typeface="Neue Haas Unica Pro Light" panose="020B0404030206020203" pitchFamily="34" charset="0"/>
              </a:rPr>
              <a:t>templates</a:t>
            </a:r>
            <a:endParaRPr lang="en-US" sz="2600" dirty="0">
              <a:latin typeface="Neue Haas Unica Pro Light" panose="020B0404030206020203" pitchFamily="34" charset="0"/>
            </a:endParaRPr>
          </a:p>
          <a:p>
            <a:pPr marL="342900" indent="-342900">
              <a:lnSpc>
                <a:spcPct val="120000"/>
              </a:lnSpc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2600" dirty="0">
                <a:latin typeface="Neue Haas Unica Pro Light" panose="020B0404030206020203" pitchFamily="34" charset="0"/>
              </a:rPr>
              <a:t>Show fields that </a:t>
            </a:r>
            <a:r>
              <a:rPr lang="en-US" sz="2600" dirty="0" smtClean="0">
                <a:latin typeface="Neue Haas Unica Pro Light" panose="020B0404030206020203" pitchFamily="34" charset="0"/>
              </a:rPr>
              <a:t>need </a:t>
            </a:r>
            <a:r>
              <a:rPr lang="en-US" sz="2600" dirty="0" smtClean="0">
                <a:latin typeface="Neue Haas Unica Pro Light" panose="020B0404030206020203" pitchFamily="34" charset="0"/>
              </a:rPr>
              <a:t>attention</a:t>
            </a:r>
            <a:endParaRPr lang="en-US" sz="2600" dirty="0" smtClean="0">
              <a:latin typeface="Neue Haas Unica Pro Light" panose="020B0404030206020203" pitchFamily="34" charset="0"/>
            </a:endParaRPr>
          </a:p>
          <a:p>
            <a:pPr marL="342900" indent="-342900">
              <a:lnSpc>
                <a:spcPct val="120000"/>
              </a:lnSpc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2600" dirty="0" smtClean="0">
                <a:latin typeface="Neue Haas Unica Pro Light" panose="020B0404030206020203" pitchFamily="34" charset="0"/>
              </a:rPr>
              <a:t>Abilities </a:t>
            </a:r>
            <a:r>
              <a:rPr lang="en-US" sz="2600" dirty="0">
                <a:latin typeface="Neue Haas Unica Pro Light" panose="020B0404030206020203" pitchFamily="34" charset="0"/>
              </a:rPr>
              <a:t>to </a:t>
            </a:r>
            <a:r>
              <a:rPr lang="en-US" sz="2600" dirty="0" smtClean="0">
                <a:latin typeface="Neue Haas Unica Pro Light" panose="020B0404030206020203" pitchFamily="34" charset="0"/>
              </a:rPr>
              <a:t>save, share and print </a:t>
            </a:r>
            <a:r>
              <a:rPr lang="en-US" sz="2600" dirty="0">
                <a:latin typeface="Neue Haas Unica Pro Light" panose="020B0404030206020203" pitchFamily="34" charset="0"/>
              </a:rPr>
              <a:t>the populated </a:t>
            </a:r>
            <a:r>
              <a:rPr lang="en-US" sz="2600" dirty="0" smtClean="0">
                <a:latin typeface="Neue Haas Unica Pro Light" panose="020B0404030206020203" pitchFamily="34" charset="0"/>
              </a:rPr>
              <a:t>documents</a:t>
            </a:r>
            <a:endParaRPr lang="en-US" sz="2600" dirty="0">
              <a:latin typeface="Neue Haas Unica Pro Light" panose="020B0404030206020203" pitchFamily="34" charset="0"/>
            </a:endParaRPr>
          </a:p>
          <a:p>
            <a:pPr marL="342900" indent="-342900">
              <a:lnSpc>
                <a:spcPct val="120000"/>
              </a:lnSpc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2600" dirty="0" smtClean="0">
                <a:latin typeface="Neue Haas Unica Pro Light" panose="020B0404030206020203" pitchFamily="34" charset="0"/>
              </a:rPr>
              <a:t>Categorize Documents &amp; Provision Access if document is restricted</a:t>
            </a:r>
          </a:p>
          <a:p>
            <a:endParaRPr lang="en-US" b="0" dirty="0">
              <a:latin typeface="Neue Haas Unica Pro Light" panose="020B0404030206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17FFAB-E6E0-4A24-8EB6-407421FD4702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230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ramond Premr Pro" panose="02020402060506020403" pitchFamily="18" charset="0"/>
              </a:rPr>
              <a:t>Demo</a:t>
            </a:r>
            <a:endParaRPr lang="en-US" dirty="0">
              <a:latin typeface="Garamond Premr Pro" panose="020204020605060204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17FFAB-E6E0-4A24-8EB6-407421FD4702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260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ramond Premr Pro" panose="02020402060506020403" pitchFamily="18" charset="0"/>
              </a:rPr>
              <a:t>Key </a:t>
            </a:r>
            <a:r>
              <a:rPr lang="en-US" dirty="0" err="1" smtClean="0">
                <a:latin typeface="Garamond Premr Pro" panose="02020402060506020403" pitchFamily="18" charset="0"/>
              </a:rPr>
              <a:t>AutoDocs</a:t>
            </a:r>
            <a:r>
              <a:rPr lang="en-US" dirty="0" smtClean="0">
                <a:latin typeface="Garamond Premr Pro" panose="02020402060506020403" pitchFamily="18" charset="0"/>
              </a:rPr>
              <a:t> Benefits</a:t>
            </a:r>
            <a:endParaRPr lang="en-US" dirty="0">
              <a:latin typeface="Garamond Premr Pro" panose="02020402060506020403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17FFAB-E6E0-4A24-8EB6-407421FD4702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" name="Rounded Rectangle 83">
            <a:extLst>
              <a:ext uri="{FF2B5EF4-FFF2-40B4-BE49-F238E27FC236}">
                <a16:creationId xmlns:a16="http://schemas.microsoft.com/office/drawing/2014/main" id="{EF75D9A2-C7E7-214F-8B72-5CE7051D0FE6}"/>
              </a:ext>
            </a:extLst>
          </p:cNvPr>
          <p:cNvSpPr/>
          <p:nvPr/>
        </p:nvSpPr>
        <p:spPr bwMode="gray">
          <a:xfrm>
            <a:off x="4371487" y="2985026"/>
            <a:ext cx="4313752" cy="731520"/>
          </a:xfrm>
          <a:prstGeom prst="roundRect">
            <a:avLst>
              <a:gd name="adj" fmla="val 21187"/>
            </a:avLst>
          </a:prstGeom>
          <a:gradFill flip="none" rotWithShape="1">
            <a:gsLst>
              <a:gs pos="0">
                <a:srgbClr val="FFFFFF">
                  <a:lumMod val="85000"/>
                </a:srgbClr>
              </a:gs>
              <a:gs pos="100000">
                <a:srgbClr val="FFFFFF"/>
              </a:gs>
            </a:gsLst>
            <a:lin ang="1080000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lIns="914400" tIns="45648" rIns="91296" bIns="45648" rtlCol="0" anchor="ctr"/>
          <a:lstStyle/>
          <a:p>
            <a:pPr marL="0" marR="0" lvl="0" indent="0" defTabSz="91295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ue Haas Unica Pro Light" panose="020B0404030206020203" pitchFamily="34" charset="0"/>
              </a:rPr>
              <a:t>Alleviate manual effort to search data across multiple 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ue Haas Unica Pro Light" panose="020B0404030206020203" pitchFamily="34" charset="0"/>
              </a:rPr>
              <a:t>interfaces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eue Haas Unica Pro Light" panose="020B040403020602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A09DBC1-50CC-0A4F-9AB6-77A4B43731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0028"/>
          <a:stretch/>
        </p:blipFill>
        <p:spPr>
          <a:xfrm>
            <a:off x="4708791" y="3105497"/>
            <a:ext cx="505475" cy="490578"/>
          </a:xfrm>
          <a:prstGeom prst="rect">
            <a:avLst/>
          </a:prstGeom>
        </p:spPr>
      </p:pic>
      <p:sp>
        <p:nvSpPr>
          <p:cNvPr id="7" name="Rounded Rectangle 83">
            <a:extLst>
              <a:ext uri="{FF2B5EF4-FFF2-40B4-BE49-F238E27FC236}">
                <a16:creationId xmlns:a16="http://schemas.microsoft.com/office/drawing/2014/main" id="{33DE2CE1-D46C-4B48-8686-42AD5F3692D2}"/>
              </a:ext>
            </a:extLst>
          </p:cNvPr>
          <p:cNvSpPr/>
          <p:nvPr/>
        </p:nvSpPr>
        <p:spPr bwMode="gray">
          <a:xfrm>
            <a:off x="152377" y="1308686"/>
            <a:ext cx="4215345" cy="731520"/>
          </a:xfrm>
          <a:prstGeom prst="roundRect">
            <a:avLst>
              <a:gd name="adj" fmla="val 21187"/>
            </a:avLst>
          </a:prstGeom>
          <a:gradFill flip="none" rotWithShape="1">
            <a:gsLst>
              <a:gs pos="0">
                <a:srgbClr val="FFFFFF">
                  <a:lumMod val="85000"/>
                </a:srgbClr>
              </a:gs>
              <a:gs pos="100000">
                <a:srgbClr val="FFFFFF"/>
              </a:gs>
            </a:gsLst>
            <a:lin ang="1080000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lIns="914400" tIns="45648" rIns="91296" bIns="45648" rtlCol="0" anchor="ctr"/>
          <a:lstStyle/>
          <a:p>
            <a:pPr marL="0" marR="0" lvl="0" indent="0" defTabSz="91295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ue Haas Unica Pro Light" panose="020B0404030206020203" pitchFamily="34" charset="0"/>
              </a:rPr>
              <a:t>Automate document upload to </a:t>
            </a:r>
            <a:r>
              <a:rPr lang="en-US" kern="0" dirty="0" smtClean="0">
                <a:solidFill>
                  <a:prstClr val="black"/>
                </a:solidFill>
                <a:latin typeface="Neue Haas Unica Pro Light" panose="020B0404030206020203" pitchFamily="34" charset="0"/>
              </a:rPr>
              <a:t>ON-BASE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eue Haas Unica Pro Light" panose="020B0404030206020203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505CDE7-6376-B242-8D1C-72CED47D8F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0028"/>
          <a:stretch/>
        </p:blipFill>
        <p:spPr>
          <a:xfrm>
            <a:off x="464676" y="1429157"/>
            <a:ext cx="505475" cy="490578"/>
          </a:xfrm>
          <a:prstGeom prst="rect">
            <a:avLst/>
          </a:prstGeom>
        </p:spPr>
      </p:pic>
      <p:sp>
        <p:nvSpPr>
          <p:cNvPr id="9" name="Rounded Rectangle 83">
            <a:extLst>
              <a:ext uri="{FF2B5EF4-FFF2-40B4-BE49-F238E27FC236}">
                <a16:creationId xmlns:a16="http://schemas.microsoft.com/office/drawing/2014/main" id="{D7F43E0A-7DD8-C04C-B9D2-A5C492CCD776}"/>
              </a:ext>
            </a:extLst>
          </p:cNvPr>
          <p:cNvSpPr/>
          <p:nvPr/>
        </p:nvSpPr>
        <p:spPr bwMode="gray">
          <a:xfrm>
            <a:off x="152891" y="3017441"/>
            <a:ext cx="4190340" cy="731520"/>
          </a:xfrm>
          <a:prstGeom prst="roundRect">
            <a:avLst>
              <a:gd name="adj" fmla="val 21187"/>
            </a:avLst>
          </a:prstGeom>
          <a:gradFill flip="none" rotWithShape="1">
            <a:gsLst>
              <a:gs pos="0">
                <a:srgbClr val="FFFFFF">
                  <a:lumMod val="85000"/>
                </a:srgbClr>
              </a:gs>
              <a:gs pos="100000">
                <a:srgbClr val="FFFFFF"/>
              </a:gs>
            </a:gsLst>
            <a:lin ang="1080000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lIns="914400" tIns="45648" rIns="91296" bIns="45648" rtlCol="0" anchor="ctr"/>
          <a:lstStyle/>
          <a:p>
            <a:pPr lvl="0" defTabSz="912953">
              <a:defRPr/>
            </a:pPr>
            <a:r>
              <a:rPr lang="en-US" kern="0" dirty="0">
                <a:solidFill>
                  <a:prstClr val="black"/>
                </a:solidFill>
                <a:latin typeface="Neue Haas Unica Pro Light" panose="020B0404030206020203" pitchFamily="34" charset="0"/>
              </a:rPr>
              <a:t>Improve data quality and accuracy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eue Haas Unica Pro Light" panose="020B0404030206020203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94697D8-CB94-644B-99DD-F5483B2950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0028"/>
          <a:stretch/>
        </p:blipFill>
        <p:spPr>
          <a:xfrm>
            <a:off x="465189" y="3137912"/>
            <a:ext cx="505475" cy="490578"/>
          </a:xfrm>
          <a:prstGeom prst="rect">
            <a:avLst/>
          </a:prstGeom>
        </p:spPr>
      </p:pic>
      <p:sp>
        <p:nvSpPr>
          <p:cNvPr id="13" name="Rounded Rectangle 83">
            <a:extLst>
              <a:ext uri="{FF2B5EF4-FFF2-40B4-BE49-F238E27FC236}">
                <a16:creationId xmlns:a16="http://schemas.microsoft.com/office/drawing/2014/main" id="{474E76D0-67F4-FD4B-8E2C-F2F36ED97350}"/>
              </a:ext>
            </a:extLst>
          </p:cNvPr>
          <p:cNvSpPr/>
          <p:nvPr/>
        </p:nvSpPr>
        <p:spPr bwMode="gray">
          <a:xfrm>
            <a:off x="4395978" y="1329146"/>
            <a:ext cx="4307190" cy="731520"/>
          </a:xfrm>
          <a:prstGeom prst="roundRect">
            <a:avLst>
              <a:gd name="adj" fmla="val 21187"/>
            </a:avLst>
          </a:prstGeom>
          <a:gradFill flip="none" rotWithShape="1">
            <a:gsLst>
              <a:gs pos="0">
                <a:srgbClr val="FFFFFF">
                  <a:lumMod val="85000"/>
                </a:srgbClr>
              </a:gs>
              <a:gs pos="100000">
                <a:srgbClr val="FFFFFF"/>
              </a:gs>
            </a:gsLst>
            <a:lin ang="1080000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lIns="914400" tIns="45648" rIns="91296" bIns="45648" rtlCol="0" anchor="ctr"/>
          <a:lstStyle/>
          <a:p>
            <a:pPr marL="0" marR="0" lvl="0" indent="0" defTabSz="91295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>
                <a:solidFill>
                  <a:prstClr val="black"/>
                </a:solidFill>
                <a:latin typeface="Neue Haas Unica Pro Light" panose="020B0404030206020203" pitchFamily="34" charset="0"/>
              </a:rPr>
              <a:t>Scale across large volume of data quickly and efficiently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eue Haas Unica Pro Light" panose="020B0404030206020203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D83994C-D5E0-B446-877F-D61ACB2993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0028"/>
          <a:stretch/>
        </p:blipFill>
        <p:spPr>
          <a:xfrm>
            <a:off x="4708276" y="1449617"/>
            <a:ext cx="505475" cy="490578"/>
          </a:xfrm>
          <a:prstGeom prst="rect">
            <a:avLst/>
          </a:prstGeom>
        </p:spPr>
      </p:pic>
      <p:sp>
        <p:nvSpPr>
          <p:cNvPr id="17" name="Rounded Rectangle 83">
            <a:extLst>
              <a:ext uri="{FF2B5EF4-FFF2-40B4-BE49-F238E27FC236}">
                <a16:creationId xmlns:a16="http://schemas.microsoft.com/office/drawing/2014/main" id="{7BEC35B2-98AF-9A48-A230-9F9366D811B1}"/>
              </a:ext>
            </a:extLst>
          </p:cNvPr>
          <p:cNvSpPr/>
          <p:nvPr/>
        </p:nvSpPr>
        <p:spPr bwMode="gray">
          <a:xfrm>
            <a:off x="184104" y="5033961"/>
            <a:ext cx="4159127" cy="787266"/>
          </a:xfrm>
          <a:prstGeom prst="roundRect">
            <a:avLst>
              <a:gd name="adj" fmla="val 21187"/>
            </a:avLst>
          </a:prstGeom>
          <a:gradFill flip="none" rotWithShape="1">
            <a:gsLst>
              <a:gs pos="0">
                <a:srgbClr val="FFFFFF">
                  <a:lumMod val="85000"/>
                </a:srgbClr>
              </a:gs>
              <a:gs pos="100000">
                <a:srgbClr val="FFFFFF"/>
              </a:gs>
            </a:gsLst>
            <a:lin ang="1080000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lIns="914400" tIns="45648" rIns="91296" bIns="45648" rtlCol="0" anchor="ctr"/>
          <a:lstStyle/>
          <a:p>
            <a:pPr lvl="0" defTabSz="912953">
              <a:defRPr/>
            </a:pPr>
            <a:r>
              <a:rPr lang="en-US" kern="0" dirty="0">
                <a:solidFill>
                  <a:prstClr val="black"/>
                </a:solidFill>
                <a:latin typeface="Neue Haas Unica Pro Light" panose="020B0404030206020203" pitchFamily="34" charset="0"/>
              </a:rPr>
              <a:t>Alleviate human errors from </a:t>
            </a:r>
            <a:r>
              <a:rPr lang="en-US" kern="0" dirty="0" smtClean="0">
                <a:solidFill>
                  <a:prstClr val="black"/>
                </a:solidFill>
                <a:latin typeface="Neue Haas Unica Pro Light" panose="020B0404030206020203" pitchFamily="34" charset="0"/>
              </a:rPr>
              <a:t>typos</a:t>
            </a:r>
            <a:endParaRPr lang="en-US" kern="0" dirty="0">
              <a:solidFill>
                <a:prstClr val="black"/>
              </a:solidFill>
              <a:latin typeface="Neue Haas Unica Pro Light" panose="020B0404030206020203" pitchFamily="34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F2CA7D1-D9F4-344B-B3CD-50D44F8136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0028"/>
          <a:stretch/>
        </p:blipFill>
        <p:spPr>
          <a:xfrm>
            <a:off x="496402" y="5172793"/>
            <a:ext cx="505475" cy="527963"/>
          </a:xfrm>
          <a:prstGeom prst="rect">
            <a:avLst/>
          </a:prstGeom>
        </p:spPr>
      </p:pic>
      <p:sp>
        <p:nvSpPr>
          <p:cNvPr id="19" name="Rounded Rectangle 83">
            <a:extLst>
              <a:ext uri="{FF2B5EF4-FFF2-40B4-BE49-F238E27FC236}">
                <a16:creationId xmlns:a16="http://schemas.microsoft.com/office/drawing/2014/main" id="{B17A8BF0-BB0D-5F40-87A7-962DFDEF4F29}"/>
              </a:ext>
            </a:extLst>
          </p:cNvPr>
          <p:cNvSpPr/>
          <p:nvPr/>
        </p:nvSpPr>
        <p:spPr bwMode="gray">
          <a:xfrm>
            <a:off x="4428457" y="5067300"/>
            <a:ext cx="4256781" cy="787266"/>
          </a:xfrm>
          <a:prstGeom prst="roundRect">
            <a:avLst>
              <a:gd name="adj" fmla="val 21187"/>
            </a:avLst>
          </a:prstGeom>
          <a:gradFill flip="none" rotWithShape="1">
            <a:gsLst>
              <a:gs pos="0">
                <a:srgbClr val="FFFFFF">
                  <a:lumMod val="85000"/>
                </a:srgbClr>
              </a:gs>
              <a:gs pos="100000">
                <a:srgbClr val="FFFFFF"/>
              </a:gs>
            </a:gsLst>
            <a:lin ang="1080000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lIns="914400" tIns="45648" rIns="91296" bIns="45648" rtlCol="0" anchor="ctr"/>
          <a:lstStyle/>
          <a:p>
            <a:pPr marL="0" marR="0" lvl="0" indent="0" defTabSz="91295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>
                <a:solidFill>
                  <a:prstClr val="black"/>
                </a:solidFill>
                <a:latin typeface="Neue Haas Unica Pro Light" panose="020B0404030206020203" pitchFamily="34" charset="0"/>
              </a:rPr>
              <a:t>Securely share documents amongst authorized individuals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59C66403-DC56-4B40-B076-C8930FAA7B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0028"/>
          <a:stretch/>
        </p:blipFill>
        <p:spPr>
          <a:xfrm>
            <a:off x="4740756" y="5193253"/>
            <a:ext cx="505475" cy="527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888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ramond Premr Pro" panose="02020402060506020403" pitchFamily="18" charset="0"/>
              </a:rPr>
              <a:t>Solution and Accomplishments</a:t>
            </a:r>
            <a:endParaRPr lang="en-US" dirty="0">
              <a:latin typeface="Garamond Premr Pro" panose="02020402060506020403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17FFAB-E6E0-4A24-8EB6-407421FD4702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" name="Can 13">
            <a:extLst>
              <a:ext uri="{FF2B5EF4-FFF2-40B4-BE49-F238E27FC236}">
                <a16:creationId xmlns:a16="http://schemas.microsoft.com/office/drawing/2014/main" id="{B82127D0-76CA-ED49-A71E-620DE96C2C5B}"/>
              </a:ext>
            </a:extLst>
          </p:cNvPr>
          <p:cNvSpPr/>
          <p:nvPr/>
        </p:nvSpPr>
        <p:spPr>
          <a:xfrm>
            <a:off x="479526" y="4248493"/>
            <a:ext cx="967834" cy="494742"/>
          </a:xfrm>
          <a:prstGeom prst="can">
            <a:avLst/>
          </a:prstGeom>
          <a:solidFill>
            <a:srgbClr val="AB8422"/>
          </a:solidFill>
          <a:ln w="3175" cap="flat" cmpd="sng" algn="ctr">
            <a:solidFill>
              <a:srgbClr val="3B8487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Helvetica" charset="0"/>
                <a:cs typeface="Helvetica" charset="0"/>
              </a:rPr>
              <a:t>FRB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Helvetica" charset="0"/>
                <a:cs typeface="Helvetica" charset="0"/>
              </a:rPr>
              <a:t>Data Source 1</a:t>
            </a:r>
          </a:p>
        </p:txBody>
      </p:sp>
      <p:sp>
        <p:nvSpPr>
          <p:cNvPr id="6" name="Can 13">
            <a:extLst>
              <a:ext uri="{FF2B5EF4-FFF2-40B4-BE49-F238E27FC236}">
                <a16:creationId xmlns:a16="http://schemas.microsoft.com/office/drawing/2014/main" id="{6B6FA0EB-BC82-6343-A98C-D8CC02AEEECD}"/>
              </a:ext>
            </a:extLst>
          </p:cNvPr>
          <p:cNvSpPr/>
          <p:nvPr/>
        </p:nvSpPr>
        <p:spPr>
          <a:xfrm>
            <a:off x="1204803" y="5006820"/>
            <a:ext cx="967834" cy="494742"/>
          </a:xfrm>
          <a:prstGeom prst="can">
            <a:avLst/>
          </a:prstGeom>
          <a:solidFill>
            <a:srgbClr val="AB8422"/>
          </a:solidFill>
          <a:ln w="3175" cap="flat" cmpd="sng" algn="ctr">
            <a:solidFill>
              <a:srgbClr val="3B8487"/>
            </a:solidFill>
            <a:prstDash val="solid"/>
          </a:ln>
          <a:effectLst/>
        </p:spPr>
        <p:txBody>
          <a:bodyPr rtlCol="0" anchor="ctr"/>
          <a:lstStyle/>
          <a:p>
            <a:pPr lvl="0" algn="ctr" defTabSz="914400">
              <a:defRPr/>
            </a:pPr>
            <a:r>
              <a:rPr lang="en-GB" sz="1000" b="1" kern="0" dirty="0">
                <a:solidFill>
                  <a:srgbClr val="002060"/>
                </a:solidFill>
                <a:latin typeface="Calibri"/>
                <a:ea typeface="Helvetica" charset="0"/>
                <a:cs typeface="Helvetica" charset="0"/>
              </a:rPr>
              <a:t>FRB </a:t>
            </a:r>
          </a:p>
          <a:p>
            <a:pPr lvl="0" algn="ctr" defTabSz="914400">
              <a:defRPr/>
            </a:pPr>
            <a:r>
              <a:rPr lang="en-GB" sz="1000" b="1" kern="0" dirty="0">
                <a:solidFill>
                  <a:srgbClr val="002060"/>
                </a:solidFill>
                <a:latin typeface="Calibri"/>
                <a:ea typeface="Helvetica" charset="0"/>
                <a:cs typeface="Helvetica" charset="0"/>
              </a:rPr>
              <a:t>Data Source 2</a:t>
            </a:r>
          </a:p>
        </p:txBody>
      </p:sp>
      <p:sp>
        <p:nvSpPr>
          <p:cNvPr id="7" name="Can 13">
            <a:extLst>
              <a:ext uri="{FF2B5EF4-FFF2-40B4-BE49-F238E27FC236}">
                <a16:creationId xmlns:a16="http://schemas.microsoft.com/office/drawing/2014/main" id="{8CB952C9-E925-A245-871D-7DCBD4491408}"/>
              </a:ext>
            </a:extLst>
          </p:cNvPr>
          <p:cNvSpPr/>
          <p:nvPr/>
        </p:nvSpPr>
        <p:spPr>
          <a:xfrm>
            <a:off x="2701261" y="5401591"/>
            <a:ext cx="967834" cy="494742"/>
          </a:xfrm>
          <a:prstGeom prst="can">
            <a:avLst/>
          </a:prstGeom>
          <a:solidFill>
            <a:srgbClr val="AB8422"/>
          </a:solidFill>
          <a:ln w="3175" cap="flat" cmpd="sng" algn="ctr">
            <a:solidFill>
              <a:srgbClr val="3B8487"/>
            </a:solidFill>
            <a:prstDash val="solid"/>
          </a:ln>
          <a:effectLst/>
        </p:spPr>
        <p:txBody>
          <a:bodyPr rtlCol="0" anchor="ctr"/>
          <a:lstStyle/>
          <a:p>
            <a:pPr lvl="0" algn="ctr" defTabSz="914400">
              <a:defRPr/>
            </a:pPr>
            <a:r>
              <a:rPr lang="en-GB" sz="1000" b="1" kern="0" dirty="0">
                <a:solidFill>
                  <a:srgbClr val="002060"/>
                </a:solidFill>
                <a:latin typeface="Calibri"/>
                <a:ea typeface="Helvetica" charset="0"/>
                <a:cs typeface="Helvetica" charset="0"/>
              </a:rPr>
              <a:t>FRB </a:t>
            </a:r>
          </a:p>
          <a:p>
            <a:pPr lvl="0" algn="ctr" defTabSz="914400">
              <a:defRPr/>
            </a:pPr>
            <a:r>
              <a:rPr lang="en-GB" sz="1000" b="1" kern="0" dirty="0">
                <a:solidFill>
                  <a:srgbClr val="002060"/>
                </a:solidFill>
                <a:latin typeface="Calibri"/>
                <a:ea typeface="Helvetica" charset="0"/>
                <a:cs typeface="Helvetica" charset="0"/>
              </a:rPr>
              <a:t>Data Source 3</a:t>
            </a:r>
          </a:p>
        </p:txBody>
      </p:sp>
      <p:sp>
        <p:nvSpPr>
          <p:cNvPr id="8" name="Can 13">
            <a:extLst>
              <a:ext uri="{FF2B5EF4-FFF2-40B4-BE49-F238E27FC236}">
                <a16:creationId xmlns:a16="http://schemas.microsoft.com/office/drawing/2014/main" id="{5AEA1B24-30FC-9043-B70D-4A22DCD5A392}"/>
              </a:ext>
            </a:extLst>
          </p:cNvPr>
          <p:cNvSpPr/>
          <p:nvPr/>
        </p:nvSpPr>
        <p:spPr>
          <a:xfrm>
            <a:off x="2820610" y="3696420"/>
            <a:ext cx="967834" cy="494742"/>
          </a:xfrm>
          <a:prstGeom prst="can">
            <a:avLst/>
          </a:prstGeom>
          <a:solidFill>
            <a:srgbClr val="0A382B"/>
          </a:solidFill>
          <a:ln w="3175" cap="flat" cmpd="sng" algn="ctr">
            <a:solidFill>
              <a:srgbClr val="3B8487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Helvetica" charset="0"/>
                <a:cs typeface="Helvetica" charset="0"/>
              </a:rPr>
              <a:t>Aggregated Data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50E9F3C-C4E2-3F4D-94BB-47EF943A0792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1389066" y="3943791"/>
            <a:ext cx="1431544" cy="401474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>
                <a:lumMod val="85000"/>
                <a:lumOff val="15000"/>
              </a:sysClr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F19AA6C-8264-554B-9DE3-0D6619CD0E81}"/>
              </a:ext>
            </a:extLst>
          </p:cNvPr>
          <p:cNvCxnSpPr>
            <a:cxnSpLocks/>
          </p:cNvCxnSpPr>
          <p:nvPr/>
        </p:nvCxnSpPr>
        <p:spPr>
          <a:xfrm flipV="1">
            <a:off x="2163134" y="4191163"/>
            <a:ext cx="793290" cy="882238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>
                <a:lumMod val="85000"/>
                <a:lumOff val="15000"/>
              </a:sysClr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06BD290-1E06-9740-838D-891460E65AC1}"/>
              </a:ext>
            </a:extLst>
          </p:cNvPr>
          <p:cNvCxnSpPr>
            <a:cxnSpLocks/>
            <a:stCxn id="7" idx="1"/>
            <a:endCxn id="8" idx="3"/>
          </p:cNvCxnSpPr>
          <p:nvPr/>
        </p:nvCxnSpPr>
        <p:spPr>
          <a:xfrm flipV="1">
            <a:off x="3185178" y="4191162"/>
            <a:ext cx="119349" cy="1210429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>
                <a:lumMod val="85000"/>
                <a:lumOff val="15000"/>
              </a:sysClr>
            </a:solidFill>
            <a:prstDash val="solid"/>
            <a:miter lim="800000"/>
            <a:tailEnd type="triangle"/>
          </a:ln>
          <a:effectLst/>
        </p:spPr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1B28B37-670C-614B-821C-D109FDD1A50A}"/>
              </a:ext>
            </a:extLst>
          </p:cNvPr>
          <p:cNvSpPr txBox="1"/>
          <p:nvPr/>
        </p:nvSpPr>
        <p:spPr>
          <a:xfrm>
            <a:off x="1475931" y="4403962"/>
            <a:ext cx="12578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Neue Haas Unica Pro Light" panose="020B0404030206020203" pitchFamily="34" charset="0"/>
              </a:rPr>
              <a:t>Populate Data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61E0014-0551-FA4E-A5CD-A4EAE06CEB76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3190" y="1142346"/>
            <a:ext cx="785530" cy="67190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1EA578B-9A9F-2F46-8DCE-A030843E2145}"/>
              </a:ext>
            </a:extLst>
          </p:cNvPr>
          <p:cNvSpPr txBox="1"/>
          <p:nvPr/>
        </p:nvSpPr>
        <p:spPr>
          <a:xfrm>
            <a:off x="627077" y="1824451"/>
            <a:ext cx="12578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Neue Haas Unica Pro Light" panose="020B0404030206020203" pitchFamily="34" charset="0"/>
              </a:rPr>
              <a:t>FRB Business </a:t>
            </a:r>
            <a:r>
              <a:rPr lang="en-US" sz="1100" dirty="0" smtClean="0">
                <a:latin typeface="Neue Haas Unica Pro Light" panose="020B0404030206020203" pitchFamily="34" charset="0"/>
              </a:rPr>
              <a:t>Users</a:t>
            </a:r>
            <a:endParaRPr lang="en-US" sz="1100" dirty="0">
              <a:latin typeface="Neue Haas Unica Pro Light" panose="020B0404030206020203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DABFCA6-8D5D-3149-8CB3-E990B79FA80C}"/>
              </a:ext>
            </a:extLst>
          </p:cNvPr>
          <p:cNvSpPr/>
          <p:nvPr/>
        </p:nvSpPr>
        <p:spPr>
          <a:xfrm>
            <a:off x="3244852" y="1248761"/>
            <a:ext cx="1870878" cy="1237229"/>
          </a:xfrm>
          <a:prstGeom prst="rect">
            <a:avLst/>
          </a:prstGeom>
          <a:solidFill>
            <a:srgbClr val="0A382B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Auto Docs </a:t>
            </a:r>
          </a:p>
          <a:p>
            <a:pPr algn="ctr"/>
            <a:r>
              <a:rPr lang="en-US" sz="1400" b="1" dirty="0">
                <a:solidFill>
                  <a:schemeClr val="bg1"/>
                </a:solidFill>
              </a:rPr>
              <a:t>Processor</a:t>
            </a:r>
          </a:p>
          <a:p>
            <a:pPr algn="ctr"/>
            <a:r>
              <a:rPr lang="en-US" sz="1100" b="1" dirty="0">
                <a:solidFill>
                  <a:schemeClr val="bg1"/>
                </a:solidFill>
              </a:rPr>
              <a:t>(UI + Processing)</a:t>
            </a:r>
          </a:p>
        </p:txBody>
      </p: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6F460FAC-53EC-4A48-9FF8-54C29F64615C}"/>
              </a:ext>
            </a:extLst>
          </p:cNvPr>
          <p:cNvCxnSpPr>
            <a:endCxn id="15" idx="1"/>
          </p:cNvCxnSpPr>
          <p:nvPr/>
        </p:nvCxnSpPr>
        <p:spPr>
          <a:xfrm>
            <a:off x="1648749" y="1551570"/>
            <a:ext cx="1596103" cy="315806"/>
          </a:xfrm>
          <a:prstGeom prst="curvedConnector3">
            <a:avLst/>
          </a:prstGeom>
          <a:ln>
            <a:solidFill>
              <a:schemeClr val="tx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57B7D68F-FA8B-CB49-A2A2-801897C42917}"/>
              </a:ext>
            </a:extLst>
          </p:cNvPr>
          <p:cNvCxnSpPr>
            <a:stCxn id="15" idx="2"/>
            <a:endCxn id="8" idx="1"/>
          </p:cNvCxnSpPr>
          <p:nvPr/>
        </p:nvCxnSpPr>
        <p:spPr>
          <a:xfrm rot="5400000">
            <a:off x="3137194" y="2653323"/>
            <a:ext cx="1210430" cy="875764"/>
          </a:xfrm>
          <a:prstGeom prst="bentConnector3">
            <a:avLst/>
          </a:prstGeom>
          <a:ln>
            <a:solidFill>
              <a:schemeClr val="tx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DBD0FF7-1FE9-0841-8C9E-23C9361AF900}"/>
              </a:ext>
            </a:extLst>
          </p:cNvPr>
          <p:cNvSpPr txBox="1"/>
          <p:nvPr/>
        </p:nvSpPr>
        <p:spPr>
          <a:xfrm>
            <a:off x="5163962" y="1259523"/>
            <a:ext cx="30516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1 – Select Form Type</a:t>
            </a:r>
          </a:p>
          <a:p>
            <a:r>
              <a:rPr lang="en-US" sz="1200" b="1" dirty="0"/>
              <a:t>2 – Select key-value data to be searched viz. SSN, Loan # etc.</a:t>
            </a:r>
          </a:p>
        </p:txBody>
      </p:sp>
      <p:sp>
        <p:nvSpPr>
          <p:cNvPr id="19" name="Can 13">
            <a:extLst>
              <a:ext uri="{FF2B5EF4-FFF2-40B4-BE49-F238E27FC236}">
                <a16:creationId xmlns:a16="http://schemas.microsoft.com/office/drawing/2014/main" id="{519E1CA1-3FD4-8C4C-B748-A4C9E32C49C5}"/>
              </a:ext>
            </a:extLst>
          </p:cNvPr>
          <p:cNvSpPr/>
          <p:nvPr/>
        </p:nvSpPr>
        <p:spPr>
          <a:xfrm>
            <a:off x="5552821" y="3852514"/>
            <a:ext cx="1678257" cy="926842"/>
          </a:xfrm>
          <a:prstGeom prst="can">
            <a:avLst/>
          </a:prstGeom>
          <a:solidFill>
            <a:srgbClr val="AB8422"/>
          </a:solidFill>
          <a:ln w="3175" cap="flat" cmpd="sng" algn="ctr">
            <a:solidFill>
              <a:srgbClr val="3B8487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Helvetica" charset="0"/>
                <a:cs typeface="Helvetica" charset="0"/>
              </a:rPr>
              <a:t>ON BASE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1" kern="0" dirty="0">
                <a:solidFill>
                  <a:srgbClr val="002060"/>
                </a:solidFill>
                <a:latin typeface="Calibri"/>
                <a:ea typeface="Helvetica" charset="0"/>
                <a:cs typeface="Helvetica" charset="0"/>
              </a:rPr>
              <a:t>(Transformed Documents)</a:t>
            </a:r>
            <a:endParaRPr kumimoji="0" lang="en-GB" sz="120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/>
              <a:ea typeface="Helvetica" charset="0"/>
              <a:cs typeface="Helvetica" charset="0"/>
            </a:endParaRPr>
          </a:p>
        </p:txBody>
      </p: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FB25D7FC-9EA5-154C-BA18-6C1D6D2A4248}"/>
              </a:ext>
            </a:extLst>
          </p:cNvPr>
          <p:cNvCxnSpPr>
            <a:cxnSpLocks/>
            <a:endCxn id="19" idx="2"/>
          </p:cNvCxnSpPr>
          <p:nvPr/>
        </p:nvCxnSpPr>
        <p:spPr>
          <a:xfrm rot="16200000" flipH="1">
            <a:off x="4113548" y="2876661"/>
            <a:ext cx="1829943" cy="1048603"/>
          </a:xfrm>
          <a:prstGeom prst="bentConnector2">
            <a:avLst/>
          </a:prstGeom>
          <a:ln>
            <a:solidFill>
              <a:schemeClr val="tx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n 13">
            <a:extLst>
              <a:ext uri="{FF2B5EF4-FFF2-40B4-BE49-F238E27FC236}">
                <a16:creationId xmlns:a16="http://schemas.microsoft.com/office/drawing/2014/main" id="{BF9D4069-6FB6-F14B-B066-D6A6CCA038FC}"/>
              </a:ext>
            </a:extLst>
          </p:cNvPr>
          <p:cNvSpPr/>
          <p:nvPr/>
        </p:nvSpPr>
        <p:spPr>
          <a:xfrm>
            <a:off x="386736" y="2661527"/>
            <a:ext cx="1153414" cy="692151"/>
          </a:xfrm>
          <a:prstGeom prst="can">
            <a:avLst/>
          </a:prstGeom>
          <a:solidFill>
            <a:srgbClr val="AB8422"/>
          </a:solidFill>
          <a:ln w="3175" cap="flat" cmpd="sng" algn="ctr">
            <a:solidFill>
              <a:srgbClr val="3B8487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Helvetica" charset="0"/>
                <a:cs typeface="Helvetica" charset="0"/>
              </a:rPr>
              <a:t>Collaborate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000" b="1" kern="0" dirty="0">
                <a:solidFill>
                  <a:srgbClr val="002060"/>
                </a:solidFill>
                <a:latin typeface="Calibri"/>
                <a:ea typeface="Helvetica" charset="0"/>
                <a:cs typeface="Helvetica" charset="0"/>
              </a:rPr>
              <a:t>(Template Documents)</a:t>
            </a:r>
            <a:endParaRPr kumimoji="0" lang="en-GB" sz="100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/>
              <a:ea typeface="Helvetica" charset="0"/>
              <a:cs typeface="Helvetica" charset="0"/>
            </a:endParaRPr>
          </a:p>
        </p:txBody>
      </p: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47AA7A15-ACE7-AC4E-9869-D3F7BABE7AAA}"/>
              </a:ext>
            </a:extLst>
          </p:cNvPr>
          <p:cNvCxnSpPr>
            <a:cxnSpLocks/>
            <a:stCxn id="21" idx="4"/>
          </p:cNvCxnSpPr>
          <p:nvPr/>
        </p:nvCxnSpPr>
        <p:spPr>
          <a:xfrm flipV="1">
            <a:off x="1540150" y="2117233"/>
            <a:ext cx="1704702" cy="890370"/>
          </a:xfrm>
          <a:prstGeom prst="bentConnector3">
            <a:avLst/>
          </a:prstGeom>
          <a:ln>
            <a:solidFill>
              <a:schemeClr val="tx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n 13">
            <a:extLst>
              <a:ext uri="{FF2B5EF4-FFF2-40B4-BE49-F238E27FC236}">
                <a16:creationId xmlns:a16="http://schemas.microsoft.com/office/drawing/2014/main" id="{DCDA234A-CA65-444F-A3D7-8EFB4489105D}"/>
              </a:ext>
            </a:extLst>
          </p:cNvPr>
          <p:cNvSpPr/>
          <p:nvPr/>
        </p:nvSpPr>
        <p:spPr>
          <a:xfrm>
            <a:off x="7148431" y="2415763"/>
            <a:ext cx="1678257" cy="926842"/>
          </a:xfrm>
          <a:prstGeom prst="can">
            <a:avLst/>
          </a:prstGeom>
          <a:solidFill>
            <a:srgbClr val="AB8422"/>
          </a:solidFill>
          <a:ln w="3175" cap="flat" cmpd="sng" algn="ctr">
            <a:solidFill>
              <a:srgbClr val="3B8487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Helvetica" charset="0"/>
                <a:cs typeface="Helvetica" charset="0"/>
              </a:rPr>
              <a:t>FRB INSTABASE</a:t>
            </a:r>
          </a:p>
        </p:txBody>
      </p: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92EEB9F9-F027-C84E-8ACF-29994743F6AB}"/>
              </a:ext>
            </a:extLst>
          </p:cNvPr>
          <p:cNvCxnSpPr>
            <a:cxnSpLocks/>
            <a:endCxn id="23" idx="2"/>
          </p:cNvCxnSpPr>
          <p:nvPr/>
        </p:nvCxnSpPr>
        <p:spPr>
          <a:xfrm>
            <a:off x="5115730" y="2176232"/>
            <a:ext cx="2032701" cy="702952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DC899EE-B768-504B-8363-0381F95C12CF}"/>
              </a:ext>
            </a:extLst>
          </p:cNvPr>
          <p:cNvSpPr txBox="1"/>
          <p:nvPr/>
        </p:nvSpPr>
        <p:spPr>
          <a:xfrm>
            <a:off x="1366755" y="2598812"/>
            <a:ext cx="12578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Neue Haas Unica Pro Light" panose="020B0404030206020203" pitchFamily="34" charset="0"/>
              </a:rPr>
              <a:t>Template documents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31C6BA0-46BA-C649-ACAA-51B85C15600F}"/>
              </a:ext>
            </a:extLst>
          </p:cNvPr>
          <p:cNvSpPr txBox="1"/>
          <p:nvPr/>
        </p:nvSpPr>
        <p:spPr>
          <a:xfrm>
            <a:off x="4387968" y="3914378"/>
            <a:ext cx="12578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Neue Haas Unica Pro Light" panose="020B0404030206020203" pitchFamily="34" charset="0"/>
              </a:rPr>
              <a:t>Store finished documents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940839C-FD77-5149-B6BF-9EAF935525BB}"/>
              </a:ext>
            </a:extLst>
          </p:cNvPr>
          <p:cNvSpPr txBox="1"/>
          <p:nvPr/>
        </p:nvSpPr>
        <p:spPr>
          <a:xfrm>
            <a:off x="5876747" y="2859455"/>
            <a:ext cx="137353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Neue Haas Unica Pro Light" panose="020B0404030206020203" pitchFamily="34" charset="0"/>
              </a:rPr>
              <a:t>AI/ML enhancements (OCR capabilities)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E454941-5AB7-0E48-BDF6-0883AD13CB1D}"/>
              </a:ext>
            </a:extLst>
          </p:cNvPr>
          <p:cNvSpPr/>
          <p:nvPr/>
        </p:nvSpPr>
        <p:spPr>
          <a:xfrm>
            <a:off x="6367838" y="5453180"/>
            <a:ext cx="688465" cy="247371"/>
          </a:xfrm>
          <a:prstGeom prst="rect">
            <a:avLst/>
          </a:prstGeom>
          <a:solidFill>
            <a:srgbClr val="0A382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B1F9CE4-B87A-A94B-8753-55A7849EA960}"/>
              </a:ext>
            </a:extLst>
          </p:cNvPr>
          <p:cNvSpPr/>
          <p:nvPr/>
        </p:nvSpPr>
        <p:spPr>
          <a:xfrm>
            <a:off x="6367838" y="5851250"/>
            <a:ext cx="688465" cy="247371"/>
          </a:xfrm>
          <a:prstGeom prst="rect">
            <a:avLst/>
          </a:prstGeom>
          <a:solidFill>
            <a:srgbClr val="AB842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5C4FAB0-C38A-DB4C-8A47-9C8526E43112}"/>
              </a:ext>
            </a:extLst>
          </p:cNvPr>
          <p:cNvSpPr txBox="1"/>
          <p:nvPr/>
        </p:nvSpPr>
        <p:spPr>
          <a:xfrm>
            <a:off x="6775615" y="5448160"/>
            <a:ext cx="17608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Demo components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B66613B-0BDF-2E4C-9420-91E0A5F7BB1E}"/>
              </a:ext>
            </a:extLst>
          </p:cNvPr>
          <p:cNvSpPr txBox="1"/>
          <p:nvPr/>
        </p:nvSpPr>
        <p:spPr>
          <a:xfrm>
            <a:off x="6990201" y="5844130"/>
            <a:ext cx="17608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Envisioned for target state</a:t>
            </a:r>
          </a:p>
        </p:txBody>
      </p:sp>
      <p:sp>
        <p:nvSpPr>
          <p:cNvPr id="32" name="Can 13">
            <a:extLst>
              <a:ext uri="{FF2B5EF4-FFF2-40B4-BE49-F238E27FC236}">
                <a16:creationId xmlns:a16="http://schemas.microsoft.com/office/drawing/2014/main" id="{3AB7F322-0605-AF48-8E93-C2C0B7B1BE65}"/>
              </a:ext>
            </a:extLst>
          </p:cNvPr>
          <p:cNvSpPr/>
          <p:nvPr/>
        </p:nvSpPr>
        <p:spPr>
          <a:xfrm>
            <a:off x="4754374" y="2859455"/>
            <a:ext cx="1109124" cy="703282"/>
          </a:xfrm>
          <a:prstGeom prst="can">
            <a:avLst/>
          </a:prstGeom>
          <a:solidFill>
            <a:srgbClr val="0A382B"/>
          </a:solidFill>
          <a:ln w="3175" cap="flat" cmpd="sng" algn="ctr">
            <a:solidFill>
              <a:srgbClr val="3B8487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Helvetica" charset="0"/>
                <a:cs typeface="Helvetica" charset="0"/>
              </a:rPr>
              <a:t>AWS S3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050" b="1" kern="0" dirty="0">
                <a:solidFill>
                  <a:schemeClr val="bg1"/>
                </a:solidFill>
                <a:latin typeface="Calibri"/>
                <a:ea typeface="Helvetica" charset="0"/>
                <a:cs typeface="Helvetica" charset="0"/>
              </a:rPr>
              <a:t>(Documents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050" b="1" kern="0" dirty="0">
                <a:solidFill>
                  <a:schemeClr val="bg1"/>
                </a:solidFill>
                <a:latin typeface="Calibri"/>
                <a:ea typeface="Helvetica" charset="0"/>
                <a:cs typeface="Helvetica" charset="0"/>
              </a:rPr>
              <a:t>storage)</a:t>
            </a:r>
            <a:endParaRPr kumimoji="0" lang="en-GB" sz="105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Helvetica" charset="0"/>
              <a:cs typeface="Helvetica" charset="0"/>
            </a:endParaRPr>
          </a:p>
        </p:txBody>
      </p: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0D3585BC-2E0E-964C-B16F-877708ECFD7F}"/>
              </a:ext>
            </a:extLst>
          </p:cNvPr>
          <p:cNvCxnSpPr>
            <a:cxnSpLocks/>
            <a:endCxn id="32" idx="1"/>
          </p:cNvCxnSpPr>
          <p:nvPr/>
        </p:nvCxnSpPr>
        <p:spPr>
          <a:xfrm rot="16200000" flipH="1">
            <a:off x="4930789" y="2481307"/>
            <a:ext cx="563089" cy="193206"/>
          </a:xfrm>
          <a:prstGeom prst="bentConnector3">
            <a:avLst>
              <a:gd name="adj1" fmla="val -869"/>
            </a:avLst>
          </a:prstGeom>
          <a:ln>
            <a:solidFill>
              <a:schemeClr val="tx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0653ADF5-1657-7242-94F3-166B4A6887E7}"/>
              </a:ext>
            </a:extLst>
          </p:cNvPr>
          <p:cNvSpPr txBox="1"/>
          <p:nvPr/>
        </p:nvSpPr>
        <p:spPr>
          <a:xfrm>
            <a:off x="5195439" y="2383155"/>
            <a:ext cx="1039252" cy="423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Neue Haas Unica Pro Light" panose="020B0404030206020203" pitchFamily="34" charset="0"/>
              </a:rPr>
              <a:t>Store finished </a:t>
            </a:r>
            <a:r>
              <a:rPr lang="en-US" sz="1100" dirty="0">
                <a:latin typeface="Neue Haas Unica Pro Light" panose="020B0404030206020203" pitchFamily="34" charset="0"/>
              </a:rPr>
              <a:t>documents</a:t>
            </a:r>
          </a:p>
        </p:txBody>
      </p:sp>
    </p:spTree>
    <p:extLst>
      <p:ext uri="{BB962C8B-B14F-4D97-AF65-F5344CB8AC3E}">
        <p14:creationId xmlns:p14="http://schemas.microsoft.com/office/powerpoint/2010/main" val="1815526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ramond Premr Pro" panose="02020402060506020403" pitchFamily="18" charset="0"/>
              </a:rPr>
              <a:t>Business Impact</a:t>
            </a:r>
            <a:endParaRPr lang="en-US" dirty="0">
              <a:latin typeface="Garamond Premr Pro" panose="020204020605060204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spcAft>
                <a:spcPts val="3000"/>
              </a:spcAft>
              <a:buFont typeface="Wingdings" panose="05000000000000000000" pitchFamily="2" charset="2"/>
              <a:buChar char="ü"/>
            </a:pPr>
            <a:r>
              <a:rPr lang="en-US" sz="2800" b="0" dirty="0" smtClean="0">
                <a:latin typeface="Neue Haas Unica Pro Medium" panose="020B0604030206020203" pitchFamily="34" charset="0"/>
              </a:rPr>
              <a:t>Average </a:t>
            </a:r>
            <a:r>
              <a:rPr lang="en-US" sz="2800" b="0" dirty="0">
                <a:latin typeface="Neue Haas Unica Pro Medium" panose="020B0604030206020203" pitchFamily="34" charset="0"/>
              </a:rPr>
              <a:t>time savings </a:t>
            </a:r>
            <a:r>
              <a:rPr lang="en-US" sz="2800" b="0" dirty="0" smtClean="0">
                <a:latin typeface="Neue Haas Unica Pro Medium" panose="020B0604030206020203" pitchFamily="34" charset="0"/>
              </a:rPr>
              <a:t>per document </a:t>
            </a:r>
            <a:r>
              <a:rPr lang="en-US" sz="2800" b="0" dirty="0">
                <a:latin typeface="Neue Haas Unica Pro Medium" panose="020B0604030206020203" pitchFamily="34" charset="0"/>
              </a:rPr>
              <a:t>– </a:t>
            </a:r>
            <a:r>
              <a:rPr lang="en-US" sz="2800" b="0" dirty="0" smtClean="0">
                <a:latin typeface="Neue Haas Unica Pro Medium" panose="020B0604030206020203" pitchFamily="34" charset="0"/>
              </a:rPr>
              <a:t>5 to 30 minutes</a:t>
            </a:r>
            <a:endParaRPr lang="en-US" sz="2800" b="0" dirty="0" smtClean="0">
              <a:latin typeface="Neue Haas Unica Pro Medium" panose="020B0604030206020203" pitchFamily="34" charset="0"/>
            </a:endParaRPr>
          </a:p>
          <a:p>
            <a:pPr marL="342900" indent="-342900">
              <a:spcAft>
                <a:spcPts val="3000"/>
              </a:spcAft>
              <a:buFont typeface="Wingdings" panose="05000000000000000000" pitchFamily="2" charset="2"/>
              <a:buChar char="ü"/>
            </a:pPr>
            <a:r>
              <a:rPr lang="en-US" sz="2800" b="0" dirty="0" smtClean="0">
                <a:latin typeface="Neue Haas Unica Pro Medium" panose="020B0604030206020203" pitchFamily="34" charset="0"/>
              </a:rPr>
              <a:t>Number </a:t>
            </a:r>
            <a:r>
              <a:rPr lang="en-US" sz="2800" b="0" dirty="0">
                <a:latin typeface="Neue Haas Unica Pro Medium" panose="020B0604030206020203" pitchFamily="34" charset="0"/>
              </a:rPr>
              <a:t>of daily document populations – </a:t>
            </a:r>
            <a:r>
              <a:rPr lang="en-US" sz="2800" b="0" dirty="0" smtClean="0">
                <a:latin typeface="Neue Haas Unica Pro Medium" panose="020B0604030206020203" pitchFamily="34" charset="0"/>
              </a:rPr>
              <a:t>500</a:t>
            </a:r>
            <a:endParaRPr lang="en-US" sz="2800" b="0" dirty="0">
              <a:latin typeface="Neue Haas Unica Pro Medium" panose="020B0604030206020203" pitchFamily="34" charset="0"/>
            </a:endParaRPr>
          </a:p>
          <a:p>
            <a:pPr marL="342900" indent="-342900">
              <a:spcAft>
                <a:spcPts val="3000"/>
              </a:spcAft>
              <a:buFont typeface="Wingdings" panose="05000000000000000000" pitchFamily="2" charset="2"/>
              <a:buChar char="ü"/>
            </a:pPr>
            <a:r>
              <a:rPr lang="en-US" sz="2800" b="0" dirty="0" smtClean="0">
                <a:latin typeface="Neue Haas Unica Pro Medium" panose="020B0604030206020203" pitchFamily="34" charset="0"/>
              </a:rPr>
              <a:t>Total </a:t>
            </a:r>
            <a:r>
              <a:rPr lang="en-US" sz="2800" b="0" dirty="0">
                <a:latin typeface="Neue Haas Unica Pro Medium" panose="020B0604030206020203" pitchFamily="34" charset="0"/>
              </a:rPr>
              <a:t>time saved / day – </a:t>
            </a:r>
            <a:r>
              <a:rPr lang="en-US" sz="2800" b="0" dirty="0" smtClean="0">
                <a:latin typeface="Neue Haas Unica Pro Medium" panose="020B0604030206020203" pitchFamily="34" charset="0"/>
              </a:rPr>
              <a:t>40+ hours</a:t>
            </a:r>
            <a:endParaRPr lang="en-US" sz="2800" b="0" dirty="0">
              <a:latin typeface="Neue Haas Unica Pro Medium" panose="020B0604030206020203" pitchFamily="34" charset="0"/>
            </a:endParaRPr>
          </a:p>
          <a:p>
            <a:pPr marL="342900" indent="-342900">
              <a:spcAft>
                <a:spcPts val="3000"/>
              </a:spcAft>
              <a:buFont typeface="Wingdings" panose="05000000000000000000" pitchFamily="2" charset="2"/>
              <a:buChar char="ü"/>
            </a:pPr>
            <a:r>
              <a:rPr lang="en-US" sz="2800" b="0" dirty="0" smtClean="0">
                <a:latin typeface="Neue Haas Unica Pro Medium" panose="020B0604030206020203" pitchFamily="34" charset="0"/>
              </a:rPr>
              <a:t>Time </a:t>
            </a:r>
            <a:r>
              <a:rPr lang="en-US" sz="2800" b="0" dirty="0">
                <a:latin typeface="Neue Haas Unica Pro Medium" panose="020B0604030206020203" pitchFamily="34" charset="0"/>
              </a:rPr>
              <a:t>saved in a month – </a:t>
            </a:r>
            <a:r>
              <a:rPr lang="en-US" sz="2800" b="0" dirty="0" smtClean="0">
                <a:latin typeface="Neue Haas Unica Pro Medium" panose="020B0604030206020203" pitchFamily="34" charset="0"/>
              </a:rPr>
              <a:t>800+ hours</a:t>
            </a:r>
          </a:p>
          <a:p>
            <a:pPr marL="342900" indent="-342900">
              <a:spcAft>
                <a:spcPts val="3000"/>
              </a:spcAft>
              <a:buFont typeface="Wingdings" panose="05000000000000000000" pitchFamily="2" charset="2"/>
              <a:buChar char="ü"/>
            </a:pPr>
            <a:r>
              <a:rPr lang="en-US" sz="2800" b="0" dirty="0" smtClean="0">
                <a:latin typeface="Neue Haas Unica Pro Medium" panose="020B0604030206020203" pitchFamily="34" charset="0"/>
              </a:rPr>
              <a:t>$$ </a:t>
            </a:r>
            <a:r>
              <a:rPr lang="en-US" sz="2800" b="0" dirty="0">
                <a:latin typeface="Neue Haas Unica Pro Medium" panose="020B0604030206020203" pitchFamily="34" charset="0"/>
              </a:rPr>
              <a:t>savings / month - XXX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17FFAB-E6E0-4A24-8EB6-407421FD4702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727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irst Republic Bank 2014">
  <a:themeElements>
    <a:clrScheme name="First Republic">
      <a:dk1>
        <a:srgbClr val="000000"/>
      </a:dk1>
      <a:lt1>
        <a:sysClr val="window" lastClr="FFFFFF"/>
      </a:lt1>
      <a:dk2>
        <a:srgbClr val="033A28"/>
      </a:dk2>
      <a:lt2>
        <a:srgbClr val="A78527"/>
      </a:lt2>
      <a:accent1>
        <a:srgbClr val="033A28"/>
      </a:accent1>
      <a:accent2>
        <a:srgbClr val="A78527"/>
      </a:accent2>
      <a:accent3>
        <a:srgbClr val="DEDEDE"/>
      </a:accent3>
      <a:accent4>
        <a:srgbClr val="0F6426"/>
      </a:accent4>
      <a:accent5>
        <a:srgbClr val="817656"/>
      </a:accent5>
      <a:accent6>
        <a:srgbClr val="E2DFCF"/>
      </a:accent6>
      <a:hlink>
        <a:srgbClr val="4775B3"/>
      </a:hlink>
      <a:folHlink>
        <a:srgbClr val="87679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ontent Slides">
  <a:themeElements>
    <a:clrScheme name="First Republic">
      <a:dk1>
        <a:srgbClr val="000000"/>
      </a:dk1>
      <a:lt1>
        <a:sysClr val="window" lastClr="FFFFFF"/>
      </a:lt1>
      <a:dk2>
        <a:srgbClr val="033A28"/>
      </a:dk2>
      <a:lt2>
        <a:srgbClr val="A78527"/>
      </a:lt2>
      <a:accent1>
        <a:srgbClr val="033A28"/>
      </a:accent1>
      <a:accent2>
        <a:srgbClr val="A78527"/>
      </a:accent2>
      <a:accent3>
        <a:srgbClr val="DEDEDE"/>
      </a:accent3>
      <a:accent4>
        <a:srgbClr val="0F6426"/>
      </a:accent4>
      <a:accent5>
        <a:srgbClr val="817656"/>
      </a:accent5>
      <a:accent6>
        <a:srgbClr val="E2DFCF"/>
      </a:accent6>
      <a:hlink>
        <a:srgbClr val="4775B3"/>
      </a:hlink>
      <a:folHlink>
        <a:srgbClr val="87679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First Republic">
    <a:dk1>
      <a:srgbClr val="000000"/>
    </a:dk1>
    <a:lt1>
      <a:sysClr val="window" lastClr="FFFFFF"/>
    </a:lt1>
    <a:dk2>
      <a:srgbClr val="033A28"/>
    </a:dk2>
    <a:lt2>
      <a:srgbClr val="A78527"/>
    </a:lt2>
    <a:accent1>
      <a:srgbClr val="033A28"/>
    </a:accent1>
    <a:accent2>
      <a:srgbClr val="A78527"/>
    </a:accent2>
    <a:accent3>
      <a:srgbClr val="DEDEDE"/>
    </a:accent3>
    <a:accent4>
      <a:srgbClr val="0F6426"/>
    </a:accent4>
    <a:accent5>
      <a:srgbClr val="817656"/>
    </a:accent5>
    <a:accent6>
      <a:srgbClr val="E2DFCF"/>
    </a:accent6>
    <a:hlink>
      <a:srgbClr val="4775B3"/>
    </a:hlink>
    <a:folHlink>
      <a:srgbClr val="87679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First Republic Bank 2014</Template>
  <TotalTime>38060</TotalTime>
  <Words>253</Words>
  <Application>Microsoft Office PowerPoint</Application>
  <PresentationFormat>On-screen Show (4:3)</PresentationFormat>
  <Paragraphs>67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8" baseType="lpstr">
      <vt:lpstr>Arial</vt:lpstr>
      <vt:lpstr>Calibri</vt:lpstr>
      <vt:lpstr>Garamond Premr Pro</vt:lpstr>
      <vt:lpstr>Helvetica</vt:lpstr>
      <vt:lpstr>Neue Haas Unica Pro</vt:lpstr>
      <vt:lpstr>Neue Haas Unica Pro Light</vt:lpstr>
      <vt:lpstr>Neue Haas Unica Pro Medium</vt:lpstr>
      <vt:lpstr>Times New Roman</vt:lpstr>
      <vt:lpstr>Wingdings</vt:lpstr>
      <vt:lpstr>First Republic Bank 2014</vt:lpstr>
      <vt:lpstr>Content Slides</vt:lpstr>
      <vt:lpstr>AutoDocs</vt:lpstr>
      <vt:lpstr>Problem Statement</vt:lpstr>
      <vt:lpstr>Solution</vt:lpstr>
      <vt:lpstr>Demo</vt:lpstr>
      <vt:lpstr>Key AutoDocs Benefits</vt:lpstr>
      <vt:lpstr>Solution and Accomplishments</vt:lpstr>
      <vt:lpstr>Business Impact</vt:lpstr>
    </vt:vector>
  </TitlesOfParts>
  <Company>Learn iT!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Title Slide</dc:title>
  <dc:creator>]</dc:creator>
  <cp:lastModifiedBy>Ross, Andrew</cp:lastModifiedBy>
  <cp:revision>647</cp:revision>
  <cp:lastPrinted>2019-10-17T22:55:01Z</cp:lastPrinted>
  <dcterms:created xsi:type="dcterms:W3CDTF">2015-10-21T15:10:10Z</dcterms:created>
  <dcterms:modified xsi:type="dcterms:W3CDTF">2019-12-12T21:12:59Z</dcterms:modified>
</cp:coreProperties>
</file>