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  <p:sldMasterId id="2147483648" r:id="rId2"/>
  </p:sldMasterIdLst>
  <p:notesMasterIdLst>
    <p:notesMasterId r:id="rId10"/>
  </p:notesMasterIdLst>
  <p:handoutMasterIdLst>
    <p:handoutMasterId r:id="rId11"/>
  </p:handoutMasterIdLst>
  <p:sldIdLst>
    <p:sldId id="281" r:id="rId3"/>
    <p:sldId id="377" r:id="rId4"/>
    <p:sldId id="378" r:id="rId5"/>
    <p:sldId id="379" r:id="rId6"/>
    <p:sldId id="380" r:id="rId7"/>
    <p:sldId id="381" r:id="rId8"/>
    <p:sldId id="382" r:id="rId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2">
          <p15:clr>
            <a:srgbClr val="A4A3A4"/>
          </p15:clr>
        </p15:guide>
        <p15:guide id="2" pos="3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BD6A"/>
    <a:srgbClr val="9B7A26"/>
    <a:srgbClr val="CEA72D"/>
    <a:srgbClr val="033A28"/>
    <a:srgbClr val="003300"/>
    <a:srgbClr val="7C6320"/>
    <a:srgbClr val="775C17"/>
    <a:srgbClr val="755E1F"/>
    <a:srgbClr val="927223"/>
    <a:srgbClr val="8E6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0" autoAdjust="0"/>
    <p:restoredTop sz="97489" autoAdjust="0"/>
  </p:normalViewPr>
  <p:slideViewPr>
    <p:cSldViewPr snapToGrid="0" snapToObjects="1">
      <p:cViewPr varScale="1">
        <p:scale>
          <a:sx n="81" d="100"/>
          <a:sy n="81" d="100"/>
        </p:scale>
        <p:origin x="1469" y="67"/>
      </p:cViewPr>
      <p:guideLst>
        <p:guide orient="horz" pos="3952"/>
        <p:guide pos="3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F42DFC3-F39C-B649-A309-6DDEA57A34D8}" type="datetimeFigureOut">
              <a:rPr lang="en-US" smtClean="0">
                <a:latin typeface="Arial"/>
              </a:rPr>
              <a:t>12/12/2019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9A01ADB-0A97-D242-B69C-2FB30F546CA7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3459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/>
              </a:defRPr>
            </a:lvl1pPr>
          </a:lstStyle>
          <a:p>
            <a:fld id="{120A1933-0677-7144-B9B8-4956C195BEE3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/>
              </a:defRPr>
            </a:lvl1pPr>
          </a:lstStyle>
          <a:p>
            <a:fld id="{9D7EE1FF-9538-2447-BD9B-0C730F34CB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95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EE1FF-9538-2447-BD9B-0C730F34CB9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94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6654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743200"/>
            <a:ext cx="7315200" cy="1097280"/>
          </a:xfrm>
        </p:spPr>
        <p:txBody>
          <a:bodyPr/>
          <a:lstStyle>
            <a:lvl1pPr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5200"/>
            <a:ext cx="6400800" cy="7862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 descr="FRB_Centered_Tag_Rev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42" y="531918"/>
            <a:ext cx="2206916" cy="1003144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3322123" y="6533963"/>
            <a:ext cx="2499755" cy="230832"/>
            <a:chOff x="2179123" y="8816581"/>
            <a:chExt cx="2499755" cy="230832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2179123" y="8816581"/>
              <a:ext cx="24997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/>
                  <a:cs typeface="Arial"/>
                </a:rPr>
                <a:t>Member FDIC  /         Equal Housing Lender</a:t>
              </a:r>
            </a:p>
          </p:txBody>
        </p:sp>
        <p:pic>
          <p:nvPicPr>
            <p:cNvPr id="14" name="Picture 13" descr="EHLLOGO_KO.eps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756"/>
            <a:stretch/>
          </p:blipFill>
          <p:spPr>
            <a:xfrm>
              <a:off x="3183654" y="8861885"/>
              <a:ext cx="168029" cy="123286"/>
            </a:xfrm>
            <a:prstGeom prst="rect">
              <a:avLst/>
            </a:prstGeom>
          </p:spPr>
        </p:pic>
      </p:grp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25235" y="63996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5C6C5"/>
                </a:solidFill>
              </a:defRPr>
            </a:lvl1pPr>
          </a:lstStyle>
          <a:p>
            <a:fld id="{F3CD777A-5921-C740-BF6B-88BB94E5B3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0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6427632"/>
            <a:ext cx="9144000" cy="43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1"/>
            <a:ext cx="9144000" cy="15634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5200"/>
            <a:ext cx="6400800" cy="7862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b="0" i="1">
                <a:solidFill>
                  <a:srgbClr val="000000"/>
                </a:solidFill>
                <a:latin typeface="Times New Roman"/>
                <a:cs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FRB_Centered_Tag_Rev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42" y="311557"/>
            <a:ext cx="2206916" cy="1003144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3322123" y="6533963"/>
            <a:ext cx="2499755" cy="230832"/>
            <a:chOff x="2179123" y="8816581"/>
            <a:chExt cx="2499755" cy="230832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2179123" y="8816581"/>
              <a:ext cx="24997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/>
                  <a:cs typeface="Arial"/>
                </a:rPr>
                <a:t>Member FDIC  /         Equal Housing Lender</a:t>
              </a:r>
            </a:p>
          </p:txBody>
        </p:sp>
        <p:pic>
          <p:nvPicPr>
            <p:cNvPr id="16" name="Picture 15" descr="EHLLOGO_KO.eps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756"/>
            <a:stretch/>
          </p:blipFill>
          <p:spPr>
            <a:xfrm>
              <a:off x="3183654" y="8861885"/>
              <a:ext cx="168029" cy="123286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1645" y="6427632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CD777A-5921-C740-BF6B-88BB94E5B3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2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380" y="111623"/>
            <a:ext cx="8221655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2034" y="6499621"/>
            <a:ext cx="449596" cy="283464"/>
          </a:xfrm>
        </p:spPr>
        <p:txBody>
          <a:bodyPr/>
          <a:lstStyle/>
          <a:p>
            <a:fld id="{05FCF991-9B39-AF4B-AD20-C2A64E9BC1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60379" y="1301394"/>
            <a:ext cx="8221655" cy="4898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688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03168" y="6443196"/>
            <a:ext cx="34962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6427632"/>
            <a:ext cx="9144000" cy="43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1"/>
            <a:ext cx="9144000" cy="15634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5200"/>
            <a:ext cx="6400800" cy="7862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b="0" i="1">
                <a:solidFill>
                  <a:srgbClr val="000000"/>
                </a:solidFill>
                <a:latin typeface="Times New Roman"/>
                <a:cs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FRB_Centered_Tag_Rev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42" y="311557"/>
            <a:ext cx="2206916" cy="1003144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3322123" y="6533963"/>
            <a:ext cx="2499755" cy="230832"/>
            <a:chOff x="2179123" y="8816581"/>
            <a:chExt cx="2499755" cy="230832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2179123" y="8816581"/>
              <a:ext cx="24997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/>
                  <a:cs typeface="Arial"/>
                </a:rPr>
                <a:t>Member FDIC  /         Equal Housing Lender</a:t>
              </a:r>
            </a:p>
          </p:txBody>
        </p:sp>
        <p:pic>
          <p:nvPicPr>
            <p:cNvPr id="16" name="Picture 15" descr="EHLLOGO_KO.eps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756"/>
            <a:stretch/>
          </p:blipFill>
          <p:spPr>
            <a:xfrm>
              <a:off x="3183654" y="8861885"/>
              <a:ext cx="168029" cy="123286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1645" y="6427632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CD777A-5921-C740-BF6B-88BB94E5B3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58520" y="63384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F3CD777A-5921-C740-BF6B-88BB94E5B3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4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ftr="0" dt="0"/>
  <p:txStyles>
    <p:titleStyle>
      <a:lvl1pPr algn="ctr" defTabSz="457200" rtl="0" eaLnBrk="1" latinLnBrk="0" hangingPunct="1">
        <a:lnSpc>
          <a:spcPts val="5000"/>
        </a:lnSpc>
        <a:spcBef>
          <a:spcPct val="0"/>
        </a:spcBef>
        <a:buNone/>
        <a:defRPr sz="5000" b="0" i="0" kern="1200" cap="small" spc="100">
          <a:solidFill>
            <a:schemeClr val="bg1"/>
          </a:solidFill>
          <a:latin typeface="Times New Roman"/>
          <a:ea typeface="+mj-ea"/>
          <a:cs typeface="Times New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427632"/>
            <a:ext cx="9144000" cy="4389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pic>
        <p:nvPicPr>
          <p:cNvPr id="5" name="Picture 4" descr="FRB_FL_Narrow_Rev_RGB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6" y="6482588"/>
            <a:ext cx="1809839" cy="28518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379" y="1300672"/>
            <a:ext cx="8224860" cy="4881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59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379" y="110902"/>
            <a:ext cx="822486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14350" y="800818"/>
            <a:ext cx="81153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41951" y="6522748"/>
            <a:ext cx="40408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i="1" kern="400" spc="40" baseline="0" dirty="0">
                <a:solidFill>
                  <a:srgbClr val="FFFFFF"/>
                </a:solidFill>
                <a:latin typeface="Times New Roman"/>
                <a:cs typeface="Times New Roman"/>
              </a:rPr>
              <a:t>/   It’s a privilege to serve you</a:t>
            </a:r>
            <a:r>
              <a:rPr lang="en-US" sz="1050" i="1" kern="400" spc="40" baseline="30000" dirty="0">
                <a:solidFill>
                  <a:srgbClr val="FFFFFF"/>
                </a:solidFill>
                <a:latin typeface="Times New Roman"/>
                <a:cs typeface="Times New Roman"/>
              </a:rPr>
              <a:t>®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94404" y="6502984"/>
            <a:ext cx="449596" cy="28346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5FCF991-9B39-AF4B-AD20-C2A64E9BC1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9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100" b="0" i="0" kern="1200" cap="small" spc="1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0" indent="0" algn="l" defTabSz="457200" rtl="0" eaLnBrk="1" latinLnBrk="0" hangingPunct="1">
        <a:spcBef>
          <a:spcPts val="600"/>
        </a:spcBef>
        <a:spcAft>
          <a:spcPts val="600"/>
        </a:spcAft>
        <a:buFont typeface="Arial"/>
        <a:buNone/>
        <a:defRPr sz="2200" b="1" i="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0" indent="0" algn="l" defTabSz="457200" rtl="0" eaLnBrk="1" latinLnBrk="0" hangingPunct="1">
        <a:spcBef>
          <a:spcPts val="1000"/>
        </a:spcBef>
        <a:spcAft>
          <a:spcPts val="0"/>
        </a:spcAft>
        <a:buFont typeface="Arial"/>
        <a:buNone/>
        <a:defRPr sz="2000" b="0" i="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230188" indent="-173038" algn="l" defTabSz="457200" rtl="0" eaLnBrk="1" latinLnBrk="0" hangingPunct="1">
        <a:spcBef>
          <a:spcPts val="1100"/>
        </a:spcBef>
        <a:spcAft>
          <a:spcPts val="300"/>
        </a:spcAft>
        <a:buFont typeface="Arial"/>
        <a:buChar char="•"/>
        <a:defRPr sz="2000" b="0" i="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230188" indent="174625" algn="l" defTabSz="457200" rtl="0" eaLnBrk="1" latinLnBrk="0" hangingPunct="1">
        <a:spcBef>
          <a:spcPts val="500"/>
        </a:spcBef>
        <a:spcAft>
          <a:spcPts val="500"/>
        </a:spcAft>
        <a:buFont typeface="Arial"/>
        <a:buChar char="•"/>
        <a:defRPr sz="2000" b="0" i="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568325" indent="-168275" algn="l" defTabSz="457200" rtl="0" eaLnBrk="1" latinLnBrk="0" hangingPunct="1">
        <a:spcBef>
          <a:spcPts val="500"/>
        </a:spcBef>
        <a:spcAft>
          <a:spcPts val="500"/>
        </a:spcAft>
        <a:buFont typeface="Arial"/>
        <a:buChar char="•"/>
        <a:defRPr sz="2000" b="0" i="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llaborate.corp.firstrepublic.com/Pages/Home.aspx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c2-3-16-148-86.us-east-2.compute.amazonaws.com:4200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1100" y="1799864"/>
            <a:ext cx="6667500" cy="98298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solidFill>
                  <a:schemeClr val="tx1"/>
                </a:solidFill>
                <a:latin typeface="Garamond Premr Pro" panose="02020402060506020403" pitchFamily="18" charset="0"/>
              </a:rPr>
              <a:t>AutoDocs</a:t>
            </a:r>
            <a:endParaRPr lang="en-US" sz="4400" dirty="0">
              <a:solidFill>
                <a:schemeClr val="tx1"/>
              </a:solidFill>
              <a:latin typeface="Garamond Premr Pro" panose="02020402060506020403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D777A-5921-C740-BF6B-88BB94E5B3C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238250" y="3345873"/>
            <a:ext cx="6667500" cy="2485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100" b="0" i="0" kern="1200" cap="small" spc="100">
                <a:solidFill>
                  <a:srgbClr val="00000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Andrew Ross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Mantas Drungys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Srikanth</a:t>
            </a:r>
            <a:r>
              <a:rPr lang="en-US" sz="2400" dirty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 Ramesh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Nanjunda Reddy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Murali</a:t>
            </a:r>
            <a:r>
              <a:rPr lang="en-US" sz="2400" dirty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 Krishna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Neue Haas Unica Pro Medium" panose="020B0604030206020203" pitchFamily="34" charset="0"/>
                <a:ea typeface="Neue Haas Unica Pro" charset="0"/>
                <a:cs typeface="Neue Haas Unica Pro" charset="0"/>
              </a:rPr>
              <a:t>Manish Bagwari</a:t>
            </a:r>
          </a:p>
        </p:txBody>
      </p:sp>
    </p:spTree>
    <p:extLst>
      <p:ext uri="{BB962C8B-B14F-4D97-AF65-F5344CB8AC3E}">
        <p14:creationId xmlns:p14="http://schemas.microsoft.com/office/powerpoint/2010/main" val="3929766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 Premr Pro" panose="02020402060506020403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9" y="1055078"/>
            <a:ext cx="8224860" cy="5127154"/>
          </a:xfrm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0" dirty="0">
                <a:latin typeface="Neue Haas Unica Pro Medium" panose="020B0604030206020203" pitchFamily="34" charset="0"/>
              </a:rPr>
              <a:t>15+ Departments using </a:t>
            </a:r>
            <a:r>
              <a:rPr lang="en-US" sz="2000" b="0" dirty="0">
                <a:latin typeface="Neue Haas Unica Pro Medium" panose="020B0604030206020203" pitchFamily="34" charset="0"/>
                <a:hlinkClick r:id="rId2"/>
              </a:rPr>
              <a:t>Collaborate</a:t>
            </a:r>
            <a:r>
              <a:rPr lang="en-US" sz="2000" b="0" dirty="0">
                <a:latin typeface="Neue Haas Unica Pro Medium" panose="020B0604030206020203" pitchFamily="34" charset="0"/>
              </a:rPr>
              <a:t> Forms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0" dirty="0">
                <a:latin typeface="Neue Haas Unica Pro Medium" panose="020B0604030206020203" pitchFamily="34" charset="0"/>
              </a:rPr>
              <a:t>Over 500 Forms require manual entry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9" y="2004645"/>
            <a:ext cx="8242789" cy="405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9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 Premr Pro" panose="02020402060506020403" pitchFamily="18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9" y="1300672"/>
            <a:ext cx="8525806" cy="4881559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600" dirty="0">
                <a:latin typeface="Neue Haas Unica Pro Light" panose="020B0404030206020203" pitchFamily="34" charset="0"/>
              </a:rPr>
              <a:t>Automate the process of collecting data by using existing databases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600" dirty="0">
                <a:latin typeface="Neue Haas Unica Pro Light" panose="020B0404030206020203" pitchFamily="34" charset="0"/>
              </a:rPr>
              <a:t>Dynamically pre-fill the information in pre-selected templates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600" dirty="0">
                <a:latin typeface="Neue Haas Unica Pro Light" panose="020B0404030206020203" pitchFamily="34" charset="0"/>
              </a:rPr>
              <a:t>Show fields that need attention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600" dirty="0">
                <a:latin typeface="Neue Haas Unica Pro Light" panose="020B0404030206020203" pitchFamily="34" charset="0"/>
              </a:rPr>
              <a:t>Abilities to save, share and print the populated documents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600" dirty="0">
                <a:latin typeface="Neue Haas Unica Pro Light" panose="020B0404030206020203" pitchFamily="34" charset="0"/>
              </a:rPr>
              <a:t>Categorize Documents &amp; Provision Access if document is restricted</a:t>
            </a:r>
          </a:p>
          <a:p>
            <a:endParaRPr lang="en-US" b="0" dirty="0">
              <a:latin typeface="Neue Haas Unica Pro Light" panose="020B0404030206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3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 Premr Pro" panose="02020402060506020403" pitchFamily="18" charset="0"/>
              </a:rPr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5B1E2D10-89C0-4582-B118-FBBDC083C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5" y="806129"/>
            <a:ext cx="7956223" cy="520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6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 Premr Pro" panose="02020402060506020403" pitchFamily="18" charset="0"/>
              </a:rPr>
              <a:t>Key </a:t>
            </a:r>
            <a:r>
              <a:rPr lang="en-US" dirty="0" err="1">
                <a:latin typeface="Garamond Premr Pro" panose="02020402060506020403" pitchFamily="18" charset="0"/>
              </a:rPr>
              <a:t>AutoDocs</a:t>
            </a:r>
            <a:r>
              <a:rPr lang="en-US" dirty="0">
                <a:latin typeface="Garamond Premr Pro" panose="02020402060506020403" pitchFamily="18" charset="0"/>
              </a:rPr>
              <a:t> Benefits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ounded Rectangle 83">
            <a:extLst>
              <a:ext uri="{FF2B5EF4-FFF2-40B4-BE49-F238E27FC236}">
                <a16:creationId xmlns:a16="http://schemas.microsoft.com/office/drawing/2014/main" id="{EF75D9A2-C7E7-214F-8B72-5CE7051D0FE6}"/>
              </a:ext>
            </a:extLst>
          </p:cNvPr>
          <p:cNvSpPr/>
          <p:nvPr/>
        </p:nvSpPr>
        <p:spPr bwMode="gray">
          <a:xfrm>
            <a:off x="4371487" y="2985026"/>
            <a:ext cx="4313752" cy="731520"/>
          </a:xfrm>
          <a:prstGeom prst="roundRect">
            <a:avLst>
              <a:gd name="adj" fmla="val 21187"/>
            </a:avLst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0" tIns="45648" rIns="91296" bIns="45648" rtlCol="0" anchor="ctr"/>
          <a:lstStyle/>
          <a:p>
            <a:pPr marL="0" marR="0" lvl="0" indent="0" defTabSz="9129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Unica Pro Light" panose="020B0404030206020203" pitchFamily="34" charset="0"/>
              </a:rPr>
              <a:t>Alleviate manual effort to search data across multiple interfaces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09DBC1-50CC-0A4F-9AB6-77A4B4373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28"/>
          <a:stretch/>
        </p:blipFill>
        <p:spPr>
          <a:xfrm>
            <a:off x="4708791" y="3105497"/>
            <a:ext cx="505475" cy="490578"/>
          </a:xfrm>
          <a:prstGeom prst="rect">
            <a:avLst/>
          </a:prstGeom>
        </p:spPr>
      </p:pic>
      <p:sp>
        <p:nvSpPr>
          <p:cNvPr id="7" name="Rounded Rectangle 83">
            <a:extLst>
              <a:ext uri="{FF2B5EF4-FFF2-40B4-BE49-F238E27FC236}">
                <a16:creationId xmlns:a16="http://schemas.microsoft.com/office/drawing/2014/main" id="{33DE2CE1-D46C-4B48-8686-42AD5F3692D2}"/>
              </a:ext>
            </a:extLst>
          </p:cNvPr>
          <p:cNvSpPr/>
          <p:nvPr/>
        </p:nvSpPr>
        <p:spPr bwMode="gray">
          <a:xfrm>
            <a:off x="152377" y="1308686"/>
            <a:ext cx="4215345" cy="731520"/>
          </a:xfrm>
          <a:prstGeom prst="roundRect">
            <a:avLst>
              <a:gd name="adj" fmla="val 21187"/>
            </a:avLst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0" tIns="45648" rIns="91296" bIns="45648" rtlCol="0" anchor="ctr"/>
          <a:lstStyle/>
          <a:p>
            <a:pPr marL="0" marR="0" lvl="0" indent="0" defTabSz="9129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Unica Pro Light" panose="020B0404030206020203" pitchFamily="34" charset="0"/>
              </a:rPr>
              <a:t>Automate document upload to </a:t>
            </a:r>
            <a:r>
              <a:rPr lang="en-US" kern="0" dirty="0">
                <a:solidFill>
                  <a:prstClr val="black"/>
                </a:solidFill>
                <a:latin typeface="Neue Haas Unica Pro Light" panose="020B0404030206020203" pitchFamily="34" charset="0"/>
              </a:rPr>
              <a:t>ON-BASE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Unica Pro Light" panose="020B0404030206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5CDE7-6376-B242-8D1C-72CED47D8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28"/>
          <a:stretch/>
        </p:blipFill>
        <p:spPr>
          <a:xfrm>
            <a:off x="464676" y="1429157"/>
            <a:ext cx="505475" cy="490578"/>
          </a:xfrm>
          <a:prstGeom prst="rect">
            <a:avLst/>
          </a:prstGeom>
        </p:spPr>
      </p:pic>
      <p:sp>
        <p:nvSpPr>
          <p:cNvPr id="9" name="Rounded Rectangle 83">
            <a:extLst>
              <a:ext uri="{FF2B5EF4-FFF2-40B4-BE49-F238E27FC236}">
                <a16:creationId xmlns:a16="http://schemas.microsoft.com/office/drawing/2014/main" id="{D7F43E0A-7DD8-C04C-B9D2-A5C492CCD776}"/>
              </a:ext>
            </a:extLst>
          </p:cNvPr>
          <p:cNvSpPr/>
          <p:nvPr/>
        </p:nvSpPr>
        <p:spPr bwMode="gray">
          <a:xfrm>
            <a:off x="152891" y="3017441"/>
            <a:ext cx="4190340" cy="731520"/>
          </a:xfrm>
          <a:prstGeom prst="roundRect">
            <a:avLst>
              <a:gd name="adj" fmla="val 21187"/>
            </a:avLst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0" tIns="45648" rIns="91296" bIns="45648" rtlCol="0" anchor="ctr"/>
          <a:lstStyle/>
          <a:p>
            <a:pPr lvl="0" defTabSz="912953">
              <a:defRPr/>
            </a:pPr>
            <a:r>
              <a:rPr lang="en-US" kern="0" dirty="0">
                <a:solidFill>
                  <a:prstClr val="black"/>
                </a:solidFill>
                <a:latin typeface="Neue Haas Unica Pro Light" panose="020B0404030206020203" pitchFamily="34" charset="0"/>
              </a:rPr>
              <a:t>Improve data quality and accuracy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Unica Pro Light" panose="020B0404030206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4697D8-CB94-644B-99DD-F5483B295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28"/>
          <a:stretch/>
        </p:blipFill>
        <p:spPr>
          <a:xfrm>
            <a:off x="465189" y="3137912"/>
            <a:ext cx="505475" cy="490578"/>
          </a:xfrm>
          <a:prstGeom prst="rect">
            <a:avLst/>
          </a:prstGeom>
        </p:spPr>
      </p:pic>
      <p:sp>
        <p:nvSpPr>
          <p:cNvPr id="13" name="Rounded Rectangle 83">
            <a:extLst>
              <a:ext uri="{FF2B5EF4-FFF2-40B4-BE49-F238E27FC236}">
                <a16:creationId xmlns:a16="http://schemas.microsoft.com/office/drawing/2014/main" id="{474E76D0-67F4-FD4B-8E2C-F2F36ED97350}"/>
              </a:ext>
            </a:extLst>
          </p:cNvPr>
          <p:cNvSpPr/>
          <p:nvPr/>
        </p:nvSpPr>
        <p:spPr bwMode="gray">
          <a:xfrm>
            <a:off x="4395978" y="1329146"/>
            <a:ext cx="4307190" cy="731520"/>
          </a:xfrm>
          <a:prstGeom prst="roundRect">
            <a:avLst>
              <a:gd name="adj" fmla="val 21187"/>
            </a:avLst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0" tIns="45648" rIns="91296" bIns="45648" rtlCol="0" anchor="ctr"/>
          <a:lstStyle/>
          <a:p>
            <a:pPr marL="0" marR="0" lvl="0" indent="0" defTabSz="9129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Neue Haas Unica Pro Light" panose="020B0404030206020203" pitchFamily="34" charset="0"/>
              </a:rPr>
              <a:t>Scale across large volume of data quickly and efficiently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Unica Pro Light" panose="020B0404030206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83994C-D5E0-B446-877F-D61ACB299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28"/>
          <a:stretch/>
        </p:blipFill>
        <p:spPr>
          <a:xfrm>
            <a:off x="4708276" y="1449617"/>
            <a:ext cx="505475" cy="490578"/>
          </a:xfrm>
          <a:prstGeom prst="rect">
            <a:avLst/>
          </a:prstGeom>
        </p:spPr>
      </p:pic>
      <p:sp>
        <p:nvSpPr>
          <p:cNvPr id="17" name="Rounded Rectangle 83">
            <a:extLst>
              <a:ext uri="{FF2B5EF4-FFF2-40B4-BE49-F238E27FC236}">
                <a16:creationId xmlns:a16="http://schemas.microsoft.com/office/drawing/2014/main" id="{7BEC35B2-98AF-9A48-A230-9F9366D811B1}"/>
              </a:ext>
            </a:extLst>
          </p:cNvPr>
          <p:cNvSpPr/>
          <p:nvPr/>
        </p:nvSpPr>
        <p:spPr bwMode="gray">
          <a:xfrm>
            <a:off x="184104" y="5033961"/>
            <a:ext cx="4159127" cy="787266"/>
          </a:xfrm>
          <a:prstGeom prst="roundRect">
            <a:avLst>
              <a:gd name="adj" fmla="val 21187"/>
            </a:avLst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0" tIns="45648" rIns="91296" bIns="45648" rtlCol="0" anchor="ctr"/>
          <a:lstStyle/>
          <a:p>
            <a:pPr lvl="0" defTabSz="912953">
              <a:defRPr/>
            </a:pPr>
            <a:r>
              <a:rPr lang="en-US" kern="0" dirty="0">
                <a:solidFill>
                  <a:prstClr val="black"/>
                </a:solidFill>
                <a:latin typeface="Neue Haas Unica Pro Light" panose="020B0404030206020203" pitchFamily="34" charset="0"/>
              </a:rPr>
              <a:t>Alleviate human errors from typos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2CA7D1-D9F4-344B-B3CD-50D44F813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28"/>
          <a:stretch/>
        </p:blipFill>
        <p:spPr>
          <a:xfrm>
            <a:off x="496402" y="5172793"/>
            <a:ext cx="505475" cy="527963"/>
          </a:xfrm>
          <a:prstGeom prst="rect">
            <a:avLst/>
          </a:prstGeom>
        </p:spPr>
      </p:pic>
      <p:sp>
        <p:nvSpPr>
          <p:cNvPr id="19" name="Rounded Rectangle 83">
            <a:extLst>
              <a:ext uri="{FF2B5EF4-FFF2-40B4-BE49-F238E27FC236}">
                <a16:creationId xmlns:a16="http://schemas.microsoft.com/office/drawing/2014/main" id="{B17A8BF0-BB0D-5F40-87A7-962DFDEF4F29}"/>
              </a:ext>
            </a:extLst>
          </p:cNvPr>
          <p:cNvSpPr/>
          <p:nvPr/>
        </p:nvSpPr>
        <p:spPr bwMode="gray">
          <a:xfrm>
            <a:off x="4428457" y="5067300"/>
            <a:ext cx="4256781" cy="787266"/>
          </a:xfrm>
          <a:prstGeom prst="roundRect">
            <a:avLst>
              <a:gd name="adj" fmla="val 21187"/>
            </a:avLst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0" tIns="45648" rIns="91296" bIns="45648" rtlCol="0" anchor="ctr"/>
          <a:lstStyle/>
          <a:p>
            <a:pPr marL="0" marR="0" lvl="0" indent="0" defTabSz="9129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Neue Haas Unica Pro Light" panose="020B0404030206020203" pitchFamily="34" charset="0"/>
              </a:rPr>
              <a:t>Securely share documents amongst authorized individuals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9C66403-DC56-4B40-B076-C8930FAA7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28"/>
          <a:stretch/>
        </p:blipFill>
        <p:spPr>
          <a:xfrm>
            <a:off x="4740756" y="5193253"/>
            <a:ext cx="505475" cy="5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8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 Premr Pro" panose="02020402060506020403" pitchFamily="18" charset="0"/>
              </a:rPr>
              <a:t>Solution and Accomplishments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an 13">
            <a:extLst>
              <a:ext uri="{FF2B5EF4-FFF2-40B4-BE49-F238E27FC236}">
                <a16:creationId xmlns:a16="http://schemas.microsoft.com/office/drawing/2014/main" id="{B82127D0-76CA-ED49-A71E-620DE96C2C5B}"/>
              </a:ext>
            </a:extLst>
          </p:cNvPr>
          <p:cNvSpPr/>
          <p:nvPr/>
        </p:nvSpPr>
        <p:spPr>
          <a:xfrm>
            <a:off x="479526" y="4248493"/>
            <a:ext cx="967834" cy="494742"/>
          </a:xfrm>
          <a:prstGeom prst="can">
            <a:avLst/>
          </a:prstGeom>
          <a:solidFill>
            <a:srgbClr val="AB8422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FRB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Data Source 1</a:t>
            </a:r>
          </a:p>
        </p:txBody>
      </p:sp>
      <p:sp>
        <p:nvSpPr>
          <p:cNvPr id="6" name="Can 13">
            <a:extLst>
              <a:ext uri="{FF2B5EF4-FFF2-40B4-BE49-F238E27FC236}">
                <a16:creationId xmlns:a16="http://schemas.microsoft.com/office/drawing/2014/main" id="{6B6FA0EB-BC82-6343-A98C-D8CC02AEEECD}"/>
              </a:ext>
            </a:extLst>
          </p:cNvPr>
          <p:cNvSpPr/>
          <p:nvPr/>
        </p:nvSpPr>
        <p:spPr>
          <a:xfrm>
            <a:off x="1204803" y="5006820"/>
            <a:ext cx="967834" cy="494742"/>
          </a:xfrm>
          <a:prstGeom prst="can">
            <a:avLst/>
          </a:prstGeom>
          <a:solidFill>
            <a:srgbClr val="AB8422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GB" sz="1000" b="1" kern="0" dirty="0">
                <a:solidFill>
                  <a:srgbClr val="002060"/>
                </a:solidFill>
                <a:latin typeface="Calibri"/>
                <a:ea typeface="Helvetica" charset="0"/>
                <a:cs typeface="Helvetica" charset="0"/>
              </a:rPr>
              <a:t>FRB </a:t>
            </a:r>
          </a:p>
          <a:p>
            <a:pPr lvl="0" algn="ctr" defTabSz="914400">
              <a:defRPr/>
            </a:pPr>
            <a:r>
              <a:rPr lang="en-GB" sz="1000" b="1" kern="0" dirty="0">
                <a:solidFill>
                  <a:srgbClr val="002060"/>
                </a:solidFill>
                <a:latin typeface="Calibri"/>
                <a:ea typeface="Helvetica" charset="0"/>
                <a:cs typeface="Helvetica" charset="0"/>
              </a:rPr>
              <a:t>Data Source 2</a:t>
            </a:r>
          </a:p>
        </p:txBody>
      </p:sp>
      <p:sp>
        <p:nvSpPr>
          <p:cNvPr id="7" name="Can 13">
            <a:extLst>
              <a:ext uri="{FF2B5EF4-FFF2-40B4-BE49-F238E27FC236}">
                <a16:creationId xmlns:a16="http://schemas.microsoft.com/office/drawing/2014/main" id="{8CB952C9-E925-A245-871D-7DCBD4491408}"/>
              </a:ext>
            </a:extLst>
          </p:cNvPr>
          <p:cNvSpPr/>
          <p:nvPr/>
        </p:nvSpPr>
        <p:spPr>
          <a:xfrm>
            <a:off x="2701261" y="5401591"/>
            <a:ext cx="967834" cy="494742"/>
          </a:xfrm>
          <a:prstGeom prst="can">
            <a:avLst/>
          </a:prstGeom>
          <a:solidFill>
            <a:srgbClr val="AB8422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GB" sz="1000" b="1" kern="0" dirty="0">
                <a:solidFill>
                  <a:srgbClr val="002060"/>
                </a:solidFill>
                <a:latin typeface="Calibri"/>
                <a:ea typeface="Helvetica" charset="0"/>
                <a:cs typeface="Helvetica" charset="0"/>
              </a:rPr>
              <a:t>FRB </a:t>
            </a:r>
          </a:p>
          <a:p>
            <a:pPr lvl="0" algn="ctr" defTabSz="914400">
              <a:defRPr/>
            </a:pPr>
            <a:r>
              <a:rPr lang="en-GB" sz="1000" b="1" kern="0" dirty="0">
                <a:solidFill>
                  <a:srgbClr val="002060"/>
                </a:solidFill>
                <a:latin typeface="Calibri"/>
                <a:ea typeface="Helvetica" charset="0"/>
                <a:cs typeface="Helvetica" charset="0"/>
              </a:rPr>
              <a:t>Data Source 3</a:t>
            </a:r>
          </a:p>
        </p:txBody>
      </p:sp>
      <p:sp>
        <p:nvSpPr>
          <p:cNvPr id="8" name="Can 13">
            <a:extLst>
              <a:ext uri="{FF2B5EF4-FFF2-40B4-BE49-F238E27FC236}">
                <a16:creationId xmlns:a16="http://schemas.microsoft.com/office/drawing/2014/main" id="{5AEA1B24-30FC-9043-B70D-4A22DCD5A392}"/>
              </a:ext>
            </a:extLst>
          </p:cNvPr>
          <p:cNvSpPr/>
          <p:nvPr/>
        </p:nvSpPr>
        <p:spPr>
          <a:xfrm>
            <a:off x="2820610" y="3696420"/>
            <a:ext cx="967834" cy="494742"/>
          </a:xfrm>
          <a:prstGeom prst="can">
            <a:avLst/>
          </a:prstGeom>
          <a:solidFill>
            <a:srgbClr val="0A382B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Aggregated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E9F3C-C4E2-3F4D-94BB-47EF943A079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389066" y="3943791"/>
            <a:ext cx="1431544" cy="40147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19AA6C-8264-554B-9DE3-0D6619CD0E81}"/>
              </a:ext>
            </a:extLst>
          </p:cNvPr>
          <p:cNvCxnSpPr>
            <a:cxnSpLocks/>
          </p:cNvCxnSpPr>
          <p:nvPr/>
        </p:nvCxnSpPr>
        <p:spPr>
          <a:xfrm flipV="1">
            <a:off x="2163134" y="4191163"/>
            <a:ext cx="793290" cy="88223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6BD290-1E06-9740-838D-891460E65AC1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V="1">
            <a:off x="3185178" y="4191162"/>
            <a:ext cx="119349" cy="121042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B28B37-670C-614B-821C-D109FDD1A50A}"/>
              </a:ext>
            </a:extLst>
          </p:cNvPr>
          <p:cNvSpPr txBox="1"/>
          <p:nvPr/>
        </p:nvSpPr>
        <p:spPr>
          <a:xfrm>
            <a:off x="1475931" y="4403962"/>
            <a:ext cx="1257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Neue Haas Unica Pro Light" panose="020B0404030206020203" pitchFamily="34" charset="0"/>
              </a:rPr>
              <a:t>Populate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1E0014-0551-FA4E-A5CD-A4EAE06CEB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190" y="1142346"/>
            <a:ext cx="785530" cy="6719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EA578B-9A9F-2F46-8DCE-A030843E2145}"/>
              </a:ext>
            </a:extLst>
          </p:cNvPr>
          <p:cNvSpPr txBox="1"/>
          <p:nvPr/>
        </p:nvSpPr>
        <p:spPr>
          <a:xfrm>
            <a:off x="627077" y="1824451"/>
            <a:ext cx="1257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Neue Haas Unica Pro Light" panose="020B0404030206020203" pitchFamily="34" charset="0"/>
              </a:rPr>
              <a:t>FRB Business Users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ABFCA6-8D5D-3149-8CB3-E990B79FA80C}"/>
              </a:ext>
            </a:extLst>
          </p:cNvPr>
          <p:cNvSpPr/>
          <p:nvPr/>
        </p:nvSpPr>
        <p:spPr>
          <a:xfrm>
            <a:off x="3244852" y="1248761"/>
            <a:ext cx="1870878" cy="1237229"/>
          </a:xfrm>
          <a:prstGeom prst="rect">
            <a:avLst/>
          </a:prstGeom>
          <a:solidFill>
            <a:srgbClr val="0A382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Auto Docs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Processor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(UI + Processing)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6F460FAC-53EC-4A48-9FF8-54C29F64615C}"/>
              </a:ext>
            </a:extLst>
          </p:cNvPr>
          <p:cNvCxnSpPr>
            <a:endCxn id="15" idx="1"/>
          </p:cNvCxnSpPr>
          <p:nvPr/>
        </p:nvCxnSpPr>
        <p:spPr>
          <a:xfrm>
            <a:off x="1648749" y="1551570"/>
            <a:ext cx="1596103" cy="315806"/>
          </a:xfrm>
          <a:prstGeom prst="curvedConnector3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7B7D68F-FA8B-CB49-A2A2-801897C42917}"/>
              </a:ext>
            </a:extLst>
          </p:cNvPr>
          <p:cNvCxnSpPr>
            <a:stCxn id="15" idx="2"/>
            <a:endCxn id="8" idx="1"/>
          </p:cNvCxnSpPr>
          <p:nvPr/>
        </p:nvCxnSpPr>
        <p:spPr>
          <a:xfrm rot="5400000">
            <a:off x="3137194" y="2653323"/>
            <a:ext cx="1210430" cy="875764"/>
          </a:xfrm>
          <a:prstGeom prst="bentConnector3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BD0FF7-1FE9-0841-8C9E-23C9361AF900}"/>
              </a:ext>
            </a:extLst>
          </p:cNvPr>
          <p:cNvSpPr txBox="1"/>
          <p:nvPr/>
        </p:nvSpPr>
        <p:spPr>
          <a:xfrm>
            <a:off x="5163962" y="1259523"/>
            <a:ext cx="305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 – Select Form Type</a:t>
            </a:r>
          </a:p>
          <a:p>
            <a:r>
              <a:rPr lang="en-US" sz="1200" b="1" dirty="0"/>
              <a:t>2 – Select key-value data to be searched viz. SSN, Loan # etc.</a:t>
            </a:r>
          </a:p>
        </p:txBody>
      </p:sp>
      <p:sp>
        <p:nvSpPr>
          <p:cNvPr id="19" name="Can 13">
            <a:extLst>
              <a:ext uri="{FF2B5EF4-FFF2-40B4-BE49-F238E27FC236}">
                <a16:creationId xmlns:a16="http://schemas.microsoft.com/office/drawing/2014/main" id="{519E1CA1-3FD4-8C4C-B748-A4C9E32C49C5}"/>
              </a:ext>
            </a:extLst>
          </p:cNvPr>
          <p:cNvSpPr/>
          <p:nvPr/>
        </p:nvSpPr>
        <p:spPr>
          <a:xfrm>
            <a:off x="5552821" y="3852514"/>
            <a:ext cx="1678257" cy="926842"/>
          </a:xfrm>
          <a:prstGeom prst="can">
            <a:avLst/>
          </a:prstGeom>
          <a:solidFill>
            <a:srgbClr val="AB8422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ON BASE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0" dirty="0">
                <a:solidFill>
                  <a:srgbClr val="002060"/>
                </a:solidFill>
                <a:latin typeface="Calibri"/>
                <a:ea typeface="Helvetica" charset="0"/>
                <a:cs typeface="Helvetica" charset="0"/>
              </a:rPr>
              <a:t>(Transformed Documents)</a:t>
            </a:r>
            <a:endParaRPr kumimoji="0" lang="en-GB" sz="1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Helvetica" charset="0"/>
              <a:cs typeface="Helvetica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B25D7FC-9EA5-154C-BA18-6C1D6D2A4248}"/>
              </a:ext>
            </a:extLst>
          </p:cNvPr>
          <p:cNvCxnSpPr>
            <a:cxnSpLocks/>
            <a:endCxn id="19" idx="2"/>
          </p:cNvCxnSpPr>
          <p:nvPr/>
        </p:nvCxnSpPr>
        <p:spPr>
          <a:xfrm rot="16200000" flipH="1">
            <a:off x="4113548" y="2876661"/>
            <a:ext cx="1829943" cy="1048603"/>
          </a:xfrm>
          <a:prstGeom prst="bentConnector2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n 13">
            <a:extLst>
              <a:ext uri="{FF2B5EF4-FFF2-40B4-BE49-F238E27FC236}">
                <a16:creationId xmlns:a16="http://schemas.microsoft.com/office/drawing/2014/main" id="{BF9D4069-6FB6-F14B-B066-D6A6CCA038FC}"/>
              </a:ext>
            </a:extLst>
          </p:cNvPr>
          <p:cNvSpPr/>
          <p:nvPr/>
        </p:nvSpPr>
        <p:spPr>
          <a:xfrm>
            <a:off x="386736" y="2661527"/>
            <a:ext cx="1153414" cy="692151"/>
          </a:xfrm>
          <a:prstGeom prst="can">
            <a:avLst/>
          </a:prstGeom>
          <a:solidFill>
            <a:srgbClr val="AB8422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Collaborate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1" kern="0" dirty="0">
                <a:solidFill>
                  <a:srgbClr val="002060"/>
                </a:solidFill>
                <a:latin typeface="Calibri"/>
                <a:ea typeface="Helvetica" charset="0"/>
                <a:cs typeface="Helvetica" charset="0"/>
              </a:rPr>
              <a:t>(Template Documents)</a:t>
            </a:r>
            <a:endParaRPr kumimoji="0" lang="en-GB" sz="10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Helvetica" charset="0"/>
              <a:cs typeface="Helvetica" charset="0"/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7AA7A15-ACE7-AC4E-9869-D3F7BABE7AAA}"/>
              </a:ext>
            </a:extLst>
          </p:cNvPr>
          <p:cNvCxnSpPr>
            <a:cxnSpLocks/>
            <a:stCxn id="21" idx="4"/>
          </p:cNvCxnSpPr>
          <p:nvPr/>
        </p:nvCxnSpPr>
        <p:spPr>
          <a:xfrm flipV="1">
            <a:off x="1540150" y="2117233"/>
            <a:ext cx="1704702" cy="890370"/>
          </a:xfrm>
          <a:prstGeom prst="bentConnector3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n 13">
            <a:extLst>
              <a:ext uri="{FF2B5EF4-FFF2-40B4-BE49-F238E27FC236}">
                <a16:creationId xmlns:a16="http://schemas.microsoft.com/office/drawing/2014/main" id="{DCDA234A-CA65-444F-A3D7-8EFB4489105D}"/>
              </a:ext>
            </a:extLst>
          </p:cNvPr>
          <p:cNvSpPr/>
          <p:nvPr/>
        </p:nvSpPr>
        <p:spPr>
          <a:xfrm>
            <a:off x="7148431" y="2415763"/>
            <a:ext cx="1678257" cy="926842"/>
          </a:xfrm>
          <a:prstGeom prst="can">
            <a:avLst/>
          </a:prstGeom>
          <a:solidFill>
            <a:srgbClr val="AB8422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FRB INSTABASE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92EEB9F9-F027-C84E-8ACF-29994743F6AB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5115730" y="2176232"/>
            <a:ext cx="2032701" cy="70295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DC899EE-B768-504B-8363-0381F95C12CF}"/>
              </a:ext>
            </a:extLst>
          </p:cNvPr>
          <p:cNvSpPr txBox="1"/>
          <p:nvPr/>
        </p:nvSpPr>
        <p:spPr>
          <a:xfrm>
            <a:off x="1366755" y="2598812"/>
            <a:ext cx="1257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Neue Haas Unica Pro Light" panose="020B0404030206020203" pitchFamily="34" charset="0"/>
              </a:rPr>
              <a:t>Template documents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1C6BA0-46BA-C649-ACAA-51B85C15600F}"/>
              </a:ext>
            </a:extLst>
          </p:cNvPr>
          <p:cNvSpPr txBox="1"/>
          <p:nvPr/>
        </p:nvSpPr>
        <p:spPr>
          <a:xfrm>
            <a:off x="4387968" y="3914378"/>
            <a:ext cx="1257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Neue Haas Unica Pro Light" panose="020B0404030206020203" pitchFamily="34" charset="0"/>
              </a:rPr>
              <a:t>Store finished documents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40839C-FD77-5149-B6BF-9EAF935525BB}"/>
              </a:ext>
            </a:extLst>
          </p:cNvPr>
          <p:cNvSpPr txBox="1"/>
          <p:nvPr/>
        </p:nvSpPr>
        <p:spPr>
          <a:xfrm>
            <a:off x="5876747" y="2859455"/>
            <a:ext cx="13735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Neue Haas Unica Pro Light" panose="020B0404030206020203" pitchFamily="34" charset="0"/>
              </a:rPr>
              <a:t>AI/ML enhancements (OCR capabilities)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454941-5AB7-0E48-BDF6-0883AD13CB1D}"/>
              </a:ext>
            </a:extLst>
          </p:cNvPr>
          <p:cNvSpPr/>
          <p:nvPr/>
        </p:nvSpPr>
        <p:spPr>
          <a:xfrm>
            <a:off x="6367838" y="5453180"/>
            <a:ext cx="688465" cy="247371"/>
          </a:xfrm>
          <a:prstGeom prst="rect">
            <a:avLst/>
          </a:prstGeom>
          <a:solidFill>
            <a:srgbClr val="0A38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1F9CE4-B87A-A94B-8753-55A7849EA960}"/>
              </a:ext>
            </a:extLst>
          </p:cNvPr>
          <p:cNvSpPr/>
          <p:nvPr/>
        </p:nvSpPr>
        <p:spPr>
          <a:xfrm>
            <a:off x="6367838" y="5851250"/>
            <a:ext cx="688465" cy="247371"/>
          </a:xfrm>
          <a:prstGeom prst="rect">
            <a:avLst/>
          </a:prstGeom>
          <a:solidFill>
            <a:srgbClr val="AB8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C4FAB0-C38A-DB4C-8A47-9C8526E43112}"/>
              </a:ext>
            </a:extLst>
          </p:cNvPr>
          <p:cNvSpPr txBox="1"/>
          <p:nvPr/>
        </p:nvSpPr>
        <p:spPr>
          <a:xfrm>
            <a:off x="6775615" y="5448160"/>
            <a:ext cx="1760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Demo components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66613B-0BDF-2E4C-9420-91E0A5F7BB1E}"/>
              </a:ext>
            </a:extLst>
          </p:cNvPr>
          <p:cNvSpPr txBox="1"/>
          <p:nvPr/>
        </p:nvSpPr>
        <p:spPr>
          <a:xfrm>
            <a:off x="6990201" y="5844130"/>
            <a:ext cx="1760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Envisioned for target state</a:t>
            </a:r>
          </a:p>
        </p:txBody>
      </p:sp>
      <p:sp>
        <p:nvSpPr>
          <p:cNvPr id="32" name="Can 13">
            <a:extLst>
              <a:ext uri="{FF2B5EF4-FFF2-40B4-BE49-F238E27FC236}">
                <a16:creationId xmlns:a16="http://schemas.microsoft.com/office/drawing/2014/main" id="{3AB7F322-0605-AF48-8E93-C2C0B7B1BE65}"/>
              </a:ext>
            </a:extLst>
          </p:cNvPr>
          <p:cNvSpPr/>
          <p:nvPr/>
        </p:nvSpPr>
        <p:spPr>
          <a:xfrm>
            <a:off x="4754374" y="2859455"/>
            <a:ext cx="1109124" cy="703282"/>
          </a:xfrm>
          <a:prstGeom prst="can">
            <a:avLst/>
          </a:prstGeom>
          <a:solidFill>
            <a:srgbClr val="0A382B"/>
          </a:solidFill>
          <a:ln w="3175" cap="flat" cmpd="sng" algn="ctr">
            <a:solidFill>
              <a:srgbClr val="3B848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Helvetica" charset="0"/>
                <a:cs typeface="Helvetica" charset="0"/>
              </a:rPr>
              <a:t>AWS S3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1" kern="0" dirty="0">
                <a:solidFill>
                  <a:schemeClr val="bg1"/>
                </a:solidFill>
                <a:latin typeface="Calibri"/>
                <a:ea typeface="Helvetica" charset="0"/>
                <a:cs typeface="Helvetica" charset="0"/>
              </a:rPr>
              <a:t>(Documents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1" kern="0" dirty="0">
                <a:solidFill>
                  <a:schemeClr val="bg1"/>
                </a:solidFill>
                <a:latin typeface="Calibri"/>
                <a:ea typeface="Helvetica" charset="0"/>
                <a:cs typeface="Helvetica" charset="0"/>
              </a:rPr>
              <a:t>storage)</a:t>
            </a:r>
            <a:endParaRPr kumimoji="0" lang="en-GB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Helvetica" charset="0"/>
              <a:cs typeface="Helvetica" charset="0"/>
            </a:endParaRP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0D3585BC-2E0E-964C-B16F-877708ECFD7F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4930789" y="2481307"/>
            <a:ext cx="563089" cy="193206"/>
          </a:xfrm>
          <a:prstGeom prst="bentConnector3">
            <a:avLst>
              <a:gd name="adj1" fmla="val -869"/>
            </a:avLst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653ADF5-1657-7242-94F3-166B4A6887E7}"/>
              </a:ext>
            </a:extLst>
          </p:cNvPr>
          <p:cNvSpPr txBox="1"/>
          <p:nvPr/>
        </p:nvSpPr>
        <p:spPr>
          <a:xfrm>
            <a:off x="5195439" y="2383155"/>
            <a:ext cx="103925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Neue Haas Unica Pro Light" panose="020B0404030206020203" pitchFamily="34" charset="0"/>
              </a:rPr>
              <a:t>Store finished </a:t>
            </a:r>
            <a:r>
              <a:rPr lang="en-US" sz="1100" dirty="0">
                <a:latin typeface="Neue Haas Unica Pro Light" panose="020B0404030206020203" pitchFamily="34" charset="0"/>
              </a:rPr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181552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 Premr Pro" panose="02020402060506020403" pitchFamily="18" charset="0"/>
              </a:rP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spcAft>
                <a:spcPts val="3000"/>
              </a:spcAft>
              <a:buFont typeface="Wingdings" panose="05000000000000000000" pitchFamily="2" charset="2"/>
              <a:buChar char="ü"/>
            </a:pPr>
            <a:r>
              <a:rPr lang="en-US" sz="2800" b="0" dirty="0">
                <a:latin typeface="Neue Haas Unica Pro Medium" panose="020B0604030206020203" pitchFamily="34" charset="0"/>
              </a:rPr>
              <a:t>Average time savings per document – 5 to 30 minutes</a:t>
            </a:r>
          </a:p>
          <a:p>
            <a:pPr marL="342900" indent="-342900">
              <a:spcAft>
                <a:spcPts val="3000"/>
              </a:spcAft>
              <a:buFont typeface="Wingdings" panose="05000000000000000000" pitchFamily="2" charset="2"/>
              <a:buChar char="ü"/>
            </a:pPr>
            <a:r>
              <a:rPr lang="en-US" sz="2800" b="0" dirty="0">
                <a:latin typeface="Neue Haas Unica Pro Medium" panose="020B0604030206020203" pitchFamily="34" charset="0"/>
              </a:rPr>
              <a:t>Number of daily document populations – 1000</a:t>
            </a:r>
          </a:p>
          <a:p>
            <a:pPr marL="342900" indent="-342900">
              <a:spcAft>
                <a:spcPts val="3000"/>
              </a:spcAft>
              <a:buFont typeface="Wingdings" panose="05000000000000000000" pitchFamily="2" charset="2"/>
              <a:buChar char="ü"/>
            </a:pPr>
            <a:r>
              <a:rPr lang="en-US" sz="2800" b="0" dirty="0">
                <a:latin typeface="Neue Haas Unica Pro Medium" panose="020B0604030206020203" pitchFamily="34" charset="0"/>
              </a:rPr>
              <a:t>Total time saved / day – 80+ hours</a:t>
            </a:r>
          </a:p>
          <a:p>
            <a:pPr marL="342900" indent="-342900">
              <a:spcAft>
                <a:spcPts val="3000"/>
              </a:spcAft>
              <a:buFont typeface="Wingdings" panose="05000000000000000000" pitchFamily="2" charset="2"/>
              <a:buChar char="ü"/>
            </a:pPr>
            <a:r>
              <a:rPr lang="en-US" sz="2800" b="0" dirty="0">
                <a:latin typeface="Neue Haas Unica Pro Medium" panose="020B0604030206020203" pitchFamily="34" charset="0"/>
              </a:rPr>
              <a:t>Time saved in a month – 1600+ hours</a:t>
            </a:r>
          </a:p>
          <a:p>
            <a:pPr marL="342900" indent="-342900">
              <a:spcAft>
                <a:spcPts val="3000"/>
              </a:spcAft>
              <a:buFont typeface="Wingdings" panose="05000000000000000000" pitchFamily="2" charset="2"/>
              <a:buChar char="ü"/>
            </a:pPr>
            <a:r>
              <a:rPr lang="en-US" sz="2800" b="0" dirty="0">
                <a:latin typeface="Neue Haas Unica Pro Medium" panose="020B0604030206020203" pitchFamily="34" charset="0"/>
              </a:rPr>
              <a:t>Annual Savings - $1,000,000+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7FFAB-E6E0-4A24-8EB6-407421FD470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27765"/>
      </p:ext>
    </p:extLst>
  </p:cSld>
  <p:clrMapOvr>
    <a:masterClrMapping/>
  </p:clrMapOvr>
</p:sld>
</file>

<file path=ppt/theme/theme1.xml><?xml version="1.0" encoding="utf-8"?>
<a:theme xmlns:a="http://schemas.openxmlformats.org/drawingml/2006/main" name="First Republic Bank 2014">
  <a:themeElements>
    <a:clrScheme name="First Republic">
      <a:dk1>
        <a:srgbClr val="000000"/>
      </a:dk1>
      <a:lt1>
        <a:sysClr val="window" lastClr="FFFFFF"/>
      </a:lt1>
      <a:dk2>
        <a:srgbClr val="033A28"/>
      </a:dk2>
      <a:lt2>
        <a:srgbClr val="A78527"/>
      </a:lt2>
      <a:accent1>
        <a:srgbClr val="033A28"/>
      </a:accent1>
      <a:accent2>
        <a:srgbClr val="A78527"/>
      </a:accent2>
      <a:accent3>
        <a:srgbClr val="DEDEDE"/>
      </a:accent3>
      <a:accent4>
        <a:srgbClr val="0F6426"/>
      </a:accent4>
      <a:accent5>
        <a:srgbClr val="817656"/>
      </a:accent5>
      <a:accent6>
        <a:srgbClr val="E2DFCF"/>
      </a:accent6>
      <a:hlink>
        <a:srgbClr val="4775B3"/>
      </a:hlink>
      <a:folHlink>
        <a:srgbClr val="8767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s">
  <a:themeElements>
    <a:clrScheme name="First Republic">
      <a:dk1>
        <a:srgbClr val="000000"/>
      </a:dk1>
      <a:lt1>
        <a:sysClr val="window" lastClr="FFFFFF"/>
      </a:lt1>
      <a:dk2>
        <a:srgbClr val="033A28"/>
      </a:dk2>
      <a:lt2>
        <a:srgbClr val="A78527"/>
      </a:lt2>
      <a:accent1>
        <a:srgbClr val="033A28"/>
      </a:accent1>
      <a:accent2>
        <a:srgbClr val="A78527"/>
      </a:accent2>
      <a:accent3>
        <a:srgbClr val="DEDEDE"/>
      </a:accent3>
      <a:accent4>
        <a:srgbClr val="0F6426"/>
      </a:accent4>
      <a:accent5>
        <a:srgbClr val="817656"/>
      </a:accent5>
      <a:accent6>
        <a:srgbClr val="E2DFCF"/>
      </a:accent6>
      <a:hlink>
        <a:srgbClr val="4775B3"/>
      </a:hlink>
      <a:folHlink>
        <a:srgbClr val="8767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First Republic">
    <a:dk1>
      <a:srgbClr val="000000"/>
    </a:dk1>
    <a:lt1>
      <a:sysClr val="window" lastClr="FFFFFF"/>
    </a:lt1>
    <a:dk2>
      <a:srgbClr val="033A28"/>
    </a:dk2>
    <a:lt2>
      <a:srgbClr val="A78527"/>
    </a:lt2>
    <a:accent1>
      <a:srgbClr val="033A28"/>
    </a:accent1>
    <a:accent2>
      <a:srgbClr val="A78527"/>
    </a:accent2>
    <a:accent3>
      <a:srgbClr val="DEDEDE"/>
    </a:accent3>
    <a:accent4>
      <a:srgbClr val="0F6426"/>
    </a:accent4>
    <a:accent5>
      <a:srgbClr val="817656"/>
    </a:accent5>
    <a:accent6>
      <a:srgbClr val="E2DFCF"/>
    </a:accent6>
    <a:hlink>
      <a:srgbClr val="4775B3"/>
    </a:hlink>
    <a:folHlink>
      <a:srgbClr val="87679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First Republic Bank 2014</Template>
  <TotalTime>38069</TotalTime>
  <Words>255</Words>
  <Application>Microsoft Office PowerPoint</Application>
  <PresentationFormat>On-screen Show (4:3)</PresentationFormat>
  <Paragraphs>67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Garamond Premr Pro</vt:lpstr>
      <vt:lpstr>Neue Haas Unica Pro Light</vt:lpstr>
      <vt:lpstr>Neue Haas Unica Pro Medium</vt:lpstr>
      <vt:lpstr>Times New Roman</vt:lpstr>
      <vt:lpstr>Wingdings</vt:lpstr>
      <vt:lpstr>First Republic Bank 2014</vt:lpstr>
      <vt:lpstr>Content Slides</vt:lpstr>
      <vt:lpstr>AutoDocs</vt:lpstr>
      <vt:lpstr>Problem Statement</vt:lpstr>
      <vt:lpstr>Solution</vt:lpstr>
      <vt:lpstr>Demo</vt:lpstr>
      <vt:lpstr>Key AutoDocs Benefits</vt:lpstr>
      <vt:lpstr>Solution and Accomplishments</vt:lpstr>
      <vt:lpstr>Business Impact</vt:lpstr>
    </vt:vector>
  </TitlesOfParts>
  <Company>Learn iT!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Title Slide</dc:title>
  <dc:creator>]</dc:creator>
  <cp:lastModifiedBy>srikkanth ramesh</cp:lastModifiedBy>
  <cp:revision>650</cp:revision>
  <cp:lastPrinted>2019-10-17T22:55:01Z</cp:lastPrinted>
  <dcterms:created xsi:type="dcterms:W3CDTF">2015-10-21T15:10:10Z</dcterms:created>
  <dcterms:modified xsi:type="dcterms:W3CDTF">2019-12-12T21:43:48Z</dcterms:modified>
</cp:coreProperties>
</file>