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383" r:id="rId3"/>
    <p:sldId id="377" r:id="rId4"/>
    <p:sldId id="378" r:id="rId5"/>
    <p:sldId id="382" r:id="rId6"/>
    <p:sldId id="379" r:id="rId7"/>
    <p:sldId id="380" r:id="rId8"/>
    <p:sldId id="381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D6A"/>
    <a:srgbClr val="9B7A26"/>
    <a:srgbClr val="CEA72D"/>
    <a:srgbClr val="033A28"/>
    <a:srgbClr val="003300"/>
    <a:srgbClr val="7C6320"/>
    <a:srgbClr val="775C17"/>
    <a:srgbClr val="755E1F"/>
    <a:srgbClr val="927223"/>
    <a:srgbClr val="8E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0" autoAdjust="0"/>
    <p:restoredTop sz="97489" autoAdjust="0"/>
  </p:normalViewPr>
  <p:slideViewPr>
    <p:cSldViewPr snapToGrid="0" snapToObjects="1">
      <p:cViewPr varScale="1">
        <p:scale>
          <a:sx n="111" d="100"/>
          <a:sy n="111" d="100"/>
        </p:scale>
        <p:origin x="1578" y="102"/>
      </p:cViewPr>
      <p:guideLst>
        <p:guide orient="horz" pos="3952"/>
        <p:guide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42DFC3-F39C-B649-A309-6DDEA57A34D8}" type="datetimeFigureOut">
              <a:rPr lang="en-US" smtClean="0">
                <a:latin typeface="Arial"/>
              </a:rPr>
              <a:t>12/13/2019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A01ADB-0A97-D242-B69C-2FB30F546CA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120A1933-0677-7144-B9B8-4956C195BEE3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9D7EE1FF-9538-2447-BD9B-0C730F34C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66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3200"/>
            <a:ext cx="7315200" cy="1097280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531918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4" name="Picture 13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5235" y="63996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C6C5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380" y="111623"/>
            <a:ext cx="8221655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034" y="6499621"/>
            <a:ext cx="449596" cy="283464"/>
          </a:xfrm>
        </p:spPr>
        <p:txBody>
          <a:bodyPr/>
          <a:lstStyle/>
          <a:p>
            <a:fld id="{05FCF991-9B39-AF4B-AD20-C2A64E9BC1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0379" y="1301394"/>
            <a:ext cx="8221655" cy="48984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3168" y="6443196"/>
            <a:ext cx="3496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58520" y="6338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457200" rtl="0" eaLnBrk="1" latinLnBrk="0" hangingPunct="1">
        <a:lnSpc>
          <a:spcPts val="5000"/>
        </a:lnSpc>
        <a:spcBef>
          <a:spcPct val="0"/>
        </a:spcBef>
        <a:buNone/>
        <a:defRPr sz="5000" b="0" i="0" kern="1200" cap="small" spc="1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5" name="Picture 4" descr="FRB_FL_Narrow_Rev_RGB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482588"/>
            <a:ext cx="1809839" cy="285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9" y="1300672"/>
            <a:ext cx="8224860" cy="488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9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800818"/>
            <a:ext cx="81153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1951" y="6522748"/>
            <a:ext cx="4040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400" spc="40" baseline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/   It’s a privilege to serve you</a:t>
            </a:r>
            <a:r>
              <a:rPr lang="en-US" sz="1050" i="1" kern="400" spc="40" baseline="30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404" y="6502984"/>
            <a:ext cx="449596" cy="2834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FCF991-9B39-AF4B-AD20-C2A64E9BC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0" i="0" kern="1200" cap="small" spc="1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600"/>
        </a:spcAft>
        <a:buFont typeface="Arial"/>
        <a:buNone/>
        <a:defRPr sz="2200" b="1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230188" indent="-173038" algn="l" defTabSz="457200" rtl="0" eaLnBrk="1" latinLnBrk="0" hangingPunct="1">
        <a:spcBef>
          <a:spcPts val="1100"/>
        </a:spcBef>
        <a:spcAft>
          <a:spcPts val="3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230188" indent="17462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568325" indent="-16827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laborate.corp.firstrepublic.com/Pages/Home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777A-5921-C740-BF6B-88BB94E5B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38250" y="3345873"/>
            <a:ext cx="6667500" cy="248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100" b="0" i="0" kern="1200" cap="small" spc="100">
                <a:solidFill>
                  <a:srgbClr val="0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Andrew Ross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Mantas Drungys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Srikanth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Ramesh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Nanjunda Reddy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MurliKrishna</a:t>
            </a:r>
            <a:endParaRPr lang="en-US" sz="2400" dirty="0">
              <a:solidFill>
                <a:schemeClr val="tx1"/>
              </a:solidFill>
              <a:latin typeface="Neue Haas Unica Pro Medium" panose="020B0604030206020203" pitchFamily="34" charset="0"/>
              <a:ea typeface="Neue Haas Unica Pro" charset="0"/>
              <a:cs typeface="Neue Haas Unica Pro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Manish Bagwari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2" y="56300"/>
            <a:ext cx="2638095" cy="14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1" y="56300"/>
            <a:ext cx="3567096" cy="28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Problem Statement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055078"/>
            <a:ext cx="8224860" cy="5127154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Neue Haas Unica Pro Medium" panose="020B0604030206020203" pitchFamily="34" charset="0"/>
              </a:rPr>
              <a:t>15+ Departments using </a:t>
            </a:r>
            <a:r>
              <a:rPr lang="en-US" sz="2000" b="0" dirty="0" smtClean="0">
                <a:latin typeface="Neue Haas Unica Pro Medium" panose="020B0604030206020203" pitchFamily="34" charset="0"/>
                <a:hlinkClick r:id="rId2"/>
              </a:rPr>
              <a:t>Collaborate</a:t>
            </a:r>
            <a:r>
              <a:rPr lang="en-US" sz="2000" b="0" dirty="0" smtClean="0">
                <a:latin typeface="Neue Haas Unica Pro Medium" panose="020B0604030206020203" pitchFamily="34" charset="0"/>
              </a:rPr>
              <a:t> Forms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Neue Haas Unica Pro Medium" panose="020B0604030206020203" pitchFamily="34" charset="0"/>
              </a:rPr>
              <a:t>Over 500 Forms require manual entry. Very time Consuming!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4645"/>
            <a:ext cx="8242789" cy="4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ross\AppData\Local\Temp\1\SNAGHTML36659fc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3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00" y="927563"/>
            <a:ext cx="4984170" cy="501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Solution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300672"/>
            <a:ext cx="8525806" cy="488155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Automate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the process of 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collecting data by using existing databases</a:t>
            </a:r>
            <a:endParaRPr lang="en-US" sz="2600" dirty="0">
              <a:solidFill>
                <a:schemeClr val="accent6">
                  <a:lumMod val="25000"/>
                </a:schemeClr>
              </a:solidFill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Dynamically </a:t>
            </a:r>
            <a:r>
              <a:rPr lang="en-US" sz="2600" u="sng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pre-fill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the information in pre-selected 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templates</a:t>
            </a:r>
            <a:endParaRPr lang="en-US" sz="2600" dirty="0">
              <a:solidFill>
                <a:schemeClr val="accent6">
                  <a:lumMod val="25000"/>
                </a:schemeClr>
              </a:solidFill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Show fields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that need attention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Ability to save, share and print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</a:t>
            </a:r>
            <a:r>
              <a:rPr lang="en-US" sz="2600" dirty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the populated 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documents</a:t>
            </a:r>
            <a:endParaRPr lang="en-US" sz="2600" dirty="0">
              <a:solidFill>
                <a:schemeClr val="accent6">
                  <a:lumMod val="25000"/>
                </a:schemeClr>
              </a:solidFill>
              <a:latin typeface="Neue Haas Unica Pro Light" panose="020B0404030206020203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u="sng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Categorize Documents &amp; Provision Access</a:t>
            </a:r>
            <a:r>
              <a:rPr lang="en-US" sz="2600" dirty="0" smtClean="0">
                <a:solidFill>
                  <a:schemeClr val="accent6">
                    <a:lumMod val="25000"/>
                  </a:schemeClr>
                </a:solidFill>
                <a:latin typeface="Neue Haas Unica Pro Light" panose="020B0404030206020203" pitchFamily="34" charset="0"/>
              </a:rPr>
              <a:t> if document is restricted</a:t>
            </a:r>
          </a:p>
          <a:p>
            <a:endParaRPr lang="en-US" b="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84740" y="838446"/>
            <a:ext cx="6078078" cy="5482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Business Impact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Neue Haas Unica Pro Light" panose="020B0404030206020203" pitchFamily="34" charset="0"/>
              </a:rPr>
              <a:t>Average </a:t>
            </a:r>
            <a:r>
              <a:rPr lang="en-US" sz="2800" dirty="0">
                <a:latin typeface="Neue Haas Unica Pro Light" panose="020B0404030206020203" pitchFamily="34" charset="0"/>
              </a:rPr>
              <a:t>time savings </a:t>
            </a:r>
            <a:r>
              <a:rPr lang="en-US" sz="2800" dirty="0" smtClean="0">
                <a:latin typeface="Neue Haas Unica Pro Light" panose="020B0404030206020203" pitchFamily="34" charset="0"/>
              </a:rPr>
              <a:t>per document ~ 5 to 30 minutes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Neue Haas Unica Pro Light" panose="020B0404030206020203" pitchFamily="34" charset="0"/>
              </a:rPr>
              <a:t>Number </a:t>
            </a:r>
            <a:r>
              <a:rPr lang="en-US" sz="2800" dirty="0">
                <a:latin typeface="Neue Haas Unica Pro Light" panose="020B0404030206020203" pitchFamily="34" charset="0"/>
              </a:rPr>
              <a:t>of daily document populations </a:t>
            </a:r>
            <a:r>
              <a:rPr lang="en-US" sz="2800" dirty="0" smtClean="0">
                <a:latin typeface="Neue Haas Unica Pro Light" panose="020B0404030206020203" pitchFamily="34" charset="0"/>
              </a:rPr>
              <a:t>~ 250 to 1,000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Neue Haas Unica Pro Light" panose="020B0404030206020203" pitchFamily="34" charset="0"/>
              </a:rPr>
              <a:t>Time </a:t>
            </a:r>
            <a:r>
              <a:rPr lang="en-US" sz="2800" dirty="0">
                <a:latin typeface="Neue Haas Unica Pro Light" panose="020B0404030206020203" pitchFamily="34" charset="0"/>
              </a:rPr>
              <a:t>saved in a month </a:t>
            </a:r>
            <a:r>
              <a:rPr lang="en-US" sz="2800" dirty="0" smtClean="0">
                <a:latin typeface="Neue Haas Unica Pro Light" panose="020B0404030206020203" pitchFamily="34" charset="0"/>
              </a:rPr>
              <a:t>~ 400 to 1600+ hours</a:t>
            </a:r>
          </a:p>
          <a:p>
            <a:pPr marL="342900" indent="-342900">
              <a:spcAft>
                <a:spcPts val="300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Neue Haas Unica Pro Light" panose="020B0404030206020203" pitchFamily="34" charset="0"/>
              </a:rPr>
              <a:t>Annual Savings in Person Hours - $250,000</a:t>
            </a:r>
            <a:r>
              <a:rPr lang="en-US" sz="2800" dirty="0">
                <a:latin typeface="Neue Haas Unica Pro Light" panose="020B0404030206020203" pitchFamily="34" charset="0"/>
              </a:rPr>
              <a:t> </a:t>
            </a:r>
            <a:r>
              <a:rPr lang="en-US" sz="2800" dirty="0" smtClean="0">
                <a:latin typeface="Neue Haas Unica Pro Light" panose="020B0404030206020203" pitchFamily="34" charset="0"/>
              </a:rPr>
              <a:t>to $1,000,000</a:t>
            </a:r>
            <a:endParaRPr lang="en-US" sz="280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852056"/>
            <a:ext cx="8224860" cy="5330176"/>
          </a:xfrm>
        </p:spPr>
        <p:txBody>
          <a:bodyPr>
            <a:normAutofit/>
          </a:bodyPr>
          <a:lstStyle/>
          <a:p>
            <a:pPr algn="ctr"/>
            <a:endParaRPr lang="en-US" sz="9600" dirty="0" smtClean="0"/>
          </a:p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Demo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Key Benefits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le 83">
            <a:extLst>
              <a:ext uri="{FF2B5EF4-FFF2-40B4-BE49-F238E27FC236}">
                <a16:creationId xmlns:a16="http://schemas.microsoft.com/office/drawing/2014/main" id="{EF75D9A2-C7E7-214F-8B72-5CE7051D0FE6}"/>
              </a:ext>
            </a:extLst>
          </p:cNvPr>
          <p:cNvSpPr/>
          <p:nvPr/>
        </p:nvSpPr>
        <p:spPr bwMode="gray">
          <a:xfrm>
            <a:off x="4371487" y="2416513"/>
            <a:ext cx="4313752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Alleviate manual effort to search data across multiple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interfaces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DBC1-50CC-0A4F-9AB6-77A4B437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5716" y="2562282"/>
            <a:ext cx="611625" cy="593600"/>
          </a:xfrm>
          <a:prstGeom prst="rect">
            <a:avLst/>
          </a:prstGeom>
        </p:spPr>
      </p:pic>
      <p:sp>
        <p:nvSpPr>
          <p:cNvPr id="7" name="Rounded Rectangle 83">
            <a:extLst>
              <a:ext uri="{FF2B5EF4-FFF2-40B4-BE49-F238E27FC236}">
                <a16:creationId xmlns:a16="http://schemas.microsoft.com/office/drawing/2014/main" id="{33DE2CE1-D46C-4B48-8686-42AD5F3692D2}"/>
              </a:ext>
            </a:extLst>
          </p:cNvPr>
          <p:cNvSpPr/>
          <p:nvPr/>
        </p:nvSpPr>
        <p:spPr bwMode="gray">
          <a:xfrm>
            <a:off x="152377" y="1231877"/>
            <a:ext cx="4215345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Automate document upload to </a:t>
            </a:r>
            <a:r>
              <a:rPr lang="en-US" kern="0" dirty="0" smtClean="0">
                <a:solidFill>
                  <a:prstClr val="black"/>
                </a:solidFill>
                <a:latin typeface="Neue Haas Unica Pro Light" panose="020B0404030206020203" pitchFamily="34" charset="0"/>
              </a:rPr>
              <a:t>ON-BASE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5CDE7-6376-B242-8D1C-72CED47D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11601" y="1377646"/>
            <a:ext cx="611625" cy="593600"/>
          </a:xfrm>
          <a:prstGeom prst="rect">
            <a:avLst/>
          </a:prstGeom>
        </p:spPr>
      </p:pic>
      <p:sp>
        <p:nvSpPr>
          <p:cNvPr id="9" name="Rounded Rectangle 83">
            <a:extLst>
              <a:ext uri="{FF2B5EF4-FFF2-40B4-BE49-F238E27FC236}">
                <a16:creationId xmlns:a16="http://schemas.microsoft.com/office/drawing/2014/main" id="{D7F43E0A-7DD8-C04C-B9D2-A5C492CCD776}"/>
              </a:ext>
            </a:extLst>
          </p:cNvPr>
          <p:cNvSpPr/>
          <p:nvPr/>
        </p:nvSpPr>
        <p:spPr bwMode="gray">
          <a:xfrm>
            <a:off x="152891" y="2448928"/>
            <a:ext cx="4190340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Improve data quality and accuracy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697D8-CB94-644B-99DD-F5483B29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12114" y="2594697"/>
            <a:ext cx="611625" cy="593600"/>
          </a:xfrm>
          <a:prstGeom prst="rect">
            <a:avLst/>
          </a:prstGeom>
        </p:spPr>
      </p:pic>
      <p:sp>
        <p:nvSpPr>
          <p:cNvPr id="13" name="Rounded Rectangle 83">
            <a:extLst>
              <a:ext uri="{FF2B5EF4-FFF2-40B4-BE49-F238E27FC236}">
                <a16:creationId xmlns:a16="http://schemas.microsoft.com/office/drawing/2014/main" id="{474E76D0-67F4-FD4B-8E2C-F2F36ED97350}"/>
              </a:ext>
            </a:extLst>
          </p:cNvPr>
          <p:cNvSpPr/>
          <p:nvPr/>
        </p:nvSpPr>
        <p:spPr bwMode="gray">
          <a:xfrm>
            <a:off x="4395978" y="1252337"/>
            <a:ext cx="4307190" cy="885139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Scale across large volume of data quickly and efficiently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3994C-D5E0-B446-877F-D61ACB29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5201" y="1398106"/>
            <a:ext cx="611625" cy="593600"/>
          </a:xfrm>
          <a:prstGeom prst="rect">
            <a:avLst/>
          </a:prstGeom>
        </p:spPr>
      </p:pic>
      <p:sp>
        <p:nvSpPr>
          <p:cNvPr id="17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184104" y="3614208"/>
            <a:ext cx="4159127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Alleviate human errors from </a:t>
            </a:r>
            <a:r>
              <a:rPr lang="en-US" kern="0" dirty="0" smtClean="0">
                <a:solidFill>
                  <a:prstClr val="black"/>
                </a:solidFill>
                <a:latin typeface="Neue Haas Unica Pro Light" panose="020B0404030206020203" pitchFamily="34" charset="0"/>
              </a:rPr>
              <a:t>typos</a:t>
            </a:r>
            <a:endParaRPr lang="en-US" kern="0" dirty="0">
              <a:solidFill>
                <a:prstClr val="black"/>
              </a:solidFill>
              <a:latin typeface="Neue Haas Unica Pro Light" panose="020B0404030206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43327" y="3780267"/>
            <a:ext cx="611625" cy="638835"/>
          </a:xfrm>
          <a:prstGeom prst="rect">
            <a:avLst/>
          </a:prstGeom>
        </p:spPr>
      </p:pic>
      <p:sp>
        <p:nvSpPr>
          <p:cNvPr id="19" name="Rounded Rectangle 83">
            <a:extLst>
              <a:ext uri="{FF2B5EF4-FFF2-40B4-BE49-F238E27FC236}">
                <a16:creationId xmlns:a16="http://schemas.microsoft.com/office/drawing/2014/main" id="{B17A8BF0-BB0D-5F40-87A7-962DFDEF4F29}"/>
              </a:ext>
            </a:extLst>
          </p:cNvPr>
          <p:cNvSpPr/>
          <p:nvPr/>
        </p:nvSpPr>
        <p:spPr bwMode="gray">
          <a:xfrm>
            <a:off x="4428457" y="3647547"/>
            <a:ext cx="4256781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Securely share documents amongst authorized individuals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C66403-DC56-4B40-B076-C8930FAA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87681" y="3800727"/>
            <a:ext cx="611625" cy="638835"/>
          </a:xfrm>
          <a:prstGeom prst="rect">
            <a:avLst/>
          </a:prstGeom>
        </p:spPr>
      </p:pic>
      <p:sp>
        <p:nvSpPr>
          <p:cNvPr id="21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2348893" y="5103702"/>
            <a:ext cx="4159127" cy="952592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 smtClean="0">
                <a:solidFill>
                  <a:prstClr val="black"/>
                </a:solidFill>
                <a:latin typeface="Neue Haas Unica Pro Light" panose="020B0404030206020203" pitchFamily="34" charset="0"/>
              </a:rPr>
              <a:t>Expose an API to other apps/processes and return completed documents</a:t>
            </a:r>
            <a:endParaRPr lang="en-US" kern="0" dirty="0">
              <a:solidFill>
                <a:prstClr val="black"/>
              </a:solidFill>
              <a:latin typeface="Neue Haas Unica Pro Light" panose="020B0404030206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2608116" y="5269761"/>
            <a:ext cx="611625" cy="6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AutoDocs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aramond Premr Pro" panose="02020402060506020403" pitchFamily="18" charset="0"/>
              </a:rPr>
              <a:t> - Solution and Enhancements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aramond Premr Pro" panose="02020402060506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an 13">
            <a:extLst>
              <a:ext uri="{FF2B5EF4-FFF2-40B4-BE49-F238E27FC236}">
                <a16:creationId xmlns:a16="http://schemas.microsoft.com/office/drawing/2014/main" id="{B82127D0-76CA-ED49-A71E-620DE96C2C5B}"/>
              </a:ext>
            </a:extLst>
          </p:cNvPr>
          <p:cNvSpPr/>
          <p:nvPr/>
        </p:nvSpPr>
        <p:spPr>
          <a:xfrm>
            <a:off x="479526" y="4248493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Data Source 1</a:t>
            </a:r>
          </a:p>
        </p:txBody>
      </p:sp>
      <p:sp>
        <p:nvSpPr>
          <p:cNvPr id="6" name="Can 13">
            <a:extLst>
              <a:ext uri="{FF2B5EF4-FFF2-40B4-BE49-F238E27FC236}">
                <a16:creationId xmlns:a16="http://schemas.microsoft.com/office/drawing/2014/main" id="{6B6FA0EB-BC82-6343-A98C-D8CC02AEEECD}"/>
              </a:ext>
            </a:extLst>
          </p:cNvPr>
          <p:cNvSpPr/>
          <p:nvPr/>
        </p:nvSpPr>
        <p:spPr>
          <a:xfrm>
            <a:off x="1204803" y="5006820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2</a:t>
            </a:r>
          </a:p>
        </p:txBody>
      </p:sp>
      <p:sp>
        <p:nvSpPr>
          <p:cNvPr id="7" name="Can 13">
            <a:extLst>
              <a:ext uri="{FF2B5EF4-FFF2-40B4-BE49-F238E27FC236}">
                <a16:creationId xmlns:a16="http://schemas.microsoft.com/office/drawing/2014/main" id="{8CB952C9-E925-A245-871D-7DCBD4491408}"/>
              </a:ext>
            </a:extLst>
          </p:cNvPr>
          <p:cNvSpPr/>
          <p:nvPr/>
        </p:nvSpPr>
        <p:spPr>
          <a:xfrm>
            <a:off x="2701261" y="5401591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3</a:t>
            </a:r>
          </a:p>
        </p:txBody>
      </p:sp>
      <p:sp>
        <p:nvSpPr>
          <p:cNvPr id="8" name="Can 13">
            <a:extLst>
              <a:ext uri="{FF2B5EF4-FFF2-40B4-BE49-F238E27FC236}">
                <a16:creationId xmlns:a16="http://schemas.microsoft.com/office/drawing/2014/main" id="{5AEA1B24-30FC-9043-B70D-4A22DCD5A392}"/>
              </a:ext>
            </a:extLst>
          </p:cNvPr>
          <p:cNvSpPr/>
          <p:nvPr/>
        </p:nvSpPr>
        <p:spPr>
          <a:xfrm>
            <a:off x="2820610" y="3696420"/>
            <a:ext cx="967834" cy="49474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Aggregated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9066" y="3943791"/>
            <a:ext cx="1431544" cy="4014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9AA6C-8264-554B-9DE3-0D6619CD0E81}"/>
              </a:ext>
            </a:extLst>
          </p:cNvPr>
          <p:cNvCxnSpPr>
            <a:cxnSpLocks/>
          </p:cNvCxnSpPr>
          <p:nvPr/>
        </p:nvCxnSpPr>
        <p:spPr>
          <a:xfrm flipV="1">
            <a:off x="2163134" y="4191163"/>
            <a:ext cx="793290" cy="8822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BD290-1E06-9740-838D-891460E65AC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3185178" y="4191162"/>
            <a:ext cx="119349" cy="1210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28B37-670C-614B-821C-D109FDD1A50A}"/>
              </a:ext>
            </a:extLst>
          </p:cNvPr>
          <p:cNvSpPr txBox="1"/>
          <p:nvPr/>
        </p:nvSpPr>
        <p:spPr>
          <a:xfrm>
            <a:off x="1475931" y="4403962"/>
            <a:ext cx="12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Populate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E0014-0551-FA4E-A5CD-A4EAE06CEB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90" y="1142346"/>
            <a:ext cx="785530" cy="67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A578B-9A9F-2F46-8DCE-A030843E2145}"/>
              </a:ext>
            </a:extLst>
          </p:cNvPr>
          <p:cNvSpPr txBox="1"/>
          <p:nvPr/>
        </p:nvSpPr>
        <p:spPr>
          <a:xfrm>
            <a:off x="627077" y="1824451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FRB Business </a:t>
            </a:r>
            <a:r>
              <a:rPr lang="en-US" sz="1100" dirty="0" smtClean="0">
                <a:latin typeface="Neue Haas Unica Pro Light" panose="020B0404030206020203" pitchFamily="34" charset="0"/>
              </a:rPr>
              <a:t>Users</a:t>
            </a:r>
            <a:endParaRPr lang="en-US" sz="1100" dirty="0">
              <a:latin typeface="Neue Haas Unica Pro Light" panose="020B0404030206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BFCA6-8D5D-3149-8CB3-E990B79FA80C}"/>
              </a:ext>
            </a:extLst>
          </p:cNvPr>
          <p:cNvSpPr/>
          <p:nvPr/>
        </p:nvSpPr>
        <p:spPr>
          <a:xfrm>
            <a:off x="3244852" y="1248761"/>
            <a:ext cx="1870878" cy="1237229"/>
          </a:xfrm>
          <a:prstGeom prst="rect">
            <a:avLst/>
          </a:prstGeom>
          <a:solidFill>
            <a:srgbClr val="0A382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Auto Docs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(UI + Processing)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F460FAC-53EC-4A48-9FF8-54C29F64615C}"/>
              </a:ext>
            </a:extLst>
          </p:cNvPr>
          <p:cNvCxnSpPr>
            <a:endCxn id="15" idx="1"/>
          </p:cNvCxnSpPr>
          <p:nvPr/>
        </p:nvCxnSpPr>
        <p:spPr>
          <a:xfrm>
            <a:off x="1648749" y="1551570"/>
            <a:ext cx="1596103" cy="31580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B7D68F-FA8B-CB49-A2A2-801897C42917}"/>
              </a:ext>
            </a:extLst>
          </p:cNvPr>
          <p:cNvCxnSpPr>
            <a:endCxn id="8" idx="1"/>
          </p:cNvCxnSpPr>
          <p:nvPr/>
        </p:nvCxnSpPr>
        <p:spPr>
          <a:xfrm rot="5400000">
            <a:off x="3039314" y="2751204"/>
            <a:ext cx="1210430" cy="680003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D0FF7-1FE9-0841-8C9E-23C9361AF900}"/>
              </a:ext>
            </a:extLst>
          </p:cNvPr>
          <p:cNvSpPr txBox="1"/>
          <p:nvPr/>
        </p:nvSpPr>
        <p:spPr>
          <a:xfrm>
            <a:off x="5163962" y="1259523"/>
            <a:ext cx="30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– Select Form Type</a:t>
            </a:r>
          </a:p>
          <a:p>
            <a:r>
              <a:rPr lang="en-US" sz="1200" b="1" dirty="0"/>
              <a:t>2 – Select key-value data to be searched viz. SSN, Loan # etc.</a:t>
            </a: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519E1CA1-3FD4-8C4C-B748-A4C9E32C49C5}"/>
              </a:ext>
            </a:extLst>
          </p:cNvPr>
          <p:cNvSpPr/>
          <p:nvPr/>
        </p:nvSpPr>
        <p:spPr>
          <a:xfrm>
            <a:off x="5552821" y="3852514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ON 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(Transformed Documents)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B25D7FC-9EA5-154C-BA18-6C1D6D2A4248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4113548" y="2876661"/>
            <a:ext cx="1829943" cy="1048603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13">
            <a:extLst>
              <a:ext uri="{FF2B5EF4-FFF2-40B4-BE49-F238E27FC236}">
                <a16:creationId xmlns:a16="http://schemas.microsoft.com/office/drawing/2014/main" id="{BF9D4069-6FB6-F14B-B066-D6A6CCA038FC}"/>
              </a:ext>
            </a:extLst>
          </p:cNvPr>
          <p:cNvSpPr/>
          <p:nvPr/>
        </p:nvSpPr>
        <p:spPr>
          <a:xfrm>
            <a:off x="386736" y="2661527"/>
            <a:ext cx="1153414" cy="692151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Collaborate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(Template Documents)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7AA7A15-ACE7-AC4E-9869-D3F7BABE7AAA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540150" y="2117233"/>
            <a:ext cx="1704702" cy="890370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13">
            <a:extLst>
              <a:ext uri="{FF2B5EF4-FFF2-40B4-BE49-F238E27FC236}">
                <a16:creationId xmlns:a16="http://schemas.microsoft.com/office/drawing/2014/main" id="{DCDA234A-CA65-444F-A3D7-8EFB4489105D}"/>
              </a:ext>
            </a:extLst>
          </p:cNvPr>
          <p:cNvSpPr/>
          <p:nvPr/>
        </p:nvSpPr>
        <p:spPr>
          <a:xfrm>
            <a:off x="7148431" y="2415763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INSTABASE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2EEB9F9-F027-C84E-8ACF-29994743F6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115730" y="2176232"/>
            <a:ext cx="2032701" cy="7029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9EE-B768-504B-8363-0381F95C12CF}"/>
              </a:ext>
            </a:extLst>
          </p:cNvPr>
          <p:cNvSpPr txBox="1"/>
          <p:nvPr/>
        </p:nvSpPr>
        <p:spPr>
          <a:xfrm>
            <a:off x="1366755" y="2598812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Template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387968" y="3914378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Store finished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839C-FD77-5149-B6BF-9EAF935525BB}"/>
              </a:ext>
            </a:extLst>
          </p:cNvPr>
          <p:cNvSpPr txBox="1"/>
          <p:nvPr/>
        </p:nvSpPr>
        <p:spPr>
          <a:xfrm>
            <a:off x="5876747" y="2859455"/>
            <a:ext cx="1373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AI/ML enhancements (OCR capabilities)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54941-5AB7-0E48-BDF6-0883AD13CB1D}"/>
              </a:ext>
            </a:extLst>
          </p:cNvPr>
          <p:cNvSpPr/>
          <p:nvPr/>
        </p:nvSpPr>
        <p:spPr>
          <a:xfrm>
            <a:off x="6367838" y="5453180"/>
            <a:ext cx="688465" cy="247371"/>
          </a:xfrm>
          <a:prstGeom prst="rect">
            <a:avLst/>
          </a:prstGeom>
          <a:solidFill>
            <a:srgbClr val="0A38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F9CE4-B87A-A94B-8753-55A7849EA960}"/>
              </a:ext>
            </a:extLst>
          </p:cNvPr>
          <p:cNvSpPr/>
          <p:nvPr/>
        </p:nvSpPr>
        <p:spPr>
          <a:xfrm>
            <a:off x="6367838" y="5851250"/>
            <a:ext cx="688465" cy="247371"/>
          </a:xfrm>
          <a:prstGeom prst="rect">
            <a:avLst/>
          </a:prstGeom>
          <a:solidFill>
            <a:srgbClr val="AB8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4FAB0-C38A-DB4C-8A47-9C8526E43112}"/>
              </a:ext>
            </a:extLst>
          </p:cNvPr>
          <p:cNvSpPr txBox="1"/>
          <p:nvPr/>
        </p:nvSpPr>
        <p:spPr>
          <a:xfrm>
            <a:off x="6775615" y="544816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6613B-0BDF-2E4C-9420-91E0A5F7BB1E}"/>
              </a:ext>
            </a:extLst>
          </p:cNvPr>
          <p:cNvSpPr txBox="1"/>
          <p:nvPr/>
        </p:nvSpPr>
        <p:spPr>
          <a:xfrm>
            <a:off x="6990201" y="584413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Envisioned for target state</a:t>
            </a:r>
          </a:p>
        </p:txBody>
      </p:sp>
      <p:sp>
        <p:nvSpPr>
          <p:cNvPr id="32" name="Can 13">
            <a:extLst>
              <a:ext uri="{FF2B5EF4-FFF2-40B4-BE49-F238E27FC236}">
                <a16:creationId xmlns:a16="http://schemas.microsoft.com/office/drawing/2014/main" id="{3AB7F322-0605-AF48-8E93-C2C0B7B1BE65}"/>
              </a:ext>
            </a:extLst>
          </p:cNvPr>
          <p:cNvSpPr/>
          <p:nvPr/>
        </p:nvSpPr>
        <p:spPr>
          <a:xfrm>
            <a:off x="4754374" y="2859455"/>
            <a:ext cx="1109124" cy="70328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AWS 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(Documents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storage)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3585BC-2E0E-964C-B16F-877708ECFD7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930789" y="2481307"/>
            <a:ext cx="563089" cy="193206"/>
          </a:xfrm>
          <a:prstGeom prst="bentConnector3">
            <a:avLst>
              <a:gd name="adj1" fmla="val -869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53ADF5-1657-7242-94F3-166B4A6887E7}"/>
              </a:ext>
            </a:extLst>
          </p:cNvPr>
          <p:cNvSpPr txBox="1"/>
          <p:nvPr/>
        </p:nvSpPr>
        <p:spPr>
          <a:xfrm>
            <a:off x="5195439" y="2383155"/>
            <a:ext cx="10392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Neue Haas Unica Pro Light" panose="020B0404030206020203" pitchFamily="34" charset="0"/>
              </a:rPr>
              <a:t>Store finished </a:t>
            </a:r>
            <a:r>
              <a:rPr lang="en-US" sz="1100" dirty="0">
                <a:latin typeface="Neue Haas Unica Pro Light" panose="020B0404030206020203" pitchFamily="34" charset="0"/>
              </a:rPr>
              <a:t>documents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180291" y="2485990"/>
            <a:ext cx="116251" cy="25208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026" name="Picture 2" descr="C:\Users\aross\AppData\Local\Temp\1\SNAGHTML36632e8c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63" y="4943614"/>
            <a:ext cx="1275274" cy="12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296542" y="4557317"/>
            <a:ext cx="1082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Neue Haas Unica Pro Light" panose="020B0404030206020203" pitchFamily="34" charset="0"/>
              </a:rPr>
              <a:t>Expose an API</a:t>
            </a:r>
            <a:endParaRPr lang="en-US" sz="1100" dirty="0">
              <a:latin typeface="Neue Haas Unica Pro Light" panose="020B0404030206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Republic Bank 2014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 Republic Bank 2014</Template>
  <TotalTime>38114</TotalTime>
  <Words>281</Words>
  <Application>Microsoft Office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Garamond Premr Pro</vt:lpstr>
      <vt:lpstr>Helvetica</vt:lpstr>
      <vt:lpstr>Neue Haas Unica Pro</vt:lpstr>
      <vt:lpstr>Neue Haas Unica Pro Light</vt:lpstr>
      <vt:lpstr>Neue Haas Unica Pro Medium</vt:lpstr>
      <vt:lpstr>Times New Roman</vt:lpstr>
      <vt:lpstr>Wingdings</vt:lpstr>
      <vt:lpstr>First Republic Bank 2014</vt:lpstr>
      <vt:lpstr>Content Slides</vt:lpstr>
      <vt:lpstr>PowerPoint Presentation</vt:lpstr>
      <vt:lpstr>AutoDocs - Problem Statement</vt:lpstr>
      <vt:lpstr>AutoDocs - Solution</vt:lpstr>
      <vt:lpstr>AutoDocs - Business Impact</vt:lpstr>
      <vt:lpstr>AutoDocs - Demo</vt:lpstr>
      <vt:lpstr>AutoDocs - Key Benefits</vt:lpstr>
      <vt:lpstr>AutoDocs - Solution and Enhancements</vt:lpstr>
    </vt:vector>
  </TitlesOfParts>
  <Company>Learn iT!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 Slide</dc:title>
  <dc:creator>]</dc:creator>
  <cp:lastModifiedBy>Ross, Andrew</cp:lastModifiedBy>
  <cp:revision>659</cp:revision>
  <cp:lastPrinted>2019-10-17T22:55:01Z</cp:lastPrinted>
  <dcterms:created xsi:type="dcterms:W3CDTF">2015-10-21T15:10:10Z</dcterms:created>
  <dcterms:modified xsi:type="dcterms:W3CDTF">2019-12-13T21:14:10Z</dcterms:modified>
</cp:coreProperties>
</file>