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59" r:id="rId4"/>
    <p:sldId id="265" r:id="rId5"/>
    <p:sldId id="258"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00FFFF"/>
    <a:srgbClr val="FF33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2FBF6B6-8E2C-4C85-B81E-ACE788DDE1E3}" type="datetimeFigureOut">
              <a:rPr lang="en-IN" smtClean="0"/>
              <a:t>20-11-2022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4696585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BF6B6-8E2C-4C85-B81E-ACE788DDE1E3}"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77195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060703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3969600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764583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681339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696274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F6B6-8E2C-4C85-B81E-ACE788DDE1E3}"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47938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F6B6-8E2C-4C85-B81E-ACE788DDE1E3}"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56822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F6B6-8E2C-4C85-B81E-ACE788DDE1E3}"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65405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14748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BF6B6-8E2C-4C85-B81E-ACE788DDE1E3}"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94829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BF6B6-8E2C-4C85-B81E-ACE788DDE1E3}" type="datetimeFigureOut">
              <a:rPr lang="en-IN" smtClean="0"/>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335127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BF6B6-8E2C-4C85-B81E-ACE788DDE1E3}"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55495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2FBF6B6-8E2C-4C85-B81E-ACE788DDE1E3}" type="datetimeFigureOut">
              <a:rPr lang="en-IN" smtClean="0"/>
              <a:t>20-11-2022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72664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BF6B6-8E2C-4C85-B81E-ACE788DDE1E3}"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23420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BF6B6-8E2C-4C85-B81E-ACE788DDE1E3}"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15539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FBF6B6-8E2C-4C85-B81E-ACE788DDE1E3}" type="datetimeFigureOut">
              <a:rPr lang="en-IN" smtClean="0"/>
              <a:t>20-11-2022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07D3B4-DF39-4E94-88AD-C1249C0B6286}" type="slidenum">
              <a:rPr lang="en-IN" smtClean="0"/>
              <a:t>‹#›</a:t>
            </a:fld>
            <a:endParaRPr lang="en-IN"/>
          </a:p>
        </p:txBody>
      </p:sp>
    </p:spTree>
    <p:extLst>
      <p:ext uri="{BB962C8B-B14F-4D97-AF65-F5344CB8AC3E}">
        <p14:creationId xmlns:p14="http://schemas.microsoft.com/office/powerpoint/2010/main" val="3392733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F05C-E422-4297-9C0A-5D87BB94C8A0}"/>
              </a:ext>
            </a:extLst>
          </p:cNvPr>
          <p:cNvSpPr>
            <a:spLocks noGrp="1"/>
          </p:cNvSpPr>
          <p:nvPr>
            <p:ph type="ctrTitle"/>
          </p:nvPr>
        </p:nvSpPr>
        <p:spPr>
          <a:xfrm>
            <a:off x="1367161" y="798990"/>
            <a:ext cx="9037468" cy="2938507"/>
          </a:xfrm>
        </p:spPr>
        <p:txBody>
          <a:bodyPr>
            <a:normAutofit fontScale="90000"/>
          </a:bodyPr>
          <a:lstStyle/>
          <a:p>
            <a:pPr algn="l"/>
            <a:r>
              <a:rPr lang="en-US" dirty="0"/>
              <a:t>                             </a:t>
            </a:r>
            <a:r>
              <a:rPr lang="en-US" dirty="0">
                <a:solidFill>
                  <a:srgbClr val="FFC000"/>
                </a:solidFill>
                <a:latin typeface="Algerian" panose="04020705040A02060702" pitchFamily="82" charset="0"/>
              </a:rPr>
              <a:t>SWE 1010        </a:t>
            </a:r>
            <a:br>
              <a:rPr lang="en-US" dirty="0"/>
            </a:br>
            <a:r>
              <a:rPr lang="en-US" dirty="0"/>
              <a:t>                   </a:t>
            </a:r>
            <a:r>
              <a:rPr lang="en-US" sz="4400" dirty="0">
                <a:solidFill>
                  <a:srgbClr val="92D050"/>
                </a:solidFill>
                <a:latin typeface="Cooper Black" panose="0208090404030B020404" pitchFamily="18" charset="0"/>
              </a:rPr>
              <a:t>PROJECT REVIEW-</a:t>
            </a:r>
            <a:r>
              <a:rPr lang="en-US" sz="4400" dirty="0">
                <a:solidFill>
                  <a:srgbClr val="92D050"/>
                </a:solidFill>
                <a:latin typeface="Britannic Bold" panose="020B0903060703020204" pitchFamily="34" charset="0"/>
              </a:rPr>
              <a:t>2</a:t>
            </a:r>
            <a:br>
              <a:rPr lang="en-US" dirty="0"/>
            </a:br>
            <a:r>
              <a:rPr lang="en-US" dirty="0"/>
              <a:t>          </a:t>
            </a:r>
            <a:r>
              <a:rPr lang="en-US" sz="2000" dirty="0">
                <a:solidFill>
                  <a:srgbClr val="00FFFF"/>
                </a:solidFill>
                <a:latin typeface="Cooper Black" panose="0208090404030B020404" pitchFamily="18" charset="0"/>
              </a:rPr>
              <a:t>Recognition of Hand Movement for a Paralytic </a:t>
            </a:r>
            <a:br>
              <a:rPr lang="en-US" sz="2000" dirty="0">
                <a:solidFill>
                  <a:srgbClr val="00FFFF"/>
                </a:solidFill>
                <a:latin typeface="Cooper Black" panose="0208090404030B020404" pitchFamily="18" charset="0"/>
              </a:rPr>
            </a:br>
            <a:r>
              <a:rPr lang="en-US" sz="2000" dirty="0">
                <a:solidFill>
                  <a:srgbClr val="00FFFF"/>
                </a:solidFill>
                <a:latin typeface="Cooper Black" panose="0208090404030B020404" pitchFamily="18" charset="0"/>
              </a:rPr>
              <a:t>                      Person Using  Convolutional Neural Network</a:t>
            </a:r>
            <a:br>
              <a:rPr lang="en-IN" sz="4800" dirty="0">
                <a:solidFill>
                  <a:srgbClr val="00FFFF"/>
                </a:solidFill>
                <a:latin typeface="Cooper Black" panose="0208090404030B020404" pitchFamily="18" charset="0"/>
              </a:rPr>
            </a:br>
            <a:endParaRPr lang="en-IN" dirty="0"/>
          </a:p>
        </p:txBody>
      </p:sp>
      <p:sp>
        <p:nvSpPr>
          <p:cNvPr id="3" name="Subtitle 2">
            <a:extLst>
              <a:ext uri="{FF2B5EF4-FFF2-40B4-BE49-F238E27FC236}">
                <a16:creationId xmlns:a16="http://schemas.microsoft.com/office/drawing/2014/main" id="{7945555C-35D5-4512-B1B1-4FD43513FA4B}"/>
              </a:ext>
            </a:extLst>
          </p:cNvPr>
          <p:cNvSpPr>
            <a:spLocks noGrp="1"/>
          </p:cNvSpPr>
          <p:nvPr>
            <p:ph type="subTitle" idx="1"/>
          </p:nvPr>
        </p:nvSpPr>
        <p:spPr>
          <a:xfrm>
            <a:off x="1766656" y="3737498"/>
            <a:ext cx="9499107" cy="2321511"/>
          </a:xfrm>
        </p:spPr>
        <p:txBody>
          <a:bodyPr>
            <a:normAutofit lnSpcReduction="10000"/>
          </a:bodyPr>
          <a:lstStyle/>
          <a:p>
            <a:pPr algn="l"/>
            <a:r>
              <a:rPr lang="en-US" dirty="0"/>
              <a:t>                                                                                                                              </a:t>
            </a:r>
            <a:r>
              <a:rPr lang="en-US" dirty="0">
                <a:solidFill>
                  <a:srgbClr val="FFFF00"/>
                </a:solidFill>
                <a:latin typeface="Bahnschrift SemiBold" panose="020B0502040204020203" pitchFamily="34" charset="0"/>
              </a:rPr>
              <a:t>MEMBERS: </a:t>
            </a:r>
          </a:p>
          <a:p>
            <a:pPr algn="l"/>
            <a:r>
              <a:rPr lang="en-US" dirty="0">
                <a:solidFill>
                  <a:srgbClr val="FF3399"/>
                </a:solidFill>
              </a:rPr>
              <a:t>                                                                                                             </a:t>
            </a:r>
            <a:r>
              <a:rPr lang="en-US" dirty="0">
                <a:solidFill>
                  <a:srgbClr val="92D050"/>
                </a:solidFill>
              </a:rPr>
              <a:t>P. Nageswararao (20MIS1006)</a:t>
            </a:r>
          </a:p>
          <a:p>
            <a:pPr algn="l"/>
            <a:r>
              <a:rPr lang="en-US" dirty="0">
                <a:solidFill>
                  <a:srgbClr val="92D050"/>
                </a:solidFill>
              </a:rPr>
              <a:t>                                                                                                             M. Srikanth  (20MIS1086)</a:t>
            </a:r>
          </a:p>
          <a:p>
            <a:pPr algn="l"/>
            <a:r>
              <a:rPr lang="en-US" dirty="0">
                <a:solidFill>
                  <a:srgbClr val="92D050"/>
                </a:solidFill>
              </a:rPr>
              <a:t>												</a:t>
            </a:r>
            <a:r>
              <a:rPr lang="en-US" dirty="0" err="1">
                <a:solidFill>
                  <a:srgbClr val="92D050"/>
                </a:solidFill>
              </a:rPr>
              <a:t>ch.</a:t>
            </a:r>
            <a:r>
              <a:rPr lang="en-US" dirty="0">
                <a:solidFill>
                  <a:srgbClr val="92D050"/>
                </a:solidFill>
              </a:rPr>
              <a:t> </a:t>
            </a:r>
            <a:r>
              <a:rPr lang="en-US" dirty="0" err="1">
                <a:solidFill>
                  <a:srgbClr val="92D050"/>
                </a:solidFill>
              </a:rPr>
              <a:t>jaya</a:t>
            </a:r>
            <a:r>
              <a:rPr lang="en-US" dirty="0">
                <a:solidFill>
                  <a:srgbClr val="92D050"/>
                </a:solidFill>
              </a:rPr>
              <a:t> Venkatesh (20mis1083)</a:t>
            </a:r>
          </a:p>
          <a:p>
            <a:pPr algn="l"/>
            <a:r>
              <a:rPr lang="en-US" dirty="0">
                <a:latin typeface="Bahnschrift SemiCondensed" panose="020B0502040204020203" pitchFamily="34" charset="0"/>
              </a:rPr>
              <a:t>                                                                                                                            </a:t>
            </a:r>
            <a:r>
              <a:rPr lang="en-US" dirty="0">
                <a:solidFill>
                  <a:srgbClr val="FFFF00"/>
                </a:solidFill>
                <a:latin typeface="Bahnschrift SemiCondensed" panose="020B0502040204020203" pitchFamily="34" charset="0"/>
              </a:rPr>
              <a:t>FACULTY:</a:t>
            </a:r>
          </a:p>
          <a:p>
            <a:pPr algn="l"/>
            <a:r>
              <a:rPr lang="en-US" dirty="0">
                <a:solidFill>
                  <a:srgbClr val="92D050"/>
                </a:solidFill>
              </a:rPr>
              <a:t>                                                                                                                          PROF. Geetha s</a:t>
            </a:r>
            <a:endParaRPr lang="en-IN" dirty="0">
              <a:solidFill>
                <a:srgbClr val="92D050"/>
              </a:solidFill>
            </a:endParaRPr>
          </a:p>
        </p:txBody>
      </p:sp>
    </p:spTree>
    <p:extLst>
      <p:ext uri="{BB962C8B-B14F-4D97-AF65-F5344CB8AC3E}">
        <p14:creationId xmlns:p14="http://schemas.microsoft.com/office/powerpoint/2010/main" val="185247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1A5E-C8E3-4083-8710-999EC042CEC1}"/>
              </a:ext>
            </a:extLst>
          </p:cNvPr>
          <p:cNvSpPr>
            <a:spLocks noGrp="1"/>
          </p:cNvSpPr>
          <p:nvPr>
            <p:ph type="title"/>
          </p:nvPr>
        </p:nvSpPr>
        <p:spPr>
          <a:xfrm>
            <a:off x="198121" y="1051560"/>
            <a:ext cx="3489959" cy="2506980"/>
          </a:xfrm>
        </p:spPr>
        <p:txBody>
          <a:bodyPr/>
          <a:lstStyle/>
          <a:p>
            <a:r>
              <a:rPr lang="en-US" dirty="0">
                <a:highlight>
                  <a:srgbClr val="FF3399"/>
                </a:highlight>
                <a:latin typeface="Arial Rounded MT Bold" panose="020F0704030504030204" pitchFamily="34" charset="0"/>
              </a:rPr>
              <a:t>EXISTING SYSTEM</a:t>
            </a:r>
            <a:endParaRPr lang="en-IN" dirty="0">
              <a:highlight>
                <a:srgbClr val="FF3399"/>
              </a:highlight>
              <a:latin typeface="Arial Rounded MT Bold" panose="020F0704030504030204" pitchFamily="34" charset="0"/>
            </a:endParaRPr>
          </a:p>
        </p:txBody>
      </p:sp>
      <p:sp>
        <p:nvSpPr>
          <p:cNvPr id="40" name="Picture Placeholder 38">
            <a:extLst>
              <a:ext uri="{FF2B5EF4-FFF2-40B4-BE49-F238E27FC236}">
                <a16:creationId xmlns:a16="http://schemas.microsoft.com/office/drawing/2014/main" id="{752E3608-22E9-41CD-A094-79D1B2BC6311}"/>
              </a:ext>
            </a:extLst>
          </p:cNvPr>
          <p:cNvSpPr txBox="1">
            <a:spLocks/>
          </p:cNvSpPr>
          <p:nvPr/>
        </p:nvSpPr>
        <p:spPr>
          <a:xfrm>
            <a:off x="3806190" y="1119186"/>
            <a:ext cx="7136130" cy="3857625"/>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p>
      <p:pic>
        <p:nvPicPr>
          <p:cNvPr id="45" name="Picture 44">
            <a:extLst>
              <a:ext uri="{FF2B5EF4-FFF2-40B4-BE49-F238E27FC236}">
                <a16:creationId xmlns:a16="http://schemas.microsoft.com/office/drawing/2014/main" id="{D910591C-EF26-4776-9F89-031266DF6A60}"/>
              </a:ext>
            </a:extLst>
          </p:cNvPr>
          <p:cNvPicPr>
            <a:picLocks noChangeAspect="1"/>
          </p:cNvPicPr>
          <p:nvPr/>
        </p:nvPicPr>
        <p:blipFill>
          <a:blip r:embed="rId2"/>
          <a:stretch>
            <a:fillRect/>
          </a:stretch>
        </p:blipFill>
        <p:spPr>
          <a:xfrm>
            <a:off x="3806190" y="1119187"/>
            <a:ext cx="7200900" cy="3857625"/>
          </a:xfrm>
          <a:prstGeom prst="rect">
            <a:avLst/>
          </a:prstGeom>
        </p:spPr>
      </p:pic>
    </p:spTree>
    <p:extLst>
      <p:ext uri="{BB962C8B-B14F-4D97-AF65-F5344CB8AC3E}">
        <p14:creationId xmlns:p14="http://schemas.microsoft.com/office/powerpoint/2010/main" val="69821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2F5E-5E70-4A96-9064-200A5070EB31}"/>
              </a:ext>
            </a:extLst>
          </p:cNvPr>
          <p:cNvSpPr>
            <a:spLocks noGrp="1"/>
          </p:cNvSpPr>
          <p:nvPr>
            <p:ph type="title"/>
          </p:nvPr>
        </p:nvSpPr>
        <p:spPr>
          <a:xfrm>
            <a:off x="465137" y="2567940"/>
            <a:ext cx="3520123" cy="670560"/>
          </a:xfrm>
        </p:spPr>
        <p:txBody>
          <a:bodyPr>
            <a:normAutofit fontScale="90000"/>
          </a:bodyPr>
          <a:lstStyle/>
          <a:p>
            <a:r>
              <a:rPr lang="en-US" dirty="0">
                <a:highlight>
                  <a:srgbClr val="FF0000"/>
                </a:highlight>
                <a:latin typeface="Arial Rounded MT Bold" panose="020F0704030504030204" pitchFamily="34" charset="0"/>
              </a:rPr>
              <a:t>PROPOSED SYSTEM</a:t>
            </a:r>
            <a:endParaRPr lang="en-IN" dirty="0">
              <a:highlight>
                <a:srgbClr val="FF0000"/>
              </a:highlight>
              <a:latin typeface="Arial Rounded MT Bold" panose="020F0704030504030204" pitchFamily="34" charset="0"/>
            </a:endParaRPr>
          </a:p>
        </p:txBody>
      </p:sp>
      <p:pic>
        <p:nvPicPr>
          <p:cNvPr id="22" name="Picture Placeholder 21">
            <a:extLst>
              <a:ext uri="{FF2B5EF4-FFF2-40B4-BE49-F238E27FC236}">
                <a16:creationId xmlns:a16="http://schemas.microsoft.com/office/drawing/2014/main" id="{49D78387-D22D-4375-94BB-70941E3D82C8}"/>
              </a:ext>
            </a:extLst>
          </p:cNvPr>
          <p:cNvPicPr>
            <a:picLocks noGrp="1" noChangeAspect="1"/>
          </p:cNvPicPr>
          <p:nvPr>
            <p:ph type="pic" idx="1"/>
          </p:nvPr>
        </p:nvPicPr>
        <p:blipFill rotWithShape="1">
          <a:blip r:embed="rId2"/>
          <a:srcRect t="1905" b="1905"/>
          <a:stretch/>
        </p:blipFill>
        <p:spPr>
          <a:xfrm>
            <a:off x="4594225" y="777875"/>
            <a:ext cx="7132638" cy="5097463"/>
          </a:xfrm>
        </p:spPr>
      </p:pic>
    </p:spTree>
    <p:extLst>
      <p:ext uri="{BB962C8B-B14F-4D97-AF65-F5344CB8AC3E}">
        <p14:creationId xmlns:p14="http://schemas.microsoft.com/office/powerpoint/2010/main" val="290628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A834-0C24-4645-851C-F7F9266173CF}"/>
              </a:ext>
            </a:extLst>
          </p:cNvPr>
          <p:cNvSpPr>
            <a:spLocks noGrp="1"/>
          </p:cNvSpPr>
          <p:nvPr>
            <p:ph type="ctrTitle"/>
          </p:nvPr>
        </p:nvSpPr>
        <p:spPr>
          <a:xfrm>
            <a:off x="727969" y="523783"/>
            <a:ext cx="9863091" cy="710213"/>
          </a:xfrm>
        </p:spPr>
        <p:txBody>
          <a:bodyPr>
            <a:noAutofit/>
          </a:bodyPr>
          <a:lstStyle/>
          <a:p>
            <a:pPr algn="l"/>
            <a:r>
              <a:rPr lang="en-US" sz="3600" dirty="0">
                <a:highlight>
                  <a:srgbClr val="00FFFF"/>
                </a:highlight>
                <a:latin typeface="Arial Rounded MT Bold" panose="020F0704030504030204" pitchFamily="34" charset="0"/>
              </a:rPr>
              <a:t>EXPLANATION IN DETAIL</a:t>
            </a:r>
            <a:endParaRPr lang="en-IN" sz="3600" dirty="0">
              <a:highlight>
                <a:srgbClr val="00FFFF"/>
              </a:highlight>
              <a:latin typeface="Arial Rounded MT Bold" panose="020F0704030504030204" pitchFamily="34" charset="0"/>
            </a:endParaRPr>
          </a:p>
        </p:txBody>
      </p:sp>
      <p:sp>
        <p:nvSpPr>
          <p:cNvPr id="3" name="Subtitle 2">
            <a:extLst>
              <a:ext uri="{FF2B5EF4-FFF2-40B4-BE49-F238E27FC236}">
                <a16:creationId xmlns:a16="http://schemas.microsoft.com/office/drawing/2014/main" id="{E621A19C-08A2-4C8E-B2D3-F0966475B61A}"/>
              </a:ext>
            </a:extLst>
          </p:cNvPr>
          <p:cNvSpPr>
            <a:spLocks noGrp="1"/>
          </p:cNvSpPr>
          <p:nvPr>
            <p:ph type="subTitle" idx="1"/>
          </p:nvPr>
        </p:nvSpPr>
        <p:spPr>
          <a:xfrm>
            <a:off x="727968" y="1296140"/>
            <a:ext cx="10626572" cy="5326602"/>
          </a:xfrm>
        </p:spPr>
        <p:txBody>
          <a:bodyPr>
            <a:normAutofit/>
          </a:bodyPr>
          <a:lstStyle/>
          <a:p>
            <a:pPr algn="l"/>
            <a:r>
              <a:rPr lang="en-US" sz="1400" dirty="0">
                <a:latin typeface="Segoe Script" panose="030B0504020000000003" pitchFamily="66" charset="0"/>
              </a:rPr>
              <a:t>One of the problems in gesture recognition is dealing with the image background and the noise often present in the regions of interest, such as the hand region. The use of neural networks for color segmentation, followed by morphological operations and a polygonal approximation, presented excellent results as a way to separate the hand region from the background and to remove noise. This step is important because it removes image objects that are not relevant to the classification method, allowing the convolutional neural network to extract the most relevant gesture features through their convolution and pooling layers and, therefore, to increase network accuracy. The proposal to make a logical AND operation with the segmentation masks and the original images provided the relevant information of the palms and fingers. Thus, the proposed CNN architectures achieved high success rates at a relatively low computational cost. It was superior to methodologies mentioned in related works, confirming the robustness of the presented method. In addition, the proposed architectures reached accuracies very similar to the architectures already defined in the literature, although they are much simpler and have a lower computational cost. This is possible due to the proposed image processing methodology, in which unnecessary information is removed, allowing improved feature extraction by the CNN. The proposed methodology and CNN architecture open the door to a future implementation of gesture recognition in embedded devices with hardware limitations. The proposed methodology approaches only cases of gestures present in static images, without hand detection and tracking or cases of hand occlusion. In the future, we intend to work on these particular cases in a new data preprocessing methodology, investigating other techniques of color segmentation  and deep learning architectures.</a:t>
            </a:r>
            <a:endParaRPr lang="en-IN" sz="1400" dirty="0">
              <a:latin typeface="Segoe Script" panose="030B0504020000000003" pitchFamily="66" charset="0"/>
            </a:endParaRPr>
          </a:p>
        </p:txBody>
      </p:sp>
    </p:spTree>
    <p:extLst>
      <p:ext uri="{BB962C8B-B14F-4D97-AF65-F5344CB8AC3E}">
        <p14:creationId xmlns:p14="http://schemas.microsoft.com/office/powerpoint/2010/main" val="212481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E6EE-FE77-4219-BBD3-394AD1C9038D}"/>
              </a:ext>
            </a:extLst>
          </p:cNvPr>
          <p:cNvSpPr>
            <a:spLocks noGrp="1"/>
          </p:cNvSpPr>
          <p:nvPr>
            <p:ph type="ctrTitle"/>
          </p:nvPr>
        </p:nvSpPr>
        <p:spPr>
          <a:xfrm>
            <a:off x="1108816" y="310718"/>
            <a:ext cx="8727642" cy="2299316"/>
          </a:xfrm>
        </p:spPr>
        <p:txBody>
          <a:bodyPr>
            <a:normAutofit/>
          </a:bodyPr>
          <a:lstStyle/>
          <a:p>
            <a:pPr algn="l"/>
            <a:r>
              <a:rPr lang="en-US" dirty="0"/>
              <a:t>             </a:t>
            </a:r>
            <a:r>
              <a:rPr lang="en-US" sz="4000" dirty="0">
                <a:highlight>
                  <a:srgbClr val="808080"/>
                </a:highlight>
                <a:latin typeface="Arial Rounded MT Bold" panose="020F0704030504030204" pitchFamily="34" charset="0"/>
              </a:rPr>
              <a:t>SYSTEM REQUIREMENTS</a:t>
            </a:r>
            <a:br>
              <a:rPr lang="en-US" sz="4000" dirty="0">
                <a:highlight>
                  <a:srgbClr val="808080"/>
                </a:highlight>
                <a:latin typeface="Arial Rounded MT Bold" panose="020F0704030504030204" pitchFamily="34" charset="0"/>
              </a:rPr>
            </a:br>
            <a:r>
              <a:rPr lang="en-US" sz="4000" dirty="0">
                <a:highlight>
                  <a:srgbClr val="808080"/>
                </a:highlight>
                <a:latin typeface="Arial Rounded MT Bold" panose="020F0704030504030204" pitchFamily="34" charset="0"/>
              </a:rPr>
              <a:t>    </a:t>
            </a:r>
            <a:br>
              <a:rPr lang="en-US" sz="4400" dirty="0">
                <a:latin typeface="Arial Rounded MT Bold" panose="020F0704030504030204" pitchFamily="34" charset="0"/>
              </a:rPr>
            </a:br>
            <a:endParaRPr lang="en-IN" dirty="0">
              <a:latin typeface="Arial Rounded MT Bold" panose="020F0704030504030204" pitchFamily="34" charset="0"/>
            </a:endParaRPr>
          </a:p>
        </p:txBody>
      </p:sp>
      <p:sp>
        <p:nvSpPr>
          <p:cNvPr id="3" name="Subtitle 2">
            <a:extLst>
              <a:ext uri="{FF2B5EF4-FFF2-40B4-BE49-F238E27FC236}">
                <a16:creationId xmlns:a16="http://schemas.microsoft.com/office/drawing/2014/main" id="{59F658E2-C0E1-4E3A-949A-0DE38CE1DC3E}"/>
              </a:ext>
            </a:extLst>
          </p:cNvPr>
          <p:cNvSpPr>
            <a:spLocks noGrp="1"/>
          </p:cNvSpPr>
          <p:nvPr>
            <p:ph type="subTitle" idx="1"/>
          </p:nvPr>
        </p:nvSpPr>
        <p:spPr>
          <a:xfrm>
            <a:off x="4208016" y="1873187"/>
            <a:ext cx="7652551" cy="4287915"/>
          </a:xfrm>
        </p:spPr>
        <p:txBody>
          <a:bodyPr>
            <a:normAutofit/>
          </a:bodyPr>
          <a:lstStyle/>
          <a:p>
            <a:pPr algn="l"/>
            <a:r>
              <a:rPr lang="en-US" dirty="0">
                <a:solidFill>
                  <a:srgbClr val="FFFF00"/>
                </a:solidFill>
              </a:rPr>
              <a:t>Hardware</a:t>
            </a:r>
          </a:p>
          <a:p>
            <a:pPr algn="l"/>
            <a:r>
              <a:rPr lang="en-US" dirty="0">
                <a:solidFill>
                  <a:srgbClr val="00FFFF"/>
                </a:solidFill>
              </a:rPr>
              <a:t>• Web Camera - (320 x 260 minimum) </a:t>
            </a:r>
          </a:p>
          <a:p>
            <a:pPr algn="l"/>
            <a:r>
              <a:rPr lang="en-US" dirty="0">
                <a:solidFill>
                  <a:srgbClr val="00FFFF"/>
                </a:solidFill>
              </a:rPr>
              <a:t>• Processor - 400 MHz or above </a:t>
            </a:r>
          </a:p>
          <a:p>
            <a:pPr algn="l"/>
            <a:r>
              <a:rPr lang="en-US" dirty="0">
                <a:solidFill>
                  <a:srgbClr val="00FFFF"/>
                </a:solidFill>
              </a:rPr>
              <a:t>• RAM - 512 MB or above </a:t>
            </a:r>
          </a:p>
          <a:p>
            <a:pPr algn="l"/>
            <a:r>
              <a:rPr lang="en-US" dirty="0">
                <a:solidFill>
                  <a:srgbClr val="00FFFF"/>
                </a:solidFill>
              </a:rPr>
              <a:t>• Hard disk - at least 256 MB free </a:t>
            </a:r>
          </a:p>
          <a:p>
            <a:pPr algn="l"/>
            <a:r>
              <a:rPr lang="en-US" dirty="0">
                <a:solidFill>
                  <a:srgbClr val="FFFF00"/>
                </a:solidFill>
              </a:rPr>
              <a:t>Software </a:t>
            </a:r>
          </a:p>
          <a:p>
            <a:pPr algn="l"/>
            <a:r>
              <a:rPr lang="en-US" dirty="0">
                <a:solidFill>
                  <a:srgbClr val="00FFFF"/>
                </a:solidFill>
              </a:rPr>
              <a:t>• Operating System Platform - Windows XP </a:t>
            </a:r>
          </a:p>
          <a:p>
            <a:pPr algn="l"/>
            <a:r>
              <a:rPr lang="en-US" dirty="0">
                <a:solidFill>
                  <a:srgbClr val="00FFFF"/>
                </a:solidFill>
              </a:rPr>
              <a:t>• Back End – C++ or Python</a:t>
            </a:r>
          </a:p>
          <a:p>
            <a:pPr algn="l"/>
            <a:r>
              <a:rPr lang="en-US" dirty="0">
                <a:solidFill>
                  <a:srgbClr val="00FFFF"/>
                </a:solidFill>
              </a:rPr>
              <a:t>• GUI development - Visual Basic 6.0 Gesture Recognition </a:t>
            </a:r>
          </a:p>
        </p:txBody>
      </p:sp>
    </p:spTree>
    <p:extLst>
      <p:ext uri="{BB962C8B-B14F-4D97-AF65-F5344CB8AC3E}">
        <p14:creationId xmlns:p14="http://schemas.microsoft.com/office/powerpoint/2010/main" val="309930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3E9C-54D4-4A79-9084-8F90CFF53D47}"/>
              </a:ext>
            </a:extLst>
          </p:cNvPr>
          <p:cNvSpPr>
            <a:spLocks noGrp="1"/>
          </p:cNvSpPr>
          <p:nvPr>
            <p:ph type="title"/>
          </p:nvPr>
        </p:nvSpPr>
        <p:spPr>
          <a:xfrm>
            <a:off x="312421" y="251461"/>
            <a:ext cx="10408919" cy="5444382"/>
          </a:xfrm>
        </p:spPr>
        <p:txBody>
          <a:bodyPr>
            <a:normAutofit/>
          </a:bodyPr>
          <a:lstStyle/>
          <a:p>
            <a:r>
              <a:rPr lang="en-US" dirty="0"/>
              <a:t>                                                  </a:t>
            </a:r>
            <a:r>
              <a:rPr lang="en-US" sz="2800" dirty="0">
                <a:solidFill>
                  <a:srgbClr val="FFFF00"/>
                </a:solidFill>
                <a:latin typeface="Aharoni" panose="02010803020104030203" pitchFamily="2" charset="-79"/>
                <a:cs typeface="Aharoni" panose="02010803020104030203" pitchFamily="2" charset="-79"/>
              </a:rPr>
              <a:t>DATA FLOW DIAGRAMS</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r>
              <a:rPr lang="en-US" sz="2800" dirty="0"/>
              <a:t>DFD LEVEL 1</a:t>
            </a:r>
            <a:endParaRPr lang="en-IN" dirty="0"/>
          </a:p>
        </p:txBody>
      </p:sp>
      <p:sp>
        <p:nvSpPr>
          <p:cNvPr id="8" name="Picture Placeholder 6">
            <a:extLst>
              <a:ext uri="{FF2B5EF4-FFF2-40B4-BE49-F238E27FC236}">
                <a16:creationId xmlns:a16="http://schemas.microsoft.com/office/drawing/2014/main" id="{330677A1-F65B-423F-AB40-D0D80AAF7A89}"/>
              </a:ext>
            </a:extLst>
          </p:cNvPr>
          <p:cNvSpPr txBox="1">
            <a:spLocks/>
          </p:cNvSpPr>
          <p:nvPr/>
        </p:nvSpPr>
        <p:spPr>
          <a:xfrm>
            <a:off x="3480139" y="1029393"/>
            <a:ext cx="3568362" cy="29692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p>
      <p:pic>
        <p:nvPicPr>
          <p:cNvPr id="14" name="Picture 13">
            <a:extLst>
              <a:ext uri="{FF2B5EF4-FFF2-40B4-BE49-F238E27FC236}">
                <a16:creationId xmlns:a16="http://schemas.microsoft.com/office/drawing/2014/main" id="{40FD719D-D4F4-4DAD-B88A-507A5481A7CD}"/>
              </a:ext>
            </a:extLst>
          </p:cNvPr>
          <p:cNvPicPr>
            <a:picLocks noChangeAspect="1"/>
          </p:cNvPicPr>
          <p:nvPr/>
        </p:nvPicPr>
        <p:blipFill>
          <a:blip r:embed="rId2"/>
          <a:stretch>
            <a:fillRect/>
          </a:stretch>
        </p:blipFill>
        <p:spPr>
          <a:xfrm>
            <a:off x="3480139" y="1029393"/>
            <a:ext cx="3644561" cy="3888518"/>
          </a:xfrm>
          <a:prstGeom prst="rect">
            <a:avLst/>
          </a:prstGeom>
        </p:spPr>
      </p:pic>
    </p:spTree>
    <p:extLst>
      <p:ext uri="{BB962C8B-B14F-4D97-AF65-F5344CB8AC3E}">
        <p14:creationId xmlns:p14="http://schemas.microsoft.com/office/powerpoint/2010/main" val="41328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035C-3C28-4700-B50F-0B7FA0C896B7}"/>
              </a:ext>
            </a:extLst>
          </p:cNvPr>
          <p:cNvSpPr>
            <a:spLocks noGrp="1"/>
          </p:cNvSpPr>
          <p:nvPr>
            <p:ph type="title"/>
          </p:nvPr>
        </p:nvSpPr>
        <p:spPr>
          <a:xfrm>
            <a:off x="4500979" y="6027938"/>
            <a:ext cx="3426780" cy="452761"/>
          </a:xfrm>
        </p:spPr>
        <p:txBody>
          <a:bodyPr>
            <a:normAutofit fontScale="90000"/>
          </a:bodyPr>
          <a:lstStyle/>
          <a:p>
            <a:r>
              <a:rPr lang="en-US" dirty="0"/>
              <a:t>DFD Diagram LEVEL 2</a:t>
            </a:r>
            <a:endParaRPr lang="en-IN" dirty="0"/>
          </a:p>
        </p:txBody>
      </p:sp>
      <p:pic>
        <p:nvPicPr>
          <p:cNvPr id="11" name="Picture Placeholder 10">
            <a:extLst>
              <a:ext uri="{FF2B5EF4-FFF2-40B4-BE49-F238E27FC236}">
                <a16:creationId xmlns:a16="http://schemas.microsoft.com/office/drawing/2014/main" id="{07255D25-799E-4BC2-99FD-7DA6023DABE1}"/>
              </a:ext>
            </a:extLst>
          </p:cNvPr>
          <p:cNvPicPr>
            <a:picLocks noGrp="1" noChangeAspect="1"/>
          </p:cNvPicPr>
          <p:nvPr>
            <p:ph type="pic" idx="1"/>
          </p:nvPr>
        </p:nvPicPr>
        <p:blipFill rotWithShape="1">
          <a:blip r:embed="rId2"/>
          <a:srcRect l="5863" t="13588" r="1115" b="5572"/>
          <a:stretch/>
        </p:blipFill>
        <p:spPr>
          <a:xfrm>
            <a:off x="2716568" y="754602"/>
            <a:ext cx="7299692" cy="4762832"/>
          </a:xfrm>
          <a:prstGeom prst="rect">
            <a:avLst/>
          </a:prstGeom>
        </p:spPr>
      </p:pic>
    </p:spTree>
    <p:extLst>
      <p:ext uri="{BB962C8B-B14F-4D97-AF65-F5344CB8AC3E}">
        <p14:creationId xmlns:p14="http://schemas.microsoft.com/office/powerpoint/2010/main" val="126333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DD19-18A3-4B24-BB70-1C3E8C80663A}"/>
              </a:ext>
            </a:extLst>
          </p:cNvPr>
          <p:cNvSpPr>
            <a:spLocks noGrp="1"/>
          </p:cNvSpPr>
          <p:nvPr>
            <p:ph type="ctrTitle"/>
          </p:nvPr>
        </p:nvSpPr>
        <p:spPr>
          <a:xfrm>
            <a:off x="1367161" y="523783"/>
            <a:ext cx="9250531" cy="692458"/>
          </a:xfrm>
        </p:spPr>
        <p:txBody>
          <a:bodyPr>
            <a:normAutofit fontScale="90000"/>
          </a:bodyPr>
          <a:lstStyle/>
          <a:p>
            <a:pPr algn="l"/>
            <a:r>
              <a:rPr lang="en-US" dirty="0">
                <a:solidFill>
                  <a:srgbClr val="66FF66"/>
                </a:solidFill>
                <a:latin typeface="Britannic Bold" panose="020B0903060703020204" pitchFamily="34" charset="0"/>
              </a:rPr>
              <a:t>DATA DICTIONARY</a:t>
            </a:r>
            <a:endParaRPr lang="en-IN" dirty="0">
              <a:solidFill>
                <a:srgbClr val="66FF66"/>
              </a:solidFill>
              <a:latin typeface="Britannic Bold" panose="020B0903060703020204" pitchFamily="34" charset="0"/>
            </a:endParaRPr>
          </a:p>
        </p:txBody>
      </p:sp>
      <p:sp>
        <p:nvSpPr>
          <p:cNvPr id="3" name="Subtitle 2">
            <a:extLst>
              <a:ext uri="{FF2B5EF4-FFF2-40B4-BE49-F238E27FC236}">
                <a16:creationId xmlns:a16="http://schemas.microsoft.com/office/drawing/2014/main" id="{C4DEAD44-B641-4AF0-BEB7-1E8DA559A391}"/>
              </a:ext>
            </a:extLst>
          </p:cNvPr>
          <p:cNvSpPr>
            <a:spLocks noGrp="1"/>
          </p:cNvSpPr>
          <p:nvPr>
            <p:ph type="subTitle" idx="1"/>
          </p:nvPr>
        </p:nvSpPr>
        <p:spPr>
          <a:xfrm>
            <a:off x="807868" y="1296140"/>
            <a:ext cx="10511161" cy="5038077"/>
          </a:xfrm>
        </p:spPr>
        <p:txBody>
          <a:bodyPr>
            <a:normAutofit fontScale="92500" lnSpcReduction="20000"/>
          </a:bodyPr>
          <a:lstStyle/>
          <a:p>
            <a:pPr algn="l"/>
            <a:r>
              <a:rPr lang="en-US" dirty="0">
                <a:latin typeface="Sitka Text" panose="02000505000000020004" pitchFamily="2" charset="0"/>
              </a:rPr>
              <a:t>High Resolution Camera </a:t>
            </a:r>
          </a:p>
          <a:p>
            <a:pPr algn="l"/>
            <a:r>
              <a:rPr lang="en-US" dirty="0">
                <a:latin typeface="Sitka Text" panose="02000505000000020004" pitchFamily="2" charset="0"/>
              </a:rPr>
              <a:t>The images of the hand movement are gathering from High resolution camera. This image is in RGB form. Color transformation structure for the RGB image is created, and then, RGB form image will be convert into grayscale format.</a:t>
            </a:r>
          </a:p>
          <a:p>
            <a:pPr algn="l"/>
            <a:r>
              <a:rPr lang="en-US" dirty="0">
                <a:latin typeface="Sitka Text" panose="02000505000000020004" pitchFamily="2" charset="0"/>
              </a:rPr>
              <a:t> Data Pre-processing</a:t>
            </a:r>
          </a:p>
          <a:p>
            <a:pPr algn="l"/>
            <a:r>
              <a:rPr lang="en-US" dirty="0">
                <a:latin typeface="Sitka Text" panose="02000505000000020004" pitchFamily="2" charset="0"/>
              </a:rPr>
              <a:t> It is step in which the data gets transformed, or Encoded ,to bring it to such a state that now the machine can easily parse it </a:t>
            </a:r>
            <a:r>
              <a:rPr lang="en-US" dirty="0" err="1">
                <a:latin typeface="Sitka Text" panose="02000505000000020004" pitchFamily="2" charset="0"/>
              </a:rPr>
              <a:t>i.e.Hand</a:t>
            </a:r>
            <a:r>
              <a:rPr lang="en-US" dirty="0">
                <a:latin typeface="Sitka Text" panose="02000505000000020004" pitchFamily="2" charset="0"/>
              </a:rPr>
              <a:t> tracking and color will be detected. Image is extract done using the smoothing filter. Image enhancement is carried out for increasing the contrast.</a:t>
            </a:r>
          </a:p>
          <a:p>
            <a:pPr algn="l"/>
            <a:r>
              <a:rPr lang="en-US" dirty="0">
                <a:latin typeface="Sitka Text" panose="02000505000000020004" pitchFamily="2" charset="0"/>
              </a:rPr>
              <a:t> Convolution Neural Network</a:t>
            </a:r>
          </a:p>
          <a:p>
            <a:pPr algn="l"/>
            <a:r>
              <a:rPr lang="en-US" dirty="0">
                <a:latin typeface="Sitka Text" panose="02000505000000020004" pitchFamily="2" charset="0"/>
              </a:rPr>
              <a:t> We propose a convolution neural network method to recognize hand movements of human task activities from a camera image. To achieve the robustness performance , the skin model and the calibration of hand </a:t>
            </a:r>
            <a:r>
              <a:rPr lang="en-US" dirty="0" err="1">
                <a:latin typeface="Sitka Text" panose="02000505000000020004" pitchFamily="2" charset="0"/>
              </a:rPr>
              <a:t>positon</a:t>
            </a:r>
            <a:r>
              <a:rPr lang="en-US" dirty="0">
                <a:latin typeface="Sitka Text" panose="02000505000000020004" pitchFamily="2" charset="0"/>
              </a:rPr>
              <a:t> and orientation are applied to obtain the training and testing data for the CNN .</a:t>
            </a:r>
          </a:p>
          <a:p>
            <a:pPr algn="l"/>
            <a:r>
              <a:rPr lang="en-US" dirty="0">
                <a:latin typeface="Sitka Text" panose="02000505000000020004" pitchFamily="2" charset="0"/>
              </a:rPr>
              <a:t> Feature Extraction </a:t>
            </a:r>
          </a:p>
          <a:p>
            <a:pPr algn="l"/>
            <a:r>
              <a:rPr lang="en-US" dirty="0">
                <a:latin typeface="Sitka Text" panose="02000505000000020004" pitchFamily="2" charset="0"/>
              </a:rPr>
              <a:t>Feature extraction plays an important role for identification of an Hand signals. In many application of image processing feature extraction is used. Color, texture, morphology, edges etc. This is the feature which can be used in Recognition of hand movement. </a:t>
            </a:r>
            <a:endParaRPr lang="en-IN" dirty="0">
              <a:latin typeface="Sitka Text" panose="02000505000000020004" pitchFamily="2" charset="0"/>
            </a:endParaRPr>
          </a:p>
        </p:txBody>
      </p:sp>
    </p:spTree>
    <p:extLst>
      <p:ext uri="{BB962C8B-B14F-4D97-AF65-F5344CB8AC3E}">
        <p14:creationId xmlns:p14="http://schemas.microsoft.com/office/powerpoint/2010/main" val="369226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8243-6965-41FA-9FE2-57A976249E4E}"/>
              </a:ext>
            </a:extLst>
          </p:cNvPr>
          <p:cNvSpPr>
            <a:spLocks noGrp="1"/>
          </p:cNvSpPr>
          <p:nvPr>
            <p:ph type="title"/>
          </p:nvPr>
        </p:nvSpPr>
        <p:spPr>
          <a:xfrm>
            <a:off x="5060272" y="3116062"/>
            <a:ext cx="3657600" cy="1624614"/>
          </a:xfrm>
        </p:spPr>
        <p:txBody>
          <a:bodyPr/>
          <a:lstStyle/>
          <a:p>
            <a:r>
              <a:rPr lang="en-US" dirty="0">
                <a:highlight>
                  <a:srgbClr val="00FF00"/>
                </a:highlight>
                <a:latin typeface="Arial Rounded MT Bold" panose="020F0704030504030204" pitchFamily="34" charset="0"/>
              </a:rPr>
              <a:t>THANK YOU</a:t>
            </a:r>
            <a:endParaRPr lang="en-IN" dirty="0">
              <a:highlight>
                <a:srgbClr val="00FF00"/>
              </a:highlight>
              <a:latin typeface="Arial Rounded MT Bold" panose="020F0704030504030204" pitchFamily="34" charset="0"/>
            </a:endParaRPr>
          </a:p>
        </p:txBody>
      </p:sp>
    </p:spTree>
    <p:extLst>
      <p:ext uri="{BB962C8B-B14F-4D97-AF65-F5344CB8AC3E}">
        <p14:creationId xmlns:p14="http://schemas.microsoft.com/office/powerpoint/2010/main" val="4027685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192</TotalTime>
  <Words>690</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Aharoni</vt:lpstr>
      <vt:lpstr>Algerian</vt:lpstr>
      <vt:lpstr>Arial</vt:lpstr>
      <vt:lpstr>Arial Rounded MT Bold</vt:lpstr>
      <vt:lpstr>Bahnschrift SemiBold</vt:lpstr>
      <vt:lpstr>Bahnschrift SemiCondensed</vt:lpstr>
      <vt:lpstr>Britannic Bold</vt:lpstr>
      <vt:lpstr>Calibri</vt:lpstr>
      <vt:lpstr>Calibri Light</vt:lpstr>
      <vt:lpstr>Cooper Black</vt:lpstr>
      <vt:lpstr>Segoe Script</vt:lpstr>
      <vt:lpstr>Sitka Text</vt:lpstr>
      <vt:lpstr>Celestial</vt:lpstr>
      <vt:lpstr>                             SWE 1010                            PROJECT REVIEW-2           Recognition of Hand Movement for a Paralytic                        Person Using  Convolutional Neural Network </vt:lpstr>
      <vt:lpstr>EXISTING SYSTEM</vt:lpstr>
      <vt:lpstr>PROPOSED SYSTEM</vt:lpstr>
      <vt:lpstr>EXPLANATION IN DETAIL</vt:lpstr>
      <vt:lpstr>             SYSTEM REQUIREMENTS      </vt:lpstr>
      <vt:lpstr>                                                  DATA FLOW DIAGRAMS                                                                              DFD LEVEL 1</vt:lpstr>
      <vt:lpstr>DFD Diagram LEVEL 2</vt:lpstr>
      <vt:lpstr>DATA DICTIONARY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2004                            PROJECT REVIEW-2           Recognition of Hand Movement for a Paralytic                        Person Using  Convolutional Neural Network</dc:title>
  <dc:creator>nageswararao pelluri</dc:creator>
  <cp:lastModifiedBy>SRIKANTH MANDALAPU</cp:lastModifiedBy>
  <cp:revision>8</cp:revision>
  <dcterms:created xsi:type="dcterms:W3CDTF">2021-11-18T15:08:28Z</dcterms:created>
  <dcterms:modified xsi:type="dcterms:W3CDTF">2022-11-19T18:50:51Z</dcterms:modified>
</cp:coreProperties>
</file>