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8288000" cy="10287000"/>
  <p:notesSz cx="6858000" cy="9144000"/>
  <p:embeddedFontLst>
    <p:embeddedFont>
      <p:font typeface="Arimo" panose="020B0604020202020204" charset="0"/>
      <p:regular r:id="rId17"/>
    </p:embeddedFont>
    <p:embeddedFont>
      <p:font typeface="Paytone One" panose="020B0604020202020204" charset="0"/>
      <p:regular r:id="rId18"/>
    </p:embeddedFont>
    <p:embeddedFont>
      <p:font typeface="เอฟซี เรนโบว์" panose="020B0604020202020204" charset="-34"/>
      <p:regular r:id="rId19"/>
    </p:embeddedFont>
    <p:embeddedFont>
      <p:font typeface="เอฟซี เรนโบว์ Bold" panose="020B0604020202020204" charset="-3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sv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svg"/><Relationship Id="rId7" Type="http://schemas.openxmlformats.org/officeDocument/2006/relationships/image" Target="../media/image2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1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s>
</file>

<file path=ppt/slides/_rels/slide1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30.png"/><Relationship Id="rId12"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0" Type="http://schemas.openxmlformats.org/officeDocument/2006/relationships/image" Target="../media/image9.svg"/><Relationship Id="rId4" Type="http://schemas.openxmlformats.org/officeDocument/2006/relationships/image" Target="../media/image7.png"/><Relationship Id="rId9" Type="http://schemas.openxmlformats.org/officeDocument/2006/relationships/image" Target="../media/image8.png"/><Relationship Id="rId14"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sp>
        <p:nvSpPr>
          <p:cNvPr id="2" name="Freeform 2"/>
          <p:cNvSpPr/>
          <p:nvPr/>
        </p:nvSpPr>
        <p:spPr>
          <a:xfrm rot="456353">
            <a:off x="222256" y="920486"/>
            <a:ext cx="6644041" cy="3800034"/>
          </a:xfrm>
          <a:custGeom>
            <a:avLst/>
            <a:gdLst/>
            <a:ahLst/>
            <a:cxnLst/>
            <a:rect l="l" t="t" r="r" b="b"/>
            <a:pathLst>
              <a:path w="6644041" h="3800034">
                <a:moveTo>
                  <a:pt x="0" y="0"/>
                </a:moveTo>
                <a:lnTo>
                  <a:pt x="6644041" y="0"/>
                </a:lnTo>
                <a:lnTo>
                  <a:pt x="6644041" y="3800034"/>
                </a:lnTo>
                <a:lnTo>
                  <a:pt x="0" y="38000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70333">
            <a:off x="3446239" y="431395"/>
            <a:ext cx="4200452" cy="5938942"/>
          </a:xfrm>
          <a:custGeom>
            <a:avLst/>
            <a:gdLst/>
            <a:ahLst/>
            <a:cxnLst/>
            <a:rect l="l" t="t" r="r" b="b"/>
            <a:pathLst>
              <a:path w="4200452" h="5938942">
                <a:moveTo>
                  <a:pt x="0" y="0"/>
                </a:moveTo>
                <a:lnTo>
                  <a:pt x="4200451" y="0"/>
                </a:lnTo>
                <a:lnTo>
                  <a:pt x="4200451" y="5938942"/>
                </a:lnTo>
                <a:lnTo>
                  <a:pt x="0" y="59389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64429">
            <a:off x="2650560" y="217881"/>
            <a:ext cx="1173273" cy="2162716"/>
          </a:xfrm>
          <a:custGeom>
            <a:avLst/>
            <a:gdLst/>
            <a:ahLst/>
            <a:cxnLst/>
            <a:rect l="l" t="t" r="r" b="b"/>
            <a:pathLst>
              <a:path w="1173273" h="2162716">
                <a:moveTo>
                  <a:pt x="0" y="0"/>
                </a:moveTo>
                <a:lnTo>
                  <a:pt x="1173273" y="0"/>
                </a:lnTo>
                <a:lnTo>
                  <a:pt x="1173273" y="2162716"/>
                </a:lnTo>
                <a:lnTo>
                  <a:pt x="0" y="21627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rot="64315">
            <a:off x="222388" y="221331"/>
            <a:ext cx="16986986" cy="16191875"/>
            <a:chOff x="0" y="0"/>
            <a:chExt cx="22649315" cy="21589167"/>
          </a:xfrm>
        </p:grpSpPr>
        <p:grpSp>
          <p:nvGrpSpPr>
            <p:cNvPr id="6" name="Group 6"/>
            <p:cNvGrpSpPr/>
            <p:nvPr/>
          </p:nvGrpSpPr>
          <p:grpSpPr>
            <a:xfrm rot="-463612">
              <a:off x="19841100" y="973726"/>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463612">
              <a:off x="20245944" y="3957474"/>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463612">
              <a:off x="20650788" y="6941222"/>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DC9C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463612">
              <a:off x="21055632" y="9924970"/>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rot="-5863994">
              <a:off x="13724839" y="5841257"/>
              <a:ext cx="12797941" cy="3359460"/>
            </a:xfrm>
            <a:custGeom>
              <a:avLst/>
              <a:gdLst/>
              <a:ahLst/>
              <a:cxnLst/>
              <a:rect l="l" t="t" r="r" b="b"/>
              <a:pathLst>
                <a:path w="12797941" h="3359460">
                  <a:moveTo>
                    <a:pt x="0" y="0"/>
                  </a:moveTo>
                  <a:lnTo>
                    <a:pt x="12797941" y="0"/>
                  </a:lnTo>
                  <a:lnTo>
                    <a:pt x="12797941" y="3359460"/>
                  </a:lnTo>
                  <a:lnTo>
                    <a:pt x="0" y="3359460"/>
                  </a:lnTo>
                  <a:lnTo>
                    <a:pt x="0" y="0"/>
                  </a:lnTo>
                  <a:close/>
                </a:path>
              </a:pathLst>
            </a:custGeom>
            <a:blipFill>
              <a:blip r:embed="rId8"/>
              <a:stretch>
                <a:fillRect/>
              </a:stretch>
            </a:blipFill>
          </p:spPr>
        </p:sp>
        <p:grpSp>
          <p:nvGrpSpPr>
            <p:cNvPr id="19" name="Group 19"/>
            <p:cNvGrpSpPr/>
            <p:nvPr/>
          </p:nvGrpSpPr>
          <p:grpSpPr>
            <a:xfrm rot="-482388">
              <a:off x="2112715" y="1253558"/>
              <a:ext cx="19217676" cy="18383336"/>
              <a:chOff x="0" y="0"/>
              <a:chExt cx="3796084" cy="3631276"/>
            </a:xfrm>
          </p:grpSpPr>
          <p:sp>
            <p:nvSpPr>
              <p:cNvPr id="20" name="Freeform 20"/>
              <p:cNvSpPr/>
              <p:nvPr/>
            </p:nvSpPr>
            <p:spPr>
              <a:xfrm>
                <a:off x="0" y="0"/>
                <a:ext cx="3796084" cy="3631276"/>
              </a:xfrm>
              <a:custGeom>
                <a:avLst/>
                <a:gdLst/>
                <a:ahLst/>
                <a:cxnLst/>
                <a:rect l="l" t="t" r="r" b="b"/>
                <a:pathLst>
                  <a:path w="3796084" h="3631276">
                    <a:moveTo>
                      <a:pt x="0" y="0"/>
                    </a:moveTo>
                    <a:lnTo>
                      <a:pt x="3796084" y="0"/>
                    </a:lnTo>
                    <a:lnTo>
                      <a:pt x="3796084" y="3631276"/>
                    </a:lnTo>
                    <a:lnTo>
                      <a:pt x="0" y="3631276"/>
                    </a:lnTo>
                    <a:close/>
                  </a:path>
                </a:pathLst>
              </a:custGeom>
              <a:solidFill>
                <a:srgbClr val="FFD8D3"/>
              </a:solidFill>
            </p:spPr>
          </p:sp>
          <p:sp>
            <p:nvSpPr>
              <p:cNvPr id="21" name="TextBox 21"/>
              <p:cNvSpPr txBox="1"/>
              <p:nvPr/>
            </p:nvSpPr>
            <p:spPr>
              <a:xfrm>
                <a:off x="0" y="-47625"/>
                <a:ext cx="3796084" cy="3678901"/>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rot="-486137">
              <a:off x="2170980" y="1257817"/>
              <a:ext cx="19114333" cy="19079580"/>
            </a:xfrm>
            <a:custGeom>
              <a:avLst/>
              <a:gdLst/>
              <a:ahLst/>
              <a:cxnLst/>
              <a:rect l="l" t="t" r="r" b="b"/>
              <a:pathLst>
                <a:path w="19114333" h="19079580">
                  <a:moveTo>
                    <a:pt x="0" y="0"/>
                  </a:moveTo>
                  <a:lnTo>
                    <a:pt x="19114333" y="0"/>
                  </a:lnTo>
                  <a:lnTo>
                    <a:pt x="19114333" y="19079580"/>
                  </a:lnTo>
                  <a:lnTo>
                    <a:pt x="0" y="190795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3" name="Freeform 23"/>
            <p:cNvSpPr/>
            <p:nvPr/>
          </p:nvSpPr>
          <p:spPr>
            <a:xfrm rot="-587391">
              <a:off x="1184056" y="3160471"/>
              <a:ext cx="1766206" cy="14078456"/>
            </a:xfrm>
            <a:custGeom>
              <a:avLst/>
              <a:gdLst/>
              <a:ahLst/>
              <a:cxnLst/>
              <a:rect l="l" t="t" r="r" b="b"/>
              <a:pathLst>
                <a:path w="1766206" h="14078456">
                  <a:moveTo>
                    <a:pt x="0" y="0"/>
                  </a:moveTo>
                  <a:lnTo>
                    <a:pt x="1766206" y="0"/>
                  </a:lnTo>
                  <a:lnTo>
                    <a:pt x="1766206" y="14078455"/>
                  </a:lnTo>
                  <a:lnTo>
                    <a:pt x="0" y="1407845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grpSp>
        <p:nvGrpSpPr>
          <p:cNvPr id="24" name="Group 24"/>
          <p:cNvGrpSpPr/>
          <p:nvPr/>
        </p:nvGrpSpPr>
        <p:grpSpPr>
          <a:xfrm rot="-418072">
            <a:off x="2625452" y="3377657"/>
            <a:ext cx="13272947" cy="4788655"/>
            <a:chOff x="0" y="0"/>
            <a:chExt cx="3495756" cy="1261209"/>
          </a:xfrm>
        </p:grpSpPr>
        <p:sp>
          <p:nvSpPr>
            <p:cNvPr id="25" name="Freeform 25"/>
            <p:cNvSpPr/>
            <p:nvPr/>
          </p:nvSpPr>
          <p:spPr>
            <a:xfrm>
              <a:off x="0" y="0"/>
              <a:ext cx="3495756" cy="1261209"/>
            </a:xfrm>
            <a:custGeom>
              <a:avLst/>
              <a:gdLst/>
              <a:ahLst/>
              <a:cxnLst/>
              <a:rect l="l" t="t" r="r" b="b"/>
              <a:pathLst>
                <a:path w="3495756" h="1261209">
                  <a:moveTo>
                    <a:pt x="0" y="0"/>
                  </a:moveTo>
                  <a:lnTo>
                    <a:pt x="3495756" y="0"/>
                  </a:lnTo>
                  <a:lnTo>
                    <a:pt x="3495756" y="1261209"/>
                  </a:lnTo>
                  <a:lnTo>
                    <a:pt x="0" y="1261209"/>
                  </a:lnTo>
                  <a:close/>
                </a:path>
              </a:pathLst>
            </a:custGeom>
            <a:solidFill>
              <a:srgbClr val="FFFFFF"/>
            </a:solidFill>
          </p:spPr>
        </p:sp>
        <p:sp>
          <p:nvSpPr>
            <p:cNvPr id="26" name="TextBox 26"/>
            <p:cNvSpPr txBox="1"/>
            <p:nvPr/>
          </p:nvSpPr>
          <p:spPr>
            <a:xfrm>
              <a:off x="0" y="-47625"/>
              <a:ext cx="3495756" cy="1308834"/>
            </a:xfrm>
            <a:prstGeom prst="rect">
              <a:avLst/>
            </a:prstGeom>
          </p:spPr>
          <p:txBody>
            <a:bodyPr lIns="50800" tIns="50800" rIns="50800" bIns="50800" rtlCol="0" anchor="ctr"/>
            <a:lstStyle/>
            <a:p>
              <a:pPr algn="ctr">
                <a:lnSpc>
                  <a:spcPts val="2659"/>
                </a:lnSpc>
              </a:pPr>
              <a:endParaRPr/>
            </a:p>
          </p:txBody>
        </p:sp>
      </p:grpSp>
      <p:sp>
        <p:nvSpPr>
          <p:cNvPr id="27" name="AutoShape 27"/>
          <p:cNvSpPr/>
          <p:nvPr/>
        </p:nvSpPr>
        <p:spPr>
          <a:xfrm flipV="1">
            <a:off x="2771651" y="4341299"/>
            <a:ext cx="12861582" cy="2034550"/>
          </a:xfrm>
          <a:prstGeom prst="line">
            <a:avLst/>
          </a:prstGeom>
          <a:ln w="38100" cap="flat">
            <a:solidFill>
              <a:srgbClr val="000000"/>
            </a:solidFill>
            <a:prstDash val="solid"/>
            <a:headEnd type="none" w="sm" len="sm"/>
            <a:tailEnd type="none" w="sm" len="sm"/>
          </a:ln>
        </p:spPr>
      </p:sp>
      <p:sp>
        <p:nvSpPr>
          <p:cNvPr id="28" name="TextBox 28"/>
          <p:cNvSpPr txBox="1"/>
          <p:nvPr/>
        </p:nvSpPr>
        <p:spPr>
          <a:xfrm rot="-416449">
            <a:off x="2593213" y="3503319"/>
            <a:ext cx="12998084" cy="1505451"/>
          </a:xfrm>
          <a:prstGeom prst="rect">
            <a:avLst/>
          </a:prstGeom>
        </p:spPr>
        <p:txBody>
          <a:bodyPr lIns="0" tIns="0" rIns="0" bIns="0" rtlCol="0" anchor="t">
            <a:spAutoFit/>
          </a:bodyPr>
          <a:lstStyle/>
          <a:p>
            <a:pPr algn="r">
              <a:lnSpc>
                <a:spcPts val="12288"/>
              </a:lnSpc>
            </a:pPr>
            <a:r>
              <a:rPr lang="en-US" sz="8777">
                <a:solidFill>
                  <a:srgbClr val="373737"/>
                </a:solidFill>
                <a:latin typeface="Paytone One"/>
              </a:rPr>
              <a:t>FAKE NEWS DETECTION</a:t>
            </a:r>
          </a:p>
        </p:txBody>
      </p:sp>
      <p:sp>
        <p:nvSpPr>
          <p:cNvPr id="29" name="TextBox 29"/>
          <p:cNvSpPr txBox="1"/>
          <p:nvPr/>
        </p:nvSpPr>
        <p:spPr>
          <a:xfrm rot="-416449">
            <a:off x="6553373" y="5456086"/>
            <a:ext cx="8973516" cy="2327353"/>
          </a:xfrm>
          <a:prstGeom prst="rect">
            <a:avLst/>
          </a:prstGeom>
        </p:spPr>
        <p:txBody>
          <a:bodyPr lIns="0" tIns="0" rIns="0" bIns="0" rtlCol="0" anchor="t">
            <a:spAutoFit/>
          </a:bodyPr>
          <a:lstStyle/>
          <a:p>
            <a:pPr algn="r">
              <a:lnSpc>
                <a:spcPts val="5969"/>
              </a:lnSpc>
            </a:pPr>
            <a:r>
              <a:rPr lang="en-US" sz="4264">
                <a:solidFill>
                  <a:srgbClr val="373737"/>
                </a:solidFill>
                <a:latin typeface="เอฟซี เรนโบว์"/>
              </a:rPr>
              <a:t>P Nageswararao(20MIS1006)</a:t>
            </a:r>
          </a:p>
          <a:p>
            <a:pPr algn="r">
              <a:lnSpc>
                <a:spcPts val="5969"/>
              </a:lnSpc>
            </a:pPr>
            <a:r>
              <a:rPr lang="en-US" sz="4264">
                <a:solidFill>
                  <a:srgbClr val="373737"/>
                </a:solidFill>
                <a:latin typeface="เอฟซี เรนโบว์"/>
              </a:rPr>
              <a:t>Ch Jaya Venkatesh(20MIS1083)</a:t>
            </a:r>
          </a:p>
          <a:p>
            <a:pPr algn="r">
              <a:lnSpc>
                <a:spcPts val="5969"/>
              </a:lnSpc>
            </a:pPr>
            <a:r>
              <a:rPr lang="en-US" sz="4264">
                <a:solidFill>
                  <a:srgbClr val="373737"/>
                </a:solidFill>
                <a:latin typeface="เอฟซี เรนโบว์"/>
              </a:rPr>
              <a:t>M Srikanth(20MIS1086)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615730" y="1192530"/>
            <a:ext cx="1082327" cy="1359281"/>
          </a:xfrm>
          <a:custGeom>
            <a:avLst/>
            <a:gdLst/>
            <a:ahLst/>
            <a:cxnLst/>
            <a:rect l="l" t="t" r="r" b="b"/>
            <a:pathLst>
              <a:path w="1082327" h="1359281">
                <a:moveTo>
                  <a:pt x="0" y="0"/>
                </a:moveTo>
                <a:lnTo>
                  <a:pt x="1082327" y="0"/>
                </a:lnTo>
                <a:lnTo>
                  <a:pt x="1082327" y="1359280"/>
                </a:lnTo>
                <a:lnTo>
                  <a:pt x="0" y="13592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3933662" y="1307086"/>
            <a:ext cx="11110225"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FINAL RESULT - OUTPUT </a:t>
            </a:r>
          </a:p>
        </p:txBody>
      </p:sp>
      <p:sp>
        <p:nvSpPr>
          <p:cNvPr id="27" name="Freeform 27"/>
          <p:cNvSpPr/>
          <p:nvPr/>
        </p:nvSpPr>
        <p:spPr>
          <a:xfrm flipH="1">
            <a:off x="15025285"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a:off x="1828467" y="3405034"/>
            <a:ext cx="7315533" cy="5144802"/>
          </a:xfrm>
          <a:custGeom>
            <a:avLst/>
            <a:gdLst/>
            <a:ahLst/>
            <a:cxnLst/>
            <a:rect l="l" t="t" r="r" b="b"/>
            <a:pathLst>
              <a:path w="7315533" h="5144802">
                <a:moveTo>
                  <a:pt x="0" y="0"/>
                </a:moveTo>
                <a:lnTo>
                  <a:pt x="7315533" y="0"/>
                </a:lnTo>
                <a:lnTo>
                  <a:pt x="7315533" y="5144802"/>
                </a:lnTo>
                <a:lnTo>
                  <a:pt x="0" y="5144802"/>
                </a:lnTo>
                <a:lnTo>
                  <a:pt x="0" y="0"/>
                </a:lnTo>
                <a:close/>
              </a:path>
            </a:pathLst>
          </a:custGeom>
          <a:blipFill>
            <a:blip r:embed="rId10"/>
            <a:stretch>
              <a:fillRect/>
            </a:stretch>
          </a:blipFill>
        </p:spPr>
      </p:sp>
      <p:sp>
        <p:nvSpPr>
          <p:cNvPr id="31" name="Freeform 31"/>
          <p:cNvSpPr/>
          <p:nvPr/>
        </p:nvSpPr>
        <p:spPr>
          <a:xfrm>
            <a:off x="9144000" y="3405034"/>
            <a:ext cx="7152623" cy="5174614"/>
          </a:xfrm>
          <a:custGeom>
            <a:avLst/>
            <a:gdLst/>
            <a:ahLst/>
            <a:cxnLst/>
            <a:rect l="l" t="t" r="r" b="b"/>
            <a:pathLst>
              <a:path w="7152623" h="5174614">
                <a:moveTo>
                  <a:pt x="0" y="0"/>
                </a:moveTo>
                <a:lnTo>
                  <a:pt x="7152623" y="0"/>
                </a:lnTo>
                <a:lnTo>
                  <a:pt x="7152623" y="5174613"/>
                </a:lnTo>
                <a:lnTo>
                  <a:pt x="0" y="5174613"/>
                </a:lnTo>
                <a:lnTo>
                  <a:pt x="0" y="0"/>
                </a:lnTo>
                <a:close/>
              </a:path>
            </a:pathLst>
          </a:custGeom>
          <a:blipFill>
            <a:blip r:embed="rId11"/>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615730" y="1192530"/>
            <a:ext cx="1082327" cy="1359281"/>
          </a:xfrm>
          <a:custGeom>
            <a:avLst/>
            <a:gdLst/>
            <a:ahLst/>
            <a:cxnLst/>
            <a:rect l="l" t="t" r="r" b="b"/>
            <a:pathLst>
              <a:path w="1082327" h="1359281">
                <a:moveTo>
                  <a:pt x="0" y="0"/>
                </a:moveTo>
                <a:lnTo>
                  <a:pt x="1082327" y="0"/>
                </a:lnTo>
                <a:lnTo>
                  <a:pt x="1082327" y="1359280"/>
                </a:lnTo>
                <a:lnTo>
                  <a:pt x="0" y="13592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3933662" y="1307086"/>
            <a:ext cx="11110225"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FINAL RESULT - OUTPUT </a:t>
            </a:r>
          </a:p>
        </p:txBody>
      </p:sp>
      <p:sp>
        <p:nvSpPr>
          <p:cNvPr id="27" name="Freeform 27"/>
          <p:cNvSpPr/>
          <p:nvPr/>
        </p:nvSpPr>
        <p:spPr>
          <a:xfrm flipH="1">
            <a:off x="15025285"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a:off x="438410" y="2903974"/>
            <a:ext cx="8705590" cy="5945281"/>
          </a:xfrm>
          <a:custGeom>
            <a:avLst/>
            <a:gdLst/>
            <a:ahLst/>
            <a:cxnLst/>
            <a:rect l="l" t="t" r="r" b="b"/>
            <a:pathLst>
              <a:path w="8705590" h="5945281">
                <a:moveTo>
                  <a:pt x="0" y="0"/>
                </a:moveTo>
                <a:lnTo>
                  <a:pt x="8705590" y="0"/>
                </a:lnTo>
                <a:lnTo>
                  <a:pt x="8705590" y="5945281"/>
                </a:lnTo>
                <a:lnTo>
                  <a:pt x="0" y="5945281"/>
                </a:lnTo>
                <a:lnTo>
                  <a:pt x="0" y="0"/>
                </a:lnTo>
                <a:close/>
              </a:path>
            </a:pathLst>
          </a:custGeom>
          <a:blipFill>
            <a:blip r:embed="rId10"/>
            <a:stretch>
              <a:fillRect/>
            </a:stretch>
          </a:blipFill>
        </p:spPr>
      </p:sp>
      <p:sp>
        <p:nvSpPr>
          <p:cNvPr id="31" name="Freeform 31"/>
          <p:cNvSpPr/>
          <p:nvPr/>
        </p:nvSpPr>
        <p:spPr>
          <a:xfrm>
            <a:off x="9259677" y="2802288"/>
            <a:ext cx="8119151" cy="5945281"/>
          </a:xfrm>
          <a:custGeom>
            <a:avLst/>
            <a:gdLst/>
            <a:ahLst/>
            <a:cxnLst/>
            <a:rect l="l" t="t" r="r" b="b"/>
            <a:pathLst>
              <a:path w="8119151" h="5945281">
                <a:moveTo>
                  <a:pt x="0" y="0"/>
                </a:moveTo>
                <a:lnTo>
                  <a:pt x="8119150" y="0"/>
                </a:lnTo>
                <a:lnTo>
                  <a:pt x="8119150" y="5945280"/>
                </a:lnTo>
                <a:lnTo>
                  <a:pt x="0" y="5945280"/>
                </a:lnTo>
                <a:lnTo>
                  <a:pt x="0" y="0"/>
                </a:lnTo>
                <a:close/>
              </a:path>
            </a:pathLst>
          </a:custGeom>
          <a:blipFill>
            <a:blip r:embed="rId11"/>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615730" y="1192530"/>
            <a:ext cx="1082327" cy="1359281"/>
          </a:xfrm>
          <a:custGeom>
            <a:avLst/>
            <a:gdLst/>
            <a:ahLst/>
            <a:cxnLst/>
            <a:rect l="l" t="t" r="r" b="b"/>
            <a:pathLst>
              <a:path w="1082327" h="1359281">
                <a:moveTo>
                  <a:pt x="0" y="0"/>
                </a:moveTo>
                <a:lnTo>
                  <a:pt x="1082327" y="0"/>
                </a:lnTo>
                <a:lnTo>
                  <a:pt x="1082327" y="1359280"/>
                </a:lnTo>
                <a:lnTo>
                  <a:pt x="0" y="13592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3933662" y="1307086"/>
            <a:ext cx="11110225"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FINAL RESULT - OUTPUT </a:t>
            </a:r>
          </a:p>
        </p:txBody>
      </p:sp>
      <p:sp>
        <p:nvSpPr>
          <p:cNvPr id="27" name="Freeform 27"/>
          <p:cNvSpPr/>
          <p:nvPr/>
        </p:nvSpPr>
        <p:spPr>
          <a:xfrm flipH="1">
            <a:off x="15025285"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32" name="Picture 31">
            <a:extLst>
              <a:ext uri="{FF2B5EF4-FFF2-40B4-BE49-F238E27FC236}">
                <a16:creationId xmlns:a16="http://schemas.microsoft.com/office/drawing/2014/main" id="{BEF4DCBC-620C-A7C5-D25D-88FB1E12FA1D}"/>
              </a:ext>
            </a:extLst>
          </p:cNvPr>
          <p:cNvPicPr>
            <a:picLocks noChangeAspect="1"/>
          </p:cNvPicPr>
          <p:nvPr/>
        </p:nvPicPr>
        <p:blipFill>
          <a:blip r:embed="rId10"/>
          <a:stretch>
            <a:fillRect/>
          </a:stretch>
        </p:blipFill>
        <p:spPr>
          <a:xfrm>
            <a:off x="2971800" y="3600234"/>
            <a:ext cx="12926367" cy="30865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615730" y="1192530"/>
            <a:ext cx="1082327" cy="1359281"/>
          </a:xfrm>
          <a:custGeom>
            <a:avLst/>
            <a:gdLst/>
            <a:ahLst/>
            <a:cxnLst/>
            <a:rect l="l" t="t" r="r" b="b"/>
            <a:pathLst>
              <a:path w="1082327" h="1359281">
                <a:moveTo>
                  <a:pt x="0" y="0"/>
                </a:moveTo>
                <a:lnTo>
                  <a:pt x="1082327" y="0"/>
                </a:lnTo>
                <a:lnTo>
                  <a:pt x="1082327" y="1359280"/>
                </a:lnTo>
                <a:lnTo>
                  <a:pt x="0" y="13592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3933662" y="1307086"/>
            <a:ext cx="11110225"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FINAL RESULT - OUTPUT </a:t>
            </a:r>
          </a:p>
        </p:txBody>
      </p:sp>
      <p:sp>
        <p:nvSpPr>
          <p:cNvPr id="27" name="Freeform 27"/>
          <p:cNvSpPr/>
          <p:nvPr/>
        </p:nvSpPr>
        <p:spPr>
          <a:xfrm flipH="1">
            <a:off x="15025285"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32" name="Picture 31">
            <a:extLst>
              <a:ext uri="{FF2B5EF4-FFF2-40B4-BE49-F238E27FC236}">
                <a16:creationId xmlns:a16="http://schemas.microsoft.com/office/drawing/2014/main" id="{D7E7FEEC-E736-31BA-F3F3-F11C529F68C8}"/>
              </a:ext>
            </a:extLst>
          </p:cNvPr>
          <p:cNvPicPr>
            <a:picLocks noChangeAspect="1"/>
          </p:cNvPicPr>
          <p:nvPr/>
        </p:nvPicPr>
        <p:blipFill>
          <a:blip r:embed="rId10"/>
          <a:stretch>
            <a:fillRect/>
          </a:stretch>
        </p:blipFill>
        <p:spPr>
          <a:xfrm>
            <a:off x="2869936" y="3600234"/>
            <a:ext cx="13104442" cy="3086531"/>
          </a:xfrm>
          <a:prstGeom prst="rect">
            <a:avLst/>
          </a:prstGeom>
        </p:spPr>
      </p:pic>
    </p:spTree>
    <p:extLst>
      <p:ext uri="{BB962C8B-B14F-4D97-AF65-F5344CB8AC3E}">
        <p14:creationId xmlns:p14="http://schemas.microsoft.com/office/powerpoint/2010/main" val="428376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1622303" y="0"/>
            <a:ext cx="14938563" cy="13787502"/>
            <a:chOff x="0" y="0"/>
            <a:chExt cx="19918083" cy="18383336"/>
          </a:xfrm>
        </p:grpSpPr>
        <p:grpSp>
          <p:nvGrpSpPr>
            <p:cNvPr id="3" name="Group 3"/>
            <p:cNvGrpSpPr/>
            <p:nvPr/>
          </p:nvGrpSpPr>
          <p:grpSpPr>
            <a:xfrm>
              <a:off x="0" y="0"/>
              <a:ext cx="19217676" cy="18383336"/>
              <a:chOff x="0" y="0"/>
              <a:chExt cx="3796084" cy="3631276"/>
            </a:xfrm>
          </p:grpSpPr>
          <p:sp>
            <p:nvSpPr>
              <p:cNvPr id="4" name="Freeform 4"/>
              <p:cNvSpPr/>
              <p:nvPr/>
            </p:nvSpPr>
            <p:spPr>
              <a:xfrm>
                <a:off x="0" y="0"/>
                <a:ext cx="3796084" cy="3631276"/>
              </a:xfrm>
              <a:custGeom>
                <a:avLst/>
                <a:gdLst/>
                <a:ahLst/>
                <a:cxnLst/>
                <a:rect l="l" t="t" r="r" b="b"/>
                <a:pathLst>
                  <a:path w="3796084" h="3631276">
                    <a:moveTo>
                      <a:pt x="0" y="0"/>
                    </a:moveTo>
                    <a:lnTo>
                      <a:pt x="3796084" y="0"/>
                    </a:lnTo>
                    <a:lnTo>
                      <a:pt x="3796084" y="3631276"/>
                    </a:lnTo>
                    <a:lnTo>
                      <a:pt x="0" y="3631276"/>
                    </a:lnTo>
                    <a:close/>
                  </a:path>
                </a:pathLst>
              </a:custGeom>
              <a:solidFill>
                <a:srgbClr val="FFFFFF"/>
              </a:solidFill>
            </p:spPr>
          </p:sp>
          <p:sp>
            <p:nvSpPr>
              <p:cNvPr id="5" name="TextBox 5"/>
              <p:cNvSpPr txBox="1"/>
              <p:nvPr/>
            </p:nvSpPr>
            <p:spPr>
              <a:xfrm>
                <a:off x="0" y="-47625"/>
                <a:ext cx="3796084" cy="3678901"/>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a:off x="18151877" y="0"/>
              <a:ext cx="1766206" cy="14078456"/>
            </a:xfrm>
            <a:custGeom>
              <a:avLst/>
              <a:gdLst/>
              <a:ahLst/>
              <a:cxnLst/>
              <a:rect l="l" t="t" r="r" b="b"/>
              <a:pathLst>
                <a:path w="1766206" h="14078456">
                  <a:moveTo>
                    <a:pt x="1766206" y="0"/>
                  </a:moveTo>
                  <a:lnTo>
                    <a:pt x="0" y="0"/>
                  </a:lnTo>
                  <a:lnTo>
                    <a:pt x="0" y="14078456"/>
                  </a:lnTo>
                  <a:lnTo>
                    <a:pt x="1766206" y="14078456"/>
                  </a:lnTo>
                  <a:lnTo>
                    <a:pt x="1766206"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7" name="Group 7"/>
          <p:cNvGrpSpPr/>
          <p:nvPr/>
        </p:nvGrpSpPr>
        <p:grpSpPr>
          <a:xfrm>
            <a:off x="597379" y="2483464"/>
            <a:ext cx="10849881" cy="7256468"/>
            <a:chOff x="0" y="0"/>
            <a:chExt cx="2857582" cy="1911169"/>
          </a:xfrm>
        </p:grpSpPr>
        <p:sp>
          <p:nvSpPr>
            <p:cNvPr id="8" name="Freeform 8"/>
            <p:cNvSpPr/>
            <p:nvPr/>
          </p:nvSpPr>
          <p:spPr>
            <a:xfrm>
              <a:off x="0" y="0"/>
              <a:ext cx="2857582" cy="1911169"/>
            </a:xfrm>
            <a:custGeom>
              <a:avLst/>
              <a:gdLst/>
              <a:ahLst/>
              <a:cxnLst/>
              <a:rect l="l" t="t" r="r" b="b"/>
              <a:pathLst>
                <a:path w="2857582" h="1911169">
                  <a:moveTo>
                    <a:pt x="46381" y="0"/>
                  </a:moveTo>
                  <a:lnTo>
                    <a:pt x="2811201" y="0"/>
                  </a:lnTo>
                  <a:cubicBezTo>
                    <a:pt x="2823502" y="0"/>
                    <a:pt x="2835299" y="4887"/>
                    <a:pt x="2843997" y="13585"/>
                  </a:cubicBezTo>
                  <a:cubicBezTo>
                    <a:pt x="2852695" y="22283"/>
                    <a:pt x="2857582" y="34080"/>
                    <a:pt x="2857582" y="46381"/>
                  </a:cubicBezTo>
                  <a:lnTo>
                    <a:pt x="2857582" y="1864788"/>
                  </a:lnTo>
                  <a:cubicBezTo>
                    <a:pt x="2857582" y="1890403"/>
                    <a:pt x="2836816" y="1911169"/>
                    <a:pt x="2811201" y="1911169"/>
                  </a:cubicBezTo>
                  <a:lnTo>
                    <a:pt x="46381" y="1911169"/>
                  </a:lnTo>
                  <a:cubicBezTo>
                    <a:pt x="34080" y="1911169"/>
                    <a:pt x="22283" y="1906282"/>
                    <a:pt x="13585" y="1897584"/>
                  </a:cubicBezTo>
                  <a:cubicBezTo>
                    <a:pt x="4887" y="1888886"/>
                    <a:pt x="0" y="1877089"/>
                    <a:pt x="0" y="1864788"/>
                  </a:cubicBezTo>
                  <a:lnTo>
                    <a:pt x="0" y="46381"/>
                  </a:lnTo>
                  <a:cubicBezTo>
                    <a:pt x="0" y="34080"/>
                    <a:pt x="4887" y="22283"/>
                    <a:pt x="13585" y="13585"/>
                  </a:cubicBezTo>
                  <a:cubicBezTo>
                    <a:pt x="22283" y="4887"/>
                    <a:pt x="34080" y="0"/>
                    <a:pt x="46381" y="0"/>
                  </a:cubicBezTo>
                  <a:close/>
                </a:path>
              </a:pathLst>
            </a:custGeom>
            <a:solidFill>
              <a:srgbClr val="000000">
                <a:alpha val="0"/>
              </a:srgbClr>
            </a:solidFill>
            <a:ln w="28575" cap="rnd">
              <a:solidFill>
                <a:srgbClr val="000000"/>
              </a:solidFill>
              <a:prstDash val="solid"/>
              <a:round/>
            </a:ln>
          </p:spPr>
        </p:sp>
        <p:sp>
          <p:nvSpPr>
            <p:cNvPr id="9" name="TextBox 9"/>
            <p:cNvSpPr txBox="1"/>
            <p:nvPr/>
          </p:nvSpPr>
          <p:spPr>
            <a:xfrm>
              <a:off x="0" y="-47625"/>
              <a:ext cx="2857582" cy="1958794"/>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483675" y="757110"/>
            <a:ext cx="10726606"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CONCLUSION</a:t>
            </a:r>
          </a:p>
        </p:txBody>
      </p:sp>
      <p:sp>
        <p:nvSpPr>
          <p:cNvPr id="11" name="Freeform 11"/>
          <p:cNvSpPr/>
          <p:nvPr/>
        </p:nvSpPr>
        <p:spPr>
          <a:xfrm flipH="1">
            <a:off x="9636570" y="642554"/>
            <a:ext cx="1082327" cy="1359281"/>
          </a:xfrm>
          <a:custGeom>
            <a:avLst/>
            <a:gdLst/>
            <a:ahLst/>
            <a:cxnLst/>
            <a:rect l="l" t="t" r="r" b="b"/>
            <a:pathLst>
              <a:path w="1082327" h="1359281">
                <a:moveTo>
                  <a:pt x="1082327" y="0"/>
                </a:moveTo>
                <a:lnTo>
                  <a:pt x="0" y="0"/>
                </a:lnTo>
                <a:lnTo>
                  <a:pt x="0" y="1359280"/>
                </a:lnTo>
                <a:lnTo>
                  <a:pt x="1082327" y="1359280"/>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247777" y="771269"/>
            <a:ext cx="1082327" cy="1359281"/>
          </a:xfrm>
          <a:custGeom>
            <a:avLst/>
            <a:gdLst/>
            <a:ahLst/>
            <a:cxnLst/>
            <a:rect l="l" t="t" r="r" b="b"/>
            <a:pathLst>
              <a:path w="1082327" h="1359281">
                <a:moveTo>
                  <a:pt x="0" y="0"/>
                </a:moveTo>
                <a:lnTo>
                  <a:pt x="1082328" y="0"/>
                </a:lnTo>
                <a:lnTo>
                  <a:pt x="1082328"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828762" y="2869185"/>
            <a:ext cx="10199966" cy="6901275"/>
          </a:xfrm>
          <a:prstGeom prst="rect">
            <a:avLst/>
          </a:prstGeom>
        </p:spPr>
        <p:txBody>
          <a:bodyPr lIns="0" tIns="0" rIns="0" bIns="0" rtlCol="0" anchor="t">
            <a:spAutoFit/>
          </a:bodyPr>
          <a:lstStyle/>
          <a:p>
            <a:pPr>
              <a:lnSpc>
                <a:spcPts val="3389"/>
              </a:lnSpc>
            </a:pPr>
            <a:r>
              <a:rPr lang="en-US" sz="2421">
                <a:solidFill>
                  <a:srgbClr val="373737"/>
                </a:solidFill>
                <a:latin typeface="เอฟซี เรนโบว์"/>
              </a:rPr>
              <a:t>In this study, we explored the application of machine learning ensemble methods for detecting fake news. Our proposed approach leverages the power of ensemble learners, including Random Forest and Gradient Boosting, to classify news articles automatically. By considering various textual properties, we achieved superior performance compared to individual models.</a:t>
            </a:r>
          </a:p>
          <a:p>
            <a:pPr>
              <a:lnSpc>
                <a:spcPts val="3389"/>
              </a:lnSpc>
            </a:pPr>
            <a:r>
              <a:rPr lang="en-US" sz="2421">
                <a:solidFill>
                  <a:srgbClr val="373737"/>
                </a:solidFill>
                <a:latin typeface="เอฟซี เรนโบว์ Bold"/>
              </a:rPr>
              <a:t>Key Takeaways:</a:t>
            </a:r>
          </a:p>
          <a:p>
            <a:pPr marL="522749" lvl="1" indent="-261374">
              <a:lnSpc>
                <a:spcPts val="3389"/>
              </a:lnSpc>
              <a:buFont typeface="Arial"/>
              <a:buChar char="•"/>
            </a:pPr>
            <a:r>
              <a:rPr lang="en-US" sz="2421">
                <a:solidFill>
                  <a:srgbClr val="373737"/>
                </a:solidFill>
                <a:latin typeface="เอฟซี เรนโบว์"/>
              </a:rPr>
              <a:t>Ensemble Methods Shine: Combining multiple models enhances accuracy and robustness.</a:t>
            </a:r>
          </a:p>
          <a:p>
            <a:pPr marL="522749" lvl="1" indent="-261374">
              <a:lnSpc>
                <a:spcPts val="3389"/>
              </a:lnSpc>
              <a:buFont typeface="Arial"/>
              <a:buChar char="•"/>
            </a:pPr>
            <a:r>
              <a:rPr lang="en-US" sz="2421">
                <a:solidFill>
                  <a:srgbClr val="373737"/>
                </a:solidFill>
                <a:latin typeface="เอฟซี เรนโบว์"/>
              </a:rPr>
              <a:t>Text Preprocessing Matters: Properly preprocess text data to improve model performance.</a:t>
            </a:r>
          </a:p>
          <a:p>
            <a:pPr marL="522749" lvl="1" indent="-261374">
              <a:lnSpc>
                <a:spcPts val="3389"/>
              </a:lnSpc>
              <a:buFont typeface="Arial"/>
              <a:buChar char="•"/>
            </a:pPr>
            <a:r>
              <a:rPr lang="en-US" sz="2421">
                <a:solidFill>
                  <a:srgbClr val="373737"/>
                </a:solidFill>
                <a:latin typeface="เอฟซี เรนโบว์"/>
              </a:rPr>
              <a:t>Evaluation Metrics: Use precision, recall, F1 score, and other relevant metrics to assess model effectiveness.</a:t>
            </a:r>
          </a:p>
          <a:p>
            <a:pPr marL="522749" lvl="1" indent="-261374">
              <a:lnSpc>
                <a:spcPts val="3389"/>
              </a:lnSpc>
              <a:buFont typeface="Arial"/>
              <a:buChar char="•"/>
            </a:pPr>
            <a:r>
              <a:rPr lang="en-US" sz="2421">
                <a:solidFill>
                  <a:srgbClr val="373737"/>
                </a:solidFill>
                <a:latin typeface="เอฟซี เรนโบว์"/>
              </a:rPr>
              <a:t>Ongoing Research: Continued efforts are essential to combat misinformation in the digital age.</a:t>
            </a:r>
          </a:p>
          <a:p>
            <a:pPr>
              <a:lnSpc>
                <a:spcPts val="3389"/>
              </a:lnSpc>
            </a:pPr>
            <a:endParaRPr lang="en-US" sz="2421">
              <a:solidFill>
                <a:srgbClr val="373737"/>
              </a:solidFill>
              <a:latin typeface="เอฟซี เรนโบว์"/>
            </a:endParaRPr>
          </a:p>
        </p:txBody>
      </p:sp>
      <p:sp>
        <p:nvSpPr>
          <p:cNvPr id="14" name="Freeform 14"/>
          <p:cNvSpPr/>
          <p:nvPr/>
        </p:nvSpPr>
        <p:spPr>
          <a:xfrm rot="-1049429">
            <a:off x="14296765" y="5574676"/>
            <a:ext cx="5925070" cy="6817549"/>
          </a:xfrm>
          <a:custGeom>
            <a:avLst/>
            <a:gdLst/>
            <a:ahLst/>
            <a:cxnLst/>
            <a:rect l="l" t="t" r="r" b="b"/>
            <a:pathLst>
              <a:path w="5925070" h="6817549">
                <a:moveTo>
                  <a:pt x="0" y="0"/>
                </a:moveTo>
                <a:lnTo>
                  <a:pt x="5925070" y="0"/>
                </a:lnTo>
                <a:lnTo>
                  <a:pt x="5925070" y="6817549"/>
                </a:lnTo>
                <a:lnTo>
                  <a:pt x="0" y="68175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74498">
            <a:off x="14322564" y="-1633889"/>
            <a:ext cx="6338431" cy="6939172"/>
          </a:xfrm>
          <a:custGeom>
            <a:avLst/>
            <a:gdLst/>
            <a:ahLst/>
            <a:cxnLst/>
            <a:rect l="l" t="t" r="r" b="b"/>
            <a:pathLst>
              <a:path w="6338431" h="6939172">
                <a:moveTo>
                  <a:pt x="0" y="0"/>
                </a:moveTo>
                <a:lnTo>
                  <a:pt x="6338430" y="0"/>
                </a:lnTo>
                <a:lnTo>
                  <a:pt x="6338430" y="6939172"/>
                </a:lnTo>
                <a:lnTo>
                  <a:pt x="0" y="693917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165491">
            <a:off x="13751474" y="3903315"/>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sp>
        <p:nvSpPr>
          <p:cNvPr id="2" name="Freeform 2"/>
          <p:cNvSpPr/>
          <p:nvPr/>
        </p:nvSpPr>
        <p:spPr>
          <a:xfrm rot="-7351381">
            <a:off x="14972160" y="-3368866"/>
            <a:ext cx="4200452" cy="5938942"/>
          </a:xfrm>
          <a:custGeom>
            <a:avLst/>
            <a:gdLst/>
            <a:ahLst/>
            <a:cxnLst/>
            <a:rect l="l" t="t" r="r" b="b"/>
            <a:pathLst>
              <a:path w="4200452" h="5938942">
                <a:moveTo>
                  <a:pt x="0" y="0"/>
                </a:moveTo>
                <a:lnTo>
                  <a:pt x="4200452" y="0"/>
                </a:lnTo>
                <a:lnTo>
                  <a:pt x="4200452" y="5938942"/>
                </a:lnTo>
                <a:lnTo>
                  <a:pt x="0" y="5938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193691">
            <a:off x="15375789" y="3947180"/>
            <a:ext cx="2238907" cy="8942567"/>
            <a:chOff x="0" y="0"/>
            <a:chExt cx="2985209" cy="11923422"/>
          </a:xfrm>
        </p:grpSpPr>
        <p:grpSp>
          <p:nvGrpSpPr>
            <p:cNvPr id="4" name="Group 4"/>
            <p:cNvGrpSpPr/>
            <p:nvPr/>
          </p:nvGrpSpPr>
          <p:grpSpPr>
            <a:xfrm rot="-463612">
              <a:off x="182432" y="81756"/>
              <a:ext cx="1405813" cy="2808667"/>
              <a:chOff x="0" y="0"/>
              <a:chExt cx="277692" cy="554798"/>
            </a:xfrm>
          </p:grpSpPr>
          <p:sp>
            <p:nvSpPr>
              <p:cNvPr id="5" name="Freeform 5"/>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6" name="TextBox 6"/>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rot="-463612">
              <a:off x="587276" y="3065504"/>
              <a:ext cx="1405813" cy="2808667"/>
              <a:chOff x="0" y="0"/>
              <a:chExt cx="277692" cy="554798"/>
            </a:xfrm>
          </p:grpSpPr>
          <p:sp>
            <p:nvSpPr>
              <p:cNvPr id="8" name="Freeform 8"/>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9" name="TextBox 9"/>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463612">
              <a:off x="992120" y="6049252"/>
              <a:ext cx="1405813" cy="2808667"/>
              <a:chOff x="0" y="0"/>
              <a:chExt cx="277692" cy="554798"/>
            </a:xfrm>
          </p:grpSpPr>
          <p:sp>
            <p:nvSpPr>
              <p:cNvPr id="11" name="Freeform 11"/>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DC9C3"/>
              </a:solidFill>
            </p:spPr>
          </p:sp>
          <p:sp>
            <p:nvSpPr>
              <p:cNvPr id="12" name="TextBox 12"/>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rot="-463612">
              <a:off x="1396963" y="9033000"/>
              <a:ext cx="1405813" cy="2808667"/>
              <a:chOff x="0" y="0"/>
              <a:chExt cx="277692" cy="554798"/>
            </a:xfrm>
          </p:grpSpPr>
          <p:sp>
            <p:nvSpPr>
              <p:cNvPr id="14" name="Freeform 14"/>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5" name="TextBox 15"/>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sp>
        <p:nvSpPr>
          <p:cNvPr id="16" name="Freeform 16"/>
          <p:cNvSpPr/>
          <p:nvPr/>
        </p:nvSpPr>
        <p:spPr>
          <a:xfrm rot="-4755613">
            <a:off x="11076805" y="7252712"/>
            <a:ext cx="9598456" cy="2519595"/>
          </a:xfrm>
          <a:custGeom>
            <a:avLst/>
            <a:gdLst/>
            <a:ahLst/>
            <a:cxnLst/>
            <a:rect l="l" t="t" r="r" b="b"/>
            <a:pathLst>
              <a:path w="9598456" h="2519595">
                <a:moveTo>
                  <a:pt x="0" y="0"/>
                </a:moveTo>
                <a:lnTo>
                  <a:pt x="9598456" y="0"/>
                </a:lnTo>
                <a:lnTo>
                  <a:pt x="9598456" y="2519595"/>
                </a:lnTo>
                <a:lnTo>
                  <a:pt x="0" y="2519595"/>
                </a:lnTo>
                <a:lnTo>
                  <a:pt x="0" y="0"/>
                </a:lnTo>
                <a:close/>
              </a:path>
            </a:pathLst>
          </a:custGeom>
          <a:blipFill>
            <a:blip r:embed="rId4"/>
            <a:stretch>
              <a:fillRect/>
            </a:stretch>
          </a:blipFill>
        </p:spPr>
      </p:sp>
      <p:sp>
        <p:nvSpPr>
          <p:cNvPr id="17" name="Freeform 17"/>
          <p:cNvSpPr/>
          <p:nvPr/>
        </p:nvSpPr>
        <p:spPr>
          <a:xfrm rot="-8991638">
            <a:off x="10032972" y="1537386"/>
            <a:ext cx="5743684" cy="3285078"/>
          </a:xfrm>
          <a:custGeom>
            <a:avLst/>
            <a:gdLst/>
            <a:ahLst/>
            <a:cxnLst/>
            <a:rect l="l" t="t" r="r" b="b"/>
            <a:pathLst>
              <a:path w="5743684" h="3285078">
                <a:moveTo>
                  <a:pt x="0" y="0"/>
                </a:moveTo>
                <a:lnTo>
                  <a:pt x="5743684" y="0"/>
                </a:lnTo>
                <a:lnTo>
                  <a:pt x="5743684" y="3285078"/>
                </a:lnTo>
                <a:lnTo>
                  <a:pt x="0" y="32850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rot="-711319">
            <a:off x="13649081" y="-52658"/>
            <a:ext cx="1173273" cy="2162716"/>
          </a:xfrm>
          <a:custGeom>
            <a:avLst/>
            <a:gdLst/>
            <a:ahLst/>
            <a:cxnLst/>
            <a:rect l="l" t="t" r="r" b="b"/>
            <a:pathLst>
              <a:path w="1173273" h="2162716">
                <a:moveTo>
                  <a:pt x="0" y="0"/>
                </a:moveTo>
                <a:lnTo>
                  <a:pt x="1173273" y="0"/>
                </a:lnTo>
                <a:lnTo>
                  <a:pt x="1173273" y="2162716"/>
                </a:lnTo>
                <a:lnTo>
                  <a:pt x="0" y="21627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9" name="Group 19"/>
          <p:cNvGrpSpPr/>
          <p:nvPr/>
        </p:nvGrpSpPr>
        <p:grpSpPr>
          <a:xfrm rot="711303">
            <a:off x="1721769" y="1650944"/>
            <a:ext cx="14413257" cy="13787502"/>
            <a:chOff x="0" y="0"/>
            <a:chExt cx="3796084" cy="3631276"/>
          </a:xfrm>
        </p:grpSpPr>
        <p:sp>
          <p:nvSpPr>
            <p:cNvPr id="20" name="Freeform 20"/>
            <p:cNvSpPr/>
            <p:nvPr/>
          </p:nvSpPr>
          <p:spPr>
            <a:xfrm>
              <a:off x="0" y="0"/>
              <a:ext cx="3796084" cy="3631276"/>
            </a:xfrm>
            <a:custGeom>
              <a:avLst/>
              <a:gdLst/>
              <a:ahLst/>
              <a:cxnLst/>
              <a:rect l="l" t="t" r="r" b="b"/>
              <a:pathLst>
                <a:path w="3796084" h="3631276">
                  <a:moveTo>
                    <a:pt x="0" y="0"/>
                  </a:moveTo>
                  <a:lnTo>
                    <a:pt x="3796084" y="0"/>
                  </a:lnTo>
                  <a:lnTo>
                    <a:pt x="3796084" y="3631276"/>
                  </a:lnTo>
                  <a:lnTo>
                    <a:pt x="0" y="3631276"/>
                  </a:lnTo>
                  <a:close/>
                </a:path>
              </a:pathLst>
            </a:custGeom>
            <a:solidFill>
              <a:srgbClr val="FFD8D3"/>
            </a:solidFill>
          </p:spPr>
        </p:sp>
        <p:sp>
          <p:nvSpPr>
            <p:cNvPr id="21" name="TextBox 21"/>
            <p:cNvSpPr txBox="1"/>
            <p:nvPr/>
          </p:nvSpPr>
          <p:spPr>
            <a:xfrm>
              <a:off x="0" y="-47625"/>
              <a:ext cx="3796084" cy="3678901"/>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rot="723674">
            <a:off x="1664265" y="1657314"/>
            <a:ext cx="14335750" cy="14309685"/>
          </a:xfrm>
          <a:custGeom>
            <a:avLst/>
            <a:gdLst/>
            <a:ahLst/>
            <a:cxnLst/>
            <a:rect l="l" t="t" r="r" b="b"/>
            <a:pathLst>
              <a:path w="14335750" h="14309685">
                <a:moveTo>
                  <a:pt x="0" y="0"/>
                </a:moveTo>
                <a:lnTo>
                  <a:pt x="14335750" y="0"/>
                </a:lnTo>
                <a:lnTo>
                  <a:pt x="14335750" y="14309685"/>
                </a:lnTo>
                <a:lnTo>
                  <a:pt x="0" y="1430968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3" name="Freeform 23"/>
          <p:cNvSpPr/>
          <p:nvPr/>
        </p:nvSpPr>
        <p:spPr>
          <a:xfrm rot="606299">
            <a:off x="1520078" y="628111"/>
            <a:ext cx="1324655" cy="10558842"/>
          </a:xfrm>
          <a:custGeom>
            <a:avLst/>
            <a:gdLst/>
            <a:ahLst/>
            <a:cxnLst/>
            <a:rect l="l" t="t" r="r" b="b"/>
            <a:pathLst>
              <a:path w="1324655" h="10558842">
                <a:moveTo>
                  <a:pt x="0" y="0"/>
                </a:moveTo>
                <a:lnTo>
                  <a:pt x="1324655" y="0"/>
                </a:lnTo>
                <a:lnTo>
                  <a:pt x="1324655" y="10558842"/>
                </a:lnTo>
                <a:lnTo>
                  <a:pt x="0" y="1055884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24" name="Group 24"/>
          <p:cNvGrpSpPr/>
          <p:nvPr/>
        </p:nvGrpSpPr>
        <p:grpSpPr>
          <a:xfrm rot="711303">
            <a:off x="3260917" y="4062468"/>
            <a:ext cx="13272947" cy="4788655"/>
            <a:chOff x="0" y="0"/>
            <a:chExt cx="3495756" cy="1261209"/>
          </a:xfrm>
        </p:grpSpPr>
        <p:sp>
          <p:nvSpPr>
            <p:cNvPr id="25" name="Freeform 25"/>
            <p:cNvSpPr/>
            <p:nvPr/>
          </p:nvSpPr>
          <p:spPr>
            <a:xfrm>
              <a:off x="0" y="0"/>
              <a:ext cx="3495756" cy="1261209"/>
            </a:xfrm>
            <a:custGeom>
              <a:avLst/>
              <a:gdLst/>
              <a:ahLst/>
              <a:cxnLst/>
              <a:rect l="l" t="t" r="r" b="b"/>
              <a:pathLst>
                <a:path w="3495756" h="1261209">
                  <a:moveTo>
                    <a:pt x="0" y="0"/>
                  </a:moveTo>
                  <a:lnTo>
                    <a:pt x="3495756" y="0"/>
                  </a:lnTo>
                  <a:lnTo>
                    <a:pt x="3495756" y="1261209"/>
                  </a:lnTo>
                  <a:lnTo>
                    <a:pt x="0" y="1261209"/>
                  </a:lnTo>
                  <a:close/>
                </a:path>
              </a:pathLst>
            </a:custGeom>
            <a:solidFill>
              <a:srgbClr val="FFFFFF"/>
            </a:solidFill>
          </p:spPr>
        </p:sp>
        <p:sp>
          <p:nvSpPr>
            <p:cNvPr id="26" name="TextBox 26"/>
            <p:cNvSpPr txBox="1"/>
            <p:nvPr/>
          </p:nvSpPr>
          <p:spPr>
            <a:xfrm>
              <a:off x="0" y="-47625"/>
              <a:ext cx="3495756" cy="1308834"/>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rot="712925">
            <a:off x="3891803" y="5347828"/>
            <a:ext cx="12258523" cy="2417917"/>
          </a:xfrm>
          <a:prstGeom prst="rect">
            <a:avLst/>
          </a:prstGeom>
        </p:spPr>
        <p:txBody>
          <a:bodyPr lIns="0" tIns="0" rIns="0" bIns="0" rtlCol="0" anchor="t">
            <a:spAutoFit/>
          </a:bodyPr>
          <a:lstStyle/>
          <a:p>
            <a:pPr algn="r">
              <a:lnSpc>
                <a:spcPts val="19728"/>
              </a:lnSpc>
            </a:pPr>
            <a:r>
              <a:rPr lang="en-US" sz="14092">
                <a:solidFill>
                  <a:srgbClr val="373737"/>
                </a:solidFill>
                <a:latin typeface="Paytone One"/>
              </a:rPr>
              <a:t>THANK YOU</a:t>
            </a:r>
          </a:p>
        </p:txBody>
      </p:sp>
      <p:sp>
        <p:nvSpPr>
          <p:cNvPr id="28" name="Freeform 28"/>
          <p:cNvSpPr/>
          <p:nvPr/>
        </p:nvSpPr>
        <p:spPr>
          <a:xfrm rot="642909">
            <a:off x="7598719" y="20770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ABSTRACT</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373272" y="3391710"/>
            <a:ext cx="12162230" cy="4101261"/>
          </a:xfrm>
          <a:prstGeom prst="rect">
            <a:avLst/>
          </a:prstGeom>
        </p:spPr>
        <p:txBody>
          <a:bodyPr lIns="0" tIns="0" rIns="0" bIns="0" rtlCol="0" anchor="t">
            <a:spAutoFit/>
          </a:bodyPr>
          <a:lstStyle/>
          <a:p>
            <a:pPr algn="ctr">
              <a:lnSpc>
                <a:spcPts val="4024"/>
              </a:lnSpc>
            </a:pPr>
            <a:r>
              <a:rPr lang="en-US" sz="2874">
                <a:solidFill>
                  <a:srgbClr val="373737"/>
                </a:solidFill>
                <a:latin typeface="เอฟซี เรนโบว์"/>
              </a:rPr>
              <a:t>Fake news, often spread across the internet with sensationalist headlines, aims to manipulate readers’ perceptions and damage individuals, organizations, or agencies. Detecting fake news is crucial, and researchers globally are exploring computational methods to address this challenge. This study proposes a methodology for detecting fake news using regression and ensemble learning algorithms, including Random Forest, Decision Tree, and Gradient Boosting.</a:t>
            </a:r>
          </a:p>
        </p:txBody>
      </p:sp>
      <p:sp>
        <p:nvSpPr>
          <p:cNvPr id="30" name="Freeform 30"/>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INTRODUCTION</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401344" y="3455046"/>
            <a:ext cx="12134158" cy="4916765"/>
          </a:xfrm>
          <a:prstGeom prst="rect">
            <a:avLst/>
          </a:prstGeom>
        </p:spPr>
        <p:txBody>
          <a:bodyPr lIns="0" tIns="0" rIns="0" bIns="0" rtlCol="0" anchor="t">
            <a:spAutoFit/>
          </a:bodyPr>
          <a:lstStyle/>
          <a:p>
            <a:pPr algn="ctr">
              <a:lnSpc>
                <a:spcPts val="3882"/>
              </a:lnSpc>
            </a:pPr>
            <a:r>
              <a:rPr lang="en-US" sz="2772">
                <a:solidFill>
                  <a:srgbClr val="373737"/>
                </a:solidFill>
                <a:latin typeface="เอฟซี เรนโบว์"/>
              </a:rPr>
              <a:t>The proliferation of fake news has become a significant issue, shaping people’s views through various channels such as websites, social media, and articles. Social media platforms like Twitter and Facebook facilitate the rapid diffusion of incorrect content. MIT scholars found that fake news stories on Twitter are 70% more likely to be retweeted than true stories. Detecting fake news is challenging due to eye-catching titles and clickbait, which prevent critical verification. An automated tool that filters inaccurate information could save time, effort, and build trust among readers1</a:t>
            </a:r>
          </a:p>
        </p:txBody>
      </p:sp>
      <p:sp>
        <p:nvSpPr>
          <p:cNvPr id="30" name="Freeform 30"/>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METHODOLOGIES</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403658" y="3494212"/>
            <a:ext cx="12131844" cy="4871085"/>
          </a:xfrm>
          <a:prstGeom prst="rect">
            <a:avLst/>
          </a:prstGeom>
        </p:spPr>
        <p:txBody>
          <a:bodyPr lIns="0" tIns="0" rIns="0" bIns="0" rtlCol="0" anchor="t">
            <a:spAutoFit/>
          </a:bodyPr>
          <a:lstStyle/>
          <a:p>
            <a:pPr>
              <a:lnSpc>
                <a:spcPts val="2939"/>
              </a:lnSpc>
            </a:pPr>
            <a:r>
              <a:rPr lang="en-US" sz="2099">
                <a:solidFill>
                  <a:srgbClr val="373737"/>
                </a:solidFill>
                <a:latin typeface="เอฟซี เรนโบว์"/>
              </a:rPr>
              <a:t>Preprocessing:</a:t>
            </a:r>
          </a:p>
          <a:p>
            <a:pPr marL="453387" lvl="1" indent="-226693">
              <a:lnSpc>
                <a:spcPts val="2939"/>
              </a:lnSpc>
              <a:buFont typeface="Arial"/>
              <a:buChar char="•"/>
            </a:pPr>
            <a:r>
              <a:rPr lang="en-US" sz="2099">
                <a:solidFill>
                  <a:srgbClr val="373737"/>
                </a:solidFill>
                <a:latin typeface="เอฟซี เรนโบว์ Bold"/>
              </a:rPr>
              <a:t>Before feeding the text data into machine learning models, we need to preprocess it.</a:t>
            </a:r>
          </a:p>
          <a:p>
            <a:pPr marL="453387" lvl="1" indent="-226693">
              <a:lnSpc>
                <a:spcPts val="2939"/>
              </a:lnSpc>
              <a:buFont typeface="Arial"/>
              <a:buChar char="•"/>
            </a:pPr>
            <a:r>
              <a:rPr lang="en-US" sz="2099">
                <a:solidFill>
                  <a:srgbClr val="373737"/>
                </a:solidFill>
                <a:latin typeface="เอฟซี เรนโบว์ Bold"/>
              </a:rPr>
              <a:t>Common preprocessing steps include:</a:t>
            </a:r>
          </a:p>
          <a:p>
            <a:pPr marL="453387" lvl="1" indent="-226693">
              <a:lnSpc>
                <a:spcPts val="2939"/>
              </a:lnSpc>
              <a:buFont typeface="Arial"/>
              <a:buChar char="•"/>
            </a:pPr>
            <a:r>
              <a:rPr lang="en-US" sz="2099">
                <a:solidFill>
                  <a:srgbClr val="373737"/>
                </a:solidFill>
                <a:latin typeface="เอฟซี เรนโบว์ Bold"/>
              </a:rPr>
              <a:t>Tokenization: Splitting the text into individual words or tokens.</a:t>
            </a:r>
          </a:p>
          <a:p>
            <a:pPr marL="453387" lvl="1" indent="-226693">
              <a:lnSpc>
                <a:spcPts val="2939"/>
              </a:lnSpc>
              <a:buFont typeface="Arial"/>
              <a:buChar char="•"/>
            </a:pPr>
            <a:r>
              <a:rPr lang="en-US" sz="2099">
                <a:solidFill>
                  <a:srgbClr val="373737"/>
                </a:solidFill>
                <a:latin typeface="เอฟซี เรนโบว์ Bold"/>
              </a:rPr>
              <a:t>Lowercasing: Converting all text to lowercase to ensure consistency.</a:t>
            </a:r>
          </a:p>
          <a:p>
            <a:pPr marL="453387" lvl="1" indent="-226693">
              <a:lnSpc>
                <a:spcPts val="2939"/>
              </a:lnSpc>
              <a:buFont typeface="Arial"/>
              <a:buChar char="•"/>
            </a:pPr>
            <a:r>
              <a:rPr lang="en-US" sz="2099">
                <a:solidFill>
                  <a:srgbClr val="373737"/>
                </a:solidFill>
                <a:latin typeface="เอฟซี เรนโบว์ Bold"/>
              </a:rPr>
              <a:t>Removing Stop Words: Eliminating common words (e.g., “the,” “and,” “in”) that don’t carry significant meaning.</a:t>
            </a:r>
          </a:p>
          <a:p>
            <a:pPr marL="453387" lvl="1" indent="-226693">
              <a:lnSpc>
                <a:spcPts val="2939"/>
              </a:lnSpc>
              <a:buFont typeface="Arial"/>
              <a:buChar char="•"/>
            </a:pPr>
            <a:r>
              <a:rPr lang="en-US" sz="2099">
                <a:solidFill>
                  <a:srgbClr val="373737"/>
                </a:solidFill>
                <a:latin typeface="เอฟซี เรนโบว์ Bold"/>
              </a:rPr>
              <a:t>Stemming or Lemmatization: Reducing words to their root form (e.g., “running” to “run”).</a:t>
            </a:r>
          </a:p>
          <a:p>
            <a:pPr marL="453387" lvl="1" indent="-226693">
              <a:lnSpc>
                <a:spcPts val="2939"/>
              </a:lnSpc>
              <a:buFont typeface="Arial"/>
              <a:buChar char="•"/>
            </a:pPr>
            <a:r>
              <a:rPr lang="en-US" sz="2099">
                <a:solidFill>
                  <a:srgbClr val="373737"/>
                </a:solidFill>
                <a:latin typeface="เอฟซี เรนโบว์ Bold"/>
              </a:rPr>
              <a:t>Removing Special Characters and Punctuation: Cleaning up unwanted symbols.</a:t>
            </a:r>
          </a:p>
          <a:p>
            <a:pPr marL="453387" lvl="1" indent="-226693">
              <a:lnSpc>
                <a:spcPts val="2939"/>
              </a:lnSpc>
              <a:buFont typeface="Arial"/>
              <a:buChar char="•"/>
            </a:pPr>
            <a:r>
              <a:rPr lang="en-US" sz="2099">
                <a:solidFill>
                  <a:srgbClr val="373737"/>
                </a:solidFill>
                <a:latin typeface="เอฟซี เรนโบว์ Bold"/>
              </a:rPr>
              <a:t>Feature Extraction: Converting text into numerical features (e.g., using TF-IDF or word embeddings).</a:t>
            </a:r>
          </a:p>
        </p:txBody>
      </p:sp>
      <p:sp>
        <p:nvSpPr>
          <p:cNvPr id="30" name="Freeform 30"/>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METHODOLOGIES</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766676" y="3602046"/>
            <a:ext cx="11768826" cy="4117668"/>
          </a:xfrm>
          <a:prstGeom prst="rect">
            <a:avLst/>
          </a:prstGeom>
        </p:spPr>
        <p:txBody>
          <a:bodyPr lIns="0" tIns="0" rIns="0" bIns="0" rtlCol="0" anchor="t">
            <a:spAutoFit/>
          </a:bodyPr>
          <a:lstStyle/>
          <a:p>
            <a:pPr>
              <a:lnSpc>
                <a:spcPts val="2991"/>
              </a:lnSpc>
            </a:pPr>
            <a:r>
              <a:rPr lang="en-US" sz="2137">
                <a:solidFill>
                  <a:srgbClr val="373737"/>
                </a:solidFill>
                <a:latin typeface="เอฟซี เรนโบว์ Bold"/>
              </a:rPr>
              <a:t>Feature Engineering:</a:t>
            </a:r>
          </a:p>
          <a:p>
            <a:pPr marL="922798" lvl="2" indent="-307599">
              <a:lnSpc>
                <a:spcPts val="2991"/>
              </a:lnSpc>
              <a:buFont typeface="Arial"/>
              <a:buChar char="⚬"/>
            </a:pPr>
            <a:r>
              <a:rPr lang="en-US" sz="2137">
                <a:solidFill>
                  <a:srgbClr val="373737"/>
                </a:solidFill>
                <a:latin typeface="เอฟซี เรนโบว์ Bold"/>
              </a:rPr>
              <a:t>Creating relevant features from the preprocessed text is crucial.</a:t>
            </a:r>
          </a:p>
          <a:p>
            <a:pPr marL="922798" lvl="2" indent="-307599">
              <a:lnSpc>
                <a:spcPts val="2991"/>
              </a:lnSpc>
              <a:buFont typeface="Arial"/>
              <a:buChar char="⚬"/>
            </a:pPr>
            <a:r>
              <a:rPr lang="en-US" sz="2137">
                <a:solidFill>
                  <a:srgbClr val="373737"/>
                </a:solidFill>
                <a:latin typeface="เอฟซี เรนโบว์ Bold"/>
              </a:rPr>
              <a:t>Some feature engineering techniques include:</a:t>
            </a:r>
          </a:p>
          <a:p>
            <a:pPr marL="1384196" lvl="3" indent="-346049">
              <a:lnSpc>
                <a:spcPts val="2991"/>
              </a:lnSpc>
              <a:buFont typeface="Arial"/>
              <a:buChar char="￭"/>
            </a:pPr>
            <a:r>
              <a:rPr lang="en-US" sz="2137">
                <a:solidFill>
                  <a:srgbClr val="373737"/>
                </a:solidFill>
                <a:latin typeface="เอฟซี เรนโบว์ Bold"/>
              </a:rPr>
              <a:t>Bag of Words (BoW): Representing text as a vector of word frequencies.</a:t>
            </a:r>
          </a:p>
          <a:p>
            <a:pPr marL="1384196" lvl="3" indent="-346049">
              <a:lnSpc>
                <a:spcPts val="2991"/>
              </a:lnSpc>
              <a:buFont typeface="Arial"/>
              <a:buChar char="￭"/>
            </a:pPr>
            <a:r>
              <a:rPr lang="en-US" sz="2137">
                <a:solidFill>
                  <a:srgbClr val="373737"/>
                </a:solidFill>
                <a:latin typeface="เอฟซี เรนโบว์ Bold"/>
              </a:rPr>
              <a:t>TF-IDF (Term Frequency-Inverse Document Frequency): Assigning weights to words based on their importance in a document.</a:t>
            </a:r>
          </a:p>
          <a:p>
            <a:pPr marL="1384196" lvl="3" indent="-346049">
              <a:lnSpc>
                <a:spcPts val="2991"/>
              </a:lnSpc>
              <a:buFont typeface="Arial"/>
              <a:buChar char="￭"/>
            </a:pPr>
            <a:r>
              <a:rPr lang="en-US" sz="2137">
                <a:solidFill>
                  <a:srgbClr val="373737"/>
                </a:solidFill>
                <a:latin typeface="เอฟซี เรนโบว์ Bold"/>
              </a:rPr>
              <a:t>Word Embeddings (e.g., Word2Vec, GloVe): Capturing semantic relationships between words.</a:t>
            </a:r>
          </a:p>
          <a:p>
            <a:pPr marL="1384196" lvl="3" indent="-346049">
              <a:lnSpc>
                <a:spcPts val="2991"/>
              </a:lnSpc>
              <a:buFont typeface="Arial"/>
              <a:buChar char="￭"/>
            </a:pPr>
            <a:r>
              <a:rPr lang="en-US" sz="2137">
                <a:solidFill>
                  <a:srgbClr val="373737"/>
                </a:solidFill>
                <a:latin typeface="เอฟซี เรนโบว์ Bold"/>
              </a:rPr>
              <a:t>N-grams: Considering sequences of adjacent words (e.g., bigrams, trigrams).</a:t>
            </a:r>
          </a:p>
          <a:p>
            <a:pPr marL="1384196" lvl="3" indent="-346049">
              <a:lnSpc>
                <a:spcPts val="2991"/>
              </a:lnSpc>
              <a:buFont typeface="Arial"/>
              <a:buChar char="￭"/>
            </a:pPr>
            <a:r>
              <a:rPr lang="en-US" sz="2137">
                <a:solidFill>
                  <a:srgbClr val="373737"/>
                </a:solidFill>
                <a:latin typeface="เอฟซี เรนโบว์ Bold"/>
              </a:rPr>
              <a:t>Sentiment Analysis Features: Extracting sentiment scores from the text.</a:t>
            </a:r>
          </a:p>
        </p:txBody>
      </p:sp>
      <p:sp>
        <p:nvSpPr>
          <p:cNvPr id="30" name="Freeform 30"/>
          <p:cNvSpPr/>
          <p:nvPr/>
        </p:nvSpPr>
        <p:spPr>
          <a:xfrm rot="1348902">
            <a:off x="14874191" y="7429236"/>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680526"/>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METHODOLOGIES</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399782" y="3451419"/>
            <a:ext cx="11923909" cy="5551020"/>
          </a:xfrm>
          <a:prstGeom prst="rect">
            <a:avLst/>
          </a:prstGeom>
        </p:spPr>
        <p:txBody>
          <a:bodyPr lIns="0" tIns="0" rIns="0" bIns="0" rtlCol="0" anchor="t">
            <a:spAutoFit/>
          </a:bodyPr>
          <a:lstStyle/>
          <a:p>
            <a:pPr>
              <a:lnSpc>
                <a:spcPts val="2893"/>
              </a:lnSpc>
            </a:pPr>
            <a:r>
              <a:rPr lang="en-US" sz="2066" u="sng">
                <a:solidFill>
                  <a:srgbClr val="373737"/>
                </a:solidFill>
                <a:latin typeface="เอฟซี เรนโบว์ Bold"/>
              </a:rPr>
              <a:t>Decision Trees:</a:t>
            </a:r>
          </a:p>
          <a:p>
            <a:pPr marL="446246" lvl="1" indent="-223123">
              <a:lnSpc>
                <a:spcPts val="2893"/>
              </a:lnSpc>
              <a:buFont typeface="Arial"/>
              <a:buChar char="•"/>
            </a:pPr>
            <a:r>
              <a:rPr lang="en-US" sz="2066">
                <a:solidFill>
                  <a:srgbClr val="373737"/>
                </a:solidFill>
                <a:latin typeface="เอฟซี เรนโบว์"/>
              </a:rPr>
              <a:t>In the context of fake news detection, decision trees create a tree-like structure where each internal node represents a feature or attribute, and each leaf node corresponds to a class label (e.g., “fake” or “real”).</a:t>
            </a:r>
          </a:p>
          <a:p>
            <a:pPr marL="446246" lvl="1" indent="-223123">
              <a:lnSpc>
                <a:spcPts val="2893"/>
              </a:lnSpc>
              <a:buFont typeface="Arial"/>
              <a:buChar char="•"/>
            </a:pPr>
            <a:r>
              <a:rPr lang="en-US" sz="2066">
                <a:solidFill>
                  <a:srgbClr val="373737"/>
                </a:solidFill>
                <a:latin typeface="เอฟซี เรนโบว์"/>
              </a:rPr>
              <a:t>Decision trees split the data based on feature values to make decisions about class labels.</a:t>
            </a:r>
          </a:p>
          <a:p>
            <a:pPr>
              <a:lnSpc>
                <a:spcPts val="2893"/>
              </a:lnSpc>
            </a:pPr>
            <a:endParaRPr lang="en-US" sz="2066">
              <a:solidFill>
                <a:srgbClr val="373737"/>
              </a:solidFill>
              <a:latin typeface="เอฟซี เรนโบว์"/>
            </a:endParaRPr>
          </a:p>
          <a:p>
            <a:pPr>
              <a:lnSpc>
                <a:spcPts val="2893"/>
              </a:lnSpc>
            </a:pPr>
            <a:r>
              <a:rPr lang="en-US" sz="2066" u="sng">
                <a:solidFill>
                  <a:srgbClr val="373737"/>
                </a:solidFill>
                <a:latin typeface="เอฟซี เรนโบว์ Bold"/>
              </a:rPr>
              <a:t>Logistic Regression:</a:t>
            </a:r>
          </a:p>
          <a:p>
            <a:pPr marL="446246" lvl="1" indent="-223123">
              <a:lnSpc>
                <a:spcPts val="2893"/>
              </a:lnSpc>
              <a:buFont typeface="Arial"/>
              <a:buChar char="•"/>
            </a:pPr>
            <a:r>
              <a:rPr lang="en-US" sz="2066">
                <a:solidFill>
                  <a:srgbClr val="373737"/>
                </a:solidFill>
                <a:latin typeface="เอฟซี เรนโบว์"/>
              </a:rPr>
              <a:t>Logistic regression is another supervised learning algorithm commonly used for binary classification tasks.</a:t>
            </a:r>
          </a:p>
          <a:p>
            <a:pPr marL="446246" lvl="1" indent="-223123">
              <a:lnSpc>
                <a:spcPts val="2893"/>
              </a:lnSpc>
              <a:buFont typeface="Arial"/>
              <a:buChar char="•"/>
            </a:pPr>
            <a:r>
              <a:rPr lang="en-US" sz="2066">
                <a:solidFill>
                  <a:srgbClr val="373737"/>
                </a:solidFill>
                <a:latin typeface="เอฟซี เรนโบว์"/>
              </a:rPr>
              <a:t>It models the probability of an instance belonging to a particular class (e.g., “fake” or “real”) based on input features.</a:t>
            </a:r>
          </a:p>
          <a:p>
            <a:pPr marL="446246" lvl="1" indent="-223123">
              <a:lnSpc>
                <a:spcPts val="2893"/>
              </a:lnSpc>
              <a:buFont typeface="Arial"/>
              <a:buChar char="•"/>
            </a:pPr>
            <a:r>
              <a:rPr lang="en-US" sz="2066">
                <a:solidFill>
                  <a:srgbClr val="373737"/>
                </a:solidFill>
                <a:latin typeface="เอฟซี เรนโบว์"/>
              </a:rPr>
              <a:t>Logistic regression uses a sigmoid function to map linear combinations of features into probabilities.</a:t>
            </a:r>
          </a:p>
          <a:p>
            <a:pPr>
              <a:lnSpc>
                <a:spcPts val="3632"/>
              </a:lnSpc>
            </a:pPr>
            <a:endParaRPr lang="en-US" sz="2066">
              <a:solidFill>
                <a:srgbClr val="373737"/>
              </a:solidFill>
              <a:latin typeface="เอฟซี เรนโบว์"/>
            </a:endParaRPr>
          </a:p>
        </p:txBody>
      </p:sp>
      <p:sp>
        <p:nvSpPr>
          <p:cNvPr id="30" name="Freeform 30"/>
          <p:cNvSpPr/>
          <p:nvPr/>
        </p:nvSpPr>
        <p:spPr>
          <a:xfrm rot="1348902">
            <a:off x="14901819" y="7429236"/>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METHODOLOGIES</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358012" y="3061027"/>
            <a:ext cx="11433145" cy="5911495"/>
          </a:xfrm>
          <a:prstGeom prst="rect">
            <a:avLst/>
          </a:prstGeom>
        </p:spPr>
        <p:txBody>
          <a:bodyPr lIns="0" tIns="0" rIns="0" bIns="0" rtlCol="0" anchor="t">
            <a:spAutoFit/>
          </a:bodyPr>
          <a:lstStyle/>
          <a:p>
            <a:pPr>
              <a:lnSpc>
                <a:spcPts val="3344"/>
              </a:lnSpc>
            </a:pPr>
            <a:r>
              <a:rPr lang="en-US" sz="2388">
                <a:solidFill>
                  <a:srgbClr val="373737"/>
                </a:solidFill>
                <a:latin typeface="เอฟซี เรนโบว์ Bold"/>
              </a:rPr>
              <a:t>Ensemble Methods:</a:t>
            </a:r>
          </a:p>
          <a:p>
            <a:pPr marL="515776" lvl="1" indent="-257888">
              <a:lnSpc>
                <a:spcPts val="3344"/>
              </a:lnSpc>
              <a:buFont typeface="Arial"/>
              <a:buChar char="•"/>
            </a:pPr>
            <a:r>
              <a:rPr lang="en-US" sz="2388">
                <a:solidFill>
                  <a:srgbClr val="373737"/>
                </a:solidFill>
                <a:latin typeface="เอฟซี เรนโบว์"/>
              </a:rPr>
              <a:t>Ensemble methods combine multiple models to improve overall performance.</a:t>
            </a:r>
          </a:p>
          <a:p>
            <a:pPr marL="515776" lvl="1" indent="-257888">
              <a:lnSpc>
                <a:spcPts val="3344"/>
              </a:lnSpc>
              <a:buFont typeface="Arial"/>
              <a:buChar char="•"/>
            </a:pPr>
            <a:r>
              <a:rPr lang="en-US" sz="2388">
                <a:solidFill>
                  <a:srgbClr val="373737"/>
                </a:solidFill>
                <a:latin typeface="เอฟซี เรนโบว์"/>
              </a:rPr>
              <a:t>Common ensemble techniques include:</a:t>
            </a:r>
          </a:p>
          <a:p>
            <a:pPr marL="1031553" lvl="2" indent="-343851">
              <a:lnSpc>
                <a:spcPts val="3344"/>
              </a:lnSpc>
              <a:buFont typeface="Arial"/>
              <a:buChar char="⚬"/>
            </a:pPr>
            <a:r>
              <a:rPr lang="en-US" sz="2388">
                <a:solidFill>
                  <a:srgbClr val="373737"/>
                </a:solidFill>
                <a:latin typeface="เอฟซี เรนโบว์ Bold"/>
              </a:rPr>
              <a:t>Random Forest</a:t>
            </a:r>
            <a:r>
              <a:rPr lang="en-US" sz="2388">
                <a:solidFill>
                  <a:srgbClr val="373737"/>
                </a:solidFill>
                <a:latin typeface="เอฟซี เรนโบว์"/>
              </a:rPr>
              <a:t> (RF):</a:t>
            </a:r>
          </a:p>
          <a:p>
            <a:pPr marL="1547329" lvl="3" indent="-386832">
              <a:lnSpc>
                <a:spcPts val="3344"/>
              </a:lnSpc>
              <a:buFont typeface="Arial"/>
              <a:buChar char="￭"/>
            </a:pPr>
            <a:r>
              <a:rPr lang="en-US" sz="2388">
                <a:solidFill>
                  <a:srgbClr val="373737"/>
                </a:solidFill>
                <a:latin typeface="เอฟซี เรนโบว์"/>
              </a:rPr>
              <a:t>Constructs multiple decision trees and averages their predictions.</a:t>
            </a:r>
          </a:p>
          <a:p>
            <a:pPr marL="1547329" lvl="3" indent="-386832">
              <a:lnSpc>
                <a:spcPts val="3344"/>
              </a:lnSpc>
              <a:buFont typeface="Arial"/>
              <a:buChar char="￭"/>
            </a:pPr>
            <a:r>
              <a:rPr lang="en-US" sz="2388">
                <a:solidFill>
                  <a:srgbClr val="373737"/>
                </a:solidFill>
                <a:latin typeface="เอฟซี เรนโบว์"/>
              </a:rPr>
              <a:t>Helps reduce overfitting and provides feature importance.</a:t>
            </a:r>
          </a:p>
          <a:p>
            <a:pPr marL="1031553" lvl="2" indent="-343851">
              <a:lnSpc>
                <a:spcPts val="3344"/>
              </a:lnSpc>
              <a:buFont typeface="Arial"/>
              <a:buChar char="⚬"/>
            </a:pPr>
            <a:r>
              <a:rPr lang="en-US" sz="2388">
                <a:solidFill>
                  <a:srgbClr val="373737"/>
                </a:solidFill>
                <a:latin typeface="เอฟซี เรนโบว์ Bold"/>
              </a:rPr>
              <a:t>Gradient Boosting </a:t>
            </a:r>
            <a:r>
              <a:rPr lang="en-US" sz="2388">
                <a:solidFill>
                  <a:srgbClr val="373737"/>
                </a:solidFill>
                <a:latin typeface="เอฟซี เรนโบว์"/>
              </a:rPr>
              <a:t>(e.g., XGBoost, LightGBM):</a:t>
            </a:r>
          </a:p>
          <a:p>
            <a:pPr marL="1547329" lvl="3" indent="-386832">
              <a:lnSpc>
                <a:spcPts val="3344"/>
              </a:lnSpc>
              <a:buFont typeface="Arial"/>
              <a:buChar char="￭"/>
            </a:pPr>
            <a:r>
              <a:rPr lang="en-US" sz="2388">
                <a:solidFill>
                  <a:srgbClr val="373737"/>
                </a:solidFill>
                <a:latin typeface="เอฟซี เรนโบว์"/>
              </a:rPr>
              <a:t>Builds an ensemble of weak learners (usually decision trees) sequentially.</a:t>
            </a:r>
          </a:p>
          <a:p>
            <a:pPr marL="1547329" lvl="3" indent="-386832">
              <a:lnSpc>
                <a:spcPts val="3344"/>
              </a:lnSpc>
              <a:buFont typeface="Arial"/>
              <a:buChar char="￭"/>
            </a:pPr>
            <a:r>
              <a:rPr lang="en-US" sz="2388">
                <a:solidFill>
                  <a:srgbClr val="373737"/>
                </a:solidFill>
                <a:latin typeface="เอฟซี เรนโบว์"/>
              </a:rPr>
              <a:t>Each new tree corrects the errors made by the previous ones.</a:t>
            </a:r>
          </a:p>
          <a:p>
            <a:pPr marL="1547329" lvl="3" indent="-386832">
              <a:lnSpc>
                <a:spcPts val="3344"/>
              </a:lnSpc>
              <a:buFont typeface="Arial"/>
              <a:buChar char="￭"/>
            </a:pPr>
            <a:r>
              <a:rPr lang="en-US" sz="2388">
                <a:solidFill>
                  <a:srgbClr val="373737"/>
                </a:solidFill>
                <a:latin typeface="เอฟซี เรนโบว์"/>
              </a:rPr>
              <a:t>Often achieves high accuracy.</a:t>
            </a:r>
          </a:p>
          <a:p>
            <a:pPr>
              <a:lnSpc>
                <a:spcPts val="3344"/>
              </a:lnSpc>
            </a:pPr>
            <a:endParaRPr lang="en-US" sz="2388">
              <a:solidFill>
                <a:srgbClr val="373737"/>
              </a:solidFill>
              <a:latin typeface="เอฟซี เรนโบว์"/>
            </a:endParaRPr>
          </a:p>
        </p:txBody>
      </p:sp>
      <p:sp>
        <p:nvSpPr>
          <p:cNvPr id="30" name="Freeform 30"/>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2869936" y="2802288"/>
            <a:ext cx="13237676" cy="6148654"/>
            <a:chOff x="0" y="0"/>
            <a:chExt cx="3486466" cy="1619398"/>
          </a:xfrm>
        </p:grpSpPr>
        <p:sp>
          <p:nvSpPr>
            <p:cNvPr id="23" name="Freeform 23"/>
            <p:cNvSpPr/>
            <p:nvPr/>
          </p:nvSpPr>
          <p:spPr>
            <a:xfrm>
              <a:off x="0" y="0"/>
              <a:ext cx="3486466" cy="1619398"/>
            </a:xfrm>
            <a:custGeom>
              <a:avLst/>
              <a:gdLst/>
              <a:ahLst/>
              <a:cxnLst/>
              <a:rect l="l" t="t" r="r" b="b"/>
              <a:pathLst>
                <a:path w="3486466" h="1619398">
                  <a:moveTo>
                    <a:pt x="38015" y="0"/>
                  </a:moveTo>
                  <a:lnTo>
                    <a:pt x="3448451" y="0"/>
                  </a:lnTo>
                  <a:cubicBezTo>
                    <a:pt x="3458533" y="0"/>
                    <a:pt x="3468203" y="4005"/>
                    <a:pt x="3475332" y="11134"/>
                  </a:cubicBezTo>
                  <a:cubicBezTo>
                    <a:pt x="3482461" y="18263"/>
                    <a:pt x="3486466" y="27932"/>
                    <a:pt x="3486466" y="38015"/>
                  </a:cubicBezTo>
                  <a:lnTo>
                    <a:pt x="3486466" y="1581384"/>
                  </a:lnTo>
                  <a:cubicBezTo>
                    <a:pt x="3486466" y="1602379"/>
                    <a:pt x="3469446" y="1619398"/>
                    <a:pt x="3448451" y="1619398"/>
                  </a:cubicBezTo>
                  <a:lnTo>
                    <a:pt x="38015" y="1619398"/>
                  </a:lnTo>
                  <a:cubicBezTo>
                    <a:pt x="27932" y="1619398"/>
                    <a:pt x="18263" y="1615393"/>
                    <a:pt x="11134" y="1608264"/>
                  </a:cubicBezTo>
                  <a:cubicBezTo>
                    <a:pt x="4005" y="1601135"/>
                    <a:pt x="0" y="1591466"/>
                    <a:pt x="0" y="1581384"/>
                  </a:cubicBezTo>
                  <a:lnTo>
                    <a:pt x="0" y="38015"/>
                  </a:lnTo>
                  <a:cubicBezTo>
                    <a:pt x="0" y="17020"/>
                    <a:pt x="17020" y="0"/>
                    <a:pt x="38015"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486466" cy="1667023"/>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METHODOLOGIES</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TextBox 29"/>
          <p:cNvSpPr txBox="1"/>
          <p:nvPr/>
        </p:nvSpPr>
        <p:spPr>
          <a:xfrm>
            <a:off x="3766676" y="3586372"/>
            <a:ext cx="10754649" cy="4860925"/>
          </a:xfrm>
          <a:prstGeom prst="rect">
            <a:avLst/>
          </a:prstGeom>
        </p:spPr>
        <p:txBody>
          <a:bodyPr lIns="0" tIns="0" rIns="0" bIns="0" rtlCol="0" anchor="t">
            <a:spAutoFit/>
          </a:bodyPr>
          <a:lstStyle/>
          <a:p>
            <a:pPr>
              <a:lnSpc>
                <a:spcPts val="3499"/>
              </a:lnSpc>
            </a:pPr>
            <a:r>
              <a:rPr lang="en-US" sz="2499">
                <a:solidFill>
                  <a:srgbClr val="373737"/>
                </a:solidFill>
                <a:latin typeface="เอฟซี เรนโบว์"/>
              </a:rPr>
              <a:t>Model Evaluation:</a:t>
            </a:r>
          </a:p>
          <a:p>
            <a:pPr marL="1079492" lvl="2" indent="-359831">
              <a:lnSpc>
                <a:spcPts val="3499"/>
              </a:lnSpc>
              <a:buFont typeface="Arial"/>
              <a:buChar char="⚬"/>
            </a:pPr>
            <a:r>
              <a:rPr lang="en-US" sz="2499">
                <a:solidFill>
                  <a:srgbClr val="373737"/>
                </a:solidFill>
                <a:latin typeface="เอฟซี เรนโบว์ Bold"/>
              </a:rPr>
              <a:t>Split the dataset into training and testing subsets.</a:t>
            </a:r>
          </a:p>
          <a:p>
            <a:pPr marL="1079492" lvl="2" indent="-359831">
              <a:lnSpc>
                <a:spcPts val="3499"/>
              </a:lnSpc>
              <a:buFont typeface="Arial"/>
              <a:buChar char="⚬"/>
            </a:pPr>
            <a:r>
              <a:rPr lang="en-US" sz="2499">
                <a:solidFill>
                  <a:srgbClr val="373737"/>
                </a:solidFill>
                <a:latin typeface="เอฟซี เรนโบว์ Bold"/>
              </a:rPr>
              <a:t>Evaluate the ensemble models using appropriate metrics:</a:t>
            </a:r>
          </a:p>
          <a:p>
            <a:pPr marL="1619239" lvl="3" indent="-404810">
              <a:lnSpc>
                <a:spcPts val="3499"/>
              </a:lnSpc>
              <a:buFont typeface="Arial"/>
              <a:buChar char="￭"/>
            </a:pPr>
            <a:r>
              <a:rPr lang="en-US" sz="2499">
                <a:solidFill>
                  <a:srgbClr val="373737"/>
                </a:solidFill>
                <a:latin typeface="เอฟซี เรนโบว์ Bold"/>
              </a:rPr>
              <a:t>Accuracy: Overall correctness of predictions.</a:t>
            </a:r>
          </a:p>
          <a:p>
            <a:pPr marL="1619239" lvl="3" indent="-404810">
              <a:lnSpc>
                <a:spcPts val="3499"/>
              </a:lnSpc>
              <a:buFont typeface="Arial"/>
              <a:buChar char="￭"/>
            </a:pPr>
            <a:r>
              <a:rPr lang="en-US" sz="2499">
                <a:solidFill>
                  <a:srgbClr val="373737"/>
                </a:solidFill>
                <a:latin typeface="เอฟซี เรนโบว์ Bold"/>
              </a:rPr>
              <a:t>Precision: Proportion of true positive predictions among all positive predictions.</a:t>
            </a:r>
          </a:p>
          <a:p>
            <a:pPr marL="1619239" lvl="3" indent="-404810">
              <a:lnSpc>
                <a:spcPts val="3499"/>
              </a:lnSpc>
              <a:buFont typeface="Arial"/>
              <a:buChar char="￭"/>
            </a:pPr>
            <a:r>
              <a:rPr lang="en-US" sz="2499">
                <a:solidFill>
                  <a:srgbClr val="373737"/>
                </a:solidFill>
                <a:latin typeface="เอฟซี เรนโบว์ Bold"/>
              </a:rPr>
              <a:t>Recall (Sensitivity): Proportion of true positive predictions among actual positives.</a:t>
            </a:r>
          </a:p>
          <a:p>
            <a:pPr marL="1619239" lvl="3" indent="-404810">
              <a:lnSpc>
                <a:spcPts val="3499"/>
              </a:lnSpc>
              <a:buFont typeface="Arial"/>
              <a:buChar char="￭"/>
            </a:pPr>
            <a:r>
              <a:rPr lang="en-US" sz="2499">
                <a:solidFill>
                  <a:srgbClr val="373737"/>
                </a:solidFill>
                <a:latin typeface="เอฟซี เรนโบว์ Bold"/>
              </a:rPr>
              <a:t>F1 Score: Harmonic mean of precision and recall.</a:t>
            </a:r>
          </a:p>
          <a:p>
            <a:pPr marL="1079492" lvl="2" indent="-359831" algn="l">
              <a:lnSpc>
                <a:spcPts val="3499"/>
              </a:lnSpc>
              <a:buFont typeface="Arial"/>
              <a:buChar char="⚬"/>
            </a:pPr>
            <a:r>
              <a:rPr lang="en-US" sz="2499">
                <a:solidFill>
                  <a:srgbClr val="373737"/>
                </a:solidFill>
                <a:latin typeface="เอฟซี เรนโบว์ Bold"/>
              </a:rPr>
              <a:t>Use cross-validation to assess generalization performance.</a:t>
            </a:r>
          </a:p>
        </p:txBody>
      </p:sp>
      <p:sp>
        <p:nvSpPr>
          <p:cNvPr id="30" name="Freeform 30"/>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D7AAD"/>
        </a:solidFill>
        <a:effectLst/>
      </p:bgPr>
    </p:bg>
    <p:spTree>
      <p:nvGrpSpPr>
        <p:cNvPr id="1" name=""/>
        <p:cNvGrpSpPr/>
        <p:nvPr/>
      </p:nvGrpSpPr>
      <p:grpSpPr>
        <a:xfrm>
          <a:off x="0" y="0"/>
          <a:ext cx="0" cy="0"/>
          <a:chOff x="0" y="0"/>
          <a:chExt cx="0" cy="0"/>
        </a:xfrm>
      </p:grpSpPr>
      <p:grpSp>
        <p:nvGrpSpPr>
          <p:cNvPr id="2" name="Group 2"/>
          <p:cNvGrpSpPr/>
          <p:nvPr/>
        </p:nvGrpSpPr>
        <p:grpSpPr>
          <a:xfrm>
            <a:off x="689548" y="190801"/>
            <a:ext cx="17598452" cy="9798823"/>
            <a:chOff x="0" y="0"/>
            <a:chExt cx="4634983" cy="2580760"/>
          </a:xfrm>
        </p:grpSpPr>
        <p:sp>
          <p:nvSpPr>
            <p:cNvPr id="3" name="Freeform 3"/>
            <p:cNvSpPr/>
            <p:nvPr/>
          </p:nvSpPr>
          <p:spPr>
            <a:xfrm>
              <a:off x="0" y="0"/>
              <a:ext cx="4634983" cy="2580760"/>
            </a:xfrm>
            <a:custGeom>
              <a:avLst/>
              <a:gdLst/>
              <a:ahLst/>
              <a:cxnLst/>
              <a:rect l="l" t="t" r="r" b="b"/>
              <a:pathLst>
                <a:path w="4634983" h="2580760">
                  <a:moveTo>
                    <a:pt x="0" y="0"/>
                  </a:moveTo>
                  <a:lnTo>
                    <a:pt x="4634983" y="0"/>
                  </a:lnTo>
                  <a:lnTo>
                    <a:pt x="4634983" y="2580760"/>
                  </a:lnTo>
                  <a:lnTo>
                    <a:pt x="0" y="2580760"/>
                  </a:lnTo>
                  <a:close/>
                </a:path>
              </a:pathLst>
            </a:custGeom>
            <a:solidFill>
              <a:srgbClr val="FDC9C3"/>
            </a:solidFill>
          </p:spPr>
        </p:sp>
        <p:sp>
          <p:nvSpPr>
            <p:cNvPr id="4" name="TextBox 4"/>
            <p:cNvSpPr txBox="1"/>
            <p:nvPr/>
          </p:nvSpPr>
          <p:spPr>
            <a:xfrm>
              <a:off x="0" y="-47625"/>
              <a:ext cx="4634983" cy="26283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6157" y="526717"/>
            <a:ext cx="17675685" cy="9233566"/>
            <a:chOff x="0" y="0"/>
            <a:chExt cx="23567581" cy="12311421"/>
          </a:xfrm>
        </p:grpSpPr>
        <p:grpSp>
          <p:nvGrpSpPr>
            <p:cNvPr id="6" name="Group 6"/>
            <p:cNvGrpSpPr/>
            <p:nvPr/>
          </p:nvGrpSpPr>
          <p:grpSpPr>
            <a:xfrm>
              <a:off x="22161767" y="153722"/>
              <a:ext cx="1405813" cy="2808667"/>
              <a:chOff x="0" y="0"/>
              <a:chExt cx="277692" cy="554798"/>
            </a:xfrm>
          </p:grpSpPr>
          <p:sp>
            <p:nvSpPr>
              <p:cNvPr id="7" name="Freeform 7"/>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B6B4DD"/>
              </a:solidFill>
            </p:spPr>
          </p:sp>
          <p:sp>
            <p:nvSpPr>
              <p:cNvPr id="8" name="TextBox 8"/>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2161767" y="3164810"/>
              <a:ext cx="1405813" cy="2808667"/>
              <a:chOff x="0" y="0"/>
              <a:chExt cx="277692" cy="554798"/>
            </a:xfrm>
          </p:grpSpPr>
          <p:sp>
            <p:nvSpPr>
              <p:cNvPr id="10" name="Freeform 10"/>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E692"/>
              </a:solidFill>
            </p:spPr>
          </p:sp>
          <p:sp>
            <p:nvSpPr>
              <p:cNvPr id="11" name="TextBox 11"/>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22161767" y="6175898"/>
              <a:ext cx="1405813" cy="2808667"/>
              <a:chOff x="0" y="0"/>
              <a:chExt cx="277692" cy="554798"/>
            </a:xfrm>
          </p:grpSpPr>
          <p:sp>
            <p:nvSpPr>
              <p:cNvPr id="13" name="Freeform 13"/>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FFD8D3"/>
              </a:solidFill>
            </p:spPr>
          </p:sp>
          <p:sp>
            <p:nvSpPr>
              <p:cNvPr id="14" name="TextBox 14"/>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161767" y="9186986"/>
              <a:ext cx="1405813" cy="2808667"/>
              <a:chOff x="0" y="0"/>
              <a:chExt cx="277692" cy="554798"/>
            </a:xfrm>
          </p:grpSpPr>
          <p:sp>
            <p:nvSpPr>
              <p:cNvPr id="16" name="Freeform 16"/>
              <p:cNvSpPr/>
              <p:nvPr/>
            </p:nvSpPr>
            <p:spPr>
              <a:xfrm>
                <a:off x="0" y="0"/>
                <a:ext cx="277692" cy="554798"/>
              </a:xfrm>
              <a:custGeom>
                <a:avLst/>
                <a:gdLst/>
                <a:ahLst/>
                <a:cxnLst/>
                <a:rect l="l" t="t" r="r" b="b"/>
                <a:pathLst>
                  <a:path w="277692" h="554798">
                    <a:moveTo>
                      <a:pt x="138846" y="0"/>
                    </a:moveTo>
                    <a:lnTo>
                      <a:pt x="138846" y="0"/>
                    </a:lnTo>
                    <a:cubicBezTo>
                      <a:pt x="215528" y="0"/>
                      <a:pt x="277692" y="62163"/>
                      <a:pt x="277692" y="138846"/>
                    </a:cubicBezTo>
                    <a:lnTo>
                      <a:pt x="277692" y="415953"/>
                    </a:lnTo>
                    <a:cubicBezTo>
                      <a:pt x="277692" y="452777"/>
                      <a:pt x="263063" y="488093"/>
                      <a:pt x="237025" y="514131"/>
                    </a:cubicBezTo>
                    <a:cubicBezTo>
                      <a:pt x="210986" y="540170"/>
                      <a:pt x="175670" y="554798"/>
                      <a:pt x="138846" y="554798"/>
                    </a:cubicBezTo>
                    <a:lnTo>
                      <a:pt x="138846" y="554798"/>
                    </a:lnTo>
                    <a:cubicBezTo>
                      <a:pt x="102022" y="554798"/>
                      <a:pt x="66706" y="540170"/>
                      <a:pt x="40667" y="514131"/>
                    </a:cubicBezTo>
                    <a:cubicBezTo>
                      <a:pt x="14628" y="488093"/>
                      <a:pt x="0" y="452777"/>
                      <a:pt x="0" y="415953"/>
                    </a:cubicBezTo>
                    <a:lnTo>
                      <a:pt x="0" y="138846"/>
                    </a:lnTo>
                    <a:cubicBezTo>
                      <a:pt x="0" y="102022"/>
                      <a:pt x="14628" y="66706"/>
                      <a:pt x="40667" y="40667"/>
                    </a:cubicBezTo>
                    <a:cubicBezTo>
                      <a:pt x="66706" y="14628"/>
                      <a:pt x="102022" y="0"/>
                      <a:pt x="138846" y="0"/>
                    </a:cubicBezTo>
                    <a:close/>
                  </a:path>
                </a:pathLst>
              </a:custGeom>
              <a:solidFill>
                <a:srgbClr val="D8EEFF"/>
              </a:solidFill>
            </p:spPr>
          </p:sp>
          <p:sp>
            <p:nvSpPr>
              <p:cNvPr id="17" name="TextBox 17"/>
              <p:cNvSpPr txBox="1"/>
              <p:nvPr/>
            </p:nvSpPr>
            <p:spPr>
              <a:xfrm>
                <a:off x="0" y="-47625"/>
                <a:ext cx="277692" cy="60242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42874" y="0"/>
              <a:ext cx="21885452" cy="12311421"/>
              <a:chOff x="0" y="0"/>
              <a:chExt cx="4323052" cy="2431886"/>
            </a:xfrm>
          </p:grpSpPr>
          <p:sp>
            <p:nvSpPr>
              <p:cNvPr id="19" name="Freeform 19"/>
              <p:cNvSpPr/>
              <p:nvPr/>
            </p:nvSpPr>
            <p:spPr>
              <a:xfrm>
                <a:off x="0" y="0"/>
                <a:ext cx="4323052" cy="2431886"/>
              </a:xfrm>
              <a:custGeom>
                <a:avLst/>
                <a:gdLst/>
                <a:ahLst/>
                <a:cxnLst/>
                <a:rect l="l" t="t" r="r" b="b"/>
                <a:pathLst>
                  <a:path w="4323052" h="2431886">
                    <a:moveTo>
                      <a:pt x="0" y="0"/>
                    </a:moveTo>
                    <a:lnTo>
                      <a:pt x="4323052" y="0"/>
                    </a:lnTo>
                    <a:lnTo>
                      <a:pt x="4323052" y="2431886"/>
                    </a:lnTo>
                    <a:lnTo>
                      <a:pt x="0" y="2431886"/>
                    </a:lnTo>
                    <a:close/>
                  </a:path>
                </a:pathLst>
              </a:custGeom>
              <a:solidFill>
                <a:srgbClr val="FFFFFF"/>
              </a:solidFill>
            </p:spPr>
          </p:sp>
          <p:sp>
            <p:nvSpPr>
              <p:cNvPr id="20" name="TextBox 20"/>
              <p:cNvSpPr txBox="1"/>
              <p:nvPr/>
            </p:nvSpPr>
            <p:spPr>
              <a:xfrm>
                <a:off x="0" y="-47625"/>
                <a:ext cx="4323052" cy="2479511"/>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0" y="153722"/>
              <a:ext cx="1485749" cy="11842925"/>
            </a:xfrm>
            <a:custGeom>
              <a:avLst/>
              <a:gdLst/>
              <a:ahLst/>
              <a:cxnLst/>
              <a:rect l="l" t="t" r="r" b="b"/>
              <a:pathLst>
                <a:path w="1485749" h="11842925">
                  <a:moveTo>
                    <a:pt x="0" y="0"/>
                  </a:moveTo>
                  <a:lnTo>
                    <a:pt x="1485749" y="0"/>
                  </a:lnTo>
                  <a:lnTo>
                    <a:pt x="1485749" y="11842924"/>
                  </a:lnTo>
                  <a:lnTo>
                    <a:pt x="0" y="11842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2" name="Group 22"/>
          <p:cNvGrpSpPr/>
          <p:nvPr/>
        </p:nvGrpSpPr>
        <p:grpSpPr>
          <a:xfrm>
            <a:off x="3903573" y="2851508"/>
            <a:ext cx="12204038" cy="7556243"/>
            <a:chOff x="0" y="0"/>
            <a:chExt cx="3214232" cy="1990122"/>
          </a:xfrm>
        </p:grpSpPr>
        <p:sp>
          <p:nvSpPr>
            <p:cNvPr id="23" name="Freeform 23"/>
            <p:cNvSpPr/>
            <p:nvPr/>
          </p:nvSpPr>
          <p:spPr>
            <a:xfrm>
              <a:off x="0" y="0"/>
              <a:ext cx="3214232" cy="1990122"/>
            </a:xfrm>
            <a:custGeom>
              <a:avLst/>
              <a:gdLst/>
              <a:ahLst/>
              <a:cxnLst/>
              <a:rect l="l" t="t" r="r" b="b"/>
              <a:pathLst>
                <a:path w="3214232" h="1990122">
                  <a:moveTo>
                    <a:pt x="41234" y="0"/>
                  </a:moveTo>
                  <a:lnTo>
                    <a:pt x="3172998" y="0"/>
                  </a:lnTo>
                  <a:cubicBezTo>
                    <a:pt x="3195771" y="0"/>
                    <a:pt x="3214232" y="18461"/>
                    <a:pt x="3214232" y="41234"/>
                  </a:cubicBezTo>
                  <a:lnTo>
                    <a:pt x="3214232" y="1948887"/>
                  </a:lnTo>
                  <a:cubicBezTo>
                    <a:pt x="3214232" y="1971660"/>
                    <a:pt x="3195771" y="1990122"/>
                    <a:pt x="3172998" y="1990122"/>
                  </a:cubicBezTo>
                  <a:lnTo>
                    <a:pt x="41234" y="1990122"/>
                  </a:lnTo>
                  <a:cubicBezTo>
                    <a:pt x="18461" y="1990122"/>
                    <a:pt x="0" y="1971660"/>
                    <a:pt x="0" y="1948887"/>
                  </a:cubicBezTo>
                  <a:lnTo>
                    <a:pt x="0" y="41234"/>
                  </a:lnTo>
                  <a:cubicBezTo>
                    <a:pt x="0" y="18461"/>
                    <a:pt x="18461" y="0"/>
                    <a:pt x="41234" y="0"/>
                  </a:cubicBezTo>
                  <a:close/>
                </a:path>
              </a:pathLst>
            </a:custGeom>
            <a:solidFill>
              <a:srgbClr val="000000">
                <a:alpha val="0"/>
              </a:srgbClr>
            </a:solidFill>
            <a:ln w="28575" cap="rnd">
              <a:solidFill>
                <a:srgbClr val="000000"/>
              </a:solidFill>
              <a:prstDash val="solid"/>
              <a:round/>
            </a:ln>
          </p:spPr>
        </p:sp>
        <p:sp>
          <p:nvSpPr>
            <p:cNvPr id="24" name="TextBox 24"/>
            <p:cNvSpPr txBox="1"/>
            <p:nvPr/>
          </p:nvSpPr>
          <p:spPr>
            <a:xfrm>
              <a:off x="0" y="-47625"/>
              <a:ext cx="3214232" cy="2037747"/>
            </a:xfrm>
            <a:prstGeom prst="rect">
              <a:avLst/>
            </a:prstGeom>
          </p:spPr>
          <p:txBody>
            <a:bodyPr lIns="50800" tIns="50800" rIns="50800" bIns="50800" rtlCol="0" anchor="ctr"/>
            <a:lstStyle/>
            <a:p>
              <a:pPr>
                <a:lnSpc>
                  <a:spcPts val="2380"/>
                </a:lnSpc>
              </a:pPr>
              <a:r>
                <a:rPr lang="en-US" sz="1700">
                  <a:solidFill>
                    <a:srgbClr val="000000"/>
                  </a:solidFill>
                  <a:latin typeface="Arimo"/>
                </a:rPr>
                <a:t>def output_lable(n):</a:t>
              </a:r>
            </a:p>
            <a:p>
              <a:pPr>
                <a:lnSpc>
                  <a:spcPts val="2380"/>
                </a:lnSpc>
              </a:pPr>
              <a:r>
                <a:rPr lang="en-US" sz="1700">
                  <a:solidFill>
                    <a:srgbClr val="000000"/>
                  </a:solidFill>
                  <a:latin typeface="Arimo"/>
                </a:rPr>
                <a:t>    if n == 0:</a:t>
              </a:r>
            </a:p>
            <a:p>
              <a:pPr>
                <a:lnSpc>
                  <a:spcPts val="2380"/>
                </a:lnSpc>
              </a:pPr>
              <a:r>
                <a:rPr lang="en-US" sz="1700">
                  <a:solidFill>
                    <a:srgbClr val="000000"/>
                  </a:solidFill>
                  <a:latin typeface="Arimo"/>
                </a:rPr>
                <a:t>        return "Fake News"</a:t>
              </a:r>
            </a:p>
            <a:p>
              <a:pPr>
                <a:lnSpc>
                  <a:spcPts val="2380"/>
                </a:lnSpc>
              </a:pPr>
              <a:r>
                <a:rPr lang="en-US" sz="1700">
                  <a:solidFill>
                    <a:srgbClr val="000000"/>
                  </a:solidFill>
                  <a:latin typeface="Arimo"/>
                </a:rPr>
                <a:t>    elif n == 1:</a:t>
              </a:r>
            </a:p>
            <a:p>
              <a:pPr>
                <a:lnSpc>
                  <a:spcPts val="2380"/>
                </a:lnSpc>
              </a:pPr>
              <a:r>
                <a:rPr lang="en-US" sz="1700">
                  <a:solidFill>
                    <a:srgbClr val="000000"/>
                  </a:solidFill>
                  <a:latin typeface="Arimo"/>
                </a:rPr>
                <a:t>        return "Not A Fake News"</a:t>
              </a:r>
            </a:p>
            <a:p>
              <a:pPr>
                <a:lnSpc>
                  <a:spcPts val="2380"/>
                </a:lnSpc>
              </a:pPr>
              <a:r>
                <a:rPr lang="en-US" sz="1700">
                  <a:solidFill>
                    <a:srgbClr val="000000"/>
                  </a:solidFill>
                  <a:latin typeface="Arimo"/>
                </a:rPr>
                <a:t>    </a:t>
              </a:r>
            </a:p>
            <a:p>
              <a:pPr>
                <a:lnSpc>
                  <a:spcPts val="2380"/>
                </a:lnSpc>
              </a:pPr>
              <a:r>
                <a:rPr lang="en-US" sz="1700">
                  <a:solidFill>
                    <a:srgbClr val="000000"/>
                  </a:solidFill>
                  <a:latin typeface="Arimo"/>
                </a:rPr>
                <a:t>def manual_testing(news):</a:t>
              </a:r>
            </a:p>
            <a:p>
              <a:pPr>
                <a:lnSpc>
                  <a:spcPts val="2380"/>
                </a:lnSpc>
              </a:pPr>
              <a:r>
                <a:rPr lang="en-US" sz="1700">
                  <a:solidFill>
                    <a:srgbClr val="000000"/>
                  </a:solidFill>
                  <a:latin typeface="Arimo"/>
                </a:rPr>
                <a:t>    testing_news = {"text":[news]}</a:t>
              </a:r>
            </a:p>
            <a:p>
              <a:pPr>
                <a:lnSpc>
                  <a:spcPts val="2380"/>
                </a:lnSpc>
              </a:pPr>
              <a:r>
                <a:rPr lang="en-US" sz="1700">
                  <a:solidFill>
                    <a:srgbClr val="000000"/>
                  </a:solidFill>
                  <a:latin typeface="Arimo"/>
                </a:rPr>
                <a:t>    new_def_test = pd.DataFrame(testing_news)</a:t>
              </a:r>
            </a:p>
            <a:p>
              <a:pPr>
                <a:lnSpc>
                  <a:spcPts val="2380"/>
                </a:lnSpc>
              </a:pPr>
              <a:r>
                <a:rPr lang="en-US" sz="1700">
                  <a:solidFill>
                    <a:srgbClr val="000000"/>
                  </a:solidFill>
                  <a:latin typeface="Arimo"/>
                </a:rPr>
                <a:t>    new_def_test["text"] = new_def_test["text"].apply(wordopt) </a:t>
              </a:r>
            </a:p>
            <a:p>
              <a:pPr>
                <a:lnSpc>
                  <a:spcPts val="2380"/>
                </a:lnSpc>
              </a:pPr>
              <a:r>
                <a:rPr lang="en-US" sz="1700">
                  <a:solidFill>
                    <a:srgbClr val="000000"/>
                  </a:solidFill>
                  <a:latin typeface="Arimo"/>
                </a:rPr>
                <a:t>    new_x_test = new_def_test["text"]</a:t>
              </a:r>
            </a:p>
            <a:p>
              <a:pPr>
                <a:lnSpc>
                  <a:spcPts val="2380"/>
                </a:lnSpc>
              </a:pPr>
              <a:r>
                <a:rPr lang="en-US" sz="1700">
                  <a:solidFill>
                    <a:srgbClr val="000000"/>
                  </a:solidFill>
                  <a:latin typeface="Arimo"/>
                </a:rPr>
                <a:t>    new_xv_test = vectorization.transform(new_x_test)</a:t>
              </a:r>
            </a:p>
            <a:p>
              <a:pPr>
                <a:lnSpc>
                  <a:spcPts val="2380"/>
                </a:lnSpc>
              </a:pPr>
              <a:r>
                <a:rPr lang="en-US" sz="1700">
                  <a:solidFill>
                    <a:srgbClr val="000000"/>
                  </a:solidFill>
                  <a:latin typeface="Arimo"/>
                </a:rPr>
                <a:t>    pred_LR = LR.predict(new_xv_test)</a:t>
              </a:r>
            </a:p>
            <a:p>
              <a:pPr>
                <a:lnSpc>
                  <a:spcPts val="2380"/>
                </a:lnSpc>
              </a:pPr>
              <a:r>
                <a:rPr lang="en-US" sz="1700">
                  <a:solidFill>
                    <a:srgbClr val="000000"/>
                  </a:solidFill>
                  <a:latin typeface="Arimo"/>
                </a:rPr>
                <a:t>    pred_DT = DT.predict(new_xv_test)</a:t>
              </a:r>
            </a:p>
            <a:p>
              <a:pPr>
                <a:lnSpc>
                  <a:spcPts val="2380"/>
                </a:lnSpc>
              </a:pPr>
              <a:r>
                <a:rPr lang="en-US" sz="1700">
                  <a:solidFill>
                    <a:srgbClr val="000000"/>
                  </a:solidFill>
                  <a:latin typeface="Arimo"/>
                </a:rPr>
                <a:t>    pred_GBC = GBC.predict(new_xv_test)</a:t>
              </a:r>
            </a:p>
            <a:p>
              <a:pPr>
                <a:lnSpc>
                  <a:spcPts val="2380"/>
                </a:lnSpc>
              </a:pPr>
              <a:r>
                <a:rPr lang="en-US" sz="1700">
                  <a:solidFill>
                    <a:srgbClr val="000000"/>
                  </a:solidFill>
                  <a:latin typeface="Arimo"/>
                </a:rPr>
                <a:t>    pred_RFC = RFC.predict(new_xv_test)</a:t>
              </a:r>
            </a:p>
            <a:p>
              <a:pPr>
                <a:lnSpc>
                  <a:spcPts val="2380"/>
                </a:lnSpc>
              </a:pPr>
              <a:endParaRPr lang="en-US" sz="1700">
                <a:solidFill>
                  <a:srgbClr val="000000"/>
                </a:solidFill>
                <a:latin typeface="Arimo"/>
              </a:endParaRPr>
            </a:p>
            <a:p>
              <a:pPr>
                <a:lnSpc>
                  <a:spcPts val="2380"/>
                </a:lnSpc>
              </a:pPr>
              <a:r>
                <a:rPr lang="en-US" sz="1700">
                  <a:solidFill>
                    <a:srgbClr val="000000"/>
                  </a:solidFill>
                  <a:latin typeface="Arimo"/>
                </a:rPr>
                <a:t> return print("\n\nLR Prediction: {} \nDT Prediction: {} \nGBC Prediction: {} \nRFC Prediction: {}".format(output_lable(pred_LR[0]),                                                                                                       output_lable(pred_DT[0]),output_lable(pred_GBC[0]),output_lable(pred_RFC[0])))</a:t>
              </a:r>
            </a:p>
            <a:p>
              <a:pPr>
                <a:lnSpc>
                  <a:spcPts val="2380"/>
                </a:lnSpc>
              </a:pPr>
              <a:endParaRPr lang="en-US" sz="1700">
                <a:solidFill>
                  <a:srgbClr val="000000"/>
                </a:solidFill>
                <a:latin typeface="Arimo"/>
              </a:endParaRPr>
            </a:p>
            <a:p>
              <a:pPr>
                <a:lnSpc>
                  <a:spcPts val="2380"/>
                </a:lnSpc>
              </a:pPr>
              <a:endParaRPr lang="en-US" sz="1700">
                <a:solidFill>
                  <a:srgbClr val="000000"/>
                </a:solidFill>
                <a:latin typeface="Arimo"/>
              </a:endParaRPr>
            </a:p>
            <a:p>
              <a:pPr>
                <a:lnSpc>
                  <a:spcPts val="2380"/>
                </a:lnSpc>
              </a:pPr>
              <a:r>
                <a:rPr lang="en-US" sz="1700">
                  <a:solidFill>
                    <a:srgbClr val="000000"/>
                  </a:solidFill>
                  <a:latin typeface="Arimo"/>
                </a:rPr>
                <a:t>     </a:t>
              </a:r>
            </a:p>
          </p:txBody>
        </p:sp>
      </p:grpSp>
      <p:sp>
        <p:nvSpPr>
          <p:cNvPr id="25" name="Freeform 25"/>
          <p:cNvSpPr/>
          <p:nvPr/>
        </p:nvSpPr>
        <p:spPr>
          <a:xfrm>
            <a:off x="3766676" y="1321245"/>
            <a:ext cx="1082327" cy="1359281"/>
          </a:xfrm>
          <a:custGeom>
            <a:avLst/>
            <a:gdLst/>
            <a:ahLst/>
            <a:cxnLst/>
            <a:rect l="l" t="t" r="r" b="b"/>
            <a:pathLst>
              <a:path w="1082327" h="1359281">
                <a:moveTo>
                  <a:pt x="0" y="0"/>
                </a:moveTo>
                <a:lnTo>
                  <a:pt x="1082327" y="0"/>
                </a:lnTo>
                <a:lnTo>
                  <a:pt x="1082327" y="1359281"/>
                </a:lnTo>
                <a:lnTo>
                  <a:pt x="0" y="13592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TextBox 26"/>
          <p:cNvSpPr txBox="1"/>
          <p:nvPr/>
        </p:nvSpPr>
        <p:spPr>
          <a:xfrm>
            <a:off x="4307839" y="1178370"/>
            <a:ext cx="9672321" cy="1244725"/>
          </a:xfrm>
          <a:prstGeom prst="rect">
            <a:avLst/>
          </a:prstGeom>
        </p:spPr>
        <p:txBody>
          <a:bodyPr lIns="0" tIns="0" rIns="0" bIns="0" rtlCol="0" anchor="t">
            <a:spAutoFit/>
          </a:bodyPr>
          <a:lstStyle/>
          <a:p>
            <a:pPr algn="ctr">
              <a:lnSpc>
                <a:spcPts val="10150"/>
              </a:lnSpc>
            </a:pPr>
            <a:r>
              <a:rPr lang="en-US" sz="7250">
                <a:solidFill>
                  <a:srgbClr val="373737"/>
                </a:solidFill>
                <a:latin typeface="Paytone One"/>
              </a:rPr>
              <a:t>PESUDOCODE </a:t>
            </a:r>
          </a:p>
        </p:txBody>
      </p:sp>
      <p:sp>
        <p:nvSpPr>
          <p:cNvPr id="27" name="Freeform 27"/>
          <p:cNvSpPr/>
          <p:nvPr/>
        </p:nvSpPr>
        <p:spPr>
          <a:xfrm flipH="1">
            <a:off x="13438997" y="1321245"/>
            <a:ext cx="1082327" cy="1359281"/>
          </a:xfrm>
          <a:custGeom>
            <a:avLst/>
            <a:gdLst/>
            <a:ahLst/>
            <a:cxnLst/>
            <a:rect l="l" t="t" r="r" b="b"/>
            <a:pathLst>
              <a:path w="1082327" h="1359281">
                <a:moveTo>
                  <a:pt x="1082327" y="0"/>
                </a:moveTo>
                <a:lnTo>
                  <a:pt x="0" y="0"/>
                </a:lnTo>
                <a:lnTo>
                  <a:pt x="0" y="1359281"/>
                </a:lnTo>
                <a:lnTo>
                  <a:pt x="1082327" y="1359281"/>
                </a:lnTo>
                <a:lnTo>
                  <a:pt x="108232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464785" y="7247886"/>
            <a:ext cx="2301891" cy="2245556"/>
          </a:xfrm>
          <a:custGeom>
            <a:avLst/>
            <a:gdLst/>
            <a:ahLst/>
            <a:cxnLst/>
            <a:rect l="l" t="t" r="r" b="b"/>
            <a:pathLst>
              <a:path w="2301891" h="2245556">
                <a:moveTo>
                  <a:pt x="0" y="0"/>
                </a:moveTo>
                <a:lnTo>
                  <a:pt x="2301891" y="0"/>
                </a:lnTo>
                <a:lnTo>
                  <a:pt x="2301891" y="2245556"/>
                </a:lnTo>
                <a:lnTo>
                  <a:pt x="0" y="22455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348902">
            <a:off x="14531492" y="7309651"/>
            <a:ext cx="2466841" cy="2480370"/>
          </a:xfrm>
          <a:custGeom>
            <a:avLst/>
            <a:gdLst/>
            <a:ahLst/>
            <a:cxnLst/>
            <a:rect l="l" t="t" r="r" b="b"/>
            <a:pathLst>
              <a:path w="2466841" h="2480370">
                <a:moveTo>
                  <a:pt x="0" y="0"/>
                </a:moveTo>
                <a:lnTo>
                  <a:pt x="2466841" y="0"/>
                </a:lnTo>
                <a:lnTo>
                  <a:pt x="2466841" y="2480370"/>
                </a:lnTo>
                <a:lnTo>
                  <a:pt x="0" y="24803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1079</Words>
  <Application>Microsoft Office PowerPoint</Application>
  <PresentationFormat>Custom</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Arimo</vt:lpstr>
      <vt:lpstr>Paytone One</vt:lpstr>
      <vt:lpstr>เอฟซี เรนโบว์ Bold</vt:lpstr>
      <vt:lpstr>Arial</vt:lpstr>
      <vt:lpstr>Calibri</vt:lpstr>
      <vt:lpstr>เอฟซี เรนโบว์</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PELLURI.NAGESWARA RAO</cp:lastModifiedBy>
  <cp:revision>2</cp:revision>
  <dcterms:created xsi:type="dcterms:W3CDTF">2006-08-16T00:00:00Z</dcterms:created>
  <dcterms:modified xsi:type="dcterms:W3CDTF">2024-04-18T07:52:08Z</dcterms:modified>
  <dc:identifier>DAGCaoWW3l0</dc:identifier>
</cp:coreProperties>
</file>