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70" r:id="rId8"/>
    <p:sldId id="260" r:id="rId9"/>
    <p:sldId id="261" r:id="rId10"/>
    <p:sldId id="262" r:id="rId11"/>
    <p:sldId id="278" r:id="rId12"/>
    <p:sldId id="263" r:id="rId13"/>
    <p:sldId id="266" r:id="rId14"/>
    <p:sldId id="267" r:id="rId15"/>
    <p:sldId id="269" r:id="rId16"/>
    <p:sldId id="268" r:id="rId17"/>
    <p:sldId id="271" r:id="rId18"/>
    <p:sldId id="272" r:id="rId19"/>
    <p:sldId id="273" r:id="rId20"/>
    <p:sldId id="274" r:id="rId21"/>
    <p:sldId id="275" r:id="rId22"/>
    <p:sldId id="279" r:id="rId23"/>
    <p:sldId id="281" r:id="rId24"/>
    <p:sldId id="280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595" autoAdjust="0"/>
  </p:normalViewPr>
  <p:slideViewPr>
    <p:cSldViewPr>
      <p:cViewPr varScale="1">
        <p:scale>
          <a:sx n="62" d="100"/>
          <a:sy n="62" d="100"/>
        </p:scale>
        <p:origin x="-132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5A3D-1A95-42A2-8704-CB7182B63EDB}" type="datetimeFigureOut">
              <a:rPr lang="en-IN" smtClean="0"/>
              <a:pPr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619-B2D3-4497-A524-543910A3A2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63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5A3D-1A95-42A2-8704-CB7182B63EDB}" type="datetimeFigureOut">
              <a:rPr lang="en-IN" smtClean="0"/>
              <a:pPr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619-B2D3-4497-A524-543910A3A2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926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5A3D-1A95-42A2-8704-CB7182B63EDB}" type="datetimeFigureOut">
              <a:rPr lang="en-IN" smtClean="0"/>
              <a:pPr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619-B2D3-4497-A524-543910A3A2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6516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5A3D-1A95-42A2-8704-CB7182B63EDB}" type="datetimeFigureOut">
              <a:rPr lang="en-IN" smtClean="0"/>
              <a:pPr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619-B2D3-4497-A524-543910A3A2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0850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5A3D-1A95-42A2-8704-CB7182B63EDB}" type="datetimeFigureOut">
              <a:rPr lang="en-IN" smtClean="0"/>
              <a:pPr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619-B2D3-4497-A524-543910A3A2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6640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5A3D-1A95-42A2-8704-CB7182B63EDB}" type="datetimeFigureOut">
              <a:rPr lang="en-IN" smtClean="0"/>
              <a:pPr/>
              <a:t>10-06-2022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619-B2D3-4497-A524-543910A3A2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8306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5A3D-1A95-42A2-8704-CB7182B63EDB}" type="datetimeFigureOut">
              <a:rPr lang="en-IN" smtClean="0"/>
              <a:pPr/>
              <a:t>10-06-2022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619-B2D3-4497-A524-543910A3A2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6135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5A3D-1A95-42A2-8704-CB7182B63EDB}" type="datetimeFigureOut">
              <a:rPr lang="en-IN" smtClean="0"/>
              <a:pPr/>
              <a:t>10-06-2022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619-B2D3-4497-A524-543910A3A2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591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5A3D-1A95-42A2-8704-CB7182B63EDB}" type="datetimeFigureOut">
              <a:rPr lang="en-IN" smtClean="0"/>
              <a:pPr/>
              <a:t>10-06-2022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619-B2D3-4497-A524-543910A3A2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107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5A3D-1A95-42A2-8704-CB7182B63EDB}" type="datetimeFigureOut">
              <a:rPr lang="en-IN" smtClean="0"/>
              <a:pPr/>
              <a:t>10-06-2022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619-B2D3-4497-A524-543910A3A2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1097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5A3D-1A95-42A2-8704-CB7182B63EDB}" type="datetimeFigureOut">
              <a:rPr lang="en-IN" smtClean="0"/>
              <a:pPr/>
              <a:t>10-06-2022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619-B2D3-4497-A524-543910A3A2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9833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F5A3D-1A95-42A2-8704-CB7182B63EDB}" type="datetimeFigureOut">
              <a:rPr lang="en-IN" smtClean="0"/>
              <a:pPr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F0619-B2D3-4497-A524-543910A3A2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697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0" y="2133"/>
            <a:ext cx="8953207" cy="2403699"/>
          </a:xfrm>
        </p:spPr>
        <p:txBody>
          <a:bodyPr/>
          <a:lstStyle/>
          <a:p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on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Water Quality Prediction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2420888"/>
            <a:ext cx="8856984" cy="4104456"/>
          </a:xfrm>
        </p:spPr>
        <p:txBody>
          <a:bodyPr/>
          <a:lstStyle/>
          <a:p>
            <a:pPr lvl="0" algn="l">
              <a:spcBef>
                <a:spcPts val="0"/>
              </a:spcBef>
              <a:buClr>
                <a:srgbClr val="002776"/>
              </a:buClr>
              <a:buSzPts val="3600"/>
            </a:pPr>
            <a:r>
              <a:rPr lang="en-US" sz="20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         Group-3</a:t>
            </a:r>
            <a:endParaRPr lang="en-US" sz="2000" b="1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l">
              <a:spcBef>
                <a:spcPts val="0"/>
              </a:spcBef>
              <a:buClr>
                <a:srgbClr val="002776"/>
              </a:buClr>
              <a:buSzPts val="3600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    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Group Members:</a:t>
            </a:r>
            <a:endParaRPr lang="en-US" sz="2400" b="1" u="sng" dirty="0">
              <a:solidFill>
                <a:schemeClr val="tx1"/>
              </a:solidFill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  <a:p>
            <a:pPr algn="l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Amit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Singh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Kommareddy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Srinivasa Reddy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Mahadevaswamy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Nishant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Srivastava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Pratik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Shivraj Swami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8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Mentor 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Name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					Mr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.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Ritesh Maury </a:t>
            </a: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333;p1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7524328" y="380502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6865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936104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/>
              <a:t>Handling Missing </a:t>
            </a:r>
            <a:r>
              <a:rPr lang="en-IN" sz="2800" b="1" u="sng" dirty="0" smtClean="0"/>
              <a:t>Values:</a:t>
            </a:r>
            <a:endParaRPr lang="en-IN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544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data.isna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( ).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– gives the sum of the null values of the particular columns in the dataset.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Imputing the missing values with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KNNImputer.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6984776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589240"/>
            <a:ext cx="67687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4541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Balancing the 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dataset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imbalanced</a:t>
            </a:r>
            <a:r>
              <a:rPr lang="es-ES" dirty="0" smtClean="0"/>
              <a:t> </a:t>
            </a:r>
            <a:r>
              <a:rPr lang="es-ES" dirty="0" err="1" smtClean="0"/>
              <a:t>due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large</a:t>
            </a:r>
            <a:r>
              <a:rPr lang="es-ES" dirty="0" smtClean="0"/>
              <a:t> </a:t>
            </a:r>
            <a:r>
              <a:rPr lang="es-ES" dirty="0" err="1" smtClean="0"/>
              <a:t>difference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Potability</a:t>
            </a:r>
            <a:r>
              <a:rPr lang="es-ES" dirty="0" smtClean="0"/>
              <a:t> </a:t>
            </a:r>
            <a:r>
              <a:rPr lang="es-ES" dirty="0" err="1" smtClean="0"/>
              <a:t>Classification</a:t>
            </a:r>
            <a:endParaRPr lang="es-ES" dirty="0" smtClean="0"/>
          </a:p>
          <a:p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overcome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above</a:t>
            </a:r>
            <a:r>
              <a:rPr lang="es-ES" dirty="0" smtClean="0"/>
              <a:t> </a:t>
            </a:r>
            <a:r>
              <a:rPr lang="es-ES" dirty="0" err="1" smtClean="0"/>
              <a:t>oversampling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done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make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dataset</a:t>
            </a:r>
            <a:r>
              <a:rPr lang="es-ES" dirty="0" smtClean="0"/>
              <a:t> </a:t>
            </a:r>
            <a:r>
              <a:rPr lang="es-ES" dirty="0" err="1" smtClean="0"/>
              <a:t>balanced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endParaRPr lang="es-ES" dirty="0" smtClean="0"/>
          </a:p>
          <a:p>
            <a:pPr>
              <a:buNone/>
            </a:pPr>
            <a:r>
              <a:rPr lang="es-ES" dirty="0" err="1" smtClean="0"/>
              <a:t>Method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:</a:t>
            </a:r>
          </a:p>
          <a:p>
            <a:r>
              <a:rPr lang="es-ES" dirty="0" err="1" smtClean="0"/>
              <a:t>oversample</a:t>
            </a:r>
            <a:r>
              <a:rPr lang="es-ES" dirty="0" smtClean="0"/>
              <a:t> = SMOTE()</a:t>
            </a:r>
          </a:p>
          <a:p>
            <a:r>
              <a:rPr lang="es-ES" dirty="0" smtClean="0"/>
              <a:t>X, y = </a:t>
            </a:r>
            <a:r>
              <a:rPr lang="es-ES" dirty="0" err="1" smtClean="0"/>
              <a:t>oversample.fit_resample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Visualization: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877272"/>
          </a:xfrm>
        </p:spPr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Visualizing the data using boxplot.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Visualizing  </a:t>
            </a:r>
            <a:r>
              <a:rPr lang="en-IN" sz="2400" dirty="0"/>
              <a:t>kernel density estimate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1"/>
            <a:ext cx="792088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97152"/>
            <a:ext cx="597666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036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91264" cy="6264696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Potability value counts.</a:t>
            </a: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20080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4278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6336704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correlation matrix of the dataset.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3950"/>
            <a:ext cx="6984776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38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30626"/>
          </a:xfrm>
        </p:spPr>
        <p:txBody>
          <a:bodyPr/>
          <a:lstStyle/>
          <a:p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Modeling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178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424936" cy="1143000"/>
          </a:xfrm>
        </p:spPr>
        <p:txBody>
          <a:bodyPr>
            <a:noAutofit/>
          </a:bodyPr>
          <a:lstStyle/>
          <a:p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Splitting The Dataset Into Training And Testing &amp; Standardizing: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5328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Separate the data set columns in 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dependent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independent variables. 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Split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dataset into train test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parts.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size of the train and test data.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18" y="2348880"/>
            <a:ext cx="7560840" cy="730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4" y="3789040"/>
            <a:ext cx="755332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4" y="5589240"/>
            <a:ext cx="7660632" cy="9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112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568952" cy="6192688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Standardisation of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pPr marL="0" indent="0" algn="just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691276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062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Models with accuracy: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54726807"/>
              </p:ext>
            </p:extLst>
          </p:nvPr>
        </p:nvGraphicFramePr>
        <p:xfrm>
          <a:off x="755573" y="1268415"/>
          <a:ext cx="6840762" cy="518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1"/>
                <a:gridCol w="3420381"/>
              </a:tblGrid>
              <a:tr h="648115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Models</a:t>
                      </a:r>
                      <a:endParaRPr lang="en-IN" sz="24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Accuracy(%)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8115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Support Vector </a:t>
                      </a:r>
                      <a:r>
                        <a:rPr lang="en-IN" sz="2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Classifier</a:t>
                      </a:r>
                      <a:endParaRPr lang="en-IN" sz="2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75.6</a:t>
                      </a:r>
                      <a:endParaRPr lang="en-IN" dirty="0"/>
                    </a:p>
                  </a:txBody>
                  <a:tcPr/>
                </a:tc>
              </a:tr>
              <a:tr h="648115">
                <a:tc>
                  <a:txBody>
                    <a:bodyPr/>
                    <a:lstStyle/>
                    <a:p>
                      <a:pPr algn="just"/>
                      <a:r>
                        <a:rPr lang="en-IN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Gradient Boosting Classifier</a:t>
                      </a:r>
                      <a:endParaRPr lang="en-IN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71.4</a:t>
                      </a:r>
                      <a:endParaRPr lang="en-IN" dirty="0"/>
                    </a:p>
                  </a:txBody>
                  <a:tcPr/>
                </a:tc>
              </a:tr>
              <a:tr h="648115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68.8</a:t>
                      </a:r>
                      <a:endParaRPr lang="en-IN" dirty="0"/>
                    </a:p>
                  </a:txBody>
                  <a:tcPr/>
                </a:tc>
              </a:tr>
              <a:tr h="648115">
                <a:tc>
                  <a:txBody>
                    <a:bodyPr/>
                    <a:lstStyle/>
                    <a:p>
                      <a:r>
                        <a:rPr lang="en-IN" dirty="0" smtClean="0"/>
                        <a:t>NuSVC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64.6</a:t>
                      </a:r>
                      <a:endParaRPr lang="en-IN" dirty="0"/>
                    </a:p>
                  </a:txBody>
                  <a:tcPr/>
                </a:tc>
              </a:tr>
              <a:tr h="648115">
                <a:tc>
                  <a:txBody>
                    <a:bodyPr/>
                    <a:lstStyle/>
                    <a:p>
                      <a:pPr algn="just"/>
                      <a:r>
                        <a:rPr lang="en-IN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KNN</a:t>
                      </a:r>
                      <a:endParaRPr lang="en-IN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60.2</a:t>
                      </a:r>
                      <a:endParaRPr lang="en-IN" dirty="0"/>
                    </a:p>
                  </a:txBody>
                  <a:tcPr/>
                </a:tc>
              </a:tr>
              <a:tr h="648115">
                <a:tc>
                  <a:txBody>
                    <a:bodyPr/>
                    <a:lstStyle/>
                    <a:p>
                      <a:pPr algn="just"/>
                      <a:r>
                        <a:rPr lang="en-IN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Decision Tree</a:t>
                      </a:r>
                      <a:endParaRPr lang="en-IN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58.5</a:t>
                      </a:r>
                      <a:endParaRPr lang="en-IN" dirty="0"/>
                    </a:p>
                  </a:txBody>
                  <a:tcPr/>
                </a:tc>
              </a:tr>
              <a:tr h="648115">
                <a:tc>
                  <a:txBody>
                    <a:bodyPr/>
                    <a:lstStyle/>
                    <a:p>
                      <a:pPr algn="just"/>
                      <a:r>
                        <a:rPr lang="en-IN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Gaussian Naive Bayes</a:t>
                      </a:r>
                      <a:endParaRPr lang="en-IN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57.6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564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The finalized model with Hypermeter Tuning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424936" cy="49971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finalized model Gradient Boosting Classifier with accuracy of  about 71.44 %.</a:t>
            </a:r>
          </a:p>
          <a:p>
            <a:pPr>
              <a:lnSpc>
                <a:spcPct val="150000"/>
              </a:lnSpc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B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parameters and accuracy are: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[['GB', {'</a:t>
            </a:r>
            <a:r>
              <a:rPr lang="en-US" sz="2800" dirty="0" err="1" smtClean="0"/>
              <a:t>n_estimators</a:t>
            </a:r>
            <a:r>
              <a:rPr lang="en-US" sz="2800" dirty="0" smtClean="0"/>
              <a:t>': 500, '</a:t>
            </a:r>
            <a:r>
              <a:rPr lang="en-US" sz="2800" dirty="0" err="1" smtClean="0"/>
              <a:t>max_features</a:t>
            </a:r>
            <a:r>
              <a:rPr lang="en-US" sz="2800" dirty="0" smtClean="0"/>
              <a:t>': 'log2', '</a:t>
            </a:r>
            <a:r>
              <a:rPr lang="en-US" sz="2800" dirty="0" err="1" smtClean="0"/>
              <a:t>max_depth</a:t>
            </a:r>
            <a:r>
              <a:rPr lang="en-US" sz="2800" dirty="0" smtClean="0"/>
              <a:t>': 9, '</a:t>
            </a:r>
            <a:r>
              <a:rPr lang="en-US" sz="2800" dirty="0" err="1" smtClean="0"/>
              <a:t>learning_rate</a:t>
            </a:r>
            <a:r>
              <a:rPr lang="en-US" sz="2800" dirty="0" smtClean="0"/>
              <a:t>': 0.1}, 0.7144756219576631]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48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9036496" cy="1301006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IN" sz="3100" b="1" u="sng" dirty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IN" sz="3100" b="1" u="sng" dirty="0" smtClean="0">
                <a:latin typeface="Times New Roman" pitchFamily="18" charset="0"/>
                <a:cs typeface="Times New Roman" pitchFamily="18" charset="0"/>
              </a:rPr>
              <a:t>Statement: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2700" dirty="0">
                <a:latin typeface="Times New Roman" pitchFamily="18" charset="0"/>
                <a:cs typeface="Times New Roman" pitchFamily="18" charset="0"/>
              </a:rPr>
              <a:t>To classify water samples as potable or 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IN" sz="2700" dirty="0">
                <a:latin typeface="Times New Roman" pitchFamily="18" charset="0"/>
                <a:cs typeface="Times New Roman" pitchFamily="18" charset="0"/>
              </a:rPr>
              <a:t>based on features provided.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64096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Features provided are: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ph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Hardness		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Solids 			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Chloramines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Sulfate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Conductivity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Organic carbon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Trihalomethanes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Turbidity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Potability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55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Deployment of the model</a:t>
            </a:r>
            <a:b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</a:b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749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deployment of the model is done using the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library.</a:t>
            </a:r>
          </a:p>
          <a:p>
            <a:pPr>
              <a:lnSpc>
                <a:spcPct val="150000"/>
              </a:lnSpc>
              <a:buNone/>
            </a:pP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STEPS involved in Deployment</a:t>
            </a:r>
          </a:p>
          <a:p>
            <a:pPr marL="504000" indent="-514350">
              <a:buFont typeface="+mj-lt"/>
              <a:buAutoNum type="arabicPeriod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Install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in Anaconda Navigator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cmd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editor</a:t>
            </a:r>
          </a:p>
          <a:p>
            <a:pPr marL="504000" indent="-514350">
              <a:buFont typeface="+mj-lt"/>
              <a:buAutoNum type="arabicPeriod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Select the best model with tuned hyper parameters and fit it with training data</a:t>
            </a:r>
          </a:p>
          <a:p>
            <a:pPr marL="504000" indent="-514350">
              <a:buFont typeface="+mj-lt"/>
              <a:buAutoNum type="arabicPeriod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Save the  above file as classifier.pkl using pickle library</a:t>
            </a:r>
          </a:p>
          <a:p>
            <a:pPr marL="504000" indent="-514350">
              <a:buFont typeface="+mj-lt"/>
              <a:buAutoNum type="arabicPeriod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Write the python script for test input parameters to be displayed in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environment and save its </a:t>
            </a:r>
            <a:r>
              <a:rPr lang="en-IN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app.py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file in the same directory</a:t>
            </a:r>
          </a:p>
          <a:p>
            <a:pPr marL="504000" indent="-514350">
              <a:buFont typeface="+mj-lt"/>
              <a:buAutoNum type="arabicPeriod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All the files namely </a:t>
            </a:r>
            <a:r>
              <a:rPr lang="en-IN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app.py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pkl</a:t>
            </a:r>
            <a:r>
              <a:rPr lang="en-IN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are stored in the same working directory.</a:t>
            </a:r>
          </a:p>
          <a:p>
            <a:pPr marL="504000" indent="-514350">
              <a:buFont typeface="+mj-lt"/>
              <a:buAutoNum type="arabicPeriod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app is launched using the command: </a:t>
            </a:r>
          </a:p>
          <a:p>
            <a:pPr marL="504000" indent="-51435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I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run app.py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09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US" dirty="0" smtClean="0"/>
              <a:t>The App Display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4908"/>
          <a:stretch>
            <a:fillRect/>
          </a:stretch>
        </p:blipFill>
        <p:spPr bwMode="auto">
          <a:xfrm>
            <a:off x="1357290" y="1071546"/>
            <a:ext cx="6143668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Github links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7158" y="1643050"/>
          <a:ext cx="8643998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699"/>
                <a:gridCol w="3105515"/>
                <a:gridCol w="485778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Github link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Amit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Kumar Singh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https://github.com/Amits4902/PROJECT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Kommareddy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Srinivasa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Reddy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https://github.com/srikommareddy/MyProjects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Mahadevaswamy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https://github.com/Abhiswamy/Water_Potability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Nishant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Kumar </a:t>
                      </a:r>
                      <a:r>
                        <a:rPr lang="en-IN" sz="1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Srivastava</a:t>
                      </a:r>
                      <a:endParaRPr lang="en-I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https://github.com/NishantSrivastava03/ProjecT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Pratik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Shivraj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Swami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https://github.com/pratikswami11111/Waterpotability.git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Major Work Division &amp; Execution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57223" y="1600200"/>
          <a:ext cx="75724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1"/>
                <a:gridCol w="3143272"/>
                <a:gridCol w="371477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Task</a:t>
                      </a:r>
                      <a:r>
                        <a:rPr lang="en-IN" baseline="0" dirty="0" smtClean="0"/>
                        <a:t> Executed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Amit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Kumar Singh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</a:t>
                      </a:r>
                      <a:r>
                        <a:rPr lang="en-IN" baseline="0" dirty="0" smtClean="0"/>
                        <a:t> Preparation, Modelling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Kommareddy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Srinivasa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Reddy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Modelling, Deployment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Mahadevaswamy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Modelling, </a:t>
                      </a:r>
                      <a:r>
                        <a:rPr lang="en-IN" dirty="0" err="1" smtClean="0"/>
                        <a:t>Hyperparameter</a:t>
                      </a:r>
                      <a:r>
                        <a:rPr lang="en-IN" dirty="0" smtClean="0"/>
                        <a:t> tuning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Nishant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Kumar </a:t>
                      </a:r>
                      <a:r>
                        <a:rPr lang="en-IN" sz="1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Srivastava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EDA, Modelling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Pratik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Shivraj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Swami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Visualisation, Modelling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4642"/>
          </a:xfrm>
        </p:spPr>
        <p:txBody>
          <a:bodyPr>
            <a:normAutofit/>
          </a:bodyPr>
          <a:lstStyle/>
          <a:p>
            <a:r>
              <a:rPr lang="en-IN" sz="5400" b="1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540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53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u="sng" dirty="0" smtClean="0">
                <a:solidFill>
                  <a:schemeClr val="dk1"/>
                </a:solidFill>
                <a:latin typeface="Times New Roman" pitchFamily="18" charset="0"/>
                <a:ea typeface="Century Gothic"/>
                <a:cs typeface="Times New Roman" pitchFamily="18" charset="0"/>
                <a:sym typeface="Century Gothic"/>
              </a:rPr>
              <a:t>Objective: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To </a:t>
            </a:r>
            <a:r>
              <a:rPr lang="en-IN" sz="2400" dirty="0" smtClean="0"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implement </a:t>
            </a:r>
            <a:r>
              <a:rPr lang="en-IN" sz="2400" dirty="0"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a water quality prediction using machine learning </a:t>
            </a:r>
            <a:r>
              <a:rPr lang="en-IN" sz="2400" dirty="0" smtClean="0"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technique.  In </a:t>
            </a:r>
            <a:r>
              <a:rPr lang="en-IN" sz="2400" dirty="0"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this technique</a:t>
            </a:r>
            <a:r>
              <a:rPr lang="en-IN" sz="2400" dirty="0" smtClean="0"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, our </a:t>
            </a:r>
            <a:r>
              <a:rPr lang="en-IN" sz="2400" dirty="0"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model is predict that the water is safe to </a:t>
            </a:r>
            <a:r>
              <a:rPr lang="en-IN" sz="2400" dirty="0" smtClean="0"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drink (p) </a:t>
            </a:r>
            <a:r>
              <a:rPr lang="en-IN" sz="2400" dirty="0"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or </a:t>
            </a:r>
            <a:r>
              <a:rPr lang="en-IN" sz="2400" dirty="0" smtClean="0"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not (not potable) </a:t>
            </a:r>
            <a:r>
              <a:rPr lang="en-IN" sz="2400" dirty="0"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using some parameters like </a:t>
            </a:r>
            <a:r>
              <a:rPr lang="en-IN" sz="2400" dirty="0" smtClean="0"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ph value, conductivity, hardness etc..,</a:t>
            </a:r>
            <a:endParaRPr lang="en-IN" sz="2400" dirty="0"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30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Project Work Flow: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xmlns="" id="{5F984914-508E-7A6E-18C4-D1E67BE3B173}"/>
              </a:ext>
            </a:extLst>
          </p:cNvPr>
          <p:cNvSpPr/>
          <p:nvPr/>
        </p:nvSpPr>
        <p:spPr>
          <a:xfrm>
            <a:off x="76200" y="1643743"/>
            <a:ext cx="1741714" cy="772886"/>
          </a:xfrm>
          <a:prstGeom prst="round2Diag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Dataset: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Water potability</a:t>
            </a:r>
            <a:endParaRPr lang="en-IN" sz="1600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193A2F47-DD8B-8194-27D9-87A1B403700F}"/>
              </a:ext>
            </a:extLst>
          </p:cNvPr>
          <p:cNvCxnSpPr>
            <a:stCxn id="4" idx="0"/>
          </p:cNvCxnSpPr>
          <p:nvPr/>
        </p:nvCxnSpPr>
        <p:spPr>
          <a:xfrm>
            <a:off x="1817914" y="2030186"/>
            <a:ext cx="925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: Diagonal Corners Rounded 7">
            <a:extLst>
              <a:ext uri="{FF2B5EF4-FFF2-40B4-BE49-F238E27FC236}">
                <a16:creationId xmlns:a16="http://schemas.microsoft.com/office/drawing/2014/main" xmlns="" id="{73EA8091-9D92-7FAD-A619-67E8726216AE}"/>
              </a:ext>
            </a:extLst>
          </p:cNvPr>
          <p:cNvSpPr/>
          <p:nvPr/>
        </p:nvSpPr>
        <p:spPr>
          <a:xfrm>
            <a:off x="2841169" y="1578426"/>
            <a:ext cx="1534885" cy="925283"/>
          </a:xfrm>
          <a:prstGeom prst="round2Diag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cleaning&amp;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Pre processing</a:t>
            </a:r>
            <a:endParaRPr lang="en-IN" sz="16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B741E6DF-1407-435D-A3C3-5B262281137B}"/>
              </a:ext>
            </a:extLst>
          </p:cNvPr>
          <p:cNvCxnSpPr>
            <a:stCxn id="6" idx="0"/>
          </p:cNvCxnSpPr>
          <p:nvPr/>
        </p:nvCxnSpPr>
        <p:spPr>
          <a:xfrm flipV="1">
            <a:off x="4376054" y="2030186"/>
            <a:ext cx="947060" cy="10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Diagonal Corners Rounded 10">
            <a:extLst>
              <a:ext uri="{FF2B5EF4-FFF2-40B4-BE49-F238E27FC236}">
                <a16:creationId xmlns:a16="http://schemas.microsoft.com/office/drawing/2014/main" xmlns="" id="{45A0B3A9-923B-4E2C-5326-827AC4F13610}"/>
              </a:ext>
            </a:extLst>
          </p:cNvPr>
          <p:cNvSpPr/>
          <p:nvPr/>
        </p:nvSpPr>
        <p:spPr>
          <a:xfrm>
            <a:off x="5595258" y="1643743"/>
            <a:ext cx="1534885" cy="859966"/>
          </a:xfrm>
          <a:prstGeom prst="round2Diag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Visualizing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Data set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9" name="Freeform: Shape 14">
            <a:extLst>
              <a:ext uri="{FF2B5EF4-FFF2-40B4-BE49-F238E27FC236}">
                <a16:creationId xmlns:a16="http://schemas.microsoft.com/office/drawing/2014/main" xmlns="" id="{4A581662-D156-764B-8A9C-9FA5DB6BBE2E}"/>
              </a:ext>
            </a:extLst>
          </p:cNvPr>
          <p:cNvSpPr/>
          <p:nvPr/>
        </p:nvSpPr>
        <p:spPr>
          <a:xfrm>
            <a:off x="7130143" y="1904231"/>
            <a:ext cx="1289553" cy="1459455"/>
          </a:xfrm>
          <a:custGeom>
            <a:avLst/>
            <a:gdLst>
              <a:gd name="connsiteX0" fmla="*/ 0 w 1289553"/>
              <a:gd name="connsiteY0" fmla="*/ 120512 h 1459455"/>
              <a:gd name="connsiteX1" fmla="*/ 1262743 w 1289553"/>
              <a:gd name="connsiteY1" fmla="*/ 131398 h 1459455"/>
              <a:gd name="connsiteX2" fmla="*/ 892628 w 1289553"/>
              <a:gd name="connsiteY2" fmla="*/ 1459455 h 1459455"/>
              <a:gd name="connsiteX3" fmla="*/ 892628 w 1289553"/>
              <a:gd name="connsiteY3" fmla="*/ 1459455 h 145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553" h="1459455">
                <a:moveTo>
                  <a:pt x="0" y="120512"/>
                </a:moveTo>
                <a:cubicBezTo>
                  <a:pt x="556986" y="14376"/>
                  <a:pt x="1113972" y="-91759"/>
                  <a:pt x="1262743" y="131398"/>
                </a:cubicBezTo>
                <a:cubicBezTo>
                  <a:pt x="1411514" y="354555"/>
                  <a:pt x="892628" y="1459455"/>
                  <a:pt x="892628" y="1459455"/>
                </a:cubicBezTo>
                <a:lnTo>
                  <a:pt x="892628" y="1459455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Diagonal Corners Rounded 16">
            <a:extLst>
              <a:ext uri="{FF2B5EF4-FFF2-40B4-BE49-F238E27FC236}">
                <a16:creationId xmlns:a16="http://schemas.microsoft.com/office/drawing/2014/main" xmlns="" id="{A3BF8F43-835E-648D-9D7A-942EFCDF3C92}"/>
              </a:ext>
            </a:extLst>
          </p:cNvPr>
          <p:cNvSpPr/>
          <p:nvPr/>
        </p:nvSpPr>
        <p:spPr>
          <a:xfrm>
            <a:off x="7219748" y="3145970"/>
            <a:ext cx="1469572" cy="849087"/>
          </a:xfrm>
          <a:prstGeom prst="round2Diag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F0F3BE08-E91B-51CF-5704-B167CB60487E}"/>
              </a:ext>
            </a:extLst>
          </p:cNvPr>
          <p:cNvCxnSpPr>
            <a:stCxn id="10" idx="1"/>
          </p:cNvCxnSpPr>
          <p:nvPr/>
        </p:nvCxnSpPr>
        <p:spPr>
          <a:xfrm>
            <a:off x="7954534" y="3995057"/>
            <a:ext cx="0" cy="62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Diagonal Corners Rounded 19">
            <a:extLst>
              <a:ext uri="{FF2B5EF4-FFF2-40B4-BE49-F238E27FC236}">
                <a16:creationId xmlns:a16="http://schemas.microsoft.com/office/drawing/2014/main" xmlns="" id="{6A29EC79-BC2A-D000-E676-88585F7C5815}"/>
              </a:ext>
            </a:extLst>
          </p:cNvPr>
          <p:cNvSpPr/>
          <p:nvPr/>
        </p:nvSpPr>
        <p:spPr>
          <a:xfrm>
            <a:off x="7316460" y="4751613"/>
            <a:ext cx="1276149" cy="1534886"/>
          </a:xfrm>
          <a:prstGeom prst="round2Diag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Splitting the data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Train&amp; test</a:t>
            </a:r>
            <a:endParaRPr lang="en-IN" sz="1600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4F01A17E-DE26-A553-65CB-299435E07222}"/>
              </a:ext>
            </a:extLst>
          </p:cNvPr>
          <p:cNvCxnSpPr>
            <a:stCxn id="12" idx="2"/>
          </p:cNvCxnSpPr>
          <p:nvPr/>
        </p:nvCxnSpPr>
        <p:spPr>
          <a:xfrm flipH="1">
            <a:off x="6760029" y="5519056"/>
            <a:ext cx="5564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: Diagonal Corners Rounded 22">
            <a:extLst>
              <a:ext uri="{FF2B5EF4-FFF2-40B4-BE49-F238E27FC236}">
                <a16:creationId xmlns:a16="http://schemas.microsoft.com/office/drawing/2014/main" xmlns="" id="{FC9E99CA-67EB-FF82-3F11-CB70EB2D5958}"/>
              </a:ext>
            </a:extLst>
          </p:cNvPr>
          <p:cNvSpPr/>
          <p:nvPr/>
        </p:nvSpPr>
        <p:spPr>
          <a:xfrm>
            <a:off x="5483880" y="5143498"/>
            <a:ext cx="1199949" cy="859963"/>
          </a:xfrm>
          <a:prstGeom prst="round2Diag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Model Building</a:t>
            </a:r>
            <a:endParaRPr lang="en-IN" sz="1600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847D7A8C-A57D-C3EB-7E59-97B9A054467C}"/>
              </a:ext>
            </a:extLst>
          </p:cNvPr>
          <p:cNvCxnSpPr>
            <a:stCxn id="14" idx="2"/>
          </p:cNvCxnSpPr>
          <p:nvPr/>
        </p:nvCxnSpPr>
        <p:spPr>
          <a:xfrm flipH="1">
            <a:off x="4996543" y="5573479"/>
            <a:ext cx="4873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: Diagonal Corners Rounded 25">
            <a:extLst>
              <a:ext uri="{FF2B5EF4-FFF2-40B4-BE49-F238E27FC236}">
                <a16:creationId xmlns:a16="http://schemas.microsoft.com/office/drawing/2014/main" xmlns="" id="{CE9C9048-2FAA-F604-4E14-BE0A30E3F601}"/>
              </a:ext>
            </a:extLst>
          </p:cNvPr>
          <p:cNvSpPr/>
          <p:nvPr/>
        </p:nvSpPr>
        <p:spPr>
          <a:xfrm>
            <a:off x="3569656" y="4942114"/>
            <a:ext cx="1276149" cy="1436911"/>
          </a:xfrm>
          <a:prstGeom prst="round2DiagRect">
            <a:avLst>
              <a:gd name="adj1" fmla="val 15152"/>
              <a:gd name="adj2" fmla="val 0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Comparing the model Accuracy </a:t>
            </a:r>
            <a:endParaRPr lang="en-IN" sz="16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000C929E-E1FA-E945-2544-B3E598FF1908}"/>
              </a:ext>
            </a:extLst>
          </p:cNvPr>
          <p:cNvCxnSpPr>
            <a:stCxn id="16" idx="2"/>
          </p:cNvCxnSpPr>
          <p:nvPr/>
        </p:nvCxnSpPr>
        <p:spPr>
          <a:xfrm flipH="1" flipV="1">
            <a:off x="2547257" y="5660569"/>
            <a:ext cx="102239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: Diagonal Corners Rounded 28">
            <a:extLst>
              <a:ext uri="{FF2B5EF4-FFF2-40B4-BE49-F238E27FC236}">
                <a16:creationId xmlns:a16="http://schemas.microsoft.com/office/drawing/2014/main" xmlns="" id="{8E29BB77-34B0-E3D4-2CD2-4284CFB27BC2}"/>
              </a:ext>
            </a:extLst>
          </p:cNvPr>
          <p:cNvSpPr/>
          <p:nvPr/>
        </p:nvSpPr>
        <p:spPr>
          <a:xfrm>
            <a:off x="936171" y="5061863"/>
            <a:ext cx="1578429" cy="1045018"/>
          </a:xfrm>
          <a:prstGeom prst="round2Diag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Feature Engineering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9" name="Freeform: Shape 29">
            <a:extLst>
              <a:ext uri="{FF2B5EF4-FFF2-40B4-BE49-F238E27FC236}">
                <a16:creationId xmlns:a16="http://schemas.microsoft.com/office/drawing/2014/main" xmlns="" id="{1D9A2FC7-D7CB-BF35-0618-5C46C984FAFC}"/>
              </a:ext>
            </a:extLst>
          </p:cNvPr>
          <p:cNvSpPr/>
          <p:nvPr/>
        </p:nvSpPr>
        <p:spPr>
          <a:xfrm>
            <a:off x="238783" y="4078798"/>
            <a:ext cx="1187246" cy="1685965"/>
          </a:xfrm>
          <a:custGeom>
            <a:avLst/>
            <a:gdLst>
              <a:gd name="connsiteX0" fmla="*/ 653846 w 1187246"/>
              <a:gd name="connsiteY0" fmla="*/ 1581773 h 1685965"/>
              <a:gd name="connsiteX1" fmla="*/ 703 w 1187246"/>
              <a:gd name="connsiteY1" fmla="*/ 1549116 h 1685965"/>
              <a:gd name="connsiteX2" fmla="*/ 762703 w 1187246"/>
              <a:gd name="connsiteY2" fmla="*/ 242831 h 1685965"/>
              <a:gd name="connsiteX3" fmla="*/ 1187246 w 1187246"/>
              <a:gd name="connsiteY3" fmla="*/ 3345 h 168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7246" h="1685965">
                <a:moveTo>
                  <a:pt x="653846" y="1581773"/>
                </a:moveTo>
                <a:cubicBezTo>
                  <a:pt x="318203" y="1677023"/>
                  <a:pt x="-17440" y="1772273"/>
                  <a:pt x="703" y="1549116"/>
                </a:cubicBezTo>
                <a:cubicBezTo>
                  <a:pt x="18846" y="1325959"/>
                  <a:pt x="564946" y="500459"/>
                  <a:pt x="762703" y="242831"/>
                </a:cubicBezTo>
                <a:cubicBezTo>
                  <a:pt x="960460" y="-14797"/>
                  <a:pt x="1073853" y="-5726"/>
                  <a:pt x="1187246" y="3345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Diagonal Corners Rounded 30">
            <a:extLst>
              <a:ext uri="{FF2B5EF4-FFF2-40B4-BE49-F238E27FC236}">
                <a16:creationId xmlns:a16="http://schemas.microsoft.com/office/drawing/2014/main" xmlns="" id="{9B309AA9-545D-1869-84BC-6993B00F82CF}"/>
              </a:ext>
            </a:extLst>
          </p:cNvPr>
          <p:cNvSpPr/>
          <p:nvPr/>
        </p:nvSpPr>
        <p:spPr>
          <a:xfrm>
            <a:off x="1189465" y="3581399"/>
            <a:ext cx="1597271" cy="1034141"/>
          </a:xfrm>
          <a:prstGeom prst="round2Diag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Hyper-parameters</a:t>
            </a:r>
          </a:p>
          <a:p>
            <a:pPr algn="ctr"/>
            <a:r>
              <a:rPr lang="en-US" sz="1600" dirty="0"/>
              <a:t>Model Accuracy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6015725D-F587-AF4A-3D2F-C30A2663922E}"/>
              </a:ext>
            </a:extLst>
          </p:cNvPr>
          <p:cNvCxnSpPr>
            <a:stCxn id="20" idx="0"/>
          </p:cNvCxnSpPr>
          <p:nvPr/>
        </p:nvCxnSpPr>
        <p:spPr>
          <a:xfrm flipV="1">
            <a:off x="2786736" y="4078798"/>
            <a:ext cx="6749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: Diagonal Corners Rounded 33">
            <a:extLst>
              <a:ext uri="{FF2B5EF4-FFF2-40B4-BE49-F238E27FC236}">
                <a16:creationId xmlns:a16="http://schemas.microsoft.com/office/drawing/2014/main" xmlns="" id="{A9B82213-729C-422E-2464-E29E77B2BA35}"/>
              </a:ext>
            </a:extLst>
          </p:cNvPr>
          <p:cNvSpPr/>
          <p:nvPr/>
        </p:nvSpPr>
        <p:spPr>
          <a:xfrm>
            <a:off x="3569656" y="3461649"/>
            <a:ext cx="2101799" cy="996060"/>
          </a:xfrm>
          <a:prstGeom prst="round2Diag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selection &amp;</a:t>
            </a:r>
          </a:p>
          <a:p>
            <a:pPr algn="ctr"/>
            <a:r>
              <a:rPr lang="en-US" sz="1600" dirty="0"/>
              <a:t>Deployment</a:t>
            </a:r>
            <a:endParaRPr lang="en-IN" sz="1600" dirty="0"/>
          </a:p>
        </p:txBody>
      </p:sp>
    </p:spTree>
    <p:extLst>
      <p:ext uri="{BB962C8B-B14F-4D97-AF65-F5344CB8AC3E}">
        <p14:creationId xmlns="" xmlns:p14="http://schemas.microsoft.com/office/powerpoint/2010/main" val="399756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085584" cy="1143000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Importing Libraries in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Notebook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Mainly used libraries are:</a:t>
            </a:r>
          </a:p>
          <a:p>
            <a:pPr>
              <a:lnSpc>
                <a:spcPct val="150000"/>
              </a:lnSpc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pandas</a:t>
            </a:r>
          </a:p>
          <a:p>
            <a:pPr>
              <a:lnSpc>
                <a:spcPct val="150000"/>
              </a:lnSpc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seaborn</a:t>
            </a:r>
          </a:p>
          <a:p>
            <a:pPr>
              <a:lnSpc>
                <a:spcPct val="150000"/>
              </a:lnSpc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sklearn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pickle</a:t>
            </a:r>
          </a:p>
          <a:p>
            <a:pPr>
              <a:lnSpc>
                <a:spcPct val="150000"/>
              </a:lnSpc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628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008112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Importing the Dataset as Data Frame using Pandas: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352928" cy="54726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Data Frame details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Loading the dataset using Pandas library.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dataset has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3276 rows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columns.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Missing Values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the dataset the column ph has 491,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Sulfate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has 781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Trihalomethanes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has 162 missing values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871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674"/>
          </a:xfrm>
        </p:spPr>
        <p:txBody>
          <a:bodyPr/>
          <a:lstStyle/>
          <a:p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Exploratory Data </a:t>
            </a: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Analysis:(EDA)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676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435280" cy="908720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Exploratory Data </a:t>
            </a: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Analysis: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5544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data.info( )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dtypes of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columns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how many non-null values there are in those columns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56084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3982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424936" cy="65527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data.shape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– gives the number of rows and columns of the dataset.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data.describe( )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– gives the statistical summary of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dataset.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03" y="1412776"/>
            <a:ext cx="7416824" cy="139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03" y="4077072"/>
            <a:ext cx="8077054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69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658</Words>
  <Application>Microsoft Office PowerPoint</Application>
  <PresentationFormat>On-screen Show (4:3)</PresentationFormat>
  <Paragraphs>177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Project on Water Quality Prediction</vt:lpstr>
      <vt:lpstr>Problem Statement: To classify water samples as potable or not based on features provided.</vt:lpstr>
      <vt:lpstr>Objective:</vt:lpstr>
      <vt:lpstr>Project Work Flow:</vt:lpstr>
      <vt:lpstr>Importing Libraries in Jupyter Notebook</vt:lpstr>
      <vt:lpstr>Importing the Dataset as Data Frame using Pandas:</vt:lpstr>
      <vt:lpstr>Exploratory Data Analysis:(EDA)</vt:lpstr>
      <vt:lpstr>Exploratory Data Analysis:</vt:lpstr>
      <vt:lpstr>Slide 9</vt:lpstr>
      <vt:lpstr>Handling Missing Values:</vt:lpstr>
      <vt:lpstr>Balancing the Dataset</vt:lpstr>
      <vt:lpstr>Data Visualization:</vt:lpstr>
      <vt:lpstr>Slide 13</vt:lpstr>
      <vt:lpstr>Slide 14</vt:lpstr>
      <vt:lpstr>Modeling</vt:lpstr>
      <vt:lpstr>Splitting The Dataset Into Training And Testing &amp; Standardizing:</vt:lpstr>
      <vt:lpstr>Slide 17</vt:lpstr>
      <vt:lpstr>Models with accuracy:</vt:lpstr>
      <vt:lpstr>The finalized model with Hypermeter Tuning</vt:lpstr>
      <vt:lpstr>Deployment of the model </vt:lpstr>
      <vt:lpstr>Slide 21</vt:lpstr>
      <vt:lpstr>The App Display</vt:lpstr>
      <vt:lpstr>Github links</vt:lpstr>
      <vt:lpstr>Major Work Division &amp; Execution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admine</dc:creator>
  <cp:lastModifiedBy>SRINIVAS REDDY</cp:lastModifiedBy>
  <cp:revision>40</cp:revision>
  <dcterms:created xsi:type="dcterms:W3CDTF">2022-06-04T14:45:42Z</dcterms:created>
  <dcterms:modified xsi:type="dcterms:W3CDTF">2022-06-10T16:01:51Z</dcterms:modified>
</cp:coreProperties>
</file>