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7"/>
  </p:notesMasterIdLst>
  <p:handoutMasterIdLst>
    <p:handoutMasterId r:id="rId38"/>
  </p:handoutMasterIdLst>
  <p:sldIdLst>
    <p:sldId id="362" r:id="rId2"/>
    <p:sldId id="379" r:id="rId3"/>
    <p:sldId id="366" r:id="rId4"/>
    <p:sldId id="363" r:id="rId5"/>
    <p:sldId id="367" r:id="rId6"/>
    <p:sldId id="368" r:id="rId7"/>
    <p:sldId id="392" r:id="rId8"/>
    <p:sldId id="369" r:id="rId9"/>
    <p:sldId id="390" r:id="rId10"/>
    <p:sldId id="391" r:id="rId11"/>
    <p:sldId id="394" r:id="rId12"/>
    <p:sldId id="400" r:id="rId13"/>
    <p:sldId id="403" r:id="rId14"/>
    <p:sldId id="404" r:id="rId15"/>
    <p:sldId id="402" r:id="rId16"/>
    <p:sldId id="370" r:id="rId17"/>
    <p:sldId id="387" r:id="rId18"/>
    <p:sldId id="380" r:id="rId19"/>
    <p:sldId id="382" r:id="rId20"/>
    <p:sldId id="384" r:id="rId21"/>
    <p:sldId id="383" r:id="rId22"/>
    <p:sldId id="385" r:id="rId23"/>
    <p:sldId id="381" r:id="rId24"/>
    <p:sldId id="388" r:id="rId25"/>
    <p:sldId id="372" r:id="rId26"/>
    <p:sldId id="373" r:id="rId27"/>
    <p:sldId id="386" r:id="rId28"/>
    <p:sldId id="389" r:id="rId29"/>
    <p:sldId id="393" r:id="rId30"/>
    <p:sldId id="375" r:id="rId31"/>
    <p:sldId id="376" r:id="rId32"/>
    <p:sldId id="377" r:id="rId33"/>
    <p:sldId id="398" r:id="rId34"/>
    <p:sldId id="378" r:id="rId35"/>
    <p:sldId id="401" r:id="rId3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20"/>
    <p:restoredTop sz="91497"/>
  </p:normalViewPr>
  <p:slideViewPr>
    <p:cSldViewPr snapToObjects="1">
      <p:cViewPr varScale="1">
        <p:scale>
          <a:sx n="142" d="100"/>
          <a:sy n="142" d="100"/>
        </p:scale>
        <p:origin x="11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3AAAEC78-371C-8048-805A-5CF8D5CD3C51}" type="slidenum">
              <a:rPr lang="en-US"/>
              <a:pPr>
                <a:defRPr/>
              </a:pPr>
              <a:t>‹#›</a:t>
            </a:fld>
            <a:endParaRPr lang="en-US"/>
          </a:p>
        </p:txBody>
      </p:sp>
    </p:spTree>
    <p:extLst>
      <p:ext uri="{BB962C8B-B14F-4D97-AF65-F5344CB8AC3E}">
        <p14:creationId xmlns:p14="http://schemas.microsoft.com/office/powerpoint/2010/main" val="22161343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FA9750A1-25CA-2E46-B72E-69F270696DC5}" type="slidenum">
              <a:rPr lang="en-US"/>
              <a:pPr>
                <a:defRPr/>
              </a:pPr>
              <a:t>‹#›</a:t>
            </a:fld>
            <a:endParaRPr lang="en-US"/>
          </a:p>
        </p:txBody>
      </p:sp>
    </p:spTree>
    <p:extLst>
      <p:ext uri="{BB962C8B-B14F-4D97-AF65-F5344CB8AC3E}">
        <p14:creationId xmlns:p14="http://schemas.microsoft.com/office/powerpoint/2010/main" val="1113106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C28C582D-19D7-A146-88FE-A1CF6D724F0B}" type="slidenum">
              <a:rPr lang="en-US">
                <a:latin typeface="Times New Roman" pitchFamily="1" charset="0"/>
              </a:rPr>
              <a:pPr/>
              <a:t>1</a:t>
            </a:fld>
            <a:endParaRPr lang="en-US">
              <a:latin typeface="Times New Roman" pitchFamily="1"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Would choose middle 9+9 &lt; 49</a:t>
            </a:r>
          </a:p>
          <a:p>
            <a:r>
              <a:rPr lang="en-US" dirty="0"/>
              <a:t>NOW</a:t>
            </a:r>
            <a:r>
              <a:rPr lang="en-US" baseline="0" dirty="0"/>
              <a:t> TRY absolute value, less good results, multiple tied best lines, etc.</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Dependent (output) variable rain.  Independent (input) variable: Clouds, umbrella open, etc.  Open-Umbrella is correlate, not causal.</a:t>
            </a:r>
          </a:p>
          <a:p>
            <a:r>
              <a:rPr lang="en-US" dirty="0">
                <a:latin typeface="Times New Roman" pitchFamily="1" charset="0"/>
                <a:ea typeface="ＭＳ Ｐゴシック" pitchFamily="1" charset="-128"/>
                <a:cs typeface="ＭＳ Ｐゴシック" pitchFamily="1" charset="-128"/>
              </a:rPr>
              <a:t>Humans are already pretty good at finding lower order combinations.</a:t>
            </a:r>
          </a:p>
        </p:txBody>
      </p:sp>
      <p:sp>
        <p:nvSpPr>
          <p:cNvPr id="25604" name="Slide Number Placeholder 3"/>
          <p:cNvSpPr>
            <a:spLocks noGrp="1"/>
          </p:cNvSpPr>
          <p:nvPr>
            <p:ph type="sldNum" sz="quarter" idx="5"/>
          </p:nvPr>
        </p:nvSpPr>
        <p:spPr>
          <a:noFill/>
        </p:spPr>
        <p:txBody>
          <a:bodyPr/>
          <a:lstStyle/>
          <a:p>
            <a:fld id="{29F5911A-E270-A741-BD90-4555EC5A1AFF}" type="slidenum">
              <a:rPr lang="en-US" smtClean="0">
                <a:latin typeface="Times New Roman" pitchFamily="1" charset="0"/>
              </a:rPr>
              <a:pPr/>
              <a:t>16</a:t>
            </a:fld>
            <a:endParaRPr lang="en-US">
              <a:latin typeface="Times New Roman"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Standard LR gives same</a:t>
            </a:r>
            <a:r>
              <a:rPr lang="en-US" baseline="0" dirty="0"/>
              <a:t> line for each</a:t>
            </a:r>
          </a:p>
          <a:p>
            <a:r>
              <a:rPr lang="en-US" baseline="0" dirty="0"/>
              <a:t>If Gaussian error is #4 likely?, But in actual data set with human error, etc.?</a:t>
            </a:r>
          </a:p>
          <a:p>
            <a:r>
              <a:rPr lang="en-US" dirty="0"/>
              <a:t>Some approaches fit bottom two, but which is best?  Noise vs exception</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looking down on</a:t>
            </a:r>
            <a:r>
              <a:rPr lang="en-US" baseline="0" dirty="0"/>
              <a:t> data for </a:t>
            </a:r>
            <a:r>
              <a:rPr lang="en-US" dirty="0"/>
              <a:t>perceptron view.  Now flip it on its side for delta rule view</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3E19B91-A9EA-F54D-AB86-E37E82E10B06}" type="slidenum">
              <a:rPr lang="en-US">
                <a:latin typeface="Times New Roman" pitchFamily="1" charset="0"/>
              </a:rPr>
              <a:pPr/>
              <a:t>23</a:t>
            </a:fld>
            <a:endParaRPr lang="en-US">
              <a:latin typeface="Times New Roman" pitchFamily="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Logistic Regression will put a 3-d sigmoidal to fit the points with the decision boundary being the line going through the .5 of the sigmoidal – skip?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If just 1/0 we would divide at about 35</a:t>
            </a:r>
          </a:p>
          <a:p>
            <a:r>
              <a:rPr lang="en-US" dirty="0">
                <a:latin typeface="Times New Roman" pitchFamily="1" charset="0"/>
                <a:ea typeface="ＭＳ Ｐゴシック" pitchFamily="1" charset="-128"/>
                <a:cs typeface="ＭＳ Ｐゴシック" pitchFamily="1" charset="-128"/>
              </a:rPr>
              <a:t>Go to next slide after probability column and then come back</a:t>
            </a:r>
          </a:p>
        </p:txBody>
      </p:sp>
      <p:sp>
        <p:nvSpPr>
          <p:cNvPr id="41988" name="Slide Number Placeholder 3"/>
          <p:cNvSpPr>
            <a:spLocks noGrp="1"/>
          </p:cNvSpPr>
          <p:nvPr>
            <p:ph type="sldNum" sz="quarter" idx="5"/>
          </p:nvPr>
        </p:nvSpPr>
        <p:spPr>
          <a:noFill/>
        </p:spPr>
        <p:txBody>
          <a:bodyPr/>
          <a:lstStyle/>
          <a:p>
            <a:fld id="{318F1179-4BB7-CB40-8963-52A04DA62667}" type="slidenum">
              <a:rPr lang="en-US" smtClean="0">
                <a:latin typeface="Times New Roman" pitchFamily="1" charset="0"/>
              </a:rPr>
              <a:pPr/>
              <a:t>28</a:t>
            </a:fld>
            <a:endParaRPr lang="en-US">
              <a:latin typeface="Times New Roman"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If just 1/0 we would divide at about 35</a:t>
            </a:r>
          </a:p>
          <a:p>
            <a:r>
              <a:rPr lang="en-US" dirty="0">
                <a:latin typeface="Times New Roman" pitchFamily="1" charset="0"/>
                <a:ea typeface="ＭＳ Ｐゴシック" pitchFamily="1" charset="-128"/>
                <a:cs typeface="ＭＳ Ｐゴシック" pitchFamily="1" charset="-128"/>
              </a:rPr>
              <a:t>Go to next slide after probability column and then come back</a:t>
            </a:r>
          </a:p>
        </p:txBody>
      </p:sp>
      <p:sp>
        <p:nvSpPr>
          <p:cNvPr id="41988" name="Slide Number Placeholder 3"/>
          <p:cNvSpPr>
            <a:spLocks noGrp="1"/>
          </p:cNvSpPr>
          <p:nvPr>
            <p:ph type="sldNum" sz="quarter" idx="5"/>
          </p:nvPr>
        </p:nvSpPr>
        <p:spPr>
          <a:noFill/>
        </p:spPr>
        <p:txBody>
          <a:bodyPr/>
          <a:lstStyle/>
          <a:p>
            <a:fld id="{318F1179-4BB7-CB40-8963-52A04DA62667}" type="slidenum">
              <a:rPr lang="en-US" smtClean="0">
                <a:latin typeface="Times New Roman" pitchFamily="1" charset="0"/>
              </a:rPr>
              <a:pPr/>
              <a:t>29</a:t>
            </a:fld>
            <a:endParaRPr lang="en-US">
              <a:latin typeface="Times New Roman"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explain odds with the 40 dosage – ration of wins/losses</a:t>
            </a:r>
          </a:p>
          <a:p>
            <a:r>
              <a:rPr lang="en-US" dirty="0">
                <a:latin typeface="Times New Roman" pitchFamily="1" charset="0"/>
                <a:ea typeface="ＭＳ Ｐゴシック" pitchFamily="1" charset="-128"/>
                <a:cs typeface="ＭＳ Ｐゴシック" pitchFamily="1" charset="-128"/>
              </a:rPr>
              <a:t>mid</a:t>
            </a:r>
            <a:r>
              <a:rPr lang="en-US" baseline="0" dirty="0">
                <a:latin typeface="Times New Roman" pitchFamily="1" charset="0"/>
                <a:ea typeface="ＭＳ Ｐゴシック" pitchFamily="1" charset="-128"/>
                <a:cs typeface="ＭＳ Ｐゴシック" pitchFamily="1" charset="-128"/>
              </a:rPr>
              <a:t> sigmoid runs through .5 </a:t>
            </a:r>
            <a:r>
              <a:rPr lang="en-US" baseline="0" dirty="0" err="1">
                <a:latin typeface="Times New Roman" pitchFamily="1" charset="0"/>
                <a:ea typeface="ＭＳ Ｐゴシック" pitchFamily="1" charset="-128"/>
                <a:cs typeface="ＭＳ Ｐゴシック" pitchFamily="1" charset="-128"/>
              </a:rPr>
              <a:t>prob</a:t>
            </a:r>
            <a:r>
              <a:rPr lang="en-US" baseline="0" dirty="0">
                <a:latin typeface="Times New Roman" pitchFamily="1" charset="0"/>
                <a:ea typeface="ＭＳ Ｐゴシック" pitchFamily="1" charset="-128"/>
                <a:cs typeface="ＭＳ Ｐゴシック" pitchFamily="1" charset="-128"/>
              </a:rPr>
              <a:t> = 0 logit = ln(1) </a:t>
            </a:r>
          </a:p>
          <a:p>
            <a:r>
              <a:rPr lang="en-US" baseline="0" dirty="0">
                <a:latin typeface="Times New Roman" pitchFamily="1" charset="0"/>
                <a:ea typeface="ＭＳ Ｐゴシック" pitchFamily="1" charset="-128"/>
                <a:cs typeface="ＭＳ Ｐゴシック" pitchFamily="1" charset="-128"/>
              </a:rPr>
              <a:t>Ln gives us the curve</a:t>
            </a:r>
            <a:endParaRPr lang="en-US" dirty="0">
              <a:latin typeface="Times New Roman" pitchFamily="1" charset="0"/>
              <a:ea typeface="ＭＳ Ｐゴシック" pitchFamily="1" charset="-128"/>
              <a:cs typeface="ＭＳ Ｐゴシック" pitchFamily="1" charset="-128"/>
            </a:endParaRPr>
          </a:p>
          <a:p>
            <a:endParaRPr lang="en-US" dirty="0">
              <a:latin typeface="Times New Roman" pitchFamily="1" charset="0"/>
              <a:ea typeface="ＭＳ Ｐゴシック" pitchFamily="1" charset="-128"/>
              <a:cs typeface="ＭＳ Ｐゴシック" pitchFamily="1" charset="-128"/>
            </a:endParaRPr>
          </a:p>
        </p:txBody>
      </p:sp>
      <p:sp>
        <p:nvSpPr>
          <p:cNvPr id="45060" name="Slide Number Placeholder 3"/>
          <p:cNvSpPr>
            <a:spLocks noGrp="1"/>
          </p:cNvSpPr>
          <p:nvPr>
            <p:ph type="sldNum" sz="quarter" idx="5"/>
          </p:nvPr>
        </p:nvSpPr>
        <p:spPr>
          <a:noFill/>
        </p:spPr>
        <p:txBody>
          <a:bodyPr/>
          <a:lstStyle/>
          <a:p>
            <a:fld id="{2C2943C3-53DA-274F-B58A-6AF315617B69}" type="slidenum">
              <a:rPr lang="en-US" smtClean="0">
                <a:latin typeface="Times New Roman" pitchFamily="1" charset="0"/>
              </a:rPr>
              <a:pPr/>
              <a:t>31</a:t>
            </a:fld>
            <a:endParaRPr lang="en-US">
              <a:latin typeface="Times New Roman"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a:latin typeface="Times New Roman" pitchFamily="1" charset="0"/>
                <a:ea typeface="ＭＳ Ｐゴシック" pitchFamily="1" charset="-128"/>
                <a:cs typeface="ＭＳ Ｐゴシック" pitchFamily="1" charset="-128"/>
              </a:rPr>
              <a:t>yellow point is a generalization example</a:t>
            </a:r>
          </a:p>
        </p:txBody>
      </p:sp>
      <p:sp>
        <p:nvSpPr>
          <p:cNvPr id="47108" name="Slide Number Placeholder 3"/>
          <p:cNvSpPr>
            <a:spLocks noGrp="1"/>
          </p:cNvSpPr>
          <p:nvPr>
            <p:ph type="sldNum" sz="quarter" idx="5"/>
          </p:nvPr>
        </p:nvSpPr>
        <p:spPr>
          <a:noFill/>
        </p:spPr>
        <p:txBody>
          <a:bodyPr/>
          <a:lstStyle/>
          <a:p>
            <a:fld id="{0314EC22-A062-8A45-A0C3-4F5E4535EEE1}" type="slidenum">
              <a:rPr lang="en-US" smtClean="0">
                <a:latin typeface="Times New Roman" pitchFamily="1" charset="0"/>
              </a:rPr>
              <a:pPr/>
              <a:t>32</a:t>
            </a:fld>
            <a:endParaRPr lang="en-US">
              <a:latin typeface="Times New Roman"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342FE2F-D613-5B47-A186-2FB9D7141A61}" type="slidenum">
              <a:rPr lang="en-US">
                <a:latin typeface="Times New Roman" pitchFamily="1" charset="0"/>
              </a:rPr>
              <a:pPr/>
              <a:t>2</a:t>
            </a:fld>
            <a:endParaRPr lang="en-US">
              <a:latin typeface="Times New Roman"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Show generalization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CB97002-4ED0-5647-80F9-FB065B35C148}" type="slidenum">
              <a:rPr lang="en-US">
                <a:latin typeface="Times New Roman" pitchFamily="1" charset="0"/>
              </a:rPr>
              <a:pPr/>
              <a:t>3</a:t>
            </a:fld>
            <a:endParaRPr lang="en-US">
              <a:latin typeface="Times New Roman" pitchFamily="1"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Non-linear regression models later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a:t>
            </a:r>
            <a:r>
              <a:rPr lang="en-US" baseline="0" dirty="0"/>
              <a:t> for multiple linear regression</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4</a:t>
            </a:fld>
            <a:endParaRPr lang="en-US"/>
          </a:p>
        </p:txBody>
      </p:sp>
    </p:spTree>
    <p:extLst>
      <p:ext uri="{BB962C8B-B14F-4D97-AF65-F5344CB8AC3E}">
        <p14:creationId xmlns:p14="http://schemas.microsoft.com/office/powerpoint/2010/main" val="410921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target really is the point</a:t>
            </a:r>
            <a:r>
              <a:rPr lang="en-US" baseline="0" dirty="0"/>
              <a:t> being regressed to each time. Now makes better sense since net is the output and we want to minimize error of the target.</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Would choose </a:t>
            </a:r>
            <a:r>
              <a:rPr lang="en-US" dirty="0" err="1"/>
              <a:t>middel</a:t>
            </a:r>
            <a:r>
              <a:rPr lang="en-US" dirty="0"/>
              <a:t> 9+9 &lt; 49</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Show error</a:t>
            </a:r>
            <a:r>
              <a:rPr lang="en-US" baseline="0" dirty="0"/>
              <a:t> for each line. </a:t>
            </a:r>
            <a:r>
              <a:rPr lang="en-US" dirty="0"/>
              <a:t>49</a:t>
            </a:r>
          </a:p>
          <a:p>
            <a:r>
              <a:rPr lang="en-US" dirty="0"/>
              <a:t>Not Euclidean distance to line, but just in the input dimension(s) as shown</a:t>
            </a:r>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Would choose middle 9+9 &lt; 49</a:t>
            </a:r>
          </a:p>
          <a:p>
            <a:r>
              <a:rPr lang="en-US" dirty="0"/>
              <a:t>NOW</a:t>
            </a:r>
            <a:r>
              <a:rPr lang="en-US" baseline="0" dirty="0"/>
              <a:t> TRY L1 error (absolute value), different results (which are not as good), multiple lines with minimal error</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472 - Regression</a:t>
            </a:r>
          </a:p>
        </p:txBody>
      </p:sp>
      <p:sp>
        <p:nvSpPr>
          <p:cNvPr id="9" name="Rectangle 9"/>
          <p:cNvSpPr>
            <a:spLocks noGrp="1" noChangeArrowheads="1"/>
          </p:cNvSpPr>
          <p:nvPr>
            <p:ph type="sldNum" sz="quarter" idx="12"/>
          </p:nvPr>
        </p:nvSpPr>
        <p:spPr/>
        <p:txBody>
          <a:bodyPr/>
          <a:lstStyle>
            <a:lvl1pPr>
              <a:defRPr sz="1400"/>
            </a:lvl1pPr>
          </a:lstStyle>
          <a:p>
            <a:pPr>
              <a:defRPr/>
            </a:pPr>
            <a:fld id="{083366F6-7285-4943-BECD-DFF24B78BC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38FE1908-8027-E44E-BF4A-72F8B4A227D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A738FE1D-F5AC-2241-A6B9-6452B463DBE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F7E59994-5956-EC4E-A50F-7EFDD73B51E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6708FC4E-5E66-1B4C-8FC0-9A9A2FB6AD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7" name="Rectangle 8"/>
          <p:cNvSpPr>
            <a:spLocks noGrp="1" noChangeArrowheads="1"/>
          </p:cNvSpPr>
          <p:nvPr>
            <p:ph type="sldNum" sz="quarter" idx="12"/>
          </p:nvPr>
        </p:nvSpPr>
        <p:spPr>
          <a:ln/>
        </p:spPr>
        <p:txBody>
          <a:bodyPr/>
          <a:lstStyle>
            <a:lvl1pPr>
              <a:defRPr/>
            </a:lvl1pPr>
          </a:lstStyle>
          <a:p>
            <a:pPr>
              <a:defRPr/>
            </a:pPr>
            <a:fld id="{0E080A6F-932A-224E-9259-BC58C2D759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9" name="Rectangle 8"/>
          <p:cNvSpPr>
            <a:spLocks noGrp="1" noChangeArrowheads="1"/>
          </p:cNvSpPr>
          <p:nvPr>
            <p:ph type="sldNum" sz="quarter" idx="12"/>
          </p:nvPr>
        </p:nvSpPr>
        <p:spPr>
          <a:ln/>
        </p:spPr>
        <p:txBody>
          <a:bodyPr/>
          <a:lstStyle>
            <a:lvl1pPr>
              <a:defRPr/>
            </a:lvl1pPr>
          </a:lstStyle>
          <a:p>
            <a:pPr>
              <a:defRPr/>
            </a:pPr>
            <a:fld id="{C226DCD6-A3F0-3246-B81C-D088D5EF931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5" name="Rectangle 8"/>
          <p:cNvSpPr>
            <a:spLocks noGrp="1" noChangeArrowheads="1"/>
          </p:cNvSpPr>
          <p:nvPr>
            <p:ph type="sldNum" sz="quarter" idx="12"/>
          </p:nvPr>
        </p:nvSpPr>
        <p:spPr>
          <a:ln/>
        </p:spPr>
        <p:txBody>
          <a:bodyPr/>
          <a:lstStyle>
            <a:lvl1pPr>
              <a:defRPr/>
            </a:lvl1pPr>
          </a:lstStyle>
          <a:p>
            <a:pPr>
              <a:defRPr/>
            </a:pPr>
            <a:fld id="{2F17A520-3370-804B-AD72-0250753C19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4" name="Rectangle 8"/>
          <p:cNvSpPr>
            <a:spLocks noGrp="1" noChangeArrowheads="1"/>
          </p:cNvSpPr>
          <p:nvPr>
            <p:ph type="sldNum" sz="quarter" idx="12"/>
          </p:nvPr>
        </p:nvSpPr>
        <p:spPr>
          <a:ln/>
        </p:spPr>
        <p:txBody>
          <a:bodyPr/>
          <a:lstStyle>
            <a:lvl1pPr>
              <a:defRPr/>
            </a:lvl1pPr>
          </a:lstStyle>
          <a:p>
            <a:pPr>
              <a:defRPr/>
            </a:pPr>
            <a:fld id="{D89563F7-6BC3-9C49-A567-C82C063681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7" name="Rectangle 8"/>
          <p:cNvSpPr>
            <a:spLocks noGrp="1" noChangeArrowheads="1"/>
          </p:cNvSpPr>
          <p:nvPr>
            <p:ph type="sldNum" sz="quarter" idx="12"/>
          </p:nvPr>
        </p:nvSpPr>
        <p:spPr>
          <a:ln/>
        </p:spPr>
        <p:txBody>
          <a:bodyPr/>
          <a:lstStyle>
            <a:lvl1pPr>
              <a:defRPr/>
            </a:lvl1pPr>
          </a:lstStyle>
          <a:p>
            <a:pPr>
              <a:defRPr/>
            </a:pPr>
            <a:fld id="{EC564A3B-2861-D64D-9F7D-9E73A5B158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472 - Regression</a:t>
            </a:r>
          </a:p>
        </p:txBody>
      </p:sp>
      <p:sp>
        <p:nvSpPr>
          <p:cNvPr id="7" name="Rectangle 8"/>
          <p:cNvSpPr>
            <a:spLocks noGrp="1" noChangeArrowheads="1"/>
          </p:cNvSpPr>
          <p:nvPr>
            <p:ph type="sldNum" sz="quarter" idx="12"/>
          </p:nvPr>
        </p:nvSpPr>
        <p:spPr>
          <a:ln/>
        </p:spPr>
        <p:txBody>
          <a:bodyPr/>
          <a:lstStyle>
            <a:lvl1pPr>
              <a:defRPr/>
            </a:lvl1pPr>
          </a:lstStyle>
          <a:p>
            <a:pPr>
              <a:defRPr/>
            </a:pPr>
            <a:fld id="{1F507058-E3CA-D04D-8FC6-0E751D1ACF0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6149" name="Rectangle 5"/>
          <p:cNvSpPr>
            <a:spLocks noGrp="1" noChangeArrowheads="1"/>
          </p:cNvSpPr>
          <p:nvPr>
            <p:ph type="title"/>
          </p:nvPr>
        </p:nvSpPr>
        <p:spPr bwMode="auto">
          <a:xfrm>
            <a:off x="685800" y="3810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atin typeface="Times New Roman"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atin typeface="Times New Roman" charset="0"/>
              </a:defRPr>
            </a:lvl1pPr>
          </a:lstStyle>
          <a:p>
            <a:pPr>
              <a:defRPr/>
            </a:pPr>
            <a:r>
              <a:rPr lang="en-US"/>
              <a:t>CS 472 - Regression</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atin typeface="Times New Roman" charset="0"/>
              </a:defRPr>
            </a:lvl1pPr>
          </a:lstStyle>
          <a:p>
            <a:pPr>
              <a:defRPr/>
            </a:pPr>
            <a:fld id="{F38FFA30-8EB6-8B45-83D1-04D6E4AC30CA}" type="slidenum">
              <a:rPr lang="en-US"/>
              <a:pPr>
                <a:defRPr/>
              </a:pPr>
              <a:t>‹#›</a:t>
            </a:fld>
            <a:endParaRPr lang="en-US"/>
          </a:p>
        </p:txBody>
      </p:sp>
      <p:sp>
        <p:nvSpPr>
          <p:cNvPr id="1031" name="Rectangle 9"/>
          <p:cNvSpPr>
            <a:spLocks noGrp="1" noChangeArrowheads="1"/>
          </p:cNvSpPr>
          <p:nvPr>
            <p:ph type="body" idx="1"/>
          </p:nvPr>
        </p:nvSpPr>
        <p:spPr bwMode="auto">
          <a:xfrm>
            <a:off x="685800" y="14478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n-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7.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latin typeface="Times New Roman" pitchFamily="1" charset="0"/>
              </a:rPr>
              <a:t>CS 472 - Regression</a:t>
            </a:r>
          </a:p>
        </p:txBody>
      </p:sp>
      <p:sp>
        <p:nvSpPr>
          <p:cNvPr id="15363" name="Slide Number Placeholder 5"/>
          <p:cNvSpPr>
            <a:spLocks noGrp="1"/>
          </p:cNvSpPr>
          <p:nvPr>
            <p:ph type="sldNum" sz="quarter" idx="12"/>
          </p:nvPr>
        </p:nvSpPr>
        <p:spPr>
          <a:noFill/>
        </p:spPr>
        <p:txBody>
          <a:bodyPr/>
          <a:lstStyle/>
          <a:p>
            <a:fld id="{5BEEFC1D-C477-0146-BFA9-FF8921428E71}" type="slidenum">
              <a:rPr lang="en-US" smtClean="0">
                <a:latin typeface="Times New Roman" pitchFamily="1" charset="0"/>
              </a:rPr>
              <a:pPr/>
              <a:t>1</a:t>
            </a:fld>
            <a:endParaRPr lang="en-US">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a:ea typeface="+mj-ea"/>
                <a:cs typeface="+mj-cs"/>
              </a:rPr>
              <a:t>Regression</a:t>
            </a:r>
          </a:p>
        </p:txBody>
      </p:sp>
      <p:sp>
        <p:nvSpPr>
          <p:cNvPr id="15365" name="Rectangle 3"/>
          <p:cNvSpPr>
            <a:spLocks noGrp="1" noChangeArrowheads="1"/>
          </p:cNvSpPr>
          <p:nvPr>
            <p:ph type="body" idx="1"/>
          </p:nvPr>
        </p:nvSpPr>
        <p:spPr>
          <a:xfrm>
            <a:off x="685800" y="1066800"/>
            <a:ext cx="7772400" cy="2895600"/>
          </a:xfrm>
        </p:spPr>
        <p:txBody>
          <a:bodyPr/>
          <a:lstStyle/>
          <a:p>
            <a:pPr eaLnBrk="1" hangingPunct="1"/>
            <a:r>
              <a:rPr lang="en-US" dirty="0">
                <a:ea typeface="ＭＳ Ｐゴシック" pitchFamily="1" charset="-128"/>
                <a:cs typeface="ＭＳ Ｐゴシック" pitchFamily="1" charset="-128"/>
              </a:rPr>
              <a:t>For classification the </a:t>
            </a:r>
            <a:r>
              <a:rPr lang="en-US" dirty="0" err="1">
                <a:ea typeface="ＭＳ Ｐゴシック" pitchFamily="1" charset="-128"/>
                <a:cs typeface="ＭＳ Ｐゴシック" pitchFamily="1" charset="-128"/>
              </a:rPr>
              <a:t>output(s</a:t>
            </a:r>
            <a:r>
              <a:rPr lang="en-US" dirty="0">
                <a:ea typeface="ＭＳ Ｐゴシック" pitchFamily="1" charset="-128"/>
                <a:cs typeface="ＭＳ Ｐゴシック" pitchFamily="1" charset="-128"/>
              </a:rPr>
              <a:t>) is nominal</a:t>
            </a:r>
          </a:p>
          <a:p>
            <a:pPr eaLnBrk="1" hangingPunct="1"/>
            <a:r>
              <a:rPr lang="en-US" dirty="0">
                <a:ea typeface="ＭＳ Ｐゴシック" pitchFamily="1" charset="-128"/>
                <a:cs typeface="ＭＳ Ｐゴシック" pitchFamily="1" charset="-128"/>
              </a:rPr>
              <a:t>In regression the output is continuous</a:t>
            </a:r>
          </a:p>
          <a:p>
            <a:pPr lvl="1" eaLnBrk="1" hangingPunct="1"/>
            <a:r>
              <a:rPr lang="en-US" dirty="0"/>
              <a:t>Function Approximation</a:t>
            </a:r>
          </a:p>
          <a:p>
            <a:pPr eaLnBrk="1" hangingPunct="1"/>
            <a:r>
              <a:rPr lang="en-US" dirty="0">
                <a:ea typeface="ＭＳ Ｐゴシック" pitchFamily="1" charset="-128"/>
                <a:cs typeface="ＭＳ Ｐゴシック" pitchFamily="1" charset="-128"/>
              </a:rPr>
              <a:t>Many models could be used – Simplest is linear regression</a:t>
            </a:r>
          </a:p>
          <a:p>
            <a:pPr lvl="1" eaLnBrk="1" hangingPunct="1"/>
            <a:r>
              <a:rPr lang="en-US" dirty="0"/>
              <a:t>Fit data with the best hyper-plane which "goes through" the points</a:t>
            </a:r>
          </a:p>
          <a:p>
            <a:pPr lvl="1" eaLnBrk="1" hangingPunct="1"/>
            <a:endParaRPr lang="en-US" dirty="0"/>
          </a:p>
        </p:txBody>
      </p:sp>
      <p:sp>
        <p:nvSpPr>
          <p:cNvPr id="15366" name="Line 5"/>
          <p:cNvSpPr>
            <a:spLocks noChangeShapeType="1"/>
          </p:cNvSpPr>
          <p:nvPr/>
        </p:nvSpPr>
        <p:spPr bwMode="auto">
          <a:xfrm>
            <a:off x="3230563" y="4284663"/>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5367" name="Line 6"/>
          <p:cNvSpPr>
            <a:spLocks noChangeShapeType="1"/>
          </p:cNvSpPr>
          <p:nvPr/>
        </p:nvSpPr>
        <p:spPr bwMode="auto">
          <a:xfrm>
            <a:off x="3230563" y="5832475"/>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5368" name="AutoShape 15"/>
          <p:cNvSpPr>
            <a:spLocks noChangeArrowheads="1"/>
          </p:cNvSpPr>
          <p:nvPr/>
        </p:nvSpPr>
        <p:spPr bwMode="auto">
          <a:xfrm>
            <a:off x="3611563" y="5399088"/>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69" name="AutoShape 17"/>
          <p:cNvSpPr>
            <a:spLocks noChangeArrowheads="1"/>
          </p:cNvSpPr>
          <p:nvPr/>
        </p:nvSpPr>
        <p:spPr bwMode="auto">
          <a:xfrm>
            <a:off x="4449763" y="48529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0" name="AutoShape 18"/>
          <p:cNvSpPr>
            <a:spLocks noChangeArrowheads="1"/>
          </p:cNvSpPr>
          <p:nvPr/>
        </p:nvSpPr>
        <p:spPr bwMode="auto">
          <a:xfrm>
            <a:off x="3740150" y="498316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1" name="AutoShape 19"/>
          <p:cNvSpPr>
            <a:spLocks noChangeArrowheads="1"/>
          </p:cNvSpPr>
          <p:nvPr/>
        </p:nvSpPr>
        <p:spPr bwMode="auto">
          <a:xfrm>
            <a:off x="4906963" y="4395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2" name="AutoShape 20"/>
          <p:cNvSpPr>
            <a:spLocks noChangeArrowheads="1"/>
          </p:cNvSpPr>
          <p:nvPr/>
        </p:nvSpPr>
        <p:spPr bwMode="auto">
          <a:xfrm>
            <a:off x="4321175" y="537527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3" name="AutoShape 21"/>
          <p:cNvSpPr>
            <a:spLocks noChangeArrowheads="1"/>
          </p:cNvSpPr>
          <p:nvPr/>
        </p:nvSpPr>
        <p:spPr bwMode="auto">
          <a:xfrm>
            <a:off x="4754563" y="50053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4" name="AutoShape 22"/>
          <p:cNvSpPr>
            <a:spLocks noChangeArrowheads="1"/>
          </p:cNvSpPr>
          <p:nvPr/>
        </p:nvSpPr>
        <p:spPr bwMode="auto">
          <a:xfrm>
            <a:off x="5364163" y="4776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5" name="AutoShape 23"/>
          <p:cNvSpPr>
            <a:spLocks noChangeArrowheads="1"/>
          </p:cNvSpPr>
          <p:nvPr/>
        </p:nvSpPr>
        <p:spPr bwMode="auto">
          <a:xfrm>
            <a:off x="5668963" y="42672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6" name="TextBox 15"/>
          <p:cNvSpPr txBox="1">
            <a:spLocks noChangeArrowheads="1"/>
          </p:cNvSpPr>
          <p:nvPr/>
        </p:nvSpPr>
        <p:spPr bwMode="auto">
          <a:xfrm>
            <a:off x="2024063" y="4419600"/>
            <a:ext cx="1133475" cy="1200150"/>
          </a:xfrm>
          <a:prstGeom prst="rect">
            <a:avLst/>
          </a:prstGeom>
          <a:noFill/>
          <a:ln w="9525">
            <a:noFill/>
            <a:miter lim="800000"/>
            <a:headEnd/>
            <a:tailEnd/>
          </a:ln>
        </p:spPr>
        <p:txBody>
          <a:bodyPr wrap="none">
            <a:prstTxWarp prst="textNoShape">
              <a:avLst/>
            </a:prstTxWarp>
            <a:spAutoFit/>
          </a:bodyPr>
          <a:lstStyle/>
          <a:p>
            <a:pPr algn="ctr"/>
            <a:r>
              <a:rPr lang="en-US" sz="1800" i="1" dirty="0" err="1"/>
              <a:t>y</a:t>
            </a:r>
            <a:endParaRPr lang="en-US" sz="1800" i="1" dirty="0"/>
          </a:p>
          <a:p>
            <a:pPr algn="ctr"/>
            <a:r>
              <a:rPr lang="en-US" sz="1800" dirty="0"/>
              <a:t>dependent</a:t>
            </a:r>
          </a:p>
          <a:p>
            <a:pPr algn="ctr"/>
            <a:r>
              <a:rPr lang="en-US" sz="1800" dirty="0"/>
              <a:t>variable</a:t>
            </a:r>
          </a:p>
          <a:p>
            <a:pPr algn="ctr"/>
            <a:r>
              <a:rPr lang="en-US" sz="1800" dirty="0"/>
              <a:t>(output)</a:t>
            </a:r>
          </a:p>
        </p:txBody>
      </p:sp>
      <p:sp>
        <p:nvSpPr>
          <p:cNvPr id="15377" name="TextBox 16"/>
          <p:cNvSpPr txBox="1">
            <a:spLocks noChangeArrowheads="1"/>
          </p:cNvSpPr>
          <p:nvPr/>
        </p:nvSpPr>
        <p:spPr bwMode="auto">
          <a:xfrm>
            <a:off x="2881313" y="5800725"/>
            <a:ext cx="3748087" cy="368300"/>
          </a:xfrm>
          <a:prstGeom prst="rect">
            <a:avLst/>
          </a:prstGeom>
          <a:noFill/>
          <a:ln w="9525">
            <a:noFill/>
            <a:miter lim="800000"/>
            <a:headEnd/>
            <a:tailEnd/>
          </a:ln>
        </p:spPr>
        <p:txBody>
          <a:bodyPr>
            <a:prstTxWarp prst="textNoShape">
              <a:avLst/>
            </a:prstTxWarp>
            <a:spAutoFit/>
          </a:bodyPr>
          <a:lstStyle/>
          <a:p>
            <a:pPr algn="ctr"/>
            <a:r>
              <a:rPr lang="en-US" sz="1800" i="1"/>
              <a:t>x – </a:t>
            </a:r>
            <a:r>
              <a:rPr lang="en-US" sz="1800"/>
              <a:t>independent variable (input)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381000" y="1447800"/>
            <a:ext cx="5105400" cy="5029200"/>
          </a:xfrm>
        </p:spPr>
        <p:txBody>
          <a:bodyPr>
            <a:normAutofit/>
          </a:bodyPr>
          <a:lstStyle/>
          <a:p>
            <a:pPr>
              <a:buFont typeface="Wingdings" charset="2"/>
              <a:buChar char="l"/>
              <a:defRPr/>
            </a:pPr>
            <a:r>
              <a:rPr lang="en-US" dirty="0"/>
              <a:t>SSE leads to a parabolic error surface which is good for gradient descent</a:t>
            </a:r>
          </a:p>
          <a:p>
            <a:pPr>
              <a:buFont typeface="Wingdings" charset="2"/>
              <a:buChar char="l"/>
              <a:defRPr/>
            </a:pPr>
            <a:r>
              <a:rPr lang="en-US" dirty="0"/>
              <a:t>Which line would least squares choose?</a:t>
            </a:r>
          </a:p>
          <a:p>
            <a:pPr lvl="1">
              <a:defRPr/>
            </a:pPr>
            <a:r>
              <a:rPr lang="en-US" dirty="0"/>
              <a:t>There is always one “best” fit</a:t>
            </a:r>
          </a:p>
          <a:p>
            <a:pPr>
              <a:buFont typeface="Wingdings" charset="2"/>
              <a:buChar char="l"/>
              <a:defRPr/>
            </a:pPr>
            <a:r>
              <a:rPr lang="en-US" dirty="0"/>
              <a:t>Note that the squared error causes the model to be more highly influenced by outliers</a:t>
            </a:r>
          </a:p>
          <a:p>
            <a:pPr lvl="1">
              <a:defRPr/>
            </a:pPr>
            <a:r>
              <a:rPr lang="en-US" dirty="0"/>
              <a:t>Though best fit assuming Gaussian noise error from true surface</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10</a:t>
            </a:fld>
            <a:endParaRPr lang="en-US">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5" name="Straight Connector 15"/>
          <p:cNvCxnSpPr>
            <a:cxnSpLocks noChangeShapeType="1"/>
          </p:cNvCxnSpPr>
          <p:nvPr/>
        </p:nvCxnSpPr>
        <p:spPr bwMode="auto">
          <a:xfrm flipV="1">
            <a:off x="5867400" y="2778125"/>
            <a:ext cx="2517556" cy="1309688"/>
          </a:xfrm>
          <a:prstGeom prst="line">
            <a:avLst/>
          </a:prstGeom>
          <a:noFill/>
          <a:ln w="19050">
            <a:solidFill>
              <a:srgbClr val="FFFF00"/>
            </a:solidFill>
            <a:round/>
            <a:headEnd/>
            <a:tailEnd/>
          </a:ln>
        </p:spPr>
      </p:cxnSp>
      <p:cxnSp>
        <p:nvCxnSpPr>
          <p:cNvPr id="26636" name="Straight Connector 31"/>
          <p:cNvCxnSpPr>
            <a:cxnSpLocks noChangeShapeType="1"/>
          </p:cNvCxnSpPr>
          <p:nvPr/>
        </p:nvCxnSpPr>
        <p:spPr bwMode="auto">
          <a:xfrm>
            <a:off x="7361224" y="2725724"/>
            <a:ext cx="543" cy="584743"/>
          </a:xfrm>
          <a:prstGeom prst="line">
            <a:avLst/>
          </a:prstGeom>
          <a:noFill/>
          <a:ln w="9525">
            <a:solidFill>
              <a:srgbClr val="FFFF00"/>
            </a:solidFill>
            <a:round/>
            <a:headEnd/>
            <a:tailEnd/>
          </a:ln>
        </p:spPr>
      </p:cxnSp>
      <p:sp>
        <p:nvSpPr>
          <p:cNvPr id="26637" name="TextBox 32"/>
          <p:cNvSpPr txBox="1">
            <a:spLocks noChangeArrowheads="1"/>
          </p:cNvSpPr>
          <p:nvPr/>
        </p:nvSpPr>
        <p:spPr bwMode="auto">
          <a:xfrm>
            <a:off x="7522634" y="2804678"/>
            <a:ext cx="300038"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FF00"/>
                </a:solidFill>
              </a:rPr>
              <a:t>3</a:t>
            </a:r>
          </a:p>
        </p:txBody>
      </p:sp>
      <p:cxnSp>
        <p:nvCxnSpPr>
          <p:cNvPr id="26638" name="Straight Connector 37"/>
          <p:cNvCxnSpPr>
            <a:cxnSpLocks noChangeShapeType="1"/>
          </p:cNvCxnSpPr>
          <p:nvPr/>
        </p:nvCxnSpPr>
        <p:spPr bwMode="auto">
          <a:xfrm flipV="1">
            <a:off x="5886987" y="1600200"/>
            <a:ext cx="2497969" cy="2569114"/>
          </a:xfrm>
          <a:prstGeom prst="line">
            <a:avLst/>
          </a:prstGeom>
          <a:noFill/>
          <a:ln w="19050">
            <a:solidFill>
              <a:srgbClr val="FF6600"/>
            </a:solidFill>
            <a:round/>
            <a:headEnd/>
            <a:tailEnd/>
          </a:ln>
        </p:spPr>
      </p:cxnSp>
      <p:cxnSp>
        <p:nvCxnSpPr>
          <p:cNvPr id="26639" name="Straight Connector 31"/>
          <p:cNvCxnSpPr>
            <a:cxnSpLocks noChangeShapeType="1"/>
            <a:endCxn id="26634" idx="1"/>
          </p:cNvCxnSpPr>
          <p:nvPr/>
        </p:nvCxnSpPr>
        <p:spPr bwMode="auto">
          <a:xfrm>
            <a:off x="8275199" y="2840567"/>
            <a:ext cx="0" cy="656478"/>
          </a:xfrm>
          <a:prstGeom prst="line">
            <a:avLst/>
          </a:prstGeom>
          <a:noFill/>
          <a:ln w="9525">
            <a:solidFill>
              <a:srgbClr val="FFFF00"/>
            </a:solidFill>
            <a:round/>
            <a:headEnd/>
            <a:tailEnd/>
          </a:ln>
        </p:spPr>
      </p:cxnSp>
      <p:sp>
        <p:nvSpPr>
          <p:cNvPr id="26640" name="TextBox 32"/>
          <p:cNvSpPr txBox="1">
            <a:spLocks noChangeArrowheads="1"/>
          </p:cNvSpPr>
          <p:nvPr/>
        </p:nvSpPr>
        <p:spPr bwMode="auto">
          <a:xfrm>
            <a:off x="8275199" y="2973123"/>
            <a:ext cx="300037"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FF00"/>
                </a:solidFill>
              </a:rPr>
              <a:t>3</a:t>
            </a:r>
          </a:p>
        </p:txBody>
      </p:sp>
      <p:cxnSp>
        <p:nvCxnSpPr>
          <p:cNvPr id="8" name="Straight Connector 7"/>
          <p:cNvCxnSpPr>
            <a:stCxn id="26634" idx="0"/>
          </p:cNvCxnSpPr>
          <p:nvPr/>
        </p:nvCxnSpPr>
        <p:spPr bwMode="auto">
          <a:xfrm flipH="1" flipV="1">
            <a:off x="8304686" y="1676400"/>
            <a:ext cx="15976"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696200"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6600"/>
                </a:solidFill>
              </a:rPr>
              <a:t>7</a:t>
            </a:r>
          </a:p>
        </p:txBody>
      </p:sp>
      <p:cxnSp>
        <p:nvCxnSpPr>
          <p:cNvPr id="47" name="Straight Connector 15"/>
          <p:cNvCxnSpPr>
            <a:cxnSpLocks noChangeShapeType="1"/>
          </p:cNvCxnSpPr>
          <p:nvPr/>
        </p:nvCxnSpPr>
        <p:spPr bwMode="auto">
          <a:xfrm flipV="1">
            <a:off x="5836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V="1">
            <a:off x="7315201" y="2732088"/>
            <a:ext cx="0" cy="1001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7100094" y="2980192"/>
            <a:ext cx="300038"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0000"/>
                </a:solidFill>
              </a:rPr>
              <a:t>5</a:t>
            </a: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0313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 Generalization</a:t>
            </a:r>
          </a:p>
        </p:txBody>
      </p:sp>
      <p:sp>
        <p:nvSpPr>
          <p:cNvPr id="26628"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11</a:t>
            </a:fld>
            <a:endParaRPr lang="en-US">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5" name="Straight Connector 15"/>
          <p:cNvCxnSpPr>
            <a:cxnSpLocks noChangeShapeType="1"/>
          </p:cNvCxnSpPr>
          <p:nvPr/>
        </p:nvCxnSpPr>
        <p:spPr bwMode="auto">
          <a:xfrm flipV="1">
            <a:off x="5867400" y="2778125"/>
            <a:ext cx="2517556" cy="1309688"/>
          </a:xfrm>
          <a:prstGeom prst="line">
            <a:avLst/>
          </a:prstGeom>
          <a:noFill/>
          <a:ln w="19050">
            <a:solidFill>
              <a:srgbClr val="FFFF00"/>
            </a:solidFill>
            <a:round/>
            <a:headEnd/>
            <a:tailEnd/>
          </a:ln>
        </p:spPr>
      </p:cxnSp>
      <p:cxnSp>
        <p:nvCxnSpPr>
          <p:cNvPr id="26636" name="Straight Connector 31"/>
          <p:cNvCxnSpPr>
            <a:cxnSpLocks noChangeShapeType="1"/>
          </p:cNvCxnSpPr>
          <p:nvPr/>
        </p:nvCxnSpPr>
        <p:spPr bwMode="auto">
          <a:xfrm>
            <a:off x="7361224" y="2725724"/>
            <a:ext cx="9009" cy="576276"/>
          </a:xfrm>
          <a:prstGeom prst="line">
            <a:avLst/>
          </a:prstGeom>
          <a:noFill/>
          <a:ln w="9525">
            <a:solidFill>
              <a:srgbClr val="FFFF00"/>
            </a:solidFill>
            <a:round/>
            <a:headEnd/>
            <a:tailEnd/>
          </a:ln>
        </p:spPr>
      </p:cxnSp>
      <p:sp>
        <p:nvSpPr>
          <p:cNvPr id="26637" name="TextBox 32"/>
          <p:cNvSpPr txBox="1">
            <a:spLocks noChangeArrowheads="1"/>
          </p:cNvSpPr>
          <p:nvPr/>
        </p:nvSpPr>
        <p:spPr bwMode="auto">
          <a:xfrm>
            <a:off x="7522634" y="2804678"/>
            <a:ext cx="300038"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FF00"/>
                </a:solidFill>
              </a:rPr>
              <a:t>3</a:t>
            </a:r>
          </a:p>
        </p:txBody>
      </p:sp>
      <p:cxnSp>
        <p:nvCxnSpPr>
          <p:cNvPr id="26638" name="Straight Connector 37"/>
          <p:cNvCxnSpPr>
            <a:cxnSpLocks noChangeShapeType="1"/>
          </p:cNvCxnSpPr>
          <p:nvPr/>
        </p:nvCxnSpPr>
        <p:spPr bwMode="auto">
          <a:xfrm flipV="1">
            <a:off x="5886987" y="1600200"/>
            <a:ext cx="2486550" cy="2569114"/>
          </a:xfrm>
          <a:prstGeom prst="line">
            <a:avLst/>
          </a:prstGeom>
          <a:noFill/>
          <a:ln w="19050">
            <a:solidFill>
              <a:srgbClr val="FF6600"/>
            </a:solidFill>
            <a:round/>
            <a:headEnd/>
            <a:tailEnd/>
          </a:ln>
        </p:spPr>
      </p:cxnSp>
      <p:cxnSp>
        <p:nvCxnSpPr>
          <p:cNvPr id="26639" name="Straight Connector 31"/>
          <p:cNvCxnSpPr>
            <a:cxnSpLocks noChangeShapeType="1"/>
          </p:cNvCxnSpPr>
          <p:nvPr/>
        </p:nvCxnSpPr>
        <p:spPr bwMode="auto">
          <a:xfrm>
            <a:off x="8304686" y="2804678"/>
            <a:ext cx="0" cy="673536"/>
          </a:xfrm>
          <a:prstGeom prst="line">
            <a:avLst/>
          </a:prstGeom>
          <a:noFill/>
          <a:ln w="9525">
            <a:solidFill>
              <a:srgbClr val="FFFF00"/>
            </a:solidFill>
            <a:round/>
            <a:headEnd/>
            <a:tailEnd/>
          </a:ln>
        </p:spPr>
      </p:cxnSp>
      <p:sp>
        <p:nvSpPr>
          <p:cNvPr id="26640" name="TextBox 32"/>
          <p:cNvSpPr txBox="1">
            <a:spLocks noChangeArrowheads="1"/>
          </p:cNvSpPr>
          <p:nvPr/>
        </p:nvSpPr>
        <p:spPr bwMode="auto">
          <a:xfrm>
            <a:off x="8275199" y="2973123"/>
            <a:ext cx="300037"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FF00"/>
                </a:solidFill>
              </a:rPr>
              <a:t>3</a:t>
            </a:r>
          </a:p>
        </p:txBody>
      </p:sp>
      <p:cxnSp>
        <p:nvCxnSpPr>
          <p:cNvPr id="8" name="Straight Connector 7"/>
          <p:cNvCxnSpPr/>
          <p:nvPr/>
        </p:nvCxnSpPr>
        <p:spPr bwMode="auto">
          <a:xfrm flipV="1">
            <a:off x="8275202" y="1697567"/>
            <a:ext cx="965" cy="1780649"/>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696200"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6600"/>
                </a:solidFill>
              </a:rPr>
              <a:t>7</a:t>
            </a:r>
          </a:p>
        </p:txBody>
      </p:sp>
      <p:cxnSp>
        <p:nvCxnSpPr>
          <p:cNvPr id="47" name="Straight Connector 15"/>
          <p:cNvCxnSpPr>
            <a:cxnSpLocks noChangeShapeType="1"/>
          </p:cNvCxnSpPr>
          <p:nvPr/>
        </p:nvCxnSpPr>
        <p:spPr bwMode="auto">
          <a:xfrm flipV="1">
            <a:off x="5836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H="1" flipV="1">
            <a:off x="7315201" y="2732088"/>
            <a:ext cx="21166" cy="980545"/>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7061186" y="2937451"/>
            <a:ext cx="300038"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0000"/>
                </a:solidFill>
              </a:rPr>
              <a:t>5</a:t>
            </a: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 name="Content Placeholder 3"/>
          <p:cNvSpPr>
            <a:spLocks noGrp="1"/>
          </p:cNvSpPr>
          <p:nvPr>
            <p:ph idx="1"/>
          </p:nvPr>
        </p:nvSpPr>
        <p:spPr>
          <a:xfrm>
            <a:off x="685800" y="1447800"/>
            <a:ext cx="3276600" cy="4648200"/>
          </a:xfrm>
        </p:spPr>
        <p:txBody>
          <a:bodyPr/>
          <a:lstStyle/>
          <a:p>
            <a:r>
              <a:rPr lang="en-US" dirty="0"/>
              <a:t>In generalization all </a:t>
            </a:r>
            <a:r>
              <a:rPr lang="en-US" i="1" dirty="0"/>
              <a:t>x</a:t>
            </a:r>
            <a:r>
              <a:rPr lang="en-US" dirty="0"/>
              <a:t> values map to a </a:t>
            </a:r>
            <a:r>
              <a:rPr lang="en-US" i="1" dirty="0"/>
              <a:t>y </a:t>
            </a:r>
            <a:r>
              <a:rPr lang="en-US" dirty="0"/>
              <a:t>value on </a:t>
            </a:r>
            <a:r>
              <a:rPr lang="en-US"/>
              <a:t>the chosen regression </a:t>
            </a:r>
            <a:r>
              <a:rPr lang="en-US" dirty="0"/>
              <a:t>line</a:t>
            </a:r>
          </a:p>
        </p:txBody>
      </p:sp>
      <p:sp>
        <p:nvSpPr>
          <p:cNvPr id="12" name="TextBox 11"/>
          <p:cNvSpPr txBox="1"/>
          <p:nvPr/>
        </p:nvSpPr>
        <p:spPr>
          <a:xfrm>
            <a:off x="6887633" y="4627033"/>
            <a:ext cx="1485904" cy="338554"/>
          </a:xfrm>
          <a:prstGeom prst="rect">
            <a:avLst/>
          </a:prstGeom>
          <a:noFill/>
        </p:spPr>
        <p:txBody>
          <a:bodyPr wrap="none" rtlCol="0">
            <a:spAutoFit/>
          </a:bodyPr>
          <a:lstStyle/>
          <a:p>
            <a:r>
              <a:rPr lang="en-US" sz="1600" dirty="0"/>
              <a:t>x – Input Value</a:t>
            </a:r>
          </a:p>
        </p:txBody>
      </p:sp>
      <p:sp>
        <p:nvSpPr>
          <p:cNvPr id="30" name="TextBox 29"/>
          <p:cNvSpPr txBox="1"/>
          <p:nvPr/>
        </p:nvSpPr>
        <p:spPr>
          <a:xfrm>
            <a:off x="3962400" y="3180803"/>
            <a:ext cx="1485904" cy="338554"/>
          </a:xfrm>
          <a:prstGeom prst="rect">
            <a:avLst/>
          </a:prstGeom>
          <a:noFill/>
        </p:spPr>
        <p:txBody>
          <a:bodyPr wrap="none" rtlCol="0">
            <a:spAutoFit/>
          </a:bodyPr>
          <a:lstStyle/>
          <a:p>
            <a:r>
              <a:rPr lang="en-US" sz="1600" dirty="0"/>
              <a:t>y – Input Value</a:t>
            </a:r>
          </a:p>
        </p:txBody>
      </p:sp>
      <p:sp>
        <p:nvSpPr>
          <p:cNvPr id="13" name="TextBox 12"/>
          <p:cNvSpPr txBox="1"/>
          <p:nvPr/>
        </p:nvSpPr>
        <p:spPr>
          <a:xfrm>
            <a:off x="5655732" y="4445000"/>
            <a:ext cx="3107268" cy="276999"/>
          </a:xfrm>
          <a:prstGeom prst="rect">
            <a:avLst/>
          </a:prstGeom>
          <a:noFill/>
        </p:spPr>
        <p:txBody>
          <a:bodyPr wrap="square" rtlCol="0">
            <a:spAutoFit/>
          </a:bodyPr>
          <a:lstStyle/>
          <a:p>
            <a:r>
              <a:rPr lang="en-US" sz="1200" dirty="0"/>
              <a:t>0	1	2	3</a:t>
            </a:r>
          </a:p>
        </p:txBody>
      </p:sp>
      <p:sp>
        <p:nvSpPr>
          <p:cNvPr id="14" name="Oval 13"/>
          <p:cNvSpPr/>
          <p:nvPr/>
        </p:nvSpPr>
        <p:spPr bwMode="auto">
          <a:xfrm>
            <a:off x="6654800" y="43053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4" name="Oval 33"/>
          <p:cNvSpPr/>
          <p:nvPr/>
        </p:nvSpPr>
        <p:spPr bwMode="auto">
          <a:xfrm>
            <a:off x="7260168" y="43053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cxnSp>
        <p:nvCxnSpPr>
          <p:cNvPr id="16" name="Straight Connector 15"/>
          <p:cNvCxnSpPr>
            <a:stCxn id="14" idx="0"/>
          </p:cNvCxnSpPr>
          <p:nvPr/>
        </p:nvCxnSpPr>
        <p:spPr bwMode="auto">
          <a:xfrm flipH="1" flipV="1">
            <a:off x="6688667" y="3670300"/>
            <a:ext cx="4233" cy="635000"/>
          </a:xfrm>
          <a:prstGeom prst="line">
            <a:avLst/>
          </a:prstGeom>
          <a:solidFill>
            <a:schemeClr val="accent1"/>
          </a:solidFill>
          <a:ln w="9525" cap="flat" cmpd="sng" algn="ctr">
            <a:solidFill>
              <a:srgbClr val="66FF66"/>
            </a:solidFill>
            <a:prstDash val="solid"/>
            <a:round/>
            <a:headEnd type="none" w="med" len="med"/>
            <a:tailEnd type="none" w="med" len="med"/>
          </a:ln>
          <a:effectLst/>
        </p:spPr>
      </p:cxnSp>
      <p:cxnSp>
        <p:nvCxnSpPr>
          <p:cNvPr id="37" name="Straight Connector 36"/>
          <p:cNvCxnSpPr/>
          <p:nvPr/>
        </p:nvCxnSpPr>
        <p:spPr bwMode="auto">
          <a:xfrm flipH="1" flipV="1">
            <a:off x="7289800" y="3348567"/>
            <a:ext cx="8468" cy="944033"/>
          </a:xfrm>
          <a:prstGeom prst="line">
            <a:avLst/>
          </a:prstGeom>
          <a:solidFill>
            <a:schemeClr val="accent1"/>
          </a:solidFill>
          <a:ln w="9525" cap="flat" cmpd="sng" algn="ctr">
            <a:solidFill>
              <a:srgbClr val="66FF66"/>
            </a:solidFill>
            <a:prstDash val="solid"/>
            <a:round/>
            <a:headEnd type="none" w="med" len="med"/>
            <a:tailEnd type="none" w="med" len="med"/>
          </a:ln>
          <a:effectLst/>
        </p:spPr>
      </p:cxnSp>
      <p:sp>
        <p:nvSpPr>
          <p:cNvPr id="22" name="TextBox 21"/>
          <p:cNvSpPr txBox="1"/>
          <p:nvPr/>
        </p:nvSpPr>
        <p:spPr>
          <a:xfrm>
            <a:off x="5368723" y="3410234"/>
            <a:ext cx="261610" cy="276999"/>
          </a:xfrm>
          <a:prstGeom prst="rect">
            <a:avLst/>
          </a:prstGeom>
          <a:noFill/>
        </p:spPr>
        <p:txBody>
          <a:bodyPr wrap="none" rtlCol="0">
            <a:spAutoFit/>
          </a:bodyPr>
          <a:lstStyle/>
          <a:p>
            <a:r>
              <a:rPr lang="en-US" sz="1200" dirty="0"/>
              <a:t>1</a:t>
            </a:r>
          </a:p>
        </p:txBody>
      </p:sp>
    </p:spTree>
    <p:extLst>
      <p:ext uri="{BB962C8B-B14F-4D97-AF65-F5344CB8AC3E}">
        <p14:creationId xmlns:p14="http://schemas.microsoft.com/office/powerpoint/2010/main" val="15242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Challenge Question	</a:t>
            </a:r>
          </a:p>
        </p:txBody>
      </p:sp>
      <p:sp>
        <p:nvSpPr>
          <p:cNvPr id="3" name="Content Placeholder 2"/>
          <p:cNvSpPr>
            <a:spLocks noGrp="1"/>
          </p:cNvSpPr>
          <p:nvPr>
            <p:ph idx="1"/>
          </p:nvPr>
        </p:nvSpPr>
        <p:spPr>
          <a:xfrm>
            <a:off x="685800" y="2057400"/>
            <a:ext cx="7772400" cy="2362200"/>
          </a:xfrm>
        </p:spPr>
        <p:txBody>
          <a:bodyPr>
            <a:normAutofit fontScale="85000" lnSpcReduction="20000"/>
          </a:bodyPr>
          <a:lstStyle/>
          <a:p>
            <a:r>
              <a:rPr lang="en-US" dirty="0"/>
              <a:t>Assume we start with all weights as 1 (don’t use bias weight though you usually always will – else forces the line through the origin)</a:t>
            </a:r>
          </a:p>
          <a:p>
            <a:r>
              <a:rPr lang="en-US" dirty="0"/>
              <a:t>Remember for regression we use an output node which is not </a:t>
            </a:r>
            <a:r>
              <a:rPr lang="en-US" dirty="0" err="1"/>
              <a:t>thresholded</a:t>
            </a:r>
            <a:r>
              <a:rPr lang="en-US" dirty="0"/>
              <a:t> (just does a linear sum) and iteratively apply the delta rule – </a:t>
            </a:r>
            <a:r>
              <a:rPr lang="en-US" i="1" dirty="0"/>
              <a:t>thus the net is the output</a:t>
            </a:r>
            <a:endParaRPr lang="en-US" dirty="0"/>
          </a:p>
          <a:p>
            <a:r>
              <a:rPr lang="en-US" dirty="0"/>
              <a:t>What are the new weights after one iteration through the following training set using the delta rule with a learning rate </a:t>
            </a:r>
            <a:r>
              <a:rPr lang="en-US" i="1" dirty="0"/>
              <a:t>c</a:t>
            </a:r>
            <a:r>
              <a:rPr lang="en-US" dirty="0"/>
              <a:t> = 1</a:t>
            </a:r>
          </a:p>
          <a:p>
            <a:r>
              <a:rPr lang="en-US" dirty="0"/>
              <a:t>How does it generalize for the novel input (-.3, 0)?</a:t>
            </a:r>
          </a:p>
          <a:p>
            <a:endParaRPr lang="en-US" dirty="0"/>
          </a:p>
        </p:txBody>
      </p:sp>
      <p:sp>
        <p:nvSpPr>
          <p:cNvPr id="4" name="Footer Placeholder 3"/>
          <p:cNvSpPr>
            <a:spLocks noGrp="1"/>
          </p:cNvSpPr>
          <p:nvPr>
            <p:ph type="ftr" sz="quarter" idx="11"/>
          </p:nvPr>
        </p:nvSpPr>
        <p:spPr/>
        <p:txBody>
          <a:bodyPr/>
          <a:lstStyle/>
          <a:p>
            <a:pPr>
              <a:defRPr/>
            </a:pPr>
            <a:r>
              <a:rPr lang="en-US"/>
              <a:t>CS 472 -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12</a:t>
            </a:fld>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2429648179"/>
              </p:ext>
            </p:extLst>
          </p:nvPr>
        </p:nvGraphicFramePr>
        <p:xfrm>
          <a:off x="990600" y="4687377"/>
          <a:ext cx="2514600" cy="1102311"/>
        </p:xfrm>
        <a:graphic>
          <a:graphicData uri="http://schemas.openxmlformats.org/drawingml/2006/table">
            <a:tbl>
              <a:tblPr firstRow="1" bandRow="1">
                <a:tableStyleId>{93296810-A885-4BE3-A3E7-6D5BEEA58F35}</a:tableStyleId>
              </a:tblPr>
              <a:tblGrid>
                <a:gridCol w="765313">
                  <a:extLst>
                    <a:ext uri="{9D8B030D-6E8A-4147-A177-3AD203B41FA5}">
                      <a16:colId xmlns:a16="http://schemas.microsoft.com/office/drawing/2014/main" val="20000"/>
                    </a:ext>
                  </a:extLst>
                </a:gridCol>
                <a:gridCol w="765313">
                  <a:extLst>
                    <a:ext uri="{9D8B030D-6E8A-4147-A177-3AD203B41FA5}">
                      <a16:colId xmlns:a16="http://schemas.microsoft.com/office/drawing/2014/main" val="20001"/>
                    </a:ext>
                  </a:extLst>
                </a:gridCol>
                <a:gridCol w="983974">
                  <a:extLst>
                    <a:ext uri="{9D8B030D-6E8A-4147-A177-3AD203B41FA5}">
                      <a16:colId xmlns:a16="http://schemas.microsoft.com/office/drawing/2014/main" val="20002"/>
                    </a:ext>
                  </a:extLst>
                </a:gridCol>
              </a:tblGrid>
              <a:tr h="3674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r>
                        <a:rPr lang="en-US" sz="1600" b="0" dirty="0"/>
                        <a:t> </a:t>
                      </a:r>
                      <a:r>
                        <a:rPr lang="en-US" sz="1600" b="0" i="1" dirty="0"/>
                        <a:t>y</a:t>
                      </a:r>
                    </a:p>
                  </a:txBody>
                  <a:tcPr/>
                </a:tc>
                <a:extLst>
                  <a:ext uri="{0D108BD9-81ED-4DB2-BD59-A6C34878D82A}">
                    <a16:rowId xmlns:a16="http://schemas.microsoft.com/office/drawing/2014/main" val="10000"/>
                  </a:ext>
                </a:extLst>
              </a:tr>
              <a:tr h="367437">
                <a:tc>
                  <a:txBody>
                    <a:bodyPr/>
                    <a:lstStyle/>
                    <a:p>
                      <a:r>
                        <a:rPr lang="en-US" sz="1600" dirty="0"/>
                        <a:t>.5</a:t>
                      </a:r>
                    </a:p>
                  </a:txBody>
                  <a:tcPr/>
                </a:tc>
                <a:tc>
                  <a:txBody>
                    <a:bodyPr/>
                    <a:lstStyle/>
                    <a:p>
                      <a:r>
                        <a:rPr lang="en-US" sz="1600" dirty="0"/>
                        <a:t>-.2</a:t>
                      </a:r>
                    </a:p>
                  </a:txBody>
                  <a:tcPr/>
                </a:tc>
                <a:tc>
                  <a:txBody>
                    <a:bodyPr/>
                    <a:lstStyle/>
                    <a:p>
                      <a:r>
                        <a:rPr lang="en-US" sz="1600" dirty="0"/>
                        <a:t>1</a:t>
                      </a:r>
                    </a:p>
                  </a:txBody>
                  <a:tcPr/>
                </a:tc>
                <a:extLst>
                  <a:ext uri="{0D108BD9-81ED-4DB2-BD59-A6C34878D82A}">
                    <a16:rowId xmlns:a16="http://schemas.microsoft.com/office/drawing/2014/main" val="10001"/>
                  </a:ext>
                </a:extLst>
              </a:tr>
              <a:tr h="367437">
                <a:tc>
                  <a:txBody>
                    <a:bodyPr/>
                    <a:lstStyle/>
                    <a:p>
                      <a:r>
                        <a:rPr lang="en-US" sz="1600" dirty="0"/>
                        <a:t>1</a:t>
                      </a:r>
                    </a:p>
                  </a:txBody>
                  <a:tcPr/>
                </a:tc>
                <a:tc>
                  <a:txBody>
                    <a:bodyPr/>
                    <a:lstStyle/>
                    <a:p>
                      <a:r>
                        <a:rPr lang="en-US" sz="1600" dirty="0"/>
                        <a:t>0</a:t>
                      </a:r>
                    </a:p>
                  </a:txBody>
                  <a:tcPr/>
                </a:tc>
                <a:tc>
                  <a:txBody>
                    <a:bodyPr/>
                    <a:lstStyle/>
                    <a:p>
                      <a:r>
                        <a:rPr lang="en-US" sz="1600" dirty="0"/>
                        <a:t>-.4</a:t>
                      </a:r>
                    </a:p>
                  </a:txBody>
                  <a:tcPr/>
                </a:tc>
                <a:extLst>
                  <a:ext uri="{0D108BD9-81ED-4DB2-BD59-A6C34878D82A}">
                    <a16:rowId xmlns:a16="http://schemas.microsoft.com/office/drawing/2014/main" val="10002"/>
                  </a:ext>
                </a:extLst>
              </a:tr>
            </a:tbl>
          </a:graphicData>
        </a:graphic>
      </p:graphicFrame>
      <p:graphicFrame>
        <p:nvGraphicFramePr>
          <p:cNvPr id="7" name="Object 2"/>
          <p:cNvGraphicFramePr>
            <a:graphicFrameLocks noChangeAspect="1"/>
          </p:cNvGraphicFramePr>
          <p:nvPr/>
        </p:nvGraphicFramePr>
        <p:xfrm>
          <a:off x="3605213" y="1338263"/>
          <a:ext cx="2006600" cy="406400"/>
        </p:xfrm>
        <a:graphic>
          <a:graphicData uri="http://schemas.openxmlformats.org/presentationml/2006/ole">
            <mc:AlternateContent xmlns:mc="http://schemas.openxmlformats.org/markup-compatibility/2006">
              <mc:Choice xmlns:v="urn:schemas-microsoft-com:vml" Requires="v">
                <p:oleObj spid="_x0000_s37909"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3605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C3E94D37-DE07-0C43-B220-486C3C104838}"/>
              </a:ext>
            </a:extLst>
          </p:cNvPr>
          <p:cNvSpPr txBox="1">
            <a:spLocks/>
          </p:cNvSpPr>
          <p:nvPr/>
        </p:nvSpPr>
        <p:spPr bwMode="auto">
          <a:xfrm>
            <a:off x="3962400" y="4450080"/>
            <a:ext cx="49530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r>
              <a:rPr lang="en-US" kern="0" dirty="0"/>
              <a:t>After one epoch the weight vector is:</a:t>
            </a:r>
          </a:p>
          <a:p>
            <a:pPr marL="914400" lvl="1" indent="-457200">
              <a:buFont typeface="+mj-lt"/>
              <a:buAutoNum type="alphaUcPeriod"/>
            </a:pPr>
            <a:r>
              <a:rPr lang="en-US" kern="0" dirty="0"/>
              <a:t>1 .5</a:t>
            </a:r>
          </a:p>
          <a:p>
            <a:pPr marL="914400" lvl="1" indent="-457200">
              <a:buFont typeface="+mj-lt"/>
              <a:buAutoNum type="alphaUcPeriod"/>
            </a:pPr>
            <a:r>
              <a:rPr lang="en-US" kern="0" dirty="0"/>
              <a:t>1.35 .94</a:t>
            </a:r>
          </a:p>
          <a:p>
            <a:pPr marL="914400" lvl="1" indent="-457200">
              <a:buFont typeface="+mj-lt"/>
              <a:buAutoNum type="alphaUcPeriod"/>
            </a:pPr>
            <a:r>
              <a:rPr lang="en-US" kern="0" dirty="0"/>
              <a:t>1.35 .86</a:t>
            </a:r>
          </a:p>
          <a:p>
            <a:pPr marL="914400" lvl="1" indent="-457200">
              <a:buFont typeface="+mj-lt"/>
              <a:buAutoNum type="alphaUcPeriod"/>
            </a:pPr>
            <a:r>
              <a:rPr lang="en-US" kern="0" dirty="0"/>
              <a:t>.4 .86</a:t>
            </a:r>
          </a:p>
          <a:p>
            <a:pPr marL="914400" lvl="1" indent="-457200">
              <a:buFont typeface="+mj-lt"/>
              <a:buAutoNum type="alphaUcPeriod"/>
            </a:pPr>
            <a:r>
              <a:rPr lang="en-US" kern="0" dirty="0"/>
              <a:t>None of the above</a:t>
            </a:r>
          </a:p>
          <a:p>
            <a:pPr marL="457200" lvl="1" indent="0">
              <a:buFontTx/>
              <a:buNone/>
            </a:pPr>
            <a:endParaRPr lang="en-US" kern="0" dirty="0"/>
          </a:p>
          <a:p>
            <a:pPr marL="914400" lvl="1" indent="-457200">
              <a:buFont typeface="+mj-lt"/>
              <a:buAutoNum type="alphaUcPeriod"/>
            </a:pPr>
            <a:endParaRPr lang="en-US" kern="0" dirty="0"/>
          </a:p>
        </p:txBody>
      </p:sp>
    </p:spTree>
    <p:extLst>
      <p:ext uri="{BB962C8B-B14F-4D97-AF65-F5344CB8AC3E}">
        <p14:creationId xmlns:p14="http://schemas.microsoft.com/office/powerpoint/2010/main" val="84597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Challenge Question	</a:t>
            </a:r>
          </a:p>
        </p:txBody>
      </p:sp>
      <p:sp>
        <p:nvSpPr>
          <p:cNvPr id="3" name="Content Placeholder 2"/>
          <p:cNvSpPr>
            <a:spLocks noGrp="1"/>
          </p:cNvSpPr>
          <p:nvPr>
            <p:ph idx="1"/>
          </p:nvPr>
        </p:nvSpPr>
        <p:spPr>
          <a:xfrm>
            <a:off x="685800" y="2018311"/>
            <a:ext cx="7772400" cy="1720204"/>
          </a:xfrm>
        </p:spPr>
        <p:txBody>
          <a:bodyPr>
            <a:normAutofit/>
          </a:bodyPr>
          <a:lstStyle/>
          <a:p>
            <a:r>
              <a:rPr lang="en-US" dirty="0"/>
              <a:t>Assume we start with all weights as 1 </a:t>
            </a:r>
          </a:p>
          <a:p>
            <a:r>
              <a:rPr lang="en-US" dirty="0"/>
              <a:t>What are the new weights after one iteration through the training set using the delta rule with a learning rate </a:t>
            </a:r>
            <a:r>
              <a:rPr lang="en-US" i="1" dirty="0"/>
              <a:t>c</a:t>
            </a:r>
            <a:r>
              <a:rPr lang="en-US" dirty="0"/>
              <a:t> = 1</a:t>
            </a:r>
          </a:p>
          <a:p>
            <a:r>
              <a:rPr lang="en-US" dirty="0"/>
              <a:t>How does it generalize for the novel input (-.3, 0)?</a:t>
            </a:r>
          </a:p>
          <a:p>
            <a:endParaRPr lang="en-US" dirty="0"/>
          </a:p>
        </p:txBody>
      </p:sp>
      <p:sp>
        <p:nvSpPr>
          <p:cNvPr id="4" name="Footer Placeholder 3"/>
          <p:cNvSpPr>
            <a:spLocks noGrp="1"/>
          </p:cNvSpPr>
          <p:nvPr>
            <p:ph type="ftr" sz="quarter" idx="11"/>
          </p:nvPr>
        </p:nvSpPr>
        <p:spPr/>
        <p:txBody>
          <a:bodyPr/>
          <a:lstStyle/>
          <a:p>
            <a:pPr>
              <a:defRPr/>
            </a:pPr>
            <a:r>
              <a:rPr lang="en-US"/>
              <a:t>CS 472 -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13</a:t>
            </a:fld>
            <a:endParaRPr lang="en-US"/>
          </a:p>
        </p:txBody>
      </p:sp>
      <p:graphicFrame>
        <p:nvGraphicFramePr>
          <p:cNvPr id="7" name="Object 2"/>
          <p:cNvGraphicFramePr>
            <a:graphicFrameLocks noChangeAspect="1"/>
          </p:cNvGraphicFramePr>
          <p:nvPr/>
        </p:nvGraphicFramePr>
        <p:xfrm>
          <a:off x="3605213" y="1338263"/>
          <a:ext cx="2006600" cy="406400"/>
        </p:xfrm>
        <a:graphic>
          <a:graphicData uri="http://schemas.openxmlformats.org/presentationml/2006/ole">
            <mc:AlternateContent xmlns:mc="http://schemas.openxmlformats.org/markup-compatibility/2006">
              <mc:Choice xmlns:v="urn:schemas-microsoft-com:vml" Requires="v">
                <p:oleObj spid="_x0000_s39953"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3605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Table 7">
            <a:extLst>
              <a:ext uri="{FF2B5EF4-FFF2-40B4-BE49-F238E27FC236}">
                <a16:creationId xmlns:a16="http://schemas.microsoft.com/office/drawing/2014/main" id="{E6322864-97BD-194B-8383-DF4F0C3BC53A}"/>
              </a:ext>
            </a:extLst>
          </p:cNvPr>
          <p:cNvGraphicFramePr>
            <a:graphicFrameLocks noGrp="1"/>
          </p:cNvGraphicFramePr>
          <p:nvPr>
            <p:extLst>
              <p:ext uri="{D42A27DB-BD31-4B8C-83A1-F6EECF244321}">
                <p14:modId xmlns:p14="http://schemas.microsoft.com/office/powerpoint/2010/main" val="3238308276"/>
              </p:ext>
            </p:extLst>
          </p:nvPr>
        </p:nvGraphicFramePr>
        <p:xfrm>
          <a:off x="685800" y="4180179"/>
          <a:ext cx="4197458" cy="1649274"/>
        </p:xfrm>
        <a:graphic>
          <a:graphicData uri="http://schemas.openxmlformats.org/drawingml/2006/table">
            <a:tbl>
              <a:tblPr firstRow="1" bandRow="1">
                <a:tableStyleId>{93296810-A885-4BE3-A3E7-6D5BEEA58F35}</a:tableStyleId>
              </a:tblPr>
              <a:tblGrid>
                <a:gridCol w="587643">
                  <a:extLst>
                    <a:ext uri="{9D8B030D-6E8A-4147-A177-3AD203B41FA5}">
                      <a16:colId xmlns:a16="http://schemas.microsoft.com/office/drawing/2014/main" val="20000"/>
                    </a:ext>
                  </a:extLst>
                </a:gridCol>
                <a:gridCol w="587643">
                  <a:extLst>
                    <a:ext uri="{9D8B030D-6E8A-4147-A177-3AD203B41FA5}">
                      <a16:colId xmlns:a16="http://schemas.microsoft.com/office/drawing/2014/main" val="20001"/>
                    </a:ext>
                  </a:extLst>
                </a:gridCol>
                <a:gridCol w="755543">
                  <a:extLst>
                    <a:ext uri="{9D8B030D-6E8A-4147-A177-3AD203B41FA5}">
                      <a16:colId xmlns:a16="http://schemas.microsoft.com/office/drawing/2014/main" val="20002"/>
                    </a:ext>
                  </a:extLst>
                </a:gridCol>
                <a:gridCol w="755543">
                  <a:extLst>
                    <a:ext uri="{9D8B030D-6E8A-4147-A177-3AD203B41FA5}">
                      <a16:colId xmlns:a16="http://schemas.microsoft.com/office/drawing/2014/main" val="20003"/>
                    </a:ext>
                  </a:extLst>
                </a:gridCol>
                <a:gridCol w="755543">
                  <a:extLst>
                    <a:ext uri="{9D8B030D-6E8A-4147-A177-3AD203B41FA5}">
                      <a16:colId xmlns:a16="http://schemas.microsoft.com/office/drawing/2014/main" val="20004"/>
                    </a:ext>
                  </a:extLst>
                </a:gridCol>
                <a:gridCol w="755543">
                  <a:extLst>
                    <a:ext uri="{9D8B030D-6E8A-4147-A177-3AD203B41FA5}">
                      <a16:colId xmlns:a16="http://schemas.microsoft.com/office/drawing/2014/main" val="20005"/>
                    </a:ext>
                  </a:extLst>
                </a:gridCol>
              </a:tblGrid>
              <a:tr h="2150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p>
                    <a:p>
                      <a:endParaRPr lang="en-US" sz="1600" b="0" i="1" dirty="0"/>
                    </a:p>
                  </a:txBody>
                  <a:tcPr/>
                </a:tc>
                <a:tc>
                  <a:txBody>
                    <a:bodyPr/>
                    <a:lstStyle/>
                    <a:p>
                      <a:r>
                        <a:rPr lang="en-US" sz="1600" b="0" i="1" dirty="0"/>
                        <a:t>Net</a:t>
                      </a:r>
                    </a:p>
                    <a:p>
                      <a:endParaRPr lang="en-US" sz="1600" b="0" i="1" dirty="0"/>
                    </a:p>
                  </a:txBody>
                  <a:tcPr/>
                </a:tc>
                <a:tc>
                  <a:txBody>
                    <a:bodyPr/>
                    <a:lstStyle/>
                    <a:p>
                      <a:r>
                        <a:rPr lang="en-US" sz="1600" b="0" i="1" dirty="0"/>
                        <a:t>w</a:t>
                      </a:r>
                      <a:r>
                        <a:rPr lang="en-US" sz="1600" b="0" i="0" baseline="-25000" dirty="0"/>
                        <a:t>1</a:t>
                      </a:r>
                    </a:p>
                  </a:txBody>
                  <a:tcPr/>
                </a:tc>
                <a:tc>
                  <a:txBody>
                    <a:bodyPr/>
                    <a:lstStyle/>
                    <a:p>
                      <a:r>
                        <a:rPr lang="en-US" sz="1600" b="0" i="1" dirty="0"/>
                        <a:t>w</a:t>
                      </a:r>
                      <a:r>
                        <a:rPr lang="en-US" sz="1600" b="0" i="0" baseline="-25000" dirty="0"/>
                        <a:t>2</a:t>
                      </a:r>
                    </a:p>
                  </a:txBody>
                  <a:tcPr/>
                </a:tc>
                <a:extLst>
                  <a:ext uri="{0D108BD9-81ED-4DB2-BD59-A6C34878D82A}">
                    <a16:rowId xmlns:a16="http://schemas.microsoft.com/office/drawing/2014/main" val="10000"/>
                  </a:ext>
                </a:extLst>
              </a:tr>
              <a:tr h="215037">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10001"/>
                  </a:ext>
                </a:extLst>
              </a:tr>
              <a:tr h="367437">
                <a:tc>
                  <a:txBody>
                    <a:bodyPr/>
                    <a:lstStyle/>
                    <a:p>
                      <a:r>
                        <a:rPr lang="en-US" sz="1600" dirty="0"/>
                        <a:t>.5</a:t>
                      </a:r>
                    </a:p>
                  </a:txBody>
                  <a:tcPr/>
                </a:tc>
                <a:tc>
                  <a:txBody>
                    <a:bodyPr/>
                    <a:lstStyle/>
                    <a:p>
                      <a:r>
                        <a:rPr lang="en-US" sz="1600" dirty="0"/>
                        <a:t>-.2</a:t>
                      </a:r>
                    </a:p>
                  </a:txBody>
                  <a:tcPr/>
                </a:tc>
                <a:tc>
                  <a:txBody>
                    <a:bodyPr/>
                    <a:lstStyle/>
                    <a:p>
                      <a:r>
                        <a:rPr lang="en-US" sz="1600" dirty="0"/>
                        <a:t>1</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67437">
                <a:tc>
                  <a:txBody>
                    <a:bodyPr/>
                    <a:lstStyle/>
                    <a:p>
                      <a:r>
                        <a:rPr lang="en-US" sz="1600" dirty="0"/>
                        <a:t>1</a:t>
                      </a:r>
                    </a:p>
                  </a:txBody>
                  <a:tcPr/>
                </a:tc>
                <a:tc>
                  <a:txBody>
                    <a:bodyPr/>
                    <a:lstStyle/>
                    <a:p>
                      <a:r>
                        <a:rPr lang="en-US" sz="1600" dirty="0"/>
                        <a:t>0</a:t>
                      </a:r>
                    </a:p>
                  </a:txBody>
                  <a:tcPr/>
                </a:tc>
                <a:tc>
                  <a:txBody>
                    <a:bodyPr/>
                    <a:lstStyle/>
                    <a:p>
                      <a:r>
                        <a:rPr lang="en-US" sz="1600" dirty="0"/>
                        <a:t>-.4</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C6761CC-5519-2A45-BF98-9CB4E5E275B0}"/>
              </a:ext>
            </a:extLst>
          </p:cNvPr>
          <p:cNvSpPr txBox="1"/>
          <p:nvPr/>
        </p:nvSpPr>
        <p:spPr>
          <a:xfrm>
            <a:off x="5334000" y="5004816"/>
            <a:ext cx="1223412" cy="461665"/>
          </a:xfrm>
          <a:prstGeom prst="rect">
            <a:avLst/>
          </a:prstGeom>
          <a:noFill/>
        </p:spPr>
        <p:txBody>
          <a:bodyPr wrap="none" rtlCol="0">
            <a:spAutoFit/>
          </a:bodyPr>
          <a:lstStyle/>
          <a:p>
            <a:r>
              <a:rPr lang="en-US" i="1" dirty="0"/>
              <a:t>w</a:t>
            </a:r>
            <a:r>
              <a:rPr lang="en-US" baseline="-25000" dirty="0"/>
              <a:t>1</a:t>
            </a:r>
            <a:r>
              <a:rPr lang="en-US" dirty="0"/>
              <a:t> = 1 +</a:t>
            </a:r>
          </a:p>
        </p:txBody>
      </p:sp>
    </p:spTree>
    <p:extLst>
      <p:ext uri="{BB962C8B-B14F-4D97-AF65-F5344CB8AC3E}">
        <p14:creationId xmlns:p14="http://schemas.microsoft.com/office/powerpoint/2010/main" val="217640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Challenge Question	</a:t>
            </a:r>
          </a:p>
        </p:txBody>
      </p:sp>
      <p:sp>
        <p:nvSpPr>
          <p:cNvPr id="3" name="Content Placeholder 2"/>
          <p:cNvSpPr>
            <a:spLocks noGrp="1"/>
          </p:cNvSpPr>
          <p:nvPr>
            <p:ph idx="1"/>
          </p:nvPr>
        </p:nvSpPr>
        <p:spPr>
          <a:xfrm>
            <a:off x="685800" y="2018311"/>
            <a:ext cx="7772400" cy="1720204"/>
          </a:xfrm>
        </p:spPr>
        <p:txBody>
          <a:bodyPr>
            <a:normAutofit fontScale="92500" lnSpcReduction="20000"/>
          </a:bodyPr>
          <a:lstStyle/>
          <a:p>
            <a:r>
              <a:rPr lang="en-US" dirty="0"/>
              <a:t>Assume we start with all weights as 1 </a:t>
            </a:r>
          </a:p>
          <a:p>
            <a:r>
              <a:rPr lang="en-US" dirty="0"/>
              <a:t>What are the new weights after one iteration through the training set using the delta rule with a learning rate </a:t>
            </a:r>
            <a:r>
              <a:rPr lang="en-US" i="1" dirty="0"/>
              <a:t>c</a:t>
            </a:r>
            <a:r>
              <a:rPr lang="en-US" dirty="0"/>
              <a:t> = 1</a:t>
            </a:r>
          </a:p>
          <a:p>
            <a:r>
              <a:rPr lang="en-US" dirty="0"/>
              <a:t>How does it generalize for the novel input (-.3, 0)?</a:t>
            </a:r>
          </a:p>
          <a:p>
            <a:pPr lvl="1"/>
            <a:r>
              <a:rPr lang="en-US" dirty="0"/>
              <a:t>-.3*-.4 + 0*.86 = .12</a:t>
            </a:r>
          </a:p>
          <a:p>
            <a:endParaRPr lang="en-US" dirty="0"/>
          </a:p>
        </p:txBody>
      </p:sp>
      <p:sp>
        <p:nvSpPr>
          <p:cNvPr id="4" name="Footer Placeholder 3"/>
          <p:cNvSpPr>
            <a:spLocks noGrp="1"/>
          </p:cNvSpPr>
          <p:nvPr>
            <p:ph type="ftr" sz="quarter" idx="11"/>
          </p:nvPr>
        </p:nvSpPr>
        <p:spPr/>
        <p:txBody>
          <a:bodyPr/>
          <a:lstStyle/>
          <a:p>
            <a:pPr>
              <a:defRPr/>
            </a:pPr>
            <a:r>
              <a:rPr lang="en-US"/>
              <a:t>CS 472 -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14</a:t>
            </a:fld>
            <a:endParaRPr lang="en-US"/>
          </a:p>
        </p:txBody>
      </p:sp>
      <p:graphicFrame>
        <p:nvGraphicFramePr>
          <p:cNvPr id="7" name="Object 2"/>
          <p:cNvGraphicFramePr>
            <a:graphicFrameLocks noChangeAspect="1"/>
          </p:cNvGraphicFramePr>
          <p:nvPr/>
        </p:nvGraphicFramePr>
        <p:xfrm>
          <a:off x="3605213" y="1338263"/>
          <a:ext cx="2006600" cy="406400"/>
        </p:xfrm>
        <a:graphic>
          <a:graphicData uri="http://schemas.openxmlformats.org/presentationml/2006/ole">
            <mc:AlternateContent xmlns:mc="http://schemas.openxmlformats.org/markup-compatibility/2006">
              <mc:Choice xmlns:v="urn:schemas-microsoft-com:vml" Requires="v">
                <p:oleObj spid="_x0000_s44039"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3605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Table 7">
            <a:extLst>
              <a:ext uri="{FF2B5EF4-FFF2-40B4-BE49-F238E27FC236}">
                <a16:creationId xmlns:a16="http://schemas.microsoft.com/office/drawing/2014/main" id="{E6322864-97BD-194B-8383-DF4F0C3BC53A}"/>
              </a:ext>
            </a:extLst>
          </p:cNvPr>
          <p:cNvGraphicFramePr>
            <a:graphicFrameLocks noGrp="1"/>
          </p:cNvGraphicFramePr>
          <p:nvPr>
            <p:extLst>
              <p:ext uri="{D42A27DB-BD31-4B8C-83A1-F6EECF244321}">
                <p14:modId xmlns:p14="http://schemas.microsoft.com/office/powerpoint/2010/main" val="1096634484"/>
              </p:ext>
            </p:extLst>
          </p:nvPr>
        </p:nvGraphicFramePr>
        <p:xfrm>
          <a:off x="685800" y="4180179"/>
          <a:ext cx="4197458" cy="1649274"/>
        </p:xfrm>
        <a:graphic>
          <a:graphicData uri="http://schemas.openxmlformats.org/drawingml/2006/table">
            <a:tbl>
              <a:tblPr firstRow="1" bandRow="1">
                <a:tableStyleId>{93296810-A885-4BE3-A3E7-6D5BEEA58F35}</a:tableStyleId>
              </a:tblPr>
              <a:tblGrid>
                <a:gridCol w="587643">
                  <a:extLst>
                    <a:ext uri="{9D8B030D-6E8A-4147-A177-3AD203B41FA5}">
                      <a16:colId xmlns:a16="http://schemas.microsoft.com/office/drawing/2014/main" val="20000"/>
                    </a:ext>
                  </a:extLst>
                </a:gridCol>
                <a:gridCol w="587643">
                  <a:extLst>
                    <a:ext uri="{9D8B030D-6E8A-4147-A177-3AD203B41FA5}">
                      <a16:colId xmlns:a16="http://schemas.microsoft.com/office/drawing/2014/main" val="20001"/>
                    </a:ext>
                  </a:extLst>
                </a:gridCol>
                <a:gridCol w="755543">
                  <a:extLst>
                    <a:ext uri="{9D8B030D-6E8A-4147-A177-3AD203B41FA5}">
                      <a16:colId xmlns:a16="http://schemas.microsoft.com/office/drawing/2014/main" val="20002"/>
                    </a:ext>
                  </a:extLst>
                </a:gridCol>
                <a:gridCol w="755543">
                  <a:extLst>
                    <a:ext uri="{9D8B030D-6E8A-4147-A177-3AD203B41FA5}">
                      <a16:colId xmlns:a16="http://schemas.microsoft.com/office/drawing/2014/main" val="20003"/>
                    </a:ext>
                  </a:extLst>
                </a:gridCol>
                <a:gridCol w="755543">
                  <a:extLst>
                    <a:ext uri="{9D8B030D-6E8A-4147-A177-3AD203B41FA5}">
                      <a16:colId xmlns:a16="http://schemas.microsoft.com/office/drawing/2014/main" val="20004"/>
                    </a:ext>
                  </a:extLst>
                </a:gridCol>
                <a:gridCol w="755543">
                  <a:extLst>
                    <a:ext uri="{9D8B030D-6E8A-4147-A177-3AD203B41FA5}">
                      <a16:colId xmlns:a16="http://schemas.microsoft.com/office/drawing/2014/main" val="20005"/>
                    </a:ext>
                  </a:extLst>
                </a:gridCol>
              </a:tblGrid>
              <a:tr h="2150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p>
                  </a:txBody>
                  <a:tcPr/>
                </a:tc>
                <a:tc>
                  <a:txBody>
                    <a:bodyPr/>
                    <a:lstStyle/>
                    <a:p>
                      <a:r>
                        <a:rPr lang="en-US" sz="1600" b="0" i="1" dirty="0"/>
                        <a:t>Net</a:t>
                      </a:r>
                    </a:p>
                    <a:p>
                      <a:endParaRPr lang="en-US" sz="1600" b="0" i="1" dirty="0"/>
                    </a:p>
                  </a:txBody>
                  <a:tcPr/>
                </a:tc>
                <a:tc>
                  <a:txBody>
                    <a:bodyPr/>
                    <a:lstStyle/>
                    <a:p>
                      <a:r>
                        <a:rPr lang="en-US" sz="1600" b="0" i="1" dirty="0"/>
                        <a:t>w</a:t>
                      </a:r>
                      <a:r>
                        <a:rPr lang="en-US" sz="1600" b="0" i="0" baseline="-25000" dirty="0"/>
                        <a:t>1</a:t>
                      </a:r>
                    </a:p>
                  </a:txBody>
                  <a:tcPr/>
                </a:tc>
                <a:tc>
                  <a:txBody>
                    <a:bodyPr/>
                    <a:lstStyle/>
                    <a:p>
                      <a:r>
                        <a:rPr lang="en-US" sz="1600" b="0" i="1" dirty="0"/>
                        <a:t>w</a:t>
                      </a:r>
                      <a:r>
                        <a:rPr lang="en-US" sz="1600" b="0" i="0" baseline="-25000" dirty="0"/>
                        <a:t>2</a:t>
                      </a:r>
                    </a:p>
                  </a:txBody>
                  <a:tcPr/>
                </a:tc>
                <a:extLst>
                  <a:ext uri="{0D108BD9-81ED-4DB2-BD59-A6C34878D82A}">
                    <a16:rowId xmlns:a16="http://schemas.microsoft.com/office/drawing/2014/main" val="10000"/>
                  </a:ext>
                </a:extLst>
              </a:tr>
              <a:tr h="215037">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10001"/>
                  </a:ext>
                </a:extLst>
              </a:tr>
              <a:tr h="367437">
                <a:tc>
                  <a:txBody>
                    <a:bodyPr/>
                    <a:lstStyle/>
                    <a:p>
                      <a:r>
                        <a:rPr lang="en-US" sz="1600" dirty="0"/>
                        <a:t>.5</a:t>
                      </a:r>
                    </a:p>
                  </a:txBody>
                  <a:tcPr/>
                </a:tc>
                <a:tc>
                  <a:txBody>
                    <a:bodyPr/>
                    <a:lstStyle/>
                    <a:p>
                      <a:r>
                        <a:rPr lang="en-US" sz="1600" dirty="0"/>
                        <a:t>-.2</a:t>
                      </a:r>
                    </a:p>
                  </a:txBody>
                  <a:tcPr/>
                </a:tc>
                <a:tc>
                  <a:txBody>
                    <a:bodyPr/>
                    <a:lstStyle/>
                    <a:p>
                      <a:r>
                        <a:rPr lang="en-US" sz="1600" dirty="0"/>
                        <a:t>1</a:t>
                      </a:r>
                    </a:p>
                  </a:txBody>
                  <a:tcPr/>
                </a:tc>
                <a:tc>
                  <a:txBody>
                    <a:bodyPr/>
                    <a:lstStyle/>
                    <a:p>
                      <a:r>
                        <a:rPr lang="en-US" sz="1600" dirty="0"/>
                        <a:t>.3</a:t>
                      </a:r>
                    </a:p>
                  </a:txBody>
                  <a:tcPr/>
                </a:tc>
                <a:tc>
                  <a:txBody>
                    <a:bodyPr/>
                    <a:lstStyle/>
                    <a:p>
                      <a:r>
                        <a:rPr lang="en-US" sz="1600" dirty="0"/>
                        <a:t>1.35</a:t>
                      </a:r>
                    </a:p>
                  </a:txBody>
                  <a:tcPr/>
                </a:tc>
                <a:tc>
                  <a:txBody>
                    <a:bodyPr/>
                    <a:lstStyle/>
                    <a:p>
                      <a:r>
                        <a:rPr lang="en-US" sz="1600" dirty="0"/>
                        <a:t>.86</a:t>
                      </a:r>
                    </a:p>
                  </a:txBody>
                  <a:tcPr/>
                </a:tc>
                <a:extLst>
                  <a:ext uri="{0D108BD9-81ED-4DB2-BD59-A6C34878D82A}">
                    <a16:rowId xmlns:a16="http://schemas.microsoft.com/office/drawing/2014/main" val="10002"/>
                  </a:ext>
                </a:extLst>
              </a:tr>
              <a:tr h="367437">
                <a:tc>
                  <a:txBody>
                    <a:bodyPr/>
                    <a:lstStyle/>
                    <a:p>
                      <a:r>
                        <a:rPr lang="en-US" sz="1600" dirty="0"/>
                        <a:t>1</a:t>
                      </a:r>
                    </a:p>
                  </a:txBody>
                  <a:tcPr/>
                </a:tc>
                <a:tc>
                  <a:txBody>
                    <a:bodyPr/>
                    <a:lstStyle/>
                    <a:p>
                      <a:r>
                        <a:rPr lang="en-US" sz="1600" dirty="0"/>
                        <a:t>0</a:t>
                      </a:r>
                    </a:p>
                  </a:txBody>
                  <a:tcPr/>
                </a:tc>
                <a:tc>
                  <a:txBody>
                    <a:bodyPr/>
                    <a:lstStyle/>
                    <a:p>
                      <a:r>
                        <a:rPr lang="en-US" sz="1600" dirty="0"/>
                        <a:t>-.4</a:t>
                      </a:r>
                    </a:p>
                  </a:txBody>
                  <a:tcPr/>
                </a:tc>
                <a:tc>
                  <a:txBody>
                    <a:bodyPr/>
                    <a:lstStyle/>
                    <a:p>
                      <a:r>
                        <a:rPr lang="en-US" sz="1600" dirty="0"/>
                        <a:t>1.35</a:t>
                      </a:r>
                    </a:p>
                  </a:txBody>
                  <a:tcPr/>
                </a:tc>
                <a:tc>
                  <a:txBody>
                    <a:bodyPr/>
                    <a:lstStyle/>
                    <a:p>
                      <a:r>
                        <a:rPr lang="en-US" sz="1600" dirty="0"/>
                        <a:t>-.4</a:t>
                      </a:r>
                    </a:p>
                  </a:txBody>
                  <a:tcPr/>
                </a:tc>
                <a:tc>
                  <a:txBody>
                    <a:bodyPr/>
                    <a:lstStyle/>
                    <a:p>
                      <a:r>
                        <a:rPr lang="en-US" sz="1600" dirty="0"/>
                        <a:t>.86</a:t>
                      </a:r>
                    </a:p>
                  </a:txBody>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C6761CC-5519-2A45-BF98-9CB4E5E275B0}"/>
              </a:ext>
            </a:extLst>
          </p:cNvPr>
          <p:cNvSpPr txBox="1"/>
          <p:nvPr/>
        </p:nvSpPr>
        <p:spPr>
          <a:xfrm>
            <a:off x="5334000" y="5004816"/>
            <a:ext cx="3448380" cy="461665"/>
          </a:xfrm>
          <a:prstGeom prst="rect">
            <a:avLst/>
          </a:prstGeom>
          <a:noFill/>
        </p:spPr>
        <p:txBody>
          <a:bodyPr wrap="none" rtlCol="0">
            <a:spAutoFit/>
          </a:bodyPr>
          <a:lstStyle/>
          <a:p>
            <a:r>
              <a:rPr lang="en-US" i="1" dirty="0"/>
              <a:t>w</a:t>
            </a:r>
            <a:r>
              <a:rPr lang="en-US" baseline="-25000" dirty="0"/>
              <a:t>1</a:t>
            </a:r>
            <a:r>
              <a:rPr lang="en-US" dirty="0"/>
              <a:t> = 1 + 1(1 – .3).5 = 1.35</a:t>
            </a:r>
          </a:p>
        </p:txBody>
      </p:sp>
    </p:spTree>
    <p:extLst>
      <p:ext uri="{BB962C8B-B14F-4D97-AF65-F5344CB8AC3E}">
        <p14:creationId xmlns:p14="http://schemas.microsoft.com/office/powerpoint/2010/main" val="112742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Homework	</a:t>
            </a:r>
          </a:p>
        </p:txBody>
      </p:sp>
      <p:sp>
        <p:nvSpPr>
          <p:cNvPr id="3" name="Content Placeholder 2"/>
          <p:cNvSpPr>
            <a:spLocks noGrp="1"/>
          </p:cNvSpPr>
          <p:nvPr>
            <p:ph idx="1"/>
          </p:nvPr>
        </p:nvSpPr>
        <p:spPr>
          <a:xfrm>
            <a:off x="685800" y="2057400"/>
            <a:ext cx="7772400" cy="2209800"/>
          </a:xfrm>
        </p:spPr>
        <p:txBody>
          <a:bodyPr>
            <a:normAutofit/>
          </a:bodyPr>
          <a:lstStyle/>
          <a:p>
            <a:r>
              <a:rPr lang="en-US" dirty="0"/>
              <a:t>Assume we start with all weights as 0 (Include the bias!)</a:t>
            </a:r>
          </a:p>
          <a:p>
            <a:r>
              <a:rPr lang="en-US" dirty="0"/>
              <a:t>What are the new weights after one iteration through the following training set using the delta rule with a learning rate </a:t>
            </a:r>
            <a:r>
              <a:rPr lang="en-US" i="1" dirty="0"/>
              <a:t>c</a:t>
            </a:r>
            <a:r>
              <a:rPr lang="en-US" dirty="0"/>
              <a:t> = .2</a:t>
            </a:r>
          </a:p>
          <a:p>
            <a:r>
              <a:rPr lang="en-US" dirty="0"/>
              <a:t>How does it generalize for the novel input (1, .5)?</a:t>
            </a:r>
          </a:p>
          <a:p>
            <a:endParaRPr lang="en-US" dirty="0"/>
          </a:p>
        </p:txBody>
      </p:sp>
      <p:sp>
        <p:nvSpPr>
          <p:cNvPr id="4" name="Footer Placeholder 3"/>
          <p:cNvSpPr>
            <a:spLocks noGrp="1"/>
          </p:cNvSpPr>
          <p:nvPr>
            <p:ph type="ftr" sz="quarter" idx="11"/>
          </p:nvPr>
        </p:nvSpPr>
        <p:spPr/>
        <p:txBody>
          <a:bodyPr/>
          <a:lstStyle/>
          <a:p>
            <a:pPr>
              <a:defRPr/>
            </a:pPr>
            <a:r>
              <a:rPr lang="en-US"/>
              <a:t>CS 472 -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15</a:t>
            </a:fld>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512266710"/>
              </p:ext>
            </p:extLst>
          </p:nvPr>
        </p:nvGraphicFramePr>
        <p:xfrm>
          <a:off x="3352800" y="4687377"/>
          <a:ext cx="2438401" cy="1469748"/>
        </p:xfrm>
        <a:graphic>
          <a:graphicData uri="http://schemas.openxmlformats.org/drawingml/2006/table">
            <a:tbl>
              <a:tblPr firstRow="1" bandRow="1">
                <a:tableStyleId>{93296810-A885-4BE3-A3E7-6D5BEEA58F35}</a:tableStyleId>
              </a:tblPr>
              <a:tblGrid>
                <a:gridCol w="742122">
                  <a:extLst>
                    <a:ext uri="{9D8B030D-6E8A-4147-A177-3AD203B41FA5}">
                      <a16:colId xmlns:a16="http://schemas.microsoft.com/office/drawing/2014/main" val="20000"/>
                    </a:ext>
                  </a:extLst>
                </a:gridCol>
                <a:gridCol w="742122">
                  <a:extLst>
                    <a:ext uri="{9D8B030D-6E8A-4147-A177-3AD203B41FA5}">
                      <a16:colId xmlns:a16="http://schemas.microsoft.com/office/drawing/2014/main" val="20001"/>
                    </a:ext>
                  </a:extLst>
                </a:gridCol>
                <a:gridCol w="954157">
                  <a:extLst>
                    <a:ext uri="{9D8B030D-6E8A-4147-A177-3AD203B41FA5}">
                      <a16:colId xmlns:a16="http://schemas.microsoft.com/office/drawing/2014/main" val="20002"/>
                    </a:ext>
                  </a:extLst>
                </a:gridCol>
              </a:tblGrid>
              <a:tr h="3674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p>
                  </a:txBody>
                  <a:tcPr/>
                </a:tc>
                <a:extLst>
                  <a:ext uri="{0D108BD9-81ED-4DB2-BD59-A6C34878D82A}">
                    <a16:rowId xmlns:a16="http://schemas.microsoft.com/office/drawing/2014/main" val="10000"/>
                  </a:ext>
                </a:extLst>
              </a:tr>
              <a:tr h="367437">
                <a:tc>
                  <a:txBody>
                    <a:bodyPr/>
                    <a:lstStyle/>
                    <a:p>
                      <a:r>
                        <a:rPr lang="en-US" sz="1600" dirty="0"/>
                        <a:t>.3</a:t>
                      </a:r>
                    </a:p>
                  </a:txBody>
                  <a:tcPr/>
                </a:tc>
                <a:tc>
                  <a:txBody>
                    <a:bodyPr/>
                    <a:lstStyle/>
                    <a:p>
                      <a:r>
                        <a:rPr lang="en-US" sz="1600" dirty="0"/>
                        <a:t>.8</a:t>
                      </a:r>
                    </a:p>
                  </a:txBody>
                  <a:tcPr/>
                </a:tc>
                <a:tc>
                  <a:txBody>
                    <a:bodyPr/>
                    <a:lstStyle/>
                    <a:p>
                      <a:r>
                        <a:rPr lang="en-US" sz="1600" dirty="0"/>
                        <a:t>.7</a:t>
                      </a:r>
                    </a:p>
                  </a:txBody>
                  <a:tcPr/>
                </a:tc>
                <a:extLst>
                  <a:ext uri="{0D108BD9-81ED-4DB2-BD59-A6C34878D82A}">
                    <a16:rowId xmlns:a16="http://schemas.microsoft.com/office/drawing/2014/main" val="10001"/>
                  </a:ext>
                </a:extLst>
              </a:tr>
              <a:tr h="367437">
                <a:tc>
                  <a:txBody>
                    <a:bodyPr/>
                    <a:lstStyle/>
                    <a:p>
                      <a:r>
                        <a:rPr lang="en-US" sz="1600" dirty="0"/>
                        <a:t>-.3</a:t>
                      </a:r>
                    </a:p>
                  </a:txBody>
                  <a:tcPr/>
                </a:tc>
                <a:tc>
                  <a:txBody>
                    <a:bodyPr/>
                    <a:lstStyle/>
                    <a:p>
                      <a:r>
                        <a:rPr lang="en-US" sz="1600" dirty="0"/>
                        <a:t>1.6</a:t>
                      </a:r>
                    </a:p>
                  </a:txBody>
                  <a:tcPr/>
                </a:tc>
                <a:tc>
                  <a:txBody>
                    <a:bodyPr/>
                    <a:lstStyle/>
                    <a:p>
                      <a:r>
                        <a:rPr lang="en-US" sz="1600" dirty="0"/>
                        <a:t>-.1</a:t>
                      </a:r>
                    </a:p>
                  </a:txBody>
                  <a:tcPr/>
                </a:tc>
                <a:extLst>
                  <a:ext uri="{0D108BD9-81ED-4DB2-BD59-A6C34878D82A}">
                    <a16:rowId xmlns:a16="http://schemas.microsoft.com/office/drawing/2014/main" val="10002"/>
                  </a:ext>
                </a:extLst>
              </a:tr>
              <a:tr h="367437">
                <a:tc>
                  <a:txBody>
                    <a:bodyPr/>
                    <a:lstStyle/>
                    <a:p>
                      <a:r>
                        <a:rPr lang="en-US" sz="1600" dirty="0"/>
                        <a:t>.9</a:t>
                      </a:r>
                    </a:p>
                  </a:txBody>
                  <a:tcPr/>
                </a:tc>
                <a:tc>
                  <a:txBody>
                    <a:bodyPr/>
                    <a:lstStyle/>
                    <a:p>
                      <a:r>
                        <a:rPr lang="en-US" sz="1600" dirty="0"/>
                        <a:t>0</a:t>
                      </a:r>
                    </a:p>
                  </a:txBody>
                  <a:tcPr/>
                </a:tc>
                <a:tc>
                  <a:txBody>
                    <a:bodyPr/>
                    <a:lstStyle/>
                    <a:p>
                      <a:r>
                        <a:rPr lang="en-US" sz="1600" dirty="0"/>
                        <a:t>1.3</a:t>
                      </a:r>
                    </a:p>
                  </a:txBody>
                  <a:tcPr/>
                </a:tc>
                <a:extLst>
                  <a:ext uri="{0D108BD9-81ED-4DB2-BD59-A6C34878D82A}">
                    <a16:rowId xmlns:a16="http://schemas.microsoft.com/office/drawing/2014/main" val="10003"/>
                  </a:ext>
                </a:extLst>
              </a:tr>
            </a:tbl>
          </a:graphicData>
        </a:graphic>
      </p:graphicFrame>
      <p:graphicFrame>
        <p:nvGraphicFramePr>
          <p:cNvPr id="7" name="Object 2"/>
          <p:cNvGraphicFramePr>
            <a:graphicFrameLocks noChangeAspect="1"/>
          </p:cNvGraphicFramePr>
          <p:nvPr/>
        </p:nvGraphicFramePr>
        <p:xfrm>
          <a:off x="3605213" y="1338263"/>
          <a:ext cx="2006600" cy="406400"/>
        </p:xfrm>
        <a:graphic>
          <a:graphicData uri="http://schemas.openxmlformats.org/presentationml/2006/ole">
            <mc:AlternateContent xmlns:mc="http://schemas.openxmlformats.org/markup-compatibility/2006">
              <mc:Choice xmlns:v="urn:schemas-microsoft-com:vml" Requires="v">
                <p:oleObj spid="_x0000_s38928" name="Equation" r:id="rId3" imgW="1066800" imgH="215900" progId="Equation.3">
                  <p:embed/>
                </p:oleObj>
              </mc:Choice>
              <mc:Fallback>
                <p:oleObj name="Equation" r:id="rId3" imgW="1066800" imgH="215900" progId="Equation.3">
                  <p:embed/>
                  <p:pic>
                    <p:nvPicPr>
                      <p:cNvPr id="7" name="Object 2"/>
                      <p:cNvPicPr>
                        <a:picLocks noChangeAspect="1" noChangeArrowheads="1"/>
                      </p:cNvPicPr>
                      <p:nvPr/>
                    </p:nvPicPr>
                    <p:blipFill>
                      <a:blip r:embed="rId4"/>
                      <a:srcRect/>
                      <a:stretch>
                        <a:fillRect/>
                      </a:stretch>
                    </p:blipFill>
                    <p:spPr bwMode="auto">
                      <a:xfrm>
                        <a:off x="3605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5756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Intelligibility (Interpretable ML, Transparent)</a:t>
            </a:r>
          </a:p>
        </p:txBody>
      </p:sp>
      <p:sp>
        <p:nvSpPr>
          <p:cNvPr id="3" name="Content Placeholder 2"/>
          <p:cNvSpPr>
            <a:spLocks noGrp="1"/>
          </p:cNvSpPr>
          <p:nvPr>
            <p:ph idx="1"/>
          </p:nvPr>
        </p:nvSpPr>
        <p:spPr>
          <a:xfrm>
            <a:off x="685800" y="1143000"/>
            <a:ext cx="7772400" cy="5105400"/>
          </a:xfrm>
        </p:spPr>
        <p:txBody>
          <a:bodyPr>
            <a:normAutofit fontScale="92500" lnSpcReduction="10000"/>
          </a:bodyPr>
          <a:lstStyle/>
          <a:p>
            <a:pPr>
              <a:buFont typeface="Wingdings" charset="2"/>
              <a:buChar char="l"/>
              <a:defRPr/>
            </a:pPr>
            <a:r>
              <a:rPr lang="en-US" dirty="0"/>
              <a:t>One advantage of linear regression models (and linear classification) is the potential to look at the coefficients to give insight into which input variables are most important in predicting the output</a:t>
            </a:r>
          </a:p>
          <a:p>
            <a:pPr>
              <a:buFont typeface="Wingdings" charset="2"/>
              <a:buChar char="l"/>
              <a:defRPr/>
            </a:pPr>
            <a:r>
              <a:rPr lang="en-US" dirty="0"/>
              <a:t>The variables with the largest magnitude have the highest correlation with the output</a:t>
            </a:r>
          </a:p>
          <a:p>
            <a:pPr lvl="1">
              <a:defRPr/>
            </a:pPr>
            <a:r>
              <a:rPr lang="en-US" dirty="0"/>
              <a:t>A large positive coefficient implies that the output will increase when this input is increased (positively correlated)</a:t>
            </a:r>
          </a:p>
          <a:p>
            <a:pPr lvl="1">
              <a:defRPr/>
            </a:pPr>
            <a:r>
              <a:rPr lang="en-US" dirty="0"/>
              <a:t>A large negative coefficient implies that the output will decrease when this input is increased (negatively correlated)</a:t>
            </a:r>
          </a:p>
          <a:p>
            <a:pPr lvl="1">
              <a:defRPr/>
            </a:pPr>
            <a:r>
              <a:rPr lang="en-US" dirty="0"/>
              <a:t>A small or 0 coefficient suggests that the input is uncorrelated with the output (at least at the 1</a:t>
            </a:r>
            <a:r>
              <a:rPr lang="en-US" baseline="30000" dirty="0"/>
              <a:t>st</a:t>
            </a:r>
            <a:r>
              <a:rPr lang="en-US" dirty="0"/>
              <a:t> order)</a:t>
            </a:r>
          </a:p>
          <a:p>
            <a:pPr>
              <a:buFont typeface="Wingdings" charset="2"/>
              <a:buChar char="l"/>
              <a:defRPr/>
            </a:pPr>
            <a:r>
              <a:rPr lang="en-US" dirty="0"/>
              <a:t>Linear regression can be used to find best "indicators"</a:t>
            </a:r>
          </a:p>
          <a:p>
            <a:pPr lvl="1">
              <a:defRPr/>
            </a:pPr>
            <a:r>
              <a:rPr lang="en-US" dirty="0"/>
              <a:t>Be careful not to confuse correlation with causality</a:t>
            </a:r>
          </a:p>
          <a:p>
            <a:pPr lvl="1">
              <a:defRPr/>
            </a:pPr>
            <a:r>
              <a:rPr lang="en-US" dirty="0"/>
              <a:t>Linear cannot detect higher order correlations!! The power of more complex machine learning models.</a:t>
            </a:r>
          </a:p>
        </p:txBody>
      </p:sp>
      <p:sp>
        <p:nvSpPr>
          <p:cNvPr id="24580"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4581" name="Slide Number Placeholder 4"/>
          <p:cNvSpPr>
            <a:spLocks noGrp="1"/>
          </p:cNvSpPr>
          <p:nvPr>
            <p:ph type="sldNum" sz="quarter" idx="12"/>
          </p:nvPr>
        </p:nvSpPr>
        <p:spPr>
          <a:noFill/>
        </p:spPr>
        <p:txBody>
          <a:bodyPr/>
          <a:lstStyle/>
          <a:p>
            <a:fld id="{EA8C2C8C-2DEF-BF43-B158-C4052D0E7101}" type="slidenum">
              <a:rPr lang="en-US" smtClean="0">
                <a:latin typeface="Times New Roman" pitchFamily="1" charset="0"/>
              </a:rPr>
              <a:pPr/>
              <a:t>16</a:t>
            </a:fld>
            <a:endParaRPr lang="en-US">
              <a:latin typeface="Times New Roman" pitchFamily="1"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lstStyle/>
          <a:p>
            <a:pPr>
              <a:defRPr/>
            </a:pPr>
            <a:r>
              <a:rPr lang="en-US" dirty="0" err="1"/>
              <a:t>Anscombe's</a:t>
            </a:r>
            <a:r>
              <a:rPr lang="en-US" dirty="0"/>
              <a:t> Quartet</a:t>
            </a:r>
          </a:p>
        </p:txBody>
      </p:sp>
      <p:sp>
        <p:nvSpPr>
          <p:cNvPr id="27651" name="Content Placeholder 2"/>
          <p:cNvSpPr>
            <a:spLocks noGrp="1"/>
          </p:cNvSpPr>
          <p:nvPr>
            <p:ph idx="1"/>
          </p:nvPr>
        </p:nvSpPr>
        <p:spPr>
          <a:xfrm>
            <a:off x="533400" y="5791200"/>
            <a:ext cx="7924800" cy="381000"/>
          </a:xfrm>
        </p:spPr>
        <p:txBody>
          <a:bodyPr/>
          <a:lstStyle/>
          <a:p>
            <a:pPr>
              <a:buNone/>
            </a:pPr>
            <a:r>
              <a:rPr lang="en-US" dirty="0">
                <a:ea typeface="ＭＳ Ｐゴシック" pitchFamily="1" charset="-128"/>
                <a:cs typeface="ＭＳ Ｐゴシック" pitchFamily="1" charset="-128"/>
              </a:rPr>
              <a:t>What lines "really" best fit each case? – different approaches</a:t>
            </a:r>
          </a:p>
        </p:txBody>
      </p:sp>
      <p:sp>
        <p:nvSpPr>
          <p:cNvPr id="27652" name="Footer Placeholder 3"/>
          <p:cNvSpPr>
            <a:spLocks noGrp="1"/>
          </p:cNvSpPr>
          <p:nvPr>
            <p:ph type="ftr" sz="quarter" idx="11"/>
          </p:nvPr>
        </p:nvSpPr>
        <p:spPr>
          <a:noFill/>
        </p:spPr>
        <p:txBody>
          <a:bodyPr/>
          <a:lstStyle/>
          <a:p>
            <a:r>
              <a:rPr lang="en-US">
                <a:latin typeface="Times New Roman" pitchFamily="1" charset="0"/>
              </a:rPr>
              <a:t>CS 472 - Regression</a:t>
            </a:r>
            <a:endParaRPr lang="en-US" dirty="0">
              <a:latin typeface="Times New Roman" pitchFamily="1" charset="0"/>
            </a:endParaRPr>
          </a:p>
        </p:txBody>
      </p:sp>
      <p:sp>
        <p:nvSpPr>
          <p:cNvPr id="27653" name="Slide Number Placeholder 4"/>
          <p:cNvSpPr>
            <a:spLocks noGrp="1"/>
          </p:cNvSpPr>
          <p:nvPr>
            <p:ph type="sldNum" sz="quarter" idx="12"/>
          </p:nvPr>
        </p:nvSpPr>
        <p:spPr>
          <a:noFill/>
        </p:spPr>
        <p:txBody>
          <a:bodyPr/>
          <a:lstStyle/>
          <a:p>
            <a:fld id="{EFD639EF-BE68-8D40-B918-69824FAFFE31}" type="slidenum">
              <a:rPr lang="en-US" smtClean="0">
                <a:latin typeface="Times New Roman" pitchFamily="1" charset="0"/>
              </a:rPr>
              <a:pPr/>
              <a:t>17</a:t>
            </a:fld>
            <a:endParaRPr lang="en-US">
              <a:latin typeface="Times New Roman" pitchFamily="1" charset="0"/>
            </a:endParaRPr>
          </a:p>
        </p:txBody>
      </p:sp>
      <p:pic>
        <p:nvPicPr>
          <p:cNvPr id="27654" name="Picture 6"/>
          <p:cNvPicPr>
            <a:picLocks noChangeAspect="1"/>
          </p:cNvPicPr>
          <p:nvPr/>
        </p:nvPicPr>
        <p:blipFill>
          <a:blip r:embed="rId3"/>
          <a:srcRect/>
          <a:stretch>
            <a:fillRect/>
          </a:stretch>
        </p:blipFill>
        <p:spPr bwMode="auto">
          <a:xfrm>
            <a:off x="1066800" y="762000"/>
            <a:ext cx="6808788"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838200"/>
          </a:xfrm>
        </p:spPr>
        <p:txBody>
          <a:bodyPr/>
          <a:lstStyle/>
          <a:p>
            <a:pPr>
              <a:defRPr/>
            </a:pPr>
            <a:r>
              <a:rPr lang="en-US" dirty="0"/>
              <a:t>Delta rule natural for regression, not classification</a:t>
            </a:r>
          </a:p>
        </p:txBody>
      </p:sp>
      <p:sp>
        <p:nvSpPr>
          <p:cNvPr id="30724" name="Content Placeholder 2"/>
          <p:cNvSpPr>
            <a:spLocks noGrp="1"/>
          </p:cNvSpPr>
          <p:nvPr>
            <p:ph idx="1"/>
          </p:nvPr>
        </p:nvSpPr>
        <p:spPr>
          <a:xfrm>
            <a:off x="685800" y="1863726"/>
            <a:ext cx="7772400" cy="2947988"/>
          </a:xfrm>
        </p:spPr>
        <p:txBody>
          <a:bodyPr/>
          <a:lstStyle/>
          <a:p>
            <a:r>
              <a:rPr lang="en-US" sz="1800" dirty="0">
                <a:ea typeface="ＭＳ Ｐゴシック" pitchFamily="1" charset="-128"/>
                <a:cs typeface="ＭＳ Ｐゴシック" pitchFamily="1" charset="-128"/>
              </a:rPr>
              <a:t>First consider the one dimensional case</a:t>
            </a:r>
          </a:p>
          <a:p>
            <a:r>
              <a:rPr lang="en-US" sz="1800" dirty="0">
                <a:ea typeface="ＭＳ Ｐゴシック" pitchFamily="1" charset="-128"/>
                <a:cs typeface="ＭＳ Ｐゴシック" pitchFamily="1" charset="-128"/>
              </a:rPr>
              <a:t>The decision surface for the perceptron would be any (first) point that divides instances</a:t>
            </a:r>
          </a:p>
          <a:p>
            <a:endParaRPr lang="en-US" sz="1800" dirty="0">
              <a:ea typeface="ＭＳ Ｐゴシック" pitchFamily="1" charset="-128"/>
              <a:cs typeface="ＭＳ Ｐゴシック" pitchFamily="1" charset="-128"/>
            </a:endParaRPr>
          </a:p>
          <a:p>
            <a:endParaRPr lang="en-US" sz="1800" dirty="0">
              <a:ea typeface="ＭＳ Ｐゴシック" pitchFamily="1" charset="-128"/>
              <a:cs typeface="ＭＳ Ｐゴシック" pitchFamily="1" charset="-128"/>
            </a:endParaRPr>
          </a:p>
          <a:p>
            <a:r>
              <a:rPr lang="en-US" sz="1800" dirty="0">
                <a:ea typeface="ＭＳ Ｐゴシック" pitchFamily="1" charset="-128"/>
                <a:cs typeface="ＭＳ Ｐゴシック" pitchFamily="1" charset="-128"/>
              </a:rPr>
              <a:t>Delta rule will try to fit a line through the target values which minimizes SSE and the decision point is where the line crosses .5 for 0/1 targets. </a:t>
            </a:r>
            <a:r>
              <a:rPr lang="en-US" sz="1800" dirty="0"/>
              <a:t>Look down on data for perceptron view.  Now flip it on its side for delta rule view.</a:t>
            </a:r>
            <a:endParaRPr lang="en-US" sz="1800" dirty="0">
              <a:ea typeface="ＭＳ Ｐゴシック" pitchFamily="1" charset="-128"/>
              <a:cs typeface="ＭＳ Ｐゴシック" pitchFamily="1" charset="-128"/>
            </a:endParaRPr>
          </a:p>
          <a:p>
            <a:r>
              <a:rPr lang="en-US" sz="1800" dirty="0">
                <a:ea typeface="ＭＳ Ｐゴシック" pitchFamily="1" charset="-128"/>
                <a:cs typeface="ＭＳ Ｐゴシック" pitchFamily="1" charset="-128"/>
              </a:rPr>
              <a:t>Will converge to the one optimal line (and dividing point) for this objective</a:t>
            </a:r>
          </a:p>
          <a:p>
            <a:endParaRPr lang="en-US" sz="1800" dirty="0">
              <a:ea typeface="ＭＳ Ｐゴシック" pitchFamily="1" charset="-128"/>
              <a:cs typeface="ＭＳ Ｐゴシック" pitchFamily="1" charset="-128"/>
            </a:endParaRPr>
          </a:p>
        </p:txBody>
      </p:sp>
      <p:sp>
        <p:nvSpPr>
          <p:cNvPr id="30725"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30726" name="Slide Number Placeholder 4"/>
          <p:cNvSpPr>
            <a:spLocks noGrp="1"/>
          </p:cNvSpPr>
          <p:nvPr>
            <p:ph type="sldNum" sz="quarter" idx="12"/>
          </p:nvPr>
        </p:nvSpPr>
        <p:spPr>
          <a:noFill/>
        </p:spPr>
        <p:txBody>
          <a:bodyPr/>
          <a:lstStyle/>
          <a:p>
            <a:fld id="{A903C85F-130C-0448-BC95-9E9E808779A2}" type="slidenum">
              <a:rPr lang="en-US" smtClean="0">
                <a:latin typeface="Times New Roman" pitchFamily="1" charset="0"/>
              </a:rPr>
              <a:pPr/>
              <a:t>18</a:t>
            </a:fld>
            <a:endParaRPr lang="en-US">
              <a:latin typeface="Times New Roman" pitchFamily="1" charset="0"/>
            </a:endParaRPr>
          </a:p>
        </p:txBody>
      </p:sp>
      <p:cxnSp>
        <p:nvCxnSpPr>
          <p:cNvPr id="30727" name="Straight Connector 7"/>
          <p:cNvCxnSpPr>
            <a:cxnSpLocks noChangeShapeType="1"/>
          </p:cNvCxnSpPr>
          <p:nvPr/>
        </p:nvCxnSpPr>
        <p:spPr bwMode="auto">
          <a:xfrm>
            <a:off x="2590800" y="3238500"/>
            <a:ext cx="4191000" cy="1588"/>
          </a:xfrm>
          <a:prstGeom prst="line">
            <a:avLst/>
          </a:prstGeom>
          <a:noFill/>
          <a:ln w="9525">
            <a:solidFill>
              <a:schemeClr val="tx1"/>
            </a:solidFill>
            <a:round/>
            <a:headEnd/>
            <a:tailEnd/>
          </a:ln>
        </p:spPr>
      </p:cxnSp>
      <p:sp>
        <p:nvSpPr>
          <p:cNvPr id="30728" name="TextBox 8"/>
          <p:cNvSpPr txBox="1">
            <a:spLocks noChangeArrowheads="1"/>
          </p:cNvSpPr>
          <p:nvPr/>
        </p:nvSpPr>
        <p:spPr bwMode="auto">
          <a:xfrm>
            <a:off x="4056063" y="3200400"/>
            <a:ext cx="365125" cy="369888"/>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0729" name="Oval 9"/>
          <p:cNvSpPr>
            <a:spLocks noChangeArrowheads="1"/>
          </p:cNvSpPr>
          <p:nvPr/>
        </p:nvSpPr>
        <p:spPr bwMode="auto">
          <a:xfrm>
            <a:off x="4648200" y="32019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30" name="Oval 10"/>
          <p:cNvSpPr>
            <a:spLocks noChangeArrowheads="1"/>
          </p:cNvSpPr>
          <p:nvPr/>
        </p:nvSpPr>
        <p:spPr bwMode="auto">
          <a:xfrm>
            <a:off x="5410200" y="3200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1" name="Oval 11"/>
          <p:cNvSpPr>
            <a:spLocks noChangeArrowheads="1"/>
          </p:cNvSpPr>
          <p:nvPr/>
        </p:nvSpPr>
        <p:spPr bwMode="auto">
          <a:xfrm>
            <a:off x="5181600" y="3200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2" name="Oval 12"/>
          <p:cNvSpPr>
            <a:spLocks noChangeArrowheads="1"/>
          </p:cNvSpPr>
          <p:nvPr/>
        </p:nvSpPr>
        <p:spPr bwMode="auto">
          <a:xfrm>
            <a:off x="4267200" y="3200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33" name="Oval 14"/>
          <p:cNvSpPr>
            <a:spLocks noChangeArrowheads="1"/>
          </p:cNvSpPr>
          <p:nvPr/>
        </p:nvSpPr>
        <p:spPr bwMode="auto">
          <a:xfrm>
            <a:off x="2819400" y="32004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34" name="Oval 15"/>
          <p:cNvSpPr>
            <a:spLocks noChangeArrowheads="1"/>
          </p:cNvSpPr>
          <p:nvPr/>
        </p:nvSpPr>
        <p:spPr bwMode="auto">
          <a:xfrm>
            <a:off x="3733800" y="32004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0735" name="Oval 16"/>
          <p:cNvSpPr>
            <a:spLocks noChangeArrowheads="1"/>
          </p:cNvSpPr>
          <p:nvPr/>
        </p:nvSpPr>
        <p:spPr bwMode="auto">
          <a:xfrm>
            <a:off x="3314700" y="32019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36" name="Oval 17"/>
          <p:cNvSpPr>
            <a:spLocks noChangeArrowheads="1"/>
          </p:cNvSpPr>
          <p:nvPr/>
        </p:nvSpPr>
        <p:spPr bwMode="auto">
          <a:xfrm>
            <a:off x="3581400" y="32004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0737" name="Straight Connector 18"/>
          <p:cNvCxnSpPr>
            <a:cxnSpLocks noChangeShapeType="1"/>
          </p:cNvCxnSpPr>
          <p:nvPr/>
        </p:nvCxnSpPr>
        <p:spPr bwMode="auto">
          <a:xfrm>
            <a:off x="2590800" y="5802313"/>
            <a:ext cx="4191000" cy="1587"/>
          </a:xfrm>
          <a:prstGeom prst="line">
            <a:avLst/>
          </a:prstGeom>
          <a:noFill/>
          <a:ln w="9525">
            <a:solidFill>
              <a:schemeClr val="tx1"/>
            </a:solidFill>
            <a:round/>
            <a:headEnd/>
            <a:tailEnd/>
          </a:ln>
        </p:spPr>
      </p:cxnSp>
      <p:sp>
        <p:nvSpPr>
          <p:cNvPr id="30738" name="TextBox 19"/>
          <p:cNvSpPr txBox="1">
            <a:spLocks noChangeArrowheads="1"/>
          </p:cNvSpPr>
          <p:nvPr/>
        </p:nvSpPr>
        <p:spPr bwMode="auto">
          <a:xfrm>
            <a:off x="4206875" y="5726113"/>
            <a:ext cx="365125" cy="369887"/>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0739" name="Oval 20"/>
          <p:cNvSpPr>
            <a:spLocks noChangeArrowheads="1"/>
          </p:cNvSpPr>
          <p:nvPr/>
        </p:nvSpPr>
        <p:spPr bwMode="auto">
          <a:xfrm>
            <a:off x="4648200" y="51927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40" name="Oval 21"/>
          <p:cNvSpPr>
            <a:spLocks noChangeArrowheads="1"/>
          </p:cNvSpPr>
          <p:nvPr/>
        </p:nvSpPr>
        <p:spPr bwMode="auto">
          <a:xfrm>
            <a:off x="5410200" y="51911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1" name="Oval 22"/>
          <p:cNvSpPr>
            <a:spLocks noChangeArrowheads="1"/>
          </p:cNvSpPr>
          <p:nvPr/>
        </p:nvSpPr>
        <p:spPr bwMode="auto">
          <a:xfrm>
            <a:off x="5181600" y="51911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2" name="Oval 23"/>
          <p:cNvSpPr>
            <a:spLocks noChangeArrowheads="1"/>
          </p:cNvSpPr>
          <p:nvPr/>
        </p:nvSpPr>
        <p:spPr bwMode="auto">
          <a:xfrm>
            <a:off x="4267200" y="51911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43" name="Oval 24"/>
          <p:cNvSpPr>
            <a:spLocks noChangeArrowheads="1"/>
          </p:cNvSpPr>
          <p:nvPr/>
        </p:nvSpPr>
        <p:spPr bwMode="auto">
          <a:xfrm>
            <a:off x="2819400" y="57642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44" name="Oval 25"/>
          <p:cNvSpPr>
            <a:spLocks noChangeArrowheads="1"/>
          </p:cNvSpPr>
          <p:nvPr/>
        </p:nvSpPr>
        <p:spPr bwMode="auto">
          <a:xfrm>
            <a:off x="3733800" y="57642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0745" name="Oval 26"/>
          <p:cNvSpPr>
            <a:spLocks noChangeArrowheads="1"/>
          </p:cNvSpPr>
          <p:nvPr/>
        </p:nvSpPr>
        <p:spPr bwMode="auto">
          <a:xfrm>
            <a:off x="3314700" y="57658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46" name="Oval 27"/>
          <p:cNvSpPr>
            <a:spLocks noChangeArrowheads="1"/>
          </p:cNvSpPr>
          <p:nvPr/>
        </p:nvSpPr>
        <p:spPr bwMode="auto">
          <a:xfrm>
            <a:off x="3581400" y="57642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0747" name="Straight Connector 29"/>
          <p:cNvCxnSpPr>
            <a:cxnSpLocks noChangeShapeType="1"/>
          </p:cNvCxnSpPr>
          <p:nvPr/>
        </p:nvCxnSpPr>
        <p:spPr bwMode="auto">
          <a:xfrm rot="5400000" flipH="1" flipV="1">
            <a:off x="2247107" y="5460206"/>
            <a:ext cx="687388" cy="3175"/>
          </a:xfrm>
          <a:prstGeom prst="line">
            <a:avLst/>
          </a:prstGeom>
          <a:noFill/>
          <a:ln w="9525">
            <a:solidFill>
              <a:schemeClr val="tx1"/>
            </a:solidFill>
            <a:round/>
            <a:headEnd/>
            <a:tailEnd/>
          </a:ln>
        </p:spPr>
      </p:cxnSp>
      <p:sp>
        <p:nvSpPr>
          <p:cNvPr id="30748" name="TextBox 30"/>
          <p:cNvSpPr txBox="1">
            <a:spLocks noChangeArrowheads="1"/>
          </p:cNvSpPr>
          <p:nvPr/>
        </p:nvSpPr>
        <p:spPr bwMode="auto">
          <a:xfrm>
            <a:off x="2057400" y="5268913"/>
            <a:ext cx="352425" cy="369887"/>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0749" name="TextBox 31"/>
          <p:cNvSpPr txBox="1">
            <a:spLocks noChangeArrowheads="1"/>
          </p:cNvSpPr>
          <p:nvPr/>
        </p:nvSpPr>
        <p:spPr bwMode="auto">
          <a:xfrm>
            <a:off x="2366963" y="5586413"/>
            <a:ext cx="300037" cy="368300"/>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0750" name="TextBox 32"/>
          <p:cNvSpPr txBox="1">
            <a:spLocks noChangeArrowheads="1"/>
          </p:cNvSpPr>
          <p:nvPr/>
        </p:nvSpPr>
        <p:spPr bwMode="auto">
          <a:xfrm>
            <a:off x="2366963" y="5053013"/>
            <a:ext cx="300037" cy="368300"/>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0751" name="Straight Connector 35"/>
          <p:cNvCxnSpPr>
            <a:cxnSpLocks noChangeShapeType="1"/>
          </p:cNvCxnSpPr>
          <p:nvPr/>
        </p:nvCxnSpPr>
        <p:spPr bwMode="auto">
          <a:xfrm rot="10800000" flipV="1">
            <a:off x="2057400" y="4953000"/>
            <a:ext cx="3962400" cy="1143000"/>
          </a:xfrm>
          <a:prstGeom prst="line">
            <a:avLst/>
          </a:prstGeom>
          <a:noFill/>
          <a:ln w="9525">
            <a:solidFill>
              <a:schemeClr val="tx1"/>
            </a:solidFill>
            <a:round/>
            <a:headEnd/>
            <a:tailEnd/>
          </a:ln>
        </p:spPr>
      </p:cxnSp>
      <p:sp>
        <p:nvSpPr>
          <p:cNvPr id="30752" name="Oval 39"/>
          <p:cNvSpPr>
            <a:spLocks noChangeArrowheads="1"/>
          </p:cNvSpPr>
          <p:nvPr/>
        </p:nvSpPr>
        <p:spPr bwMode="auto">
          <a:xfrm>
            <a:off x="4010025" y="54848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graphicFrame>
        <p:nvGraphicFramePr>
          <p:cNvPr id="33" name="Object 2"/>
          <p:cNvGraphicFramePr>
            <a:graphicFrameLocks noChangeAspect="1"/>
          </p:cNvGraphicFramePr>
          <p:nvPr>
            <p:extLst>
              <p:ext uri="{D42A27DB-BD31-4B8C-83A1-F6EECF244321}">
                <p14:modId xmlns:p14="http://schemas.microsoft.com/office/powerpoint/2010/main" val="1886529381"/>
              </p:ext>
            </p:extLst>
          </p:nvPr>
        </p:nvGraphicFramePr>
        <p:xfrm>
          <a:off x="3605213" y="1338263"/>
          <a:ext cx="2006600" cy="406400"/>
        </p:xfrm>
        <a:graphic>
          <a:graphicData uri="http://schemas.openxmlformats.org/presentationml/2006/ole">
            <mc:AlternateContent xmlns:mc="http://schemas.openxmlformats.org/markup-compatibility/2006">
              <mc:Choice xmlns:v="urn:schemas-microsoft-com:vml" Requires="v">
                <p:oleObj spid="_x0000_s30807" name="Equation" r:id="rId4" imgW="1066800" imgH="215900" progId="Equation.3">
                  <p:embed/>
                </p:oleObj>
              </mc:Choice>
              <mc:Fallback>
                <p:oleObj name="Equation" r:id="rId4" imgW="1066800" imgH="215900" progId="Equation.3">
                  <p:embed/>
                  <p:pic>
                    <p:nvPicPr>
                      <p:cNvPr id="0" name=""/>
                      <p:cNvPicPr>
                        <a:picLocks noChangeAspect="1" noChangeArrowheads="1"/>
                      </p:cNvPicPr>
                      <p:nvPr/>
                    </p:nvPicPr>
                    <p:blipFill>
                      <a:blip r:embed="rId5"/>
                      <a:srcRect/>
                      <a:stretch>
                        <a:fillRect/>
                      </a:stretch>
                    </p:blipFill>
                    <p:spPr bwMode="auto">
                      <a:xfrm>
                        <a:off x="3605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Delta Rule for Classification?</a:t>
            </a:r>
          </a:p>
        </p:txBody>
      </p:sp>
      <p:sp>
        <p:nvSpPr>
          <p:cNvPr id="31747" name="Content Placeholder 2"/>
          <p:cNvSpPr>
            <a:spLocks noGrp="1"/>
          </p:cNvSpPr>
          <p:nvPr>
            <p:ph idx="1"/>
          </p:nvPr>
        </p:nvSpPr>
        <p:spPr>
          <a:xfrm>
            <a:off x="762000" y="4343400"/>
            <a:ext cx="7772400" cy="1357313"/>
          </a:xfrm>
        </p:spPr>
        <p:txBody>
          <a:bodyPr/>
          <a:lstStyle/>
          <a:p>
            <a:r>
              <a:rPr lang="en-US" sz="1800" dirty="0">
                <a:ea typeface="ＭＳ Ｐゴシック" pitchFamily="1" charset="-128"/>
                <a:cs typeface="ＭＳ Ｐゴシック" pitchFamily="1" charset="-128"/>
              </a:rPr>
              <a:t>What would happen in this adjusted case for perceptron and delta rule and where would the decision point (i.e. .5 crossing) be?</a:t>
            </a:r>
          </a:p>
          <a:p>
            <a:endParaRPr lang="en-US" sz="1800" dirty="0">
              <a:ea typeface="ＭＳ Ｐゴシック" pitchFamily="1" charset="-128"/>
              <a:cs typeface="ＭＳ Ｐゴシック" pitchFamily="1" charset="-128"/>
            </a:endParaRPr>
          </a:p>
        </p:txBody>
      </p:sp>
      <p:sp>
        <p:nvSpPr>
          <p:cNvPr id="31748"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31749" name="Slide Number Placeholder 4"/>
          <p:cNvSpPr>
            <a:spLocks noGrp="1"/>
          </p:cNvSpPr>
          <p:nvPr>
            <p:ph type="sldNum" sz="quarter" idx="12"/>
          </p:nvPr>
        </p:nvSpPr>
        <p:spPr>
          <a:noFill/>
        </p:spPr>
        <p:txBody>
          <a:bodyPr/>
          <a:lstStyle/>
          <a:p>
            <a:fld id="{3B0B0515-4AC4-2446-A1DE-09A88DBE430A}" type="slidenum">
              <a:rPr lang="en-US" smtClean="0">
                <a:latin typeface="Times New Roman" pitchFamily="1" charset="0"/>
              </a:rPr>
              <a:pPr/>
              <a:t>19</a:t>
            </a:fld>
            <a:endParaRPr lang="en-US">
              <a:latin typeface="Times New Roman" pitchFamily="1" charset="0"/>
            </a:endParaRPr>
          </a:p>
        </p:txBody>
      </p:sp>
      <p:cxnSp>
        <p:nvCxnSpPr>
          <p:cNvPr id="31750" name="Straight Connector 67"/>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1751" name="TextBox 68"/>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1752" name="Oval 69"/>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53" name="Oval 70"/>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4" name="Oval 71"/>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5" name="Oval 72"/>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56" name="Oval 73"/>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57" name="Oval 74"/>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1758" name="Oval 75"/>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59" name="Oval 76"/>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1760" name="Straight Connector 77"/>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1761" name="TextBox 78"/>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1762" name="TextBox 79"/>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1763" name="TextBox 80"/>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1764" name="Straight Connector 83"/>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1765" name="TextBox 84"/>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1766" name="Oval 85"/>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67" name="Oval 86"/>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8" name="Oval 87"/>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9" name="Oval 88"/>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70" name="Oval 89"/>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71" name="Oval 90"/>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1772" name="Oval 91"/>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73" name="Oval 92"/>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1774" name="Straight Connector 93"/>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1775" name="TextBox 94"/>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1776" name="TextBox 95"/>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1777" name="TextBox 96"/>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1778" name="Straight Connector 97"/>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1779" name="Oval 98"/>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latin typeface="Times New Roman" pitchFamily="1" charset="0"/>
              </a:rPr>
              <a:t>CS 472 - Regression</a:t>
            </a:r>
          </a:p>
        </p:txBody>
      </p:sp>
      <p:sp>
        <p:nvSpPr>
          <p:cNvPr id="17411" name="Slide Number Placeholder 5"/>
          <p:cNvSpPr>
            <a:spLocks noGrp="1"/>
          </p:cNvSpPr>
          <p:nvPr>
            <p:ph type="sldNum" sz="quarter" idx="12"/>
          </p:nvPr>
        </p:nvSpPr>
        <p:spPr>
          <a:noFill/>
        </p:spPr>
        <p:txBody>
          <a:bodyPr/>
          <a:lstStyle/>
          <a:p>
            <a:fld id="{2F49D903-22E4-BB4C-8959-8C59F6665CA3}" type="slidenum">
              <a:rPr lang="en-US" smtClean="0">
                <a:latin typeface="Times New Roman" pitchFamily="1" charset="0"/>
              </a:rPr>
              <a:pPr/>
              <a:t>2</a:t>
            </a:fld>
            <a:endParaRPr lang="en-US">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a:ea typeface="+mj-ea"/>
                <a:cs typeface="+mj-cs"/>
              </a:rPr>
              <a:t>Regression</a:t>
            </a:r>
          </a:p>
        </p:txBody>
      </p:sp>
      <p:sp>
        <p:nvSpPr>
          <p:cNvPr id="17413" name="Rectangle 3"/>
          <p:cNvSpPr>
            <a:spLocks noGrp="1" noChangeArrowheads="1"/>
          </p:cNvSpPr>
          <p:nvPr>
            <p:ph type="body" idx="1"/>
          </p:nvPr>
        </p:nvSpPr>
        <p:spPr>
          <a:xfrm>
            <a:off x="685800" y="1066800"/>
            <a:ext cx="7772400" cy="2971800"/>
          </a:xfrm>
        </p:spPr>
        <p:txBody>
          <a:bodyPr/>
          <a:lstStyle/>
          <a:p>
            <a:pPr eaLnBrk="1" hangingPunct="1"/>
            <a:r>
              <a:rPr lang="en-US" dirty="0">
                <a:ea typeface="ＭＳ Ｐゴシック" pitchFamily="1" charset="-128"/>
                <a:cs typeface="ＭＳ Ｐゴシック" pitchFamily="1" charset="-128"/>
              </a:rPr>
              <a:t>For classification the </a:t>
            </a:r>
            <a:r>
              <a:rPr lang="en-US" dirty="0" err="1">
                <a:ea typeface="ＭＳ Ｐゴシック" pitchFamily="1" charset="-128"/>
                <a:cs typeface="ＭＳ Ｐゴシック" pitchFamily="1" charset="-128"/>
              </a:rPr>
              <a:t>output(s</a:t>
            </a:r>
            <a:r>
              <a:rPr lang="en-US" dirty="0">
                <a:ea typeface="ＭＳ Ｐゴシック" pitchFamily="1" charset="-128"/>
                <a:cs typeface="ＭＳ Ｐゴシック" pitchFamily="1" charset="-128"/>
              </a:rPr>
              <a:t>) is nominal</a:t>
            </a:r>
          </a:p>
          <a:p>
            <a:pPr eaLnBrk="1" hangingPunct="1"/>
            <a:r>
              <a:rPr lang="en-US" dirty="0">
                <a:ea typeface="ＭＳ Ｐゴシック" pitchFamily="1" charset="-128"/>
                <a:cs typeface="ＭＳ Ｐゴシック" pitchFamily="1" charset="-128"/>
              </a:rPr>
              <a:t>In regression the output is continuous</a:t>
            </a:r>
          </a:p>
          <a:p>
            <a:pPr lvl="1" eaLnBrk="1" hangingPunct="1"/>
            <a:r>
              <a:rPr lang="en-US" dirty="0"/>
              <a:t>Function Approximation</a:t>
            </a:r>
          </a:p>
          <a:p>
            <a:pPr eaLnBrk="1" hangingPunct="1"/>
            <a:r>
              <a:rPr lang="en-US" dirty="0">
                <a:ea typeface="ＭＳ Ｐゴシック" pitchFamily="1" charset="-128"/>
                <a:cs typeface="ＭＳ Ｐゴシック" pitchFamily="1" charset="-128"/>
              </a:rPr>
              <a:t>Many models could be used – Simplest is linear regression</a:t>
            </a:r>
          </a:p>
          <a:p>
            <a:pPr lvl="1" eaLnBrk="1" hangingPunct="1"/>
            <a:r>
              <a:rPr lang="en-US" dirty="0"/>
              <a:t>Fit data with the best hyper-plane which "goes through" the points</a:t>
            </a:r>
          </a:p>
          <a:p>
            <a:pPr lvl="1" eaLnBrk="1" hangingPunct="1"/>
            <a:endParaRPr lang="en-US" dirty="0"/>
          </a:p>
        </p:txBody>
      </p:sp>
      <p:sp>
        <p:nvSpPr>
          <p:cNvPr id="17414" name="Line 5"/>
          <p:cNvSpPr>
            <a:spLocks noChangeShapeType="1"/>
          </p:cNvSpPr>
          <p:nvPr/>
        </p:nvSpPr>
        <p:spPr bwMode="auto">
          <a:xfrm>
            <a:off x="3230563" y="4284663"/>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415" name="Line 6"/>
          <p:cNvSpPr>
            <a:spLocks noChangeShapeType="1"/>
          </p:cNvSpPr>
          <p:nvPr/>
        </p:nvSpPr>
        <p:spPr bwMode="auto">
          <a:xfrm>
            <a:off x="3230563" y="5832475"/>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416" name="AutoShape 15"/>
          <p:cNvSpPr>
            <a:spLocks noChangeArrowheads="1"/>
          </p:cNvSpPr>
          <p:nvPr/>
        </p:nvSpPr>
        <p:spPr bwMode="auto">
          <a:xfrm>
            <a:off x="3611563" y="5399088"/>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7" name="AutoShape 17"/>
          <p:cNvSpPr>
            <a:spLocks noChangeArrowheads="1"/>
          </p:cNvSpPr>
          <p:nvPr/>
        </p:nvSpPr>
        <p:spPr bwMode="auto">
          <a:xfrm>
            <a:off x="4449763" y="48529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8" name="AutoShape 18"/>
          <p:cNvSpPr>
            <a:spLocks noChangeArrowheads="1"/>
          </p:cNvSpPr>
          <p:nvPr/>
        </p:nvSpPr>
        <p:spPr bwMode="auto">
          <a:xfrm>
            <a:off x="3740150" y="498316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9" name="AutoShape 19"/>
          <p:cNvSpPr>
            <a:spLocks noChangeArrowheads="1"/>
          </p:cNvSpPr>
          <p:nvPr/>
        </p:nvSpPr>
        <p:spPr bwMode="auto">
          <a:xfrm>
            <a:off x="4906963" y="4395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0" name="AutoShape 20"/>
          <p:cNvSpPr>
            <a:spLocks noChangeArrowheads="1"/>
          </p:cNvSpPr>
          <p:nvPr/>
        </p:nvSpPr>
        <p:spPr bwMode="auto">
          <a:xfrm>
            <a:off x="4321175" y="537527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1" name="AutoShape 21"/>
          <p:cNvSpPr>
            <a:spLocks noChangeArrowheads="1"/>
          </p:cNvSpPr>
          <p:nvPr/>
        </p:nvSpPr>
        <p:spPr bwMode="auto">
          <a:xfrm>
            <a:off x="4754563" y="50053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2" name="AutoShape 22"/>
          <p:cNvSpPr>
            <a:spLocks noChangeArrowheads="1"/>
          </p:cNvSpPr>
          <p:nvPr/>
        </p:nvSpPr>
        <p:spPr bwMode="auto">
          <a:xfrm>
            <a:off x="5364163" y="4776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3" name="AutoShape 23"/>
          <p:cNvSpPr>
            <a:spLocks noChangeArrowheads="1"/>
          </p:cNvSpPr>
          <p:nvPr/>
        </p:nvSpPr>
        <p:spPr bwMode="auto">
          <a:xfrm>
            <a:off x="5668963" y="42672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17424" name="Straight Connector 20"/>
          <p:cNvCxnSpPr>
            <a:cxnSpLocks noChangeShapeType="1"/>
          </p:cNvCxnSpPr>
          <p:nvPr/>
        </p:nvCxnSpPr>
        <p:spPr bwMode="auto">
          <a:xfrm flipV="1">
            <a:off x="3382963" y="4191000"/>
            <a:ext cx="2743200" cy="1524000"/>
          </a:xfrm>
          <a:prstGeom prst="line">
            <a:avLst/>
          </a:prstGeom>
          <a:noFill/>
          <a:ln w="19050">
            <a:solidFill>
              <a:schemeClr val="tx1"/>
            </a:solidFill>
            <a:round/>
            <a:headEnd/>
            <a:tailEnd/>
          </a:ln>
        </p:spPr>
      </p:cxnSp>
      <p:sp>
        <p:nvSpPr>
          <p:cNvPr id="17425" name="TextBox 15"/>
          <p:cNvSpPr txBox="1">
            <a:spLocks noChangeArrowheads="1"/>
          </p:cNvSpPr>
          <p:nvPr/>
        </p:nvSpPr>
        <p:spPr bwMode="auto">
          <a:xfrm>
            <a:off x="2024063" y="4419600"/>
            <a:ext cx="1133475" cy="1200150"/>
          </a:xfrm>
          <a:prstGeom prst="rect">
            <a:avLst/>
          </a:prstGeom>
          <a:noFill/>
          <a:ln w="9525">
            <a:noFill/>
            <a:miter lim="800000"/>
            <a:headEnd/>
            <a:tailEnd/>
          </a:ln>
        </p:spPr>
        <p:txBody>
          <a:bodyPr wrap="none">
            <a:prstTxWarp prst="textNoShape">
              <a:avLst/>
            </a:prstTxWarp>
            <a:spAutoFit/>
          </a:bodyPr>
          <a:lstStyle/>
          <a:p>
            <a:pPr algn="ctr"/>
            <a:r>
              <a:rPr lang="en-US" sz="1800" i="1" dirty="0"/>
              <a:t>y</a:t>
            </a:r>
          </a:p>
          <a:p>
            <a:pPr algn="ctr"/>
            <a:r>
              <a:rPr lang="en-US" sz="1800" dirty="0"/>
              <a:t>dependent</a:t>
            </a:r>
          </a:p>
          <a:p>
            <a:pPr algn="ctr"/>
            <a:r>
              <a:rPr lang="en-US" sz="1800" dirty="0"/>
              <a:t>variable</a:t>
            </a:r>
          </a:p>
          <a:p>
            <a:pPr algn="ctr"/>
            <a:r>
              <a:rPr lang="en-US" sz="1800" dirty="0"/>
              <a:t>(output)</a:t>
            </a:r>
          </a:p>
        </p:txBody>
      </p:sp>
      <p:sp>
        <p:nvSpPr>
          <p:cNvPr id="17426" name="TextBox 16"/>
          <p:cNvSpPr txBox="1">
            <a:spLocks noChangeArrowheads="1"/>
          </p:cNvSpPr>
          <p:nvPr/>
        </p:nvSpPr>
        <p:spPr bwMode="auto">
          <a:xfrm>
            <a:off x="2881313" y="5800725"/>
            <a:ext cx="3748087" cy="368300"/>
          </a:xfrm>
          <a:prstGeom prst="rect">
            <a:avLst/>
          </a:prstGeom>
          <a:noFill/>
          <a:ln w="9525">
            <a:noFill/>
            <a:miter lim="800000"/>
            <a:headEnd/>
            <a:tailEnd/>
          </a:ln>
        </p:spPr>
        <p:txBody>
          <a:bodyPr>
            <a:prstTxWarp prst="textNoShape">
              <a:avLst/>
            </a:prstTxWarp>
            <a:spAutoFit/>
          </a:bodyPr>
          <a:lstStyle/>
          <a:p>
            <a:pPr algn="ctr"/>
            <a:r>
              <a:rPr lang="en-US" sz="1800" i="1"/>
              <a:t>x – </a:t>
            </a:r>
            <a:r>
              <a:rPr lang="en-US" sz="1800"/>
              <a:t>independent variable (input)</a:t>
            </a:r>
          </a:p>
        </p:txBody>
      </p:sp>
      <p:sp>
        <p:nvSpPr>
          <p:cNvPr id="20" name="Oval 19">
            <a:extLst>
              <a:ext uri="{FF2B5EF4-FFF2-40B4-BE49-F238E27FC236}">
                <a16:creationId xmlns:a16="http://schemas.microsoft.com/office/drawing/2014/main" id="{78DB3E18-BD0D-2343-85E1-D93E06CC7F10}"/>
              </a:ext>
            </a:extLst>
          </p:cNvPr>
          <p:cNvSpPr/>
          <p:nvPr/>
        </p:nvSpPr>
        <p:spPr bwMode="auto">
          <a:xfrm>
            <a:off x="4973747" y="5797659"/>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cxnSp>
        <p:nvCxnSpPr>
          <p:cNvPr id="21" name="Straight Connector 20">
            <a:extLst>
              <a:ext uri="{FF2B5EF4-FFF2-40B4-BE49-F238E27FC236}">
                <a16:creationId xmlns:a16="http://schemas.microsoft.com/office/drawing/2014/main" id="{121055AD-8B77-F84C-8846-3A31E8E715C2}"/>
              </a:ext>
            </a:extLst>
          </p:cNvPr>
          <p:cNvCxnSpPr>
            <a:cxnSpLocks/>
            <a:stCxn id="20" idx="0"/>
          </p:cNvCxnSpPr>
          <p:nvPr/>
        </p:nvCxnSpPr>
        <p:spPr bwMode="auto">
          <a:xfrm flipV="1">
            <a:off x="5011847" y="4782453"/>
            <a:ext cx="0" cy="1015206"/>
          </a:xfrm>
          <a:prstGeom prst="line">
            <a:avLst/>
          </a:prstGeom>
          <a:solidFill>
            <a:schemeClr val="accent1"/>
          </a:solidFill>
          <a:ln w="9525" cap="flat" cmpd="sng" algn="ctr">
            <a:solidFill>
              <a:srgbClr val="66FF66"/>
            </a:solidFill>
            <a:prstDash val="solid"/>
            <a:round/>
            <a:headEnd type="none" w="med" len="med"/>
            <a:tailEnd type="none" w="med" len="med"/>
          </a:ln>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Delta Rule for Classification?</a:t>
            </a:r>
          </a:p>
        </p:txBody>
      </p:sp>
      <p:sp>
        <p:nvSpPr>
          <p:cNvPr id="32771"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32772" name="Slide Number Placeholder 4"/>
          <p:cNvSpPr>
            <a:spLocks noGrp="1"/>
          </p:cNvSpPr>
          <p:nvPr>
            <p:ph type="sldNum" sz="quarter" idx="12"/>
          </p:nvPr>
        </p:nvSpPr>
        <p:spPr>
          <a:noFill/>
        </p:spPr>
        <p:txBody>
          <a:bodyPr/>
          <a:lstStyle/>
          <a:p>
            <a:fld id="{D8440C6B-D56E-974E-A18B-79B8BEF90C37}" type="slidenum">
              <a:rPr lang="en-US" smtClean="0">
                <a:latin typeface="Times New Roman" pitchFamily="1" charset="0"/>
              </a:rPr>
              <a:pPr/>
              <a:t>20</a:t>
            </a:fld>
            <a:endParaRPr lang="en-US">
              <a:latin typeface="Times New Roman" pitchFamily="1" charset="0"/>
            </a:endParaRPr>
          </a:p>
        </p:txBody>
      </p:sp>
      <p:cxnSp>
        <p:nvCxnSpPr>
          <p:cNvPr id="32773" name="Straight Connector 67"/>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2774" name="TextBox 68"/>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2775" name="Oval 69"/>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76" name="Oval 70"/>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77" name="Oval 71"/>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78" name="Oval 72"/>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79" name="Oval 73"/>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80" name="Oval 74"/>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2781" name="Oval 75"/>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82" name="Oval 76"/>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2783" name="Straight Connector 77"/>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2784" name="TextBox 78"/>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2785" name="TextBox 79"/>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2786" name="TextBox 80"/>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2787" name="Straight Connector 81"/>
          <p:cNvCxnSpPr>
            <a:cxnSpLocks noChangeShapeType="1"/>
          </p:cNvCxnSpPr>
          <p:nvPr/>
        </p:nvCxnSpPr>
        <p:spPr bwMode="auto">
          <a:xfrm rot="10800000" flipV="1">
            <a:off x="2181225" y="2757488"/>
            <a:ext cx="5819775" cy="1357312"/>
          </a:xfrm>
          <a:prstGeom prst="line">
            <a:avLst/>
          </a:prstGeom>
          <a:noFill/>
          <a:ln w="9525">
            <a:solidFill>
              <a:schemeClr val="tx1"/>
            </a:solidFill>
            <a:round/>
            <a:headEnd/>
            <a:tailEnd/>
          </a:ln>
        </p:spPr>
      </p:cxnSp>
      <p:sp>
        <p:nvSpPr>
          <p:cNvPr id="32788" name="Oval 82"/>
          <p:cNvSpPr>
            <a:spLocks noChangeArrowheads="1"/>
          </p:cNvSpPr>
          <p:nvPr/>
        </p:nvSpPr>
        <p:spPr bwMode="auto">
          <a:xfrm>
            <a:off x="4876800" y="34274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2789" name="Straight Connector 83"/>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2790" name="TextBox 84"/>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2791" name="Oval 85"/>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92" name="Oval 86"/>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93" name="Oval 87"/>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94" name="Oval 88"/>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95" name="Oval 89"/>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96" name="Oval 90"/>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2797" name="Oval 91"/>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98" name="Oval 92"/>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2799" name="Straight Connector 93"/>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2800" name="TextBox 94"/>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2801" name="TextBox 95"/>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2802" name="TextBox 96"/>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2803" name="Straight Connector 97"/>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2804" name="Oval 98"/>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
        <p:nvSpPr>
          <p:cNvPr id="32805" name="Content Placeholder 2"/>
          <p:cNvSpPr>
            <a:spLocks noGrp="1"/>
          </p:cNvSpPr>
          <p:nvPr>
            <p:ph idx="1"/>
          </p:nvPr>
        </p:nvSpPr>
        <p:spPr>
          <a:xfrm>
            <a:off x="762000" y="4343400"/>
            <a:ext cx="7772400" cy="1357313"/>
          </a:xfrm>
        </p:spPr>
        <p:txBody>
          <a:bodyPr/>
          <a:lstStyle/>
          <a:p>
            <a:r>
              <a:rPr lang="en-US" sz="1800" dirty="0">
                <a:ea typeface="ＭＳ Ｐゴシック" pitchFamily="1" charset="-128"/>
                <a:cs typeface="ＭＳ Ｐゴシック" pitchFamily="1" charset="-128"/>
              </a:rPr>
              <a:t>Leads to misclassifications even though the data is linearly separable</a:t>
            </a:r>
          </a:p>
          <a:p>
            <a:r>
              <a:rPr lang="en-US" sz="1800" dirty="0">
                <a:ea typeface="ＭＳ Ｐゴシック" pitchFamily="1" charset="-128"/>
                <a:cs typeface="ＭＳ Ｐゴシック" pitchFamily="1" charset="-128"/>
              </a:rPr>
              <a:t>For Delta rule the objective function is to minimize the regression line SSE, not maximize classification</a:t>
            </a:r>
          </a:p>
          <a:p>
            <a:endParaRPr lang="en-US" sz="1800" dirty="0">
              <a:ea typeface="ＭＳ Ｐゴシック" pitchFamily="1" charset="-128"/>
              <a:cs typeface="ＭＳ Ｐゴシック" pitchFamily="1"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Delta Rule for Classification?</a:t>
            </a:r>
          </a:p>
        </p:txBody>
      </p:sp>
      <p:sp>
        <p:nvSpPr>
          <p:cNvPr id="33795" name="Content Placeholder 2"/>
          <p:cNvSpPr>
            <a:spLocks noGrp="1"/>
          </p:cNvSpPr>
          <p:nvPr>
            <p:ph idx="1"/>
          </p:nvPr>
        </p:nvSpPr>
        <p:spPr>
          <a:xfrm>
            <a:off x="762000" y="5638800"/>
            <a:ext cx="7772400" cy="609600"/>
          </a:xfrm>
        </p:spPr>
        <p:txBody>
          <a:bodyPr/>
          <a:lstStyle/>
          <a:p>
            <a:r>
              <a:rPr lang="en-US" sz="1800">
                <a:ea typeface="ＭＳ Ｐゴシック" pitchFamily="1" charset="-128"/>
                <a:cs typeface="ＭＳ Ｐゴシック" pitchFamily="1" charset="-128"/>
              </a:rPr>
              <a:t>What would happen if we were doing a regression fit with a sigmoid/logistic curve rather than a line?</a:t>
            </a:r>
          </a:p>
          <a:p>
            <a:endParaRPr lang="en-US" sz="1800">
              <a:ea typeface="ＭＳ Ｐゴシック" pitchFamily="1" charset="-128"/>
              <a:cs typeface="ＭＳ Ｐゴシック" pitchFamily="1" charset="-128"/>
            </a:endParaRPr>
          </a:p>
        </p:txBody>
      </p:sp>
      <p:sp>
        <p:nvSpPr>
          <p:cNvPr id="33796"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33797" name="Slide Number Placeholder 4"/>
          <p:cNvSpPr>
            <a:spLocks noGrp="1"/>
          </p:cNvSpPr>
          <p:nvPr>
            <p:ph type="sldNum" sz="quarter" idx="12"/>
          </p:nvPr>
        </p:nvSpPr>
        <p:spPr>
          <a:noFill/>
        </p:spPr>
        <p:txBody>
          <a:bodyPr/>
          <a:lstStyle/>
          <a:p>
            <a:fld id="{A57EECB7-7E66-5047-9C30-130C59CBE71D}" type="slidenum">
              <a:rPr lang="en-US" smtClean="0">
                <a:latin typeface="Times New Roman" pitchFamily="1" charset="0"/>
              </a:rPr>
              <a:pPr/>
              <a:t>21</a:t>
            </a:fld>
            <a:endParaRPr lang="en-US">
              <a:latin typeface="Times New Roman" pitchFamily="1" charset="0"/>
            </a:endParaRPr>
          </a:p>
        </p:txBody>
      </p:sp>
      <p:cxnSp>
        <p:nvCxnSpPr>
          <p:cNvPr id="33798" name="Straight Connector 33"/>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3799" name="TextBox 34"/>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3800" name="Oval 36"/>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01" name="Oval 37"/>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2" name="Oval 38"/>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3" name="Oval 40"/>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04" name="Oval 41"/>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05" name="Oval 42"/>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3806" name="Oval 43"/>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07" name="Oval 44"/>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3808" name="Straight Connector 45"/>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3809" name="TextBox 46"/>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3810" name="TextBox 47"/>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3811" name="TextBox 48"/>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3812" name="Straight Connector 49"/>
          <p:cNvCxnSpPr>
            <a:cxnSpLocks noChangeShapeType="1"/>
          </p:cNvCxnSpPr>
          <p:nvPr/>
        </p:nvCxnSpPr>
        <p:spPr bwMode="auto">
          <a:xfrm rot="10800000" flipV="1">
            <a:off x="2181225" y="2757488"/>
            <a:ext cx="5819775" cy="1357312"/>
          </a:xfrm>
          <a:prstGeom prst="line">
            <a:avLst/>
          </a:prstGeom>
          <a:noFill/>
          <a:ln w="9525">
            <a:solidFill>
              <a:schemeClr val="tx1"/>
            </a:solidFill>
            <a:round/>
            <a:headEnd/>
            <a:tailEnd/>
          </a:ln>
        </p:spPr>
      </p:cxnSp>
      <p:sp>
        <p:nvSpPr>
          <p:cNvPr id="33813" name="Oval 50"/>
          <p:cNvSpPr>
            <a:spLocks noChangeArrowheads="1"/>
          </p:cNvSpPr>
          <p:nvPr/>
        </p:nvSpPr>
        <p:spPr bwMode="auto">
          <a:xfrm>
            <a:off x="4876800" y="34274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3814" name="Straight Connector 51"/>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3815" name="TextBox 52"/>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3816" name="Oval 53"/>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17" name="Oval 54"/>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8" name="Oval 55"/>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9" name="Oval 56"/>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20" name="Oval 57"/>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21" name="Oval 58"/>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3822" name="Oval 59"/>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23" name="Oval 60"/>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3824" name="Straight Connector 61"/>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3825" name="TextBox 62"/>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3826" name="TextBox 63"/>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3827" name="TextBox 64"/>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3828" name="Straight Connector 66"/>
          <p:cNvCxnSpPr>
            <a:cxnSpLocks noChangeShapeType="1"/>
          </p:cNvCxnSpPr>
          <p:nvPr/>
        </p:nvCxnSpPr>
        <p:spPr bwMode="auto">
          <a:xfrm>
            <a:off x="2667000" y="5345113"/>
            <a:ext cx="4191000" cy="1587"/>
          </a:xfrm>
          <a:prstGeom prst="line">
            <a:avLst/>
          </a:prstGeom>
          <a:noFill/>
          <a:ln w="9525">
            <a:solidFill>
              <a:schemeClr val="tx1"/>
            </a:solidFill>
            <a:round/>
            <a:headEnd/>
            <a:tailEnd/>
          </a:ln>
        </p:spPr>
      </p:cxnSp>
      <p:sp>
        <p:nvSpPr>
          <p:cNvPr id="33829" name="TextBox 67"/>
          <p:cNvSpPr txBox="1">
            <a:spLocks noChangeArrowheads="1"/>
          </p:cNvSpPr>
          <p:nvPr/>
        </p:nvSpPr>
        <p:spPr bwMode="auto">
          <a:xfrm>
            <a:off x="4283075" y="5268913"/>
            <a:ext cx="365125" cy="369887"/>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3830" name="Oval 68"/>
          <p:cNvSpPr>
            <a:spLocks noChangeArrowheads="1"/>
          </p:cNvSpPr>
          <p:nvPr/>
        </p:nvSpPr>
        <p:spPr bwMode="auto">
          <a:xfrm>
            <a:off x="47244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31" name="Oval 69"/>
          <p:cNvSpPr>
            <a:spLocks noChangeArrowheads="1"/>
          </p:cNvSpPr>
          <p:nvPr/>
        </p:nvSpPr>
        <p:spPr bwMode="auto">
          <a:xfrm>
            <a:off x="75438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32" name="Oval 70"/>
          <p:cNvSpPr>
            <a:spLocks noChangeArrowheads="1"/>
          </p:cNvSpPr>
          <p:nvPr/>
        </p:nvSpPr>
        <p:spPr bwMode="auto">
          <a:xfrm>
            <a:off x="68580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33" name="Oval 71"/>
          <p:cNvSpPr>
            <a:spLocks noChangeArrowheads="1"/>
          </p:cNvSpPr>
          <p:nvPr/>
        </p:nvSpPr>
        <p:spPr bwMode="auto">
          <a:xfrm>
            <a:off x="43434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34" name="Oval 72"/>
          <p:cNvSpPr>
            <a:spLocks noChangeArrowheads="1"/>
          </p:cNvSpPr>
          <p:nvPr/>
        </p:nvSpPr>
        <p:spPr bwMode="auto">
          <a:xfrm>
            <a:off x="2895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35" name="Oval 73"/>
          <p:cNvSpPr>
            <a:spLocks noChangeArrowheads="1"/>
          </p:cNvSpPr>
          <p:nvPr/>
        </p:nvSpPr>
        <p:spPr bwMode="auto">
          <a:xfrm>
            <a:off x="38100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3836" name="Oval 74"/>
          <p:cNvSpPr>
            <a:spLocks noChangeArrowheads="1"/>
          </p:cNvSpPr>
          <p:nvPr/>
        </p:nvSpPr>
        <p:spPr bwMode="auto">
          <a:xfrm>
            <a:off x="3390900" y="53086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37" name="Oval 75"/>
          <p:cNvSpPr>
            <a:spLocks noChangeArrowheads="1"/>
          </p:cNvSpPr>
          <p:nvPr/>
        </p:nvSpPr>
        <p:spPr bwMode="auto">
          <a:xfrm>
            <a:off x="3657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3838" name="Straight Connector 76"/>
          <p:cNvCxnSpPr>
            <a:cxnSpLocks noChangeShapeType="1"/>
          </p:cNvCxnSpPr>
          <p:nvPr/>
        </p:nvCxnSpPr>
        <p:spPr bwMode="auto">
          <a:xfrm rot="5400000" flipH="1" flipV="1">
            <a:off x="2323307" y="5003006"/>
            <a:ext cx="687388" cy="3175"/>
          </a:xfrm>
          <a:prstGeom prst="line">
            <a:avLst/>
          </a:prstGeom>
          <a:noFill/>
          <a:ln w="9525">
            <a:solidFill>
              <a:schemeClr val="tx1"/>
            </a:solidFill>
            <a:round/>
            <a:headEnd/>
            <a:tailEnd/>
          </a:ln>
        </p:spPr>
      </p:cxnSp>
      <p:sp>
        <p:nvSpPr>
          <p:cNvPr id="33839" name="TextBox 77"/>
          <p:cNvSpPr txBox="1">
            <a:spLocks noChangeArrowheads="1"/>
          </p:cNvSpPr>
          <p:nvPr/>
        </p:nvSpPr>
        <p:spPr bwMode="auto">
          <a:xfrm>
            <a:off x="2133600" y="4811713"/>
            <a:ext cx="352425" cy="369887"/>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3840" name="TextBox 78"/>
          <p:cNvSpPr txBox="1">
            <a:spLocks noChangeArrowheads="1"/>
          </p:cNvSpPr>
          <p:nvPr/>
        </p:nvSpPr>
        <p:spPr bwMode="auto">
          <a:xfrm>
            <a:off x="2443163" y="5129213"/>
            <a:ext cx="300037" cy="368300"/>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3841" name="TextBox 79"/>
          <p:cNvSpPr txBox="1">
            <a:spLocks noChangeArrowheads="1"/>
          </p:cNvSpPr>
          <p:nvPr/>
        </p:nvSpPr>
        <p:spPr bwMode="auto">
          <a:xfrm>
            <a:off x="2443163" y="4595813"/>
            <a:ext cx="300037" cy="368300"/>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3842" name="Straight Connector 80"/>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3843" name="Oval 81"/>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Delta Rule for Classification?</a:t>
            </a:r>
          </a:p>
        </p:txBody>
      </p:sp>
      <p:sp>
        <p:nvSpPr>
          <p:cNvPr id="34819" name="Content Placeholder 2"/>
          <p:cNvSpPr>
            <a:spLocks noGrp="1"/>
          </p:cNvSpPr>
          <p:nvPr>
            <p:ph idx="1"/>
          </p:nvPr>
        </p:nvSpPr>
        <p:spPr>
          <a:xfrm>
            <a:off x="762000" y="5638800"/>
            <a:ext cx="7772400" cy="609600"/>
          </a:xfrm>
        </p:spPr>
        <p:txBody>
          <a:bodyPr/>
          <a:lstStyle/>
          <a:p>
            <a:r>
              <a:rPr lang="en-US" sz="1800" dirty="0">
                <a:ea typeface="ＭＳ Ｐゴシック" pitchFamily="1" charset="-128"/>
                <a:cs typeface="ＭＳ Ｐゴシック" pitchFamily="1" charset="-128"/>
              </a:rPr>
              <a:t>Sigmoid fits many decision cases quite well!  This is basically what logistic regression does.</a:t>
            </a:r>
          </a:p>
          <a:p>
            <a:endParaRPr lang="en-US" sz="1800" dirty="0">
              <a:ea typeface="ＭＳ Ｐゴシック" pitchFamily="1" charset="-128"/>
              <a:cs typeface="ＭＳ Ｐゴシック" pitchFamily="1" charset="-128"/>
            </a:endParaRPr>
          </a:p>
        </p:txBody>
      </p:sp>
      <p:sp>
        <p:nvSpPr>
          <p:cNvPr id="34820"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34821" name="Slide Number Placeholder 4"/>
          <p:cNvSpPr>
            <a:spLocks noGrp="1"/>
          </p:cNvSpPr>
          <p:nvPr>
            <p:ph type="sldNum" sz="quarter" idx="12"/>
          </p:nvPr>
        </p:nvSpPr>
        <p:spPr>
          <a:noFill/>
        </p:spPr>
        <p:txBody>
          <a:bodyPr/>
          <a:lstStyle/>
          <a:p>
            <a:fld id="{334F1BAC-E8EE-8541-9E83-359E3A7EF53E}" type="slidenum">
              <a:rPr lang="en-US" smtClean="0">
                <a:latin typeface="Times New Roman" pitchFamily="1" charset="0"/>
              </a:rPr>
              <a:pPr/>
              <a:t>22</a:t>
            </a:fld>
            <a:endParaRPr lang="en-US">
              <a:latin typeface="Times New Roman" pitchFamily="1" charset="0"/>
            </a:endParaRPr>
          </a:p>
        </p:txBody>
      </p:sp>
      <p:cxnSp>
        <p:nvCxnSpPr>
          <p:cNvPr id="34822" name="Straight Connector 33"/>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4823" name="TextBox 34"/>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4824" name="Oval 36"/>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25" name="Oval 37"/>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26" name="Oval 38"/>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27" name="Oval 40"/>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28" name="Oval 41"/>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29" name="Oval 42"/>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4830" name="Oval 43"/>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31" name="Oval 44"/>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4832" name="Straight Connector 45"/>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4833" name="TextBox 46"/>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4834" name="TextBox 47"/>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4835" name="TextBox 48"/>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4836" name="Straight Connector 49"/>
          <p:cNvCxnSpPr>
            <a:cxnSpLocks noChangeShapeType="1"/>
          </p:cNvCxnSpPr>
          <p:nvPr/>
        </p:nvCxnSpPr>
        <p:spPr bwMode="auto">
          <a:xfrm rot="10800000" flipV="1">
            <a:off x="2181225" y="2757488"/>
            <a:ext cx="5819775" cy="1357312"/>
          </a:xfrm>
          <a:prstGeom prst="line">
            <a:avLst/>
          </a:prstGeom>
          <a:noFill/>
          <a:ln w="9525">
            <a:solidFill>
              <a:schemeClr val="tx1"/>
            </a:solidFill>
            <a:round/>
            <a:headEnd/>
            <a:tailEnd/>
          </a:ln>
        </p:spPr>
      </p:cxnSp>
      <p:sp>
        <p:nvSpPr>
          <p:cNvPr id="34837" name="Oval 50"/>
          <p:cNvSpPr>
            <a:spLocks noChangeArrowheads="1"/>
          </p:cNvSpPr>
          <p:nvPr/>
        </p:nvSpPr>
        <p:spPr bwMode="auto">
          <a:xfrm>
            <a:off x="4876800" y="34274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4838" name="Straight Connector 51"/>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4839" name="TextBox 52"/>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4840" name="Oval 53"/>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41" name="Oval 54"/>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42" name="Oval 55"/>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43" name="Oval 56"/>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44" name="Oval 57"/>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45" name="Oval 58"/>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4846" name="Oval 59"/>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47" name="Oval 60"/>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4848" name="Straight Connector 61"/>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4849" name="TextBox 62"/>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4850" name="TextBox 63"/>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4851" name="TextBox 64"/>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4852" name="Straight Connector 66"/>
          <p:cNvCxnSpPr>
            <a:cxnSpLocks noChangeShapeType="1"/>
          </p:cNvCxnSpPr>
          <p:nvPr/>
        </p:nvCxnSpPr>
        <p:spPr bwMode="auto">
          <a:xfrm>
            <a:off x="2667000" y="5345113"/>
            <a:ext cx="4191000" cy="1587"/>
          </a:xfrm>
          <a:prstGeom prst="line">
            <a:avLst/>
          </a:prstGeom>
          <a:noFill/>
          <a:ln w="9525">
            <a:solidFill>
              <a:schemeClr val="tx1"/>
            </a:solidFill>
            <a:round/>
            <a:headEnd/>
            <a:tailEnd/>
          </a:ln>
        </p:spPr>
      </p:cxnSp>
      <p:sp>
        <p:nvSpPr>
          <p:cNvPr id="34853" name="TextBox 67"/>
          <p:cNvSpPr txBox="1">
            <a:spLocks noChangeArrowheads="1"/>
          </p:cNvSpPr>
          <p:nvPr/>
        </p:nvSpPr>
        <p:spPr bwMode="auto">
          <a:xfrm>
            <a:off x="4283075" y="5268913"/>
            <a:ext cx="365125" cy="369887"/>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4854" name="Oval 68"/>
          <p:cNvSpPr>
            <a:spLocks noChangeArrowheads="1"/>
          </p:cNvSpPr>
          <p:nvPr/>
        </p:nvSpPr>
        <p:spPr bwMode="auto">
          <a:xfrm>
            <a:off x="47244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55" name="Oval 69"/>
          <p:cNvSpPr>
            <a:spLocks noChangeArrowheads="1"/>
          </p:cNvSpPr>
          <p:nvPr/>
        </p:nvSpPr>
        <p:spPr bwMode="auto">
          <a:xfrm>
            <a:off x="75438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56" name="Oval 70"/>
          <p:cNvSpPr>
            <a:spLocks noChangeArrowheads="1"/>
          </p:cNvSpPr>
          <p:nvPr/>
        </p:nvSpPr>
        <p:spPr bwMode="auto">
          <a:xfrm>
            <a:off x="68580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57" name="Oval 71"/>
          <p:cNvSpPr>
            <a:spLocks noChangeArrowheads="1"/>
          </p:cNvSpPr>
          <p:nvPr/>
        </p:nvSpPr>
        <p:spPr bwMode="auto">
          <a:xfrm>
            <a:off x="43434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58" name="Oval 72"/>
          <p:cNvSpPr>
            <a:spLocks noChangeArrowheads="1"/>
          </p:cNvSpPr>
          <p:nvPr/>
        </p:nvSpPr>
        <p:spPr bwMode="auto">
          <a:xfrm>
            <a:off x="2895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59" name="Oval 73"/>
          <p:cNvSpPr>
            <a:spLocks noChangeArrowheads="1"/>
          </p:cNvSpPr>
          <p:nvPr/>
        </p:nvSpPr>
        <p:spPr bwMode="auto">
          <a:xfrm>
            <a:off x="38100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4860" name="Oval 74"/>
          <p:cNvSpPr>
            <a:spLocks noChangeArrowheads="1"/>
          </p:cNvSpPr>
          <p:nvPr/>
        </p:nvSpPr>
        <p:spPr bwMode="auto">
          <a:xfrm>
            <a:off x="3390900" y="53086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61" name="Oval 75"/>
          <p:cNvSpPr>
            <a:spLocks noChangeArrowheads="1"/>
          </p:cNvSpPr>
          <p:nvPr/>
        </p:nvSpPr>
        <p:spPr bwMode="auto">
          <a:xfrm>
            <a:off x="3657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4862" name="Straight Connector 76"/>
          <p:cNvCxnSpPr>
            <a:cxnSpLocks noChangeShapeType="1"/>
          </p:cNvCxnSpPr>
          <p:nvPr/>
        </p:nvCxnSpPr>
        <p:spPr bwMode="auto">
          <a:xfrm rot="5400000" flipH="1" flipV="1">
            <a:off x="2323307" y="5003006"/>
            <a:ext cx="687388" cy="3175"/>
          </a:xfrm>
          <a:prstGeom prst="line">
            <a:avLst/>
          </a:prstGeom>
          <a:noFill/>
          <a:ln w="9525">
            <a:solidFill>
              <a:schemeClr val="tx1"/>
            </a:solidFill>
            <a:round/>
            <a:headEnd/>
            <a:tailEnd/>
          </a:ln>
        </p:spPr>
      </p:cxnSp>
      <p:sp>
        <p:nvSpPr>
          <p:cNvPr id="34863" name="TextBox 77"/>
          <p:cNvSpPr txBox="1">
            <a:spLocks noChangeArrowheads="1"/>
          </p:cNvSpPr>
          <p:nvPr/>
        </p:nvSpPr>
        <p:spPr bwMode="auto">
          <a:xfrm>
            <a:off x="2133600" y="4811713"/>
            <a:ext cx="352425" cy="369887"/>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4864" name="TextBox 78"/>
          <p:cNvSpPr txBox="1">
            <a:spLocks noChangeArrowheads="1"/>
          </p:cNvSpPr>
          <p:nvPr/>
        </p:nvSpPr>
        <p:spPr bwMode="auto">
          <a:xfrm>
            <a:off x="2443163" y="5129213"/>
            <a:ext cx="300037" cy="368300"/>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4865" name="TextBox 79"/>
          <p:cNvSpPr txBox="1">
            <a:spLocks noChangeArrowheads="1"/>
          </p:cNvSpPr>
          <p:nvPr/>
        </p:nvSpPr>
        <p:spPr bwMode="auto">
          <a:xfrm>
            <a:off x="2443163" y="4595813"/>
            <a:ext cx="300037" cy="368300"/>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4866" name="Straight Connector 80"/>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4867" name="Oval 81"/>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4868" name="Curved Connector 32"/>
          <p:cNvCxnSpPr>
            <a:cxnSpLocks noChangeShapeType="1"/>
          </p:cNvCxnSpPr>
          <p:nvPr/>
        </p:nvCxnSpPr>
        <p:spPr bwMode="auto">
          <a:xfrm flipV="1">
            <a:off x="3059112" y="4735513"/>
            <a:ext cx="1981200" cy="609600"/>
          </a:xfrm>
          <a:prstGeom prst="curvedConnector3">
            <a:avLst>
              <a:gd name="adj1" fmla="val 50000"/>
            </a:avLst>
          </a:prstGeom>
          <a:noFill/>
          <a:ln w="9525">
            <a:solidFill>
              <a:schemeClr val="tx1"/>
            </a:solidFill>
            <a:round/>
            <a:headEnd/>
            <a:tailEnd/>
          </a:ln>
        </p:spPr>
      </p:cxnSp>
      <p:cxnSp>
        <p:nvCxnSpPr>
          <p:cNvPr id="34869" name="Straight Connector 85"/>
          <p:cNvCxnSpPr>
            <a:cxnSpLocks noChangeShapeType="1"/>
          </p:cNvCxnSpPr>
          <p:nvPr/>
        </p:nvCxnSpPr>
        <p:spPr bwMode="auto">
          <a:xfrm>
            <a:off x="5040312" y="4733925"/>
            <a:ext cx="2655888" cy="4763"/>
          </a:xfrm>
          <a:prstGeom prst="line">
            <a:avLst/>
          </a:prstGeom>
          <a:noFill/>
          <a:ln w="9525">
            <a:solidFill>
              <a:schemeClr val="tx1"/>
            </a:solidFill>
            <a:round/>
            <a:headEnd/>
            <a:tailEnd/>
          </a:ln>
        </p:spPr>
      </p:cxnSp>
      <p:sp>
        <p:nvSpPr>
          <p:cNvPr id="34870" name="Oval 88"/>
          <p:cNvSpPr>
            <a:spLocks noChangeArrowheads="1"/>
          </p:cNvSpPr>
          <p:nvPr/>
        </p:nvSpPr>
        <p:spPr bwMode="auto">
          <a:xfrm>
            <a:off x="4016043" y="4986338"/>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3"/>
          <p:cNvSpPr>
            <a:spLocks noGrp="1"/>
          </p:cNvSpPr>
          <p:nvPr>
            <p:ph type="sldNum" sz="quarter" idx="12"/>
          </p:nvPr>
        </p:nvSpPr>
        <p:spPr>
          <a:noFill/>
        </p:spPr>
        <p:txBody>
          <a:bodyPr/>
          <a:lstStyle/>
          <a:p>
            <a:fld id="{F9803429-18EA-8241-8853-00A51B487DA9}" type="slidenum">
              <a:rPr lang="en-US" smtClean="0">
                <a:latin typeface="Times New Roman" pitchFamily="1" charset="0"/>
              </a:rPr>
              <a:pPr/>
              <a:t>23</a:t>
            </a:fld>
            <a:endParaRPr lang="en-US">
              <a:latin typeface="Times New Roman" pitchFamily="1" charset="0"/>
            </a:endParaRPr>
          </a:p>
        </p:txBody>
      </p:sp>
      <p:grpSp>
        <p:nvGrpSpPr>
          <p:cNvPr id="35844" name="Group 93"/>
          <p:cNvGrpSpPr>
            <a:grpSpLocks/>
          </p:cNvGrpSpPr>
          <p:nvPr/>
        </p:nvGrpSpPr>
        <p:grpSpPr bwMode="auto">
          <a:xfrm>
            <a:off x="4214813" y="2362200"/>
            <a:ext cx="2033587" cy="2057400"/>
            <a:chOff x="1680" y="1584"/>
            <a:chExt cx="1281" cy="1296"/>
          </a:xfrm>
        </p:grpSpPr>
        <p:sp>
          <p:nvSpPr>
            <p:cNvPr id="35869" name="Line 77"/>
            <p:cNvSpPr>
              <a:spLocks noChangeShapeType="1"/>
            </p:cNvSpPr>
            <p:nvPr/>
          </p:nvSpPr>
          <p:spPr bwMode="auto">
            <a:xfrm flipV="1">
              <a:off x="1824" y="1584"/>
              <a:ext cx="897" cy="129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70" name="AutoShape 78"/>
            <p:cNvSpPr>
              <a:spLocks noChangeArrowheads="1"/>
            </p:cNvSpPr>
            <p:nvPr/>
          </p:nvSpPr>
          <p:spPr bwMode="auto">
            <a:xfrm>
              <a:off x="2688" y="1776"/>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1" name="AutoShape 79"/>
            <p:cNvSpPr>
              <a:spLocks noChangeArrowheads="1"/>
            </p:cNvSpPr>
            <p:nvPr/>
          </p:nvSpPr>
          <p:spPr bwMode="auto">
            <a:xfrm>
              <a:off x="2304" y="2256"/>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2" name="AutoShape 80"/>
            <p:cNvSpPr>
              <a:spLocks noChangeArrowheads="1"/>
            </p:cNvSpPr>
            <p:nvPr/>
          </p:nvSpPr>
          <p:spPr bwMode="auto">
            <a:xfrm>
              <a:off x="2544" y="2112"/>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3" name="AutoShape 81"/>
            <p:cNvSpPr>
              <a:spLocks noChangeArrowheads="1"/>
            </p:cNvSpPr>
            <p:nvPr/>
          </p:nvSpPr>
          <p:spPr bwMode="auto">
            <a:xfrm>
              <a:off x="2592" y="1968"/>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4" name="AutoShape 82"/>
            <p:cNvSpPr>
              <a:spLocks noChangeArrowheads="1"/>
            </p:cNvSpPr>
            <p:nvPr/>
          </p:nvSpPr>
          <p:spPr bwMode="auto">
            <a:xfrm>
              <a:off x="2304" y="2640"/>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5" name="AutoShape 83"/>
            <p:cNvSpPr>
              <a:spLocks noChangeArrowheads="1"/>
            </p:cNvSpPr>
            <p:nvPr/>
          </p:nvSpPr>
          <p:spPr bwMode="auto">
            <a:xfrm>
              <a:off x="2496" y="2352"/>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6" name="AutoShape 84"/>
            <p:cNvSpPr>
              <a:spLocks noChangeArrowheads="1"/>
            </p:cNvSpPr>
            <p:nvPr/>
          </p:nvSpPr>
          <p:spPr bwMode="auto">
            <a:xfrm>
              <a:off x="2880" y="2208"/>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7" name="AutoShape 85"/>
            <p:cNvSpPr>
              <a:spLocks noChangeArrowheads="1"/>
            </p:cNvSpPr>
            <p:nvPr/>
          </p:nvSpPr>
          <p:spPr bwMode="auto">
            <a:xfrm>
              <a:off x="2688" y="2544"/>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8" name="AutoShape 86"/>
            <p:cNvSpPr>
              <a:spLocks noChangeArrowheads="1"/>
            </p:cNvSpPr>
            <p:nvPr/>
          </p:nvSpPr>
          <p:spPr bwMode="auto">
            <a:xfrm>
              <a:off x="1920" y="2112"/>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79" name="AutoShape 87"/>
            <p:cNvSpPr>
              <a:spLocks noChangeArrowheads="1"/>
            </p:cNvSpPr>
            <p:nvPr/>
          </p:nvSpPr>
          <p:spPr bwMode="auto">
            <a:xfrm>
              <a:off x="2064" y="1728"/>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0" name="AutoShape 88"/>
            <p:cNvSpPr>
              <a:spLocks noChangeArrowheads="1"/>
            </p:cNvSpPr>
            <p:nvPr/>
          </p:nvSpPr>
          <p:spPr bwMode="auto">
            <a:xfrm>
              <a:off x="1680" y="2352"/>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1" name="AutoShape 89"/>
            <p:cNvSpPr>
              <a:spLocks noChangeArrowheads="1"/>
            </p:cNvSpPr>
            <p:nvPr/>
          </p:nvSpPr>
          <p:spPr bwMode="auto">
            <a:xfrm>
              <a:off x="2208" y="2016"/>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2" name="AutoShape 90"/>
            <p:cNvSpPr>
              <a:spLocks noChangeArrowheads="1"/>
            </p:cNvSpPr>
            <p:nvPr/>
          </p:nvSpPr>
          <p:spPr bwMode="auto">
            <a:xfrm>
              <a:off x="1776" y="1968"/>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3" name="AutoShape 91"/>
            <p:cNvSpPr>
              <a:spLocks noChangeArrowheads="1"/>
            </p:cNvSpPr>
            <p:nvPr/>
          </p:nvSpPr>
          <p:spPr bwMode="auto">
            <a:xfrm>
              <a:off x="2304" y="1680"/>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4" name="AutoShape 92"/>
            <p:cNvSpPr>
              <a:spLocks noChangeArrowheads="1"/>
            </p:cNvSpPr>
            <p:nvPr/>
          </p:nvSpPr>
          <p:spPr bwMode="auto">
            <a:xfrm>
              <a:off x="2016" y="1968"/>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grpSp>
      <p:grpSp>
        <p:nvGrpSpPr>
          <p:cNvPr id="35845" name="Group 103"/>
          <p:cNvGrpSpPr>
            <a:grpSpLocks/>
          </p:cNvGrpSpPr>
          <p:nvPr/>
        </p:nvGrpSpPr>
        <p:grpSpPr bwMode="auto">
          <a:xfrm>
            <a:off x="1828800" y="4741863"/>
            <a:ext cx="5486400" cy="1887537"/>
            <a:chOff x="992" y="1628"/>
            <a:chExt cx="3456" cy="1189"/>
          </a:xfrm>
        </p:grpSpPr>
        <p:grpSp>
          <p:nvGrpSpPr>
            <p:cNvPr id="35856" name="Group 22"/>
            <p:cNvGrpSpPr>
              <a:grpSpLocks/>
            </p:cNvGrpSpPr>
            <p:nvPr/>
          </p:nvGrpSpPr>
          <p:grpSpPr bwMode="auto">
            <a:xfrm>
              <a:off x="992" y="1628"/>
              <a:ext cx="3456" cy="1008"/>
              <a:chOff x="1104" y="1344"/>
              <a:chExt cx="3456" cy="1008"/>
            </a:xfrm>
          </p:grpSpPr>
          <p:sp>
            <p:nvSpPr>
              <p:cNvPr id="35859" name="Line 3"/>
              <p:cNvSpPr>
                <a:spLocks noChangeShapeType="1"/>
              </p:cNvSpPr>
              <p:nvPr/>
            </p:nvSpPr>
            <p:spPr bwMode="auto">
              <a:xfrm>
                <a:off x="1104" y="1920"/>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0" name="Line 4"/>
              <p:cNvSpPr>
                <a:spLocks noChangeShapeType="1"/>
              </p:cNvSpPr>
              <p:nvPr/>
            </p:nvSpPr>
            <p:spPr bwMode="auto">
              <a:xfrm flipV="1">
                <a:off x="1104" y="1344"/>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1" name="Line 5"/>
              <p:cNvSpPr>
                <a:spLocks noChangeShapeType="1"/>
              </p:cNvSpPr>
              <p:nvPr/>
            </p:nvSpPr>
            <p:spPr bwMode="auto">
              <a:xfrm flipV="1">
                <a:off x="2016" y="1344"/>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2" name="Line 14"/>
              <p:cNvSpPr>
                <a:spLocks noChangeShapeType="1"/>
              </p:cNvSpPr>
              <p:nvPr/>
            </p:nvSpPr>
            <p:spPr bwMode="auto">
              <a:xfrm>
                <a:off x="2736" y="1344"/>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3" name="Line 15"/>
              <p:cNvSpPr>
                <a:spLocks noChangeShapeType="1"/>
              </p:cNvSpPr>
              <p:nvPr/>
            </p:nvSpPr>
            <p:spPr bwMode="auto">
              <a:xfrm>
                <a:off x="2016" y="2352"/>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4" name="Line 16"/>
              <p:cNvSpPr>
                <a:spLocks noChangeShapeType="1"/>
              </p:cNvSpPr>
              <p:nvPr/>
            </p:nvSpPr>
            <p:spPr bwMode="auto">
              <a:xfrm flipV="1">
                <a:off x="2016" y="1776"/>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5" name="Line 17"/>
              <p:cNvSpPr>
                <a:spLocks noChangeShapeType="1"/>
              </p:cNvSpPr>
              <p:nvPr/>
            </p:nvSpPr>
            <p:spPr bwMode="auto">
              <a:xfrm flipV="1">
                <a:off x="2928" y="1776"/>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6" name="Line 18"/>
              <p:cNvSpPr>
                <a:spLocks noChangeShapeType="1"/>
              </p:cNvSpPr>
              <p:nvPr/>
            </p:nvSpPr>
            <p:spPr bwMode="auto">
              <a:xfrm>
                <a:off x="3648" y="1776"/>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7" name="Line 19"/>
              <p:cNvSpPr>
                <a:spLocks noChangeShapeType="1"/>
              </p:cNvSpPr>
              <p:nvPr/>
            </p:nvSpPr>
            <p:spPr bwMode="auto">
              <a:xfrm>
                <a:off x="2016" y="1920"/>
                <a:ext cx="0"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8" name="Line 21"/>
              <p:cNvSpPr>
                <a:spLocks noChangeShapeType="1"/>
              </p:cNvSpPr>
              <p:nvPr/>
            </p:nvSpPr>
            <p:spPr bwMode="auto">
              <a:xfrm>
                <a:off x="3648" y="1344"/>
                <a:ext cx="0"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35857" name="Rectangle 99"/>
            <p:cNvSpPr>
              <a:spLocks noChangeArrowheads="1"/>
            </p:cNvSpPr>
            <p:nvPr/>
          </p:nvSpPr>
          <p:spPr bwMode="auto">
            <a:xfrm>
              <a:off x="1099" y="2229"/>
              <a:ext cx="164" cy="173"/>
            </a:xfrm>
            <a:prstGeom prst="rect">
              <a:avLst/>
            </a:prstGeom>
            <a:noFill/>
            <a:ln w="9525">
              <a:noFill/>
              <a:miter lim="800000"/>
              <a:headEnd/>
              <a:tailEnd/>
            </a:ln>
          </p:spPr>
          <p:txBody>
            <a:bodyPr>
              <a:prstTxWarp prst="textNoShape">
                <a:avLst/>
              </a:prstTxWarp>
              <a:spAutoFit/>
            </a:bodyPr>
            <a:lstStyle/>
            <a:p>
              <a:r>
                <a:rPr lang="en-US" sz="1200"/>
                <a:t>1</a:t>
              </a:r>
            </a:p>
          </p:txBody>
        </p:sp>
        <p:sp>
          <p:nvSpPr>
            <p:cNvPr id="35858" name="Rectangle 101"/>
            <p:cNvSpPr>
              <a:spLocks noChangeArrowheads="1"/>
            </p:cNvSpPr>
            <p:nvPr/>
          </p:nvSpPr>
          <p:spPr bwMode="auto">
            <a:xfrm>
              <a:off x="2124" y="2644"/>
              <a:ext cx="164" cy="173"/>
            </a:xfrm>
            <a:prstGeom prst="rect">
              <a:avLst/>
            </a:prstGeom>
            <a:noFill/>
            <a:ln w="9525">
              <a:noFill/>
              <a:miter lim="800000"/>
              <a:headEnd/>
              <a:tailEnd/>
            </a:ln>
          </p:spPr>
          <p:txBody>
            <a:bodyPr>
              <a:prstTxWarp prst="textNoShape">
                <a:avLst/>
              </a:prstTxWarp>
              <a:spAutoFit/>
            </a:bodyPr>
            <a:lstStyle/>
            <a:p>
              <a:r>
                <a:rPr lang="en-US" sz="1200"/>
                <a:t>0</a:t>
              </a:r>
            </a:p>
          </p:txBody>
        </p:sp>
      </p:grpSp>
      <p:sp>
        <p:nvSpPr>
          <p:cNvPr id="35846" name="TextBox 56"/>
          <p:cNvSpPr txBox="1">
            <a:spLocks noChangeArrowheads="1"/>
          </p:cNvSpPr>
          <p:nvPr/>
        </p:nvSpPr>
        <p:spPr bwMode="auto">
          <a:xfrm>
            <a:off x="609600" y="228600"/>
            <a:ext cx="8077200" cy="2585323"/>
          </a:xfrm>
          <a:prstGeom prst="rect">
            <a:avLst/>
          </a:prstGeom>
          <a:noFill/>
          <a:ln w="9525">
            <a:noFill/>
            <a:miter lim="800000"/>
            <a:headEnd/>
            <a:tailEnd/>
          </a:ln>
        </p:spPr>
        <p:txBody>
          <a:bodyPr>
            <a:prstTxWarp prst="textNoShape">
              <a:avLst/>
            </a:prstTxWarp>
            <a:spAutoFit/>
          </a:bodyPr>
          <a:lstStyle/>
          <a:p>
            <a:r>
              <a:rPr lang="en-US" sz="1800" dirty="0"/>
              <a:t>Observation: Consider the 2 input perceptron case without a bias weight.  Note that the output </a:t>
            </a:r>
            <a:r>
              <a:rPr lang="en-US" sz="1800" i="1" dirty="0"/>
              <a:t>z</a:t>
            </a:r>
            <a:r>
              <a:rPr lang="en-US" sz="1800" dirty="0"/>
              <a:t> is a function of 2 input variables for the 2 input case (</a:t>
            </a:r>
            <a:r>
              <a:rPr lang="en-US" sz="1800" i="1" dirty="0"/>
              <a:t>x</a:t>
            </a:r>
            <a:r>
              <a:rPr lang="en-US" sz="1800" baseline="-25000" dirty="0"/>
              <a:t>1</a:t>
            </a:r>
            <a:r>
              <a:rPr lang="en-US" sz="1800" dirty="0"/>
              <a:t>, </a:t>
            </a:r>
            <a:r>
              <a:rPr lang="en-US" sz="1800" i="1" dirty="0"/>
              <a:t>x</a:t>
            </a:r>
            <a:r>
              <a:rPr lang="en-US" sz="1800" baseline="-25000" dirty="0"/>
              <a:t>2</a:t>
            </a:r>
            <a:r>
              <a:rPr lang="en-US" sz="1800" dirty="0"/>
              <a:t>), and thus we really have a 3-</a:t>
            </a:r>
            <a:r>
              <a:rPr lang="en-US" sz="1800" i="1" dirty="0"/>
              <a:t>d</a:t>
            </a:r>
            <a:r>
              <a:rPr lang="en-US" sz="1800" dirty="0"/>
              <a:t> decision surface (i.e. a plane accounting for the two input variables and the 3</a:t>
            </a:r>
            <a:r>
              <a:rPr lang="en-US" sz="1800" baseline="30000" dirty="0"/>
              <a:t>rd</a:t>
            </a:r>
            <a:r>
              <a:rPr lang="en-US" sz="1800" dirty="0"/>
              <a:t> dimension for the output), yet the decision boundary is still a line in the 2-</a:t>
            </a:r>
            <a:r>
              <a:rPr lang="en-US" sz="1800" i="1" dirty="0"/>
              <a:t>d</a:t>
            </a:r>
            <a:r>
              <a:rPr lang="en-US" sz="1800" dirty="0"/>
              <a:t> input space when we represent the outputs with different colors, symbols, etc.  The Delta rule would fit a regression plane to these points with the decision line being that line where the plane went through .5.  What would logistic regression do?</a:t>
            </a:r>
          </a:p>
          <a:p>
            <a:endParaRPr lang="en-US" sz="1800" dirty="0"/>
          </a:p>
          <a:p>
            <a:endParaRPr lang="en-US" sz="1800" dirty="0"/>
          </a:p>
        </p:txBody>
      </p:sp>
      <p:sp>
        <p:nvSpPr>
          <p:cNvPr id="35847" name="TextBox 57"/>
          <p:cNvSpPr txBox="1">
            <a:spLocks noChangeArrowheads="1"/>
          </p:cNvSpPr>
          <p:nvPr/>
        </p:nvSpPr>
        <p:spPr bwMode="auto">
          <a:xfrm>
            <a:off x="4140200" y="2870200"/>
            <a:ext cx="184150" cy="461963"/>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35842" name="Object 2"/>
          <p:cNvGraphicFramePr>
            <a:graphicFrameLocks noChangeAspect="1"/>
          </p:cNvGraphicFramePr>
          <p:nvPr>
            <p:extLst>
              <p:ext uri="{D42A27DB-BD31-4B8C-83A1-F6EECF244321}">
                <p14:modId xmlns:p14="http://schemas.microsoft.com/office/powerpoint/2010/main" val="4008477725"/>
              </p:ext>
            </p:extLst>
          </p:nvPr>
        </p:nvGraphicFramePr>
        <p:xfrm>
          <a:off x="1089468" y="2573338"/>
          <a:ext cx="2522537" cy="1517650"/>
        </p:xfrm>
        <a:graphic>
          <a:graphicData uri="http://schemas.openxmlformats.org/presentationml/2006/ole">
            <mc:AlternateContent xmlns:mc="http://schemas.openxmlformats.org/markup-compatibility/2006">
              <mc:Choice xmlns:v="urn:schemas-microsoft-com:vml" Requires="v">
                <p:oleObj spid="_x0000_s35928" name="Equation" r:id="rId4" imgW="1498997" imgH="889397" progId="Equation.3">
                  <p:embed/>
                </p:oleObj>
              </mc:Choice>
              <mc:Fallback>
                <p:oleObj name="Equation" r:id="rId4" imgW="1498997" imgH="88939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468" y="2573338"/>
                        <a:ext cx="2522537" cy="1517650"/>
                      </a:xfrm>
                      <a:prstGeom prst="rect">
                        <a:avLst/>
                      </a:prstGeom>
                      <a:solidFill>
                        <a:schemeClr val="accent1"/>
                      </a:solidFill>
                      <a:ln>
                        <a:noFill/>
                      </a:ln>
                      <a:extLst>
                        <a:ext uri="{91240B29-F687-4f45-9708-019B960494DF}">
                          <a14:hiddenLine xmlns="" xmlns:a14="http://schemas.microsoft.com/office/drawing/2010/main" w="9525">
                            <a:solidFill>
                              <a:schemeClr val="bg1"/>
                            </a:solidFill>
                            <a:miter lim="800000"/>
                            <a:headEnd/>
                            <a:tailEnd/>
                          </a14:hiddenLine>
                        </a:ext>
                      </a:extLst>
                    </p:spPr>
                  </p:pic>
                </p:oleObj>
              </mc:Fallback>
            </mc:AlternateContent>
          </a:graphicData>
        </a:graphic>
      </p:graphicFrame>
      <p:sp>
        <p:nvSpPr>
          <p:cNvPr id="35848" name="AutoShape 88"/>
          <p:cNvSpPr>
            <a:spLocks noChangeArrowheads="1"/>
          </p:cNvSpPr>
          <p:nvPr/>
        </p:nvSpPr>
        <p:spPr bwMode="auto">
          <a:xfrm>
            <a:off x="2971800" y="5264150"/>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49" name="AutoShape 88"/>
          <p:cNvSpPr>
            <a:spLocks noChangeArrowheads="1"/>
          </p:cNvSpPr>
          <p:nvPr/>
        </p:nvSpPr>
        <p:spPr bwMode="auto">
          <a:xfrm>
            <a:off x="3625850" y="5143500"/>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50" name="AutoShape 88"/>
          <p:cNvSpPr>
            <a:spLocks noChangeArrowheads="1"/>
          </p:cNvSpPr>
          <p:nvPr/>
        </p:nvSpPr>
        <p:spPr bwMode="auto">
          <a:xfrm>
            <a:off x="4259263" y="4876800"/>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51" name="AutoShape 88"/>
          <p:cNvSpPr>
            <a:spLocks noChangeArrowheads="1"/>
          </p:cNvSpPr>
          <p:nvPr/>
        </p:nvSpPr>
        <p:spPr bwMode="auto">
          <a:xfrm>
            <a:off x="4108450" y="5083175"/>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52" name="AutoShape 88"/>
          <p:cNvSpPr>
            <a:spLocks noChangeArrowheads="1"/>
          </p:cNvSpPr>
          <p:nvPr/>
        </p:nvSpPr>
        <p:spPr bwMode="auto">
          <a:xfrm>
            <a:off x="4475163" y="5970588"/>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53" name="AutoShape 88"/>
          <p:cNvSpPr>
            <a:spLocks noChangeArrowheads="1"/>
          </p:cNvSpPr>
          <p:nvPr/>
        </p:nvSpPr>
        <p:spPr bwMode="auto">
          <a:xfrm>
            <a:off x="5268913" y="5716588"/>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54" name="AutoShape 88"/>
          <p:cNvSpPr>
            <a:spLocks noChangeArrowheads="1"/>
          </p:cNvSpPr>
          <p:nvPr/>
        </p:nvSpPr>
        <p:spPr bwMode="auto">
          <a:xfrm>
            <a:off x="5053013" y="6002338"/>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55" name="AutoShape 88"/>
          <p:cNvSpPr>
            <a:spLocks noChangeArrowheads="1"/>
          </p:cNvSpPr>
          <p:nvPr/>
        </p:nvSpPr>
        <p:spPr bwMode="auto">
          <a:xfrm>
            <a:off x="5859463" y="5656263"/>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 name="Footer Placeholder 1">
            <a:extLst>
              <a:ext uri="{FF2B5EF4-FFF2-40B4-BE49-F238E27FC236}">
                <a16:creationId xmlns:a16="http://schemas.microsoft.com/office/drawing/2014/main" id="{772496FE-1C80-FC40-B0ED-94A3FC066BE1}"/>
              </a:ext>
            </a:extLst>
          </p:cNvPr>
          <p:cNvSpPr>
            <a:spLocks noGrp="1"/>
          </p:cNvSpPr>
          <p:nvPr>
            <p:ph type="ftr" sz="quarter" idx="11"/>
          </p:nvPr>
        </p:nvSpPr>
        <p:spPr/>
        <p:txBody>
          <a:bodyPr/>
          <a:lstStyle/>
          <a:p>
            <a:pPr>
              <a:defRPr/>
            </a:pPr>
            <a:r>
              <a:rPr lang="en-US"/>
              <a:t>CS 472 - Regression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1"/>
          </p:nvPr>
        </p:nvSpPr>
        <p:spPr>
          <a:noFill/>
        </p:spPr>
        <p:txBody>
          <a:bodyPr/>
          <a:lstStyle/>
          <a:p>
            <a:r>
              <a:rPr lang="en-US">
                <a:latin typeface="Times New Roman" pitchFamily="1" charset="0"/>
              </a:rPr>
              <a:t>CS 472 - Regression</a:t>
            </a:r>
          </a:p>
        </p:txBody>
      </p:sp>
      <p:sp>
        <p:nvSpPr>
          <p:cNvPr id="37891" name="Slide Number Placeholder 2"/>
          <p:cNvSpPr>
            <a:spLocks noGrp="1"/>
          </p:cNvSpPr>
          <p:nvPr>
            <p:ph type="sldNum" sz="quarter" idx="12"/>
          </p:nvPr>
        </p:nvSpPr>
        <p:spPr>
          <a:noFill/>
        </p:spPr>
        <p:txBody>
          <a:bodyPr/>
          <a:lstStyle/>
          <a:p>
            <a:fld id="{844D36F8-7589-E745-AF18-68BD2710AA1F}" type="slidenum">
              <a:rPr lang="en-US" smtClean="0">
                <a:latin typeface="Times New Roman" pitchFamily="1" charset="0"/>
              </a:rPr>
              <a:pPr/>
              <a:t>24</a:t>
            </a:fld>
            <a:endParaRPr lang="en-US">
              <a:latin typeface="Times New Roman" pitchFamily="1" charset="0"/>
            </a:endParaRPr>
          </a:p>
        </p:txBody>
      </p:sp>
      <p:pic>
        <p:nvPicPr>
          <p:cNvPr id="37892" name="Picture 3"/>
          <p:cNvPicPr>
            <a:picLocks noChangeAspect="1"/>
          </p:cNvPicPr>
          <p:nvPr/>
        </p:nvPicPr>
        <p:blipFill>
          <a:blip r:embed="rId2"/>
          <a:srcRect/>
          <a:stretch>
            <a:fillRect/>
          </a:stretch>
        </p:blipFill>
        <p:spPr bwMode="auto">
          <a:xfrm>
            <a:off x="1395413" y="990600"/>
            <a:ext cx="6453187" cy="47847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Logistic Regression</a:t>
            </a:r>
          </a:p>
        </p:txBody>
      </p:sp>
      <p:sp>
        <p:nvSpPr>
          <p:cNvPr id="28675" name="Content Placeholder 2"/>
          <p:cNvSpPr>
            <a:spLocks noGrp="1"/>
          </p:cNvSpPr>
          <p:nvPr>
            <p:ph idx="1"/>
          </p:nvPr>
        </p:nvSpPr>
        <p:spPr>
          <a:xfrm>
            <a:off x="685800" y="1295400"/>
            <a:ext cx="7772400" cy="4800600"/>
          </a:xfrm>
        </p:spPr>
        <p:txBody>
          <a:bodyPr>
            <a:normAutofit/>
          </a:bodyPr>
          <a:lstStyle/>
          <a:p>
            <a:pPr>
              <a:buFont typeface="Wingdings" charset="2"/>
              <a:buChar char="l"/>
              <a:defRPr/>
            </a:pPr>
            <a:r>
              <a:rPr lang="en-US" dirty="0"/>
              <a:t>One commonly used algorithm is Logistic Regression</a:t>
            </a:r>
          </a:p>
          <a:p>
            <a:pPr>
              <a:buFont typeface="Wingdings" charset="2"/>
              <a:buChar char="l"/>
              <a:defRPr/>
            </a:pPr>
            <a:r>
              <a:rPr lang="en-US" dirty="0"/>
              <a:t>Assumes that the dependent (output) variable is binary which is often the case in medical and other studies. (Does person have disease or not, survive or not, accepted or not, etc.)</a:t>
            </a:r>
          </a:p>
          <a:p>
            <a:pPr>
              <a:buFont typeface="Wingdings" charset="2"/>
              <a:buChar char="l"/>
              <a:defRPr/>
            </a:pPr>
            <a:r>
              <a:rPr lang="en-US" dirty="0"/>
              <a:t>Like Quadric, Logistic Regression does a particular non-linear transform on the data after which it just does linear regression on the transformed data</a:t>
            </a:r>
          </a:p>
          <a:p>
            <a:pPr>
              <a:buFont typeface="Wingdings" charset="2"/>
              <a:buChar char="l"/>
              <a:defRPr/>
            </a:pPr>
            <a:r>
              <a:rPr lang="en-US" dirty="0"/>
              <a:t>Logistic regression fits the data with a sigmoidal/logistic curve rather than a line and outputs an approximation of the probability of the output given the input</a:t>
            </a:r>
          </a:p>
        </p:txBody>
      </p:sp>
      <p:sp>
        <p:nvSpPr>
          <p:cNvPr id="29700"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9701" name="Slide Number Placeholder 4"/>
          <p:cNvSpPr>
            <a:spLocks noGrp="1"/>
          </p:cNvSpPr>
          <p:nvPr>
            <p:ph type="sldNum" sz="quarter" idx="12"/>
          </p:nvPr>
        </p:nvSpPr>
        <p:spPr>
          <a:noFill/>
        </p:spPr>
        <p:txBody>
          <a:bodyPr/>
          <a:lstStyle/>
          <a:p>
            <a:fld id="{436408DB-01A2-F740-8882-7D47DA3A650A}" type="slidenum">
              <a:rPr lang="en-US" smtClean="0">
                <a:latin typeface="Times New Roman" pitchFamily="1" charset="0"/>
              </a:rPr>
              <a:pPr/>
              <a:t>25</a:t>
            </a:fld>
            <a:endParaRPr lang="en-US">
              <a:latin typeface="Times New Roman" pitchFamily="1"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pPr>
              <a:defRPr/>
            </a:pPr>
            <a:r>
              <a:rPr lang="en-US" dirty="0"/>
              <a:t>Logistic Regression Example</a:t>
            </a:r>
          </a:p>
        </p:txBody>
      </p:sp>
      <p:sp>
        <p:nvSpPr>
          <p:cNvPr id="3" name="Content Placeholder 2"/>
          <p:cNvSpPr>
            <a:spLocks noGrp="1"/>
          </p:cNvSpPr>
          <p:nvPr>
            <p:ph idx="1"/>
          </p:nvPr>
        </p:nvSpPr>
        <p:spPr>
          <a:xfrm>
            <a:off x="685800" y="914400"/>
            <a:ext cx="7772400" cy="1828800"/>
          </a:xfrm>
        </p:spPr>
        <p:txBody>
          <a:bodyPr>
            <a:normAutofit fontScale="85000" lnSpcReduction="20000"/>
          </a:bodyPr>
          <a:lstStyle/>
          <a:p>
            <a:pPr>
              <a:buFont typeface="Wingdings" charset="2"/>
              <a:buChar char="l"/>
              <a:defRPr/>
            </a:pPr>
            <a:r>
              <a:rPr lang="en-US" dirty="0"/>
              <a:t>Age (X axis, input variable) – Data is fictional</a:t>
            </a:r>
          </a:p>
          <a:p>
            <a:pPr>
              <a:buFont typeface="Wingdings" charset="2"/>
              <a:buChar char="l"/>
              <a:defRPr/>
            </a:pPr>
            <a:r>
              <a:rPr lang="en-US" dirty="0"/>
              <a:t>Heart Failure (Y axis, 1 or 0, output variable)</a:t>
            </a:r>
          </a:p>
          <a:p>
            <a:pPr>
              <a:buFont typeface="Wingdings" charset="2"/>
              <a:buChar char="l"/>
              <a:defRPr/>
            </a:pPr>
            <a:r>
              <a:rPr lang="en-US" dirty="0"/>
              <a:t>If use value of regression line as a probability approximation</a:t>
            </a:r>
          </a:p>
          <a:p>
            <a:pPr lvl="1">
              <a:defRPr/>
            </a:pPr>
            <a:r>
              <a:rPr lang="en-US" dirty="0"/>
              <a:t>Extrapolates outside 0-1 and not as good empirically</a:t>
            </a:r>
          </a:p>
          <a:p>
            <a:pPr>
              <a:buFont typeface="Wingdings" charset="2"/>
              <a:buChar char="l"/>
              <a:defRPr/>
            </a:pPr>
            <a:r>
              <a:rPr lang="en-US" dirty="0" err="1"/>
              <a:t>Sigmoidal</a:t>
            </a:r>
            <a:r>
              <a:rPr lang="en-US" dirty="0"/>
              <a:t> curve to the right gives empirically good probability approximation and is bounded between 0 and 1</a:t>
            </a:r>
          </a:p>
        </p:txBody>
      </p:sp>
      <p:sp>
        <p:nvSpPr>
          <p:cNvPr id="38916"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38917" name="Slide Number Placeholder 4"/>
          <p:cNvSpPr>
            <a:spLocks noGrp="1"/>
          </p:cNvSpPr>
          <p:nvPr>
            <p:ph type="sldNum" sz="quarter" idx="12"/>
          </p:nvPr>
        </p:nvSpPr>
        <p:spPr>
          <a:noFill/>
        </p:spPr>
        <p:txBody>
          <a:bodyPr/>
          <a:lstStyle/>
          <a:p>
            <a:fld id="{4C9A6645-BA97-C145-8690-0C2F218624B9}" type="slidenum">
              <a:rPr lang="en-US" smtClean="0">
                <a:latin typeface="Times New Roman" pitchFamily="1" charset="0"/>
              </a:rPr>
              <a:pPr/>
              <a:t>26</a:t>
            </a:fld>
            <a:endParaRPr lang="en-US">
              <a:latin typeface="Times New Roman" pitchFamily="1" charset="0"/>
            </a:endParaRPr>
          </a:p>
        </p:txBody>
      </p:sp>
      <p:pic>
        <p:nvPicPr>
          <p:cNvPr id="38918" name="Picture 4" descr="log003"/>
          <p:cNvPicPr>
            <a:picLocks noChangeAspect="1" noChangeArrowheads="1"/>
          </p:cNvPicPr>
          <p:nvPr/>
        </p:nvPicPr>
        <p:blipFill>
          <a:blip r:embed="rId2"/>
          <a:srcRect l="9036" t="8418" r="2481" b="14136"/>
          <a:stretch>
            <a:fillRect/>
          </a:stretch>
        </p:blipFill>
        <p:spPr bwMode="auto">
          <a:xfrm>
            <a:off x="685800" y="2895600"/>
            <a:ext cx="3757613" cy="3200400"/>
          </a:xfrm>
          <a:prstGeom prst="rect">
            <a:avLst/>
          </a:prstGeom>
          <a:noFill/>
          <a:ln w="9525">
            <a:noFill/>
            <a:miter lim="800000"/>
            <a:headEnd/>
            <a:tailEnd/>
          </a:ln>
        </p:spPr>
      </p:pic>
      <p:pic>
        <p:nvPicPr>
          <p:cNvPr id="38919" name="Picture 4" descr="log002"/>
          <p:cNvPicPr>
            <a:picLocks noChangeAspect="1" noChangeArrowheads="1"/>
          </p:cNvPicPr>
          <p:nvPr/>
        </p:nvPicPr>
        <p:blipFill>
          <a:blip r:embed="rId3"/>
          <a:srcRect l="6557" t="12173" r="11475" b="14783"/>
          <a:stretch>
            <a:fillRect/>
          </a:stretch>
        </p:blipFill>
        <p:spPr bwMode="auto">
          <a:xfrm>
            <a:off x="4800600" y="2895600"/>
            <a:ext cx="3810000" cy="3200400"/>
          </a:xfrm>
          <a:prstGeom prst="rect">
            <a:avLst/>
          </a:prstGeom>
          <a:noFill/>
          <a:ln w="12700">
            <a:solidFill>
              <a:schemeClr val="tx2"/>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Logistic Regression Approach</a:t>
            </a:r>
          </a:p>
        </p:txBody>
      </p:sp>
      <p:sp>
        <p:nvSpPr>
          <p:cNvPr id="39939" name="Content Placeholder 2"/>
          <p:cNvSpPr>
            <a:spLocks noGrp="1"/>
          </p:cNvSpPr>
          <p:nvPr>
            <p:ph idx="1"/>
          </p:nvPr>
        </p:nvSpPr>
        <p:spPr/>
        <p:txBody>
          <a:bodyPr/>
          <a:lstStyle/>
          <a:p>
            <a:pPr marL="457200" indent="-457200" algn="ctr">
              <a:buClrTx/>
              <a:buFont typeface="Wingdings" pitchFamily="1" charset="2"/>
              <a:buNone/>
            </a:pPr>
            <a:r>
              <a:rPr lang="en-US" dirty="0">
                <a:ea typeface="ＭＳ Ｐゴシック" pitchFamily="1" charset="-128"/>
                <a:cs typeface="ＭＳ Ｐゴシック" pitchFamily="1" charset="-128"/>
              </a:rPr>
              <a:t>Learning</a:t>
            </a:r>
          </a:p>
          <a:p>
            <a:pPr marL="457200" indent="-457200">
              <a:buClrTx/>
              <a:buFont typeface="Arial" pitchFamily="1" charset="0"/>
              <a:buAutoNum type="arabicPeriod"/>
            </a:pPr>
            <a:r>
              <a:rPr lang="en-US" dirty="0">
                <a:ea typeface="ＭＳ Ｐゴシック" pitchFamily="1" charset="-128"/>
                <a:cs typeface="ＭＳ Ｐゴシック" pitchFamily="1" charset="-128"/>
              </a:rPr>
              <a:t>Transform initial input probabilities into log odds (</a:t>
            </a:r>
            <a:r>
              <a:rPr lang="en-US" dirty="0" err="1">
                <a:ea typeface="ＭＳ Ｐゴシック" pitchFamily="1" charset="-128"/>
                <a:cs typeface="ＭＳ Ｐゴシック" pitchFamily="1" charset="-128"/>
              </a:rPr>
              <a:t>logit</a:t>
            </a:r>
            <a:r>
              <a:rPr lang="en-US" dirty="0">
                <a:ea typeface="ＭＳ Ｐゴシック" pitchFamily="1" charset="-128"/>
                <a:cs typeface="ＭＳ Ｐゴシック" pitchFamily="1" charset="-128"/>
              </a:rPr>
              <a:t>)</a:t>
            </a:r>
          </a:p>
          <a:p>
            <a:pPr marL="457200" indent="-457200">
              <a:buClrTx/>
              <a:buFont typeface="Arial" pitchFamily="1" charset="0"/>
              <a:buAutoNum type="arabicPeriod"/>
            </a:pPr>
            <a:r>
              <a:rPr lang="en-US" dirty="0">
                <a:ea typeface="ＭＳ Ｐゴシック" pitchFamily="1" charset="-128"/>
                <a:cs typeface="ＭＳ Ｐゴシック" pitchFamily="1" charset="-128"/>
              </a:rPr>
              <a:t>Do a standard linear regression on the </a:t>
            </a:r>
            <a:r>
              <a:rPr lang="en-US" dirty="0" err="1">
                <a:ea typeface="ＭＳ Ｐゴシック" pitchFamily="1" charset="-128"/>
                <a:cs typeface="ＭＳ Ｐゴシック" pitchFamily="1" charset="-128"/>
              </a:rPr>
              <a:t>logit</a:t>
            </a:r>
            <a:r>
              <a:rPr lang="en-US" dirty="0">
                <a:ea typeface="ＭＳ Ｐゴシック" pitchFamily="1" charset="-128"/>
                <a:cs typeface="ＭＳ Ｐゴシック" pitchFamily="1" charset="-128"/>
              </a:rPr>
              <a:t> values</a:t>
            </a:r>
          </a:p>
          <a:p>
            <a:pPr marL="857250" lvl="1" indent="-457200">
              <a:buClrTx/>
            </a:pPr>
            <a:r>
              <a:rPr lang="en-US" dirty="0">
                <a:ea typeface="ＭＳ Ｐゴシック" pitchFamily="1" charset="-128"/>
                <a:cs typeface="ＭＳ Ｐゴシック" pitchFamily="1" charset="-128"/>
              </a:rPr>
              <a:t>This effectively fits a logistic curve to the data, while still just doing a linear regression with the transformed input (ala quadric machine, etc.)</a:t>
            </a:r>
          </a:p>
          <a:p>
            <a:pPr marL="457200" indent="-457200" algn="ctr">
              <a:buClrTx/>
              <a:buFont typeface="Wingdings" pitchFamily="1" charset="2"/>
              <a:buNone/>
            </a:pPr>
            <a:endParaRPr lang="en-US" dirty="0">
              <a:ea typeface="ＭＳ Ｐゴシック" pitchFamily="1" charset="-128"/>
              <a:cs typeface="ＭＳ Ｐゴシック" pitchFamily="1" charset="-128"/>
            </a:endParaRPr>
          </a:p>
          <a:p>
            <a:pPr marL="457200" indent="-457200" algn="ctr">
              <a:buClrTx/>
              <a:buFont typeface="Wingdings" pitchFamily="1" charset="2"/>
              <a:buNone/>
            </a:pPr>
            <a:r>
              <a:rPr lang="en-US" dirty="0">
                <a:ea typeface="ＭＳ Ｐゴシック" pitchFamily="1" charset="-128"/>
                <a:cs typeface="ＭＳ Ｐゴシック" pitchFamily="1" charset="-128"/>
              </a:rPr>
              <a:t>Generalization</a:t>
            </a:r>
          </a:p>
          <a:p>
            <a:pPr marL="457200" indent="-457200">
              <a:buClrTx/>
              <a:buFont typeface="Arial" pitchFamily="1" charset="0"/>
              <a:buAutoNum type="arabicPeriod"/>
            </a:pPr>
            <a:r>
              <a:rPr lang="en-US" dirty="0">
                <a:ea typeface="ＭＳ Ｐゴシック" pitchFamily="1" charset="-128"/>
                <a:cs typeface="ＭＳ Ｐゴシック" pitchFamily="1" charset="-128"/>
              </a:rPr>
              <a:t>Find the value for the new input on the </a:t>
            </a:r>
            <a:r>
              <a:rPr lang="en-US" dirty="0" err="1">
                <a:ea typeface="ＭＳ Ｐゴシック" pitchFamily="1" charset="-128"/>
                <a:cs typeface="ＭＳ Ｐゴシック" pitchFamily="1" charset="-128"/>
              </a:rPr>
              <a:t>logit</a:t>
            </a:r>
            <a:r>
              <a:rPr lang="en-US" dirty="0">
                <a:ea typeface="ＭＳ Ｐゴシック" pitchFamily="1" charset="-128"/>
                <a:cs typeface="ＭＳ Ｐゴシック" pitchFamily="1" charset="-128"/>
              </a:rPr>
              <a:t> line</a:t>
            </a:r>
          </a:p>
          <a:p>
            <a:pPr marL="457200" indent="-457200">
              <a:buClrTx/>
              <a:buFont typeface="Arial" pitchFamily="1" charset="0"/>
              <a:buAutoNum type="arabicPeriod"/>
            </a:pPr>
            <a:r>
              <a:rPr lang="en-US" dirty="0">
                <a:ea typeface="ＭＳ Ｐゴシック" pitchFamily="1" charset="-128"/>
                <a:cs typeface="ＭＳ Ｐゴシック" pitchFamily="1" charset="-128"/>
              </a:rPr>
              <a:t>Transform that </a:t>
            </a:r>
            <a:r>
              <a:rPr lang="en-US" dirty="0" err="1">
                <a:ea typeface="ＭＳ Ｐゴシック" pitchFamily="1" charset="-128"/>
                <a:cs typeface="ＭＳ Ｐゴシック" pitchFamily="1" charset="-128"/>
              </a:rPr>
              <a:t>logit</a:t>
            </a:r>
            <a:r>
              <a:rPr lang="en-US" dirty="0">
                <a:ea typeface="ＭＳ Ｐゴシック" pitchFamily="1" charset="-128"/>
                <a:cs typeface="ＭＳ Ｐゴシック" pitchFamily="1" charset="-128"/>
              </a:rPr>
              <a:t> value back into a probability</a:t>
            </a:r>
          </a:p>
        </p:txBody>
      </p:sp>
      <p:sp>
        <p:nvSpPr>
          <p:cNvPr id="39940"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39941" name="Slide Number Placeholder 4"/>
          <p:cNvSpPr>
            <a:spLocks noGrp="1"/>
          </p:cNvSpPr>
          <p:nvPr>
            <p:ph type="sldNum" sz="quarter" idx="12"/>
          </p:nvPr>
        </p:nvSpPr>
        <p:spPr>
          <a:noFill/>
        </p:spPr>
        <p:txBody>
          <a:bodyPr/>
          <a:lstStyle/>
          <a:p>
            <a:fld id="{B68B84F5-2E8B-9A4C-99B1-3FC748BD0DDE}" type="slidenum">
              <a:rPr lang="en-US" smtClean="0">
                <a:latin typeface="Times New Roman" pitchFamily="1" charset="0"/>
              </a:rPr>
              <a:pPr/>
              <a:t>27</a:t>
            </a:fld>
            <a:endParaRPr lang="en-US">
              <a:latin typeface="Times New Roman" pitchFamily="1"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Non-Linear Pre-Process to </a:t>
            </a:r>
            <a:r>
              <a:rPr lang="en-US" dirty="0" err="1"/>
              <a:t>Logit</a:t>
            </a:r>
            <a:r>
              <a:rPr lang="en-US" dirty="0"/>
              <a:t> (Log Odds)</a:t>
            </a:r>
          </a:p>
        </p:txBody>
      </p:sp>
      <p:sp>
        <p:nvSpPr>
          <p:cNvPr id="40963"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40964" name="Slide Number Placeholder 4"/>
          <p:cNvSpPr>
            <a:spLocks noGrp="1"/>
          </p:cNvSpPr>
          <p:nvPr>
            <p:ph type="sldNum" sz="quarter" idx="12"/>
          </p:nvPr>
        </p:nvSpPr>
        <p:spPr>
          <a:noFill/>
        </p:spPr>
        <p:txBody>
          <a:bodyPr/>
          <a:lstStyle/>
          <a:p>
            <a:fld id="{0234BC2A-2D8C-BA40-875C-D1164904402A}" type="slidenum">
              <a:rPr lang="en-US" smtClean="0">
                <a:latin typeface="Times New Roman" pitchFamily="1" charset="0"/>
              </a:rPr>
              <a:pPr/>
              <a:t>28</a:t>
            </a:fld>
            <a:endParaRPr lang="en-US">
              <a:latin typeface="Times New Roman" pitchFamily="1" charset="0"/>
            </a:endParaRPr>
          </a:p>
        </p:txBody>
      </p:sp>
      <p:graphicFrame>
        <p:nvGraphicFramePr>
          <p:cNvPr id="7" name="Table 6"/>
          <p:cNvGraphicFramePr>
            <a:graphicFrameLocks noGrp="1"/>
          </p:cNvGraphicFramePr>
          <p:nvPr/>
        </p:nvGraphicFramePr>
        <p:xfrm>
          <a:off x="990600" y="1397000"/>
          <a:ext cx="4800600" cy="2524760"/>
        </p:xfrm>
        <a:graphic>
          <a:graphicData uri="http://schemas.openxmlformats.org/drawingml/2006/table">
            <a:tbl>
              <a:tblPr firstRow="1" bandRow="1">
                <a:tableStyleId>{08FB837D-C827-4EFA-A057-4D05807E0F7C}</a:tableStyleId>
              </a:tblPr>
              <a:tblGrid>
                <a:gridCol w="1447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041400">
                <a:tc>
                  <a:txBody>
                    <a:bodyPr/>
                    <a:lstStyle/>
                    <a:p>
                      <a:r>
                        <a:rPr lang="en-US" b="0" dirty="0">
                          <a:solidFill>
                            <a:srgbClr val="FFFF00"/>
                          </a:solidFill>
                        </a:rPr>
                        <a:t>Medication Dosage</a:t>
                      </a:r>
                    </a:p>
                  </a:txBody>
                  <a:tcPr/>
                </a:tc>
                <a:tc>
                  <a:txBody>
                    <a:bodyPr/>
                    <a:lstStyle/>
                    <a:p>
                      <a:r>
                        <a:rPr lang="en-US" b="0" dirty="0">
                          <a:solidFill>
                            <a:srgbClr val="FFFF00"/>
                          </a:solidFill>
                        </a:rPr>
                        <a:t>#</a:t>
                      </a:r>
                    </a:p>
                    <a:p>
                      <a:r>
                        <a:rPr lang="en-US" b="0" dirty="0">
                          <a:solidFill>
                            <a:srgbClr val="FFFF00"/>
                          </a:solidFill>
                        </a:rPr>
                        <a:t>Cured</a:t>
                      </a:r>
                    </a:p>
                  </a:txBody>
                  <a:tcPr/>
                </a:tc>
                <a:tc>
                  <a:txBody>
                    <a:bodyPr/>
                    <a:lstStyle/>
                    <a:p>
                      <a:r>
                        <a:rPr lang="en-US" b="0" dirty="0">
                          <a:solidFill>
                            <a:srgbClr val="FFFF00"/>
                          </a:solidFill>
                        </a:rPr>
                        <a:t>Total</a:t>
                      </a:r>
                    </a:p>
                    <a:p>
                      <a:r>
                        <a:rPr lang="en-US" b="0" dirty="0">
                          <a:solidFill>
                            <a:srgbClr val="FFFF00"/>
                          </a:solidFill>
                        </a:rPr>
                        <a:t>Patients</a:t>
                      </a:r>
                    </a:p>
                  </a:txBody>
                  <a:tcPr/>
                </a:tc>
                <a:tc>
                  <a:txBody>
                    <a:bodyPr/>
                    <a:lstStyle/>
                    <a:p>
                      <a:r>
                        <a:rPr lang="en-US" b="0" dirty="0">
                          <a:solidFill>
                            <a:srgbClr val="FFFF00"/>
                          </a:solidFill>
                        </a:rPr>
                        <a:t>Probability:</a:t>
                      </a:r>
                    </a:p>
                    <a:p>
                      <a:r>
                        <a:rPr lang="en-US" b="0" dirty="0">
                          <a:solidFill>
                            <a:srgbClr val="FFFF00"/>
                          </a:solidFill>
                        </a:rPr>
                        <a:t># Cured/Total Patients</a:t>
                      </a:r>
                    </a:p>
                  </a:txBody>
                  <a:tcPr/>
                </a:tc>
                <a:extLst>
                  <a:ext uri="{0D108BD9-81ED-4DB2-BD59-A6C34878D82A}">
                    <a16:rowId xmlns:a16="http://schemas.microsoft.com/office/drawing/2014/main" val="10000"/>
                  </a:ext>
                </a:extLst>
              </a:tr>
              <a:tr h="370840">
                <a:tc>
                  <a:txBody>
                    <a:bodyPr/>
                    <a:lstStyle/>
                    <a:p>
                      <a:r>
                        <a:rPr lang="en-US" dirty="0">
                          <a:solidFill>
                            <a:schemeClr val="bg2"/>
                          </a:solidFill>
                        </a:rPr>
                        <a:t>20</a:t>
                      </a:r>
                    </a:p>
                  </a:txBody>
                  <a:tcPr/>
                </a:tc>
                <a:tc>
                  <a:txBody>
                    <a:bodyPr/>
                    <a:lstStyle/>
                    <a:p>
                      <a:r>
                        <a:rPr lang="en-US" dirty="0">
                          <a:solidFill>
                            <a:schemeClr val="bg2"/>
                          </a:solidFill>
                        </a:rPr>
                        <a:t>1</a:t>
                      </a:r>
                    </a:p>
                  </a:txBody>
                  <a:tcPr/>
                </a:tc>
                <a:tc>
                  <a:txBody>
                    <a:bodyPr/>
                    <a:lstStyle/>
                    <a:p>
                      <a:r>
                        <a:rPr lang="en-US" dirty="0">
                          <a:solidFill>
                            <a:schemeClr val="bg2"/>
                          </a:solidFill>
                        </a:rPr>
                        <a:t>5</a:t>
                      </a:r>
                    </a:p>
                  </a:txBody>
                  <a:tcPr/>
                </a:tc>
                <a:tc>
                  <a:txBody>
                    <a:bodyPr/>
                    <a:lstStyle/>
                    <a:p>
                      <a:r>
                        <a:rPr lang="en-US" dirty="0">
                          <a:solidFill>
                            <a:schemeClr val="bg2"/>
                          </a:solidFill>
                        </a:rPr>
                        <a:t>.20</a:t>
                      </a:r>
                    </a:p>
                  </a:txBody>
                  <a:tcPr/>
                </a:tc>
                <a:extLst>
                  <a:ext uri="{0D108BD9-81ED-4DB2-BD59-A6C34878D82A}">
                    <a16:rowId xmlns:a16="http://schemas.microsoft.com/office/drawing/2014/main" val="10001"/>
                  </a:ext>
                </a:extLst>
              </a:tr>
              <a:tr h="370840">
                <a:tc>
                  <a:txBody>
                    <a:bodyPr/>
                    <a:lstStyle/>
                    <a:p>
                      <a:r>
                        <a:rPr lang="en-US" dirty="0">
                          <a:solidFill>
                            <a:schemeClr val="bg2"/>
                          </a:solidFill>
                        </a:rPr>
                        <a:t>30</a:t>
                      </a:r>
                    </a:p>
                  </a:txBody>
                  <a:tcPr/>
                </a:tc>
                <a:tc>
                  <a:txBody>
                    <a:bodyPr/>
                    <a:lstStyle/>
                    <a:p>
                      <a:r>
                        <a:rPr lang="en-US" dirty="0">
                          <a:solidFill>
                            <a:schemeClr val="bg2"/>
                          </a:solidFill>
                        </a:rPr>
                        <a:t>2</a:t>
                      </a:r>
                    </a:p>
                  </a:txBody>
                  <a:tcPr/>
                </a:tc>
                <a:tc>
                  <a:txBody>
                    <a:bodyPr/>
                    <a:lstStyle/>
                    <a:p>
                      <a:r>
                        <a:rPr lang="en-US" dirty="0">
                          <a:solidFill>
                            <a:schemeClr val="bg2"/>
                          </a:solidFill>
                        </a:rPr>
                        <a:t>6</a:t>
                      </a:r>
                    </a:p>
                  </a:txBody>
                  <a:tcPr/>
                </a:tc>
                <a:tc>
                  <a:txBody>
                    <a:bodyPr/>
                    <a:lstStyle/>
                    <a:p>
                      <a:r>
                        <a:rPr lang="en-US" dirty="0">
                          <a:solidFill>
                            <a:schemeClr val="bg2"/>
                          </a:solidFill>
                        </a:rPr>
                        <a:t>.33</a:t>
                      </a:r>
                    </a:p>
                  </a:txBody>
                  <a:tcPr/>
                </a:tc>
                <a:extLst>
                  <a:ext uri="{0D108BD9-81ED-4DB2-BD59-A6C34878D82A}">
                    <a16:rowId xmlns:a16="http://schemas.microsoft.com/office/drawing/2014/main" val="10002"/>
                  </a:ext>
                </a:extLst>
              </a:tr>
              <a:tr h="370840">
                <a:tc>
                  <a:txBody>
                    <a:bodyPr/>
                    <a:lstStyle/>
                    <a:p>
                      <a:r>
                        <a:rPr lang="en-US" dirty="0">
                          <a:solidFill>
                            <a:schemeClr val="bg2"/>
                          </a:solidFill>
                        </a:rPr>
                        <a:t>40</a:t>
                      </a:r>
                    </a:p>
                  </a:txBody>
                  <a:tcPr/>
                </a:tc>
                <a:tc>
                  <a:txBody>
                    <a:bodyPr/>
                    <a:lstStyle/>
                    <a:p>
                      <a:r>
                        <a:rPr lang="en-US" dirty="0">
                          <a:solidFill>
                            <a:schemeClr val="bg2"/>
                          </a:solidFill>
                        </a:rPr>
                        <a:t>4</a:t>
                      </a:r>
                    </a:p>
                  </a:txBody>
                  <a:tcPr/>
                </a:tc>
                <a:tc>
                  <a:txBody>
                    <a:bodyPr/>
                    <a:lstStyle/>
                    <a:p>
                      <a:r>
                        <a:rPr lang="en-US" dirty="0">
                          <a:solidFill>
                            <a:schemeClr val="bg2"/>
                          </a:solidFill>
                        </a:rPr>
                        <a:t>6</a:t>
                      </a:r>
                    </a:p>
                  </a:txBody>
                  <a:tcPr/>
                </a:tc>
                <a:tc>
                  <a:txBody>
                    <a:bodyPr/>
                    <a:lstStyle/>
                    <a:p>
                      <a:r>
                        <a:rPr lang="en-US" dirty="0">
                          <a:solidFill>
                            <a:schemeClr val="bg2"/>
                          </a:solidFill>
                        </a:rPr>
                        <a:t>.67</a:t>
                      </a:r>
                    </a:p>
                  </a:txBody>
                  <a:tcPr/>
                </a:tc>
                <a:extLst>
                  <a:ext uri="{0D108BD9-81ED-4DB2-BD59-A6C34878D82A}">
                    <a16:rowId xmlns:a16="http://schemas.microsoft.com/office/drawing/2014/main" val="10003"/>
                  </a:ext>
                </a:extLst>
              </a:tr>
              <a:tr h="370840">
                <a:tc>
                  <a:txBody>
                    <a:bodyPr/>
                    <a:lstStyle/>
                    <a:p>
                      <a:r>
                        <a:rPr lang="en-US" dirty="0">
                          <a:solidFill>
                            <a:schemeClr val="bg2"/>
                          </a:solidFill>
                        </a:rPr>
                        <a:t>50</a:t>
                      </a:r>
                    </a:p>
                  </a:txBody>
                  <a:tcPr/>
                </a:tc>
                <a:tc>
                  <a:txBody>
                    <a:bodyPr/>
                    <a:lstStyle/>
                    <a:p>
                      <a:r>
                        <a:rPr lang="en-US" dirty="0">
                          <a:solidFill>
                            <a:schemeClr val="bg2"/>
                          </a:solidFill>
                        </a:rPr>
                        <a:t>6</a:t>
                      </a:r>
                    </a:p>
                  </a:txBody>
                  <a:tcPr/>
                </a:tc>
                <a:tc>
                  <a:txBody>
                    <a:bodyPr/>
                    <a:lstStyle/>
                    <a:p>
                      <a:r>
                        <a:rPr lang="en-US" dirty="0">
                          <a:solidFill>
                            <a:schemeClr val="bg2"/>
                          </a:solidFill>
                        </a:rPr>
                        <a:t>7</a:t>
                      </a:r>
                    </a:p>
                  </a:txBody>
                  <a:tcPr/>
                </a:tc>
                <a:tc>
                  <a:txBody>
                    <a:bodyPr/>
                    <a:lstStyle/>
                    <a:p>
                      <a:r>
                        <a:rPr lang="en-US" dirty="0">
                          <a:solidFill>
                            <a:schemeClr val="bg2"/>
                          </a:solidFill>
                        </a:rPr>
                        <a:t>.86</a:t>
                      </a:r>
                    </a:p>
                  </a:txBody>
                  <a:tcPr/>
                </a:tc>
                <a:extLst>
                  <a:ext uri="{0D108BD9-81ED-4DB2-BD59-A6C34878D82A}">
                    <a16:rowId xmlns:a16="http://schemas.microsoft.com/office/drawing/2014/main" val="10004"/>
                  </a:ext>
                </a:extLst>
              </a:tr>
            </a:tbl>
          </a:graphicData>
        </a:graphic>
      </p:graphicFrame>
      <p:sp>
        <p:nvSpPr>
          <p:cNvPr id="40966" name="Line 5"/>
          <p:cNvSpPr>
            <a:spLocks noChangeShapeType="1"/>
          </p:cNvSpPr>
          <p:nvPr/>
        </p:nvSpPr>
        <p:spPr bwMode="auto">
          <a:xfrm>
            <a:off x="19050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7" name="Line 6"/>
          <p:cNvSpPr>
            <a:spLocks noChangeShapeType="1"/>
          </p:cNvSpPr>
          <p:nvPr/>
        </p:nvSpPr>
        <p:spPr bwMode="auto">
          <a:xfrm>
            <a:off x="1905000" y="5972175"/>
            <a:ext cx="26670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8" name="TextBox 20"/>
          <p:cNvSpPr txBox="1">
            <a:spLocks noChangeArrowheads="1"/>
          </p:cNvSpPr>
          <p:nvPr/>
        </p:nvSpPr>
        <p:spPr bwMode="auto">
          <a:xfrm>
            <a:off x="18288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cxnSp>
        <p:nvCxnSpPr>
          <p:cNvPr id="40969" name="Straight Connector 22"/>
          <p:cNvCxnSpPr>
            <a:cxnSpLocks noChangeShapeType="1"/>
            <a:endCxn id="40966" idx="0"/>
          </p:cNvCxnSpPr>
          <p:nvPr/>
        </p:nvCxnSpPr>
        <p:spPr bwMode="auto">
          <a:xfrm>
            <a:off x="1676400" y="4724400"/>
            <a:ext cx="228600" cy="1588"/>
          </a:xfrm>
          <a:prstGeom prst="line">
            <a:avLst/>
          </a:prstGeom>
          <a:noFill/>
          <a:ln w="9525">
            <a:solidFill>
              <a:schemeClr val="tx1"/>
            </a:solidFill>
            <a:round/>
            <a:headEnd/>
            <a:tailEnd/>
          </a:ln>
        </p:spPr>
      </p:cxnSp>
      <p:cxnSp>
        <p:nvCxnSpPr>
          <p:cNvPr id="40970" name="Straight Connector 24"/>
          <p:cNvCxnSpPr>
            <a:cxnSpLocks noChangeShapeType="1"/>
          </p:cNvCxnSpPr>
          <p:nvPr/>
        </p:nvCxnSpPr>
        <p:spPr bwMode="auto">
          <a:xfrm>
            <a:off x="1676400" y="5865813"/>
            <a:ext cx="228600" cy="1587"/>
          </a:xfrm>
          <a:prstGeom prst="line">
            <a:avLst/>
          </a:prstGeom>
          <a:noFill/>
          <a:ln w="9525">
            <a:solidFill>
              <a:schemeClr val="tx1"/>
            </a:solidFill>
            <a:round/>
            <a:headEnd/>
            <a:tailEnd/>
          </a:ln>
        </p:spPr>
      </p:cxnSp>
      <p:sp>
        <p:nvSpPr>
          <p:cNvPr id="40971" name="TextBox 26"/>
          <p:cNvSpPr txBox="1">
            <a:spLocks noChangeArrowheads="1"/>
          </p:cNvSpPr>
          <p:nvPr/>
        </p:nvSpPr>
        <p:spPr bwMode="auto">
          <a:xfrm>
            <a:off x="914400" y="4540250"/>
            <a:ext cx="762000" cy="368300"/>
          </a:xfrm>
          <a:prstGeom prst="rect">
            <a:avLst/>
          </a:prstGeom>
          <a:noFill/>
          <a:ln w="9525">
            <a:noFill/>
            <a:miter lim="800000"/>
            <a:headEnd/>
            <a:tailEnd/>
          </a:ln>
        </p:spPr>
        <p:txBody>
          <a:bodyPr>
            <a:prstTxWarp prst="textNoShape">
              <a:avLst/>
            </a:prstTxWarp>
            <a:spAutoFit/>
          </a:bodyPr>
          <a:lstStyle/>
          <a:p>
            <a:r>
              <a:rPr lang="en-US" sz="1800"/>
              <a:t>Cured</a:t>
            </a:r>
          </a:p>
        </p:txBody>
      </p:sp>
      <p:sp>
        <p:nvSpPr>
          <p:cNvPr id="40972" name="TextBox 27"/>
          <p:cNvSpPr txBox="1">
            <a:spLocks noChangeArrowheads="1"/>
          </p:cNvSpPr>
          <p:nvPr/>
        </p:nvSpPr>
        <p:spPr bwMode="auto">
          <a:xfrm>
            <a:off x="533400" y="5578475"/>
            <a:ext cx="1143000" cy="368300"/>
          </a:xfrm>
          <a:prstGeom prst="rect">
            <a:avLst/>
          </a:prstGeom>
          <a:noFill/>
          <a:ln w="9525">
            <a:noFill/>
            <a:miter lim="800000"/>
            <a:headEnd/>
            <a:tailEnd/>
          </a:ln>
        </p:spPr>
        <p:txBody>
          <a:bodyPr>
            <a:prstTxWarp prst="textNoShape">
              <a:avLst/>
            </a:prstTxWarp>
            <a:spAutoFit/>
          </a:bodyPr>
          <a:lstStyle/>
          <a:p>
            <a:r>
              <a:rPr lang="en-US" sz="1800"/>
              <a:t>Not Cured</a:t>
            </a:r>
          </a:p>
        </p:txBody>
      </p:sp>
      <p:sp>
        <p:nvSpPr>
          <p:cNvPr id="40973" name="Oval 28"/>
          <p:cNvSpPr>
            <a:spLocks noChangeArrowheads="1"/>
          </p:cNvSpPr>
          <p:nvPr/>
        </p:nvSpPr>
        <p:spPr bwMode="auto">
          <a:xfrm>
            <a:off x="2697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4" name="Oval 29"/>
          <p:cNvSpPr>
            <a:spLocks noChangeArrowheads="1"/>
          </p:cNvSpPr>
          <p:nvPr/>
        </p:nvSpPr>
        <p:spPr bwMode="auto">
          <a:xfrm>
            <a:off x="2697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5" name="Oval 30"/>
          <p:cNvSpPr>
            <a:spLocks noChangeArrowheads="1"/>
          </p:cNvSpPr>
          <p:nvPr/>
        </p:nvSpPr>
        <p:spPr bwMode="auto">
          <a:xfrm>
            <a:off x="2697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6" name="Oval 31"/>
          <p:cNvSpPr>
            <a:spLocks noChangeArrowheads="1"/>
          </p:cNvSpPr>
          <p:nvPr/>
        </p:nvSpPr>
        <p:spPr bwMode="auto">
          <a:xfrm>
            <a:off x="2697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7" name="Oval 32"/>
          <p:cNvSpPr>
            <a:spLocks noChangeArrowheads="1"/>
          </p:cNvSpPr>
          <p:nvPr/>
        </p:nvSpPr>
        <p:spPr bwMode="auto">
          <a:xfrm>
            <a:off x="2697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8" name="Oval 33"/>
          <p:cNvSpPr>
            <a:spLocks noChangeArrowheads="1"/>
          </p:cNvSpPr>
          <p:nvPr/>
        </p:nvSpPr>
        <p:spPr bwMode="auto">
          <a:xfrm>
            <a:off x="30781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9" name="Oval 34"/>
          <p:cNvSpPr>
            <a:spLocks noChangeArrowheads="1"/>
          </p:cNvSpPr>
          <p:nvPr/>
        </p:nvSpPr>
        <p:spPr bwMode="auto">
          <a:xfrm>
            <a:off x="3916363" y="50292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0" name="Oval 35"/>
          <p:cNvSpPr>
            <a:spLocks noChangeArrowheads="1"/>
          </p:cNvSpPr>
          <p:nvPr/>
        </p:nvSpPr>
        <p:spPr bwMode="auto">
          <a:xfrm>
            <a:off x="3078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1" name="Oval 36"/>
          <p:cNvSpPr>
            <a:spLocks noChangeArrowheads="1"/>
          </p:cNvSpPr>
          <p:nvPr/>
        </p:nvSpPr>
        <p:spPr bwMode="auto">
          <a:xfrm>
            <a:off x="3078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2" name="Oval 37"/>
          <p:cNvSpPr>
            <a:spLocks noChangeArrowheads="1"/>
          </p:cNvSpPr>
          <p:nvPr/>
        </p:nvSpPr>
        <p:spPr bwMode="auto">
          <a:xfrm>
            <a:off x="3078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3" name="Oval 38"/>
          <p:cNvSpPr>
            <a:spLocks noChangeArrowheads="1"/>
          </p:cNvSpPr>
          <p:nvPr/>
        </p:nvSpPr>
        <p:spPr bwMode="auto">
          <a:xfrm>
            <a:off x="3078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4" name="Oval 39"/>
          <p:cNvSpPr>
            <a:spLocks noChangeArrowheads="1"/>
          </p:cNvSpPr>
          <p:nvPr/>
        </p:nvSpPr>
        <p:spPr bwMode="auto">
          <a:xfrm>
            <a:off x="3078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5" name="Oval 40"/>
          <p:cNvSpPr>
            <a:spLocks noChangeArrowheads="1"/>
          </p:cNvSpPr>
          <p:nvPr/>
        </p:nvSpPr>
        <p:spPr bwMode="auto">
          <a:xfrm>
            <a:off x="3505200" y="4800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6" name="Oval 41"/>
          <p:cNvSpPr>
            <a:spLocks noChangeArrowheads="1"/>
          </p:cNvSpPr>
          <p:nvPr/>
        </p:nvSpPr>
        <p:spPr bwMode="auto">
          <a:xfrm>
            <a:off x="3505200" y="5802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7" name="Oval 42"/>
          <p:cNvSpPr>
            <a:spLocks noChangeArrowheads="1"/>
          </p:cNvSpPr>
          <p:nvPr/>
        </p:nvSpPr>
        <p:spPr bwMode="auto">
          <a:xfrm>
            <a:off x="3505200" y="5726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8" name="Oval 43"/>
          <p:cNvSpPr>
            <a:spLocks noChangeArrowheads="1"/>
          </p:cNvSpPr>
          <p:nvPr/>
        </p:nvSpPr>
        <p:spPr bwMode="auto">
          <a:xfrm>
            <a:off x="3505200" y="47244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9" name="Oval 44"/>
          <p:cNvSpPr>
            <a:spLocks noChangeArrowheads="1"/>
          </p:cNvSpPr>
          <p:nvPr/>
        </p:nvSpPr>
        <p:spPr bwMode="auto">
          <a:xfrm>
            <a:off x="3505200" y="49530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0" name="Oval 45"/>
          <p:cNvSpPr>
            <a:spLocks noChangeArrowheads="1"/>
          </p:cNvSpPr>
          <p:nvPr/>
        </p:nvSpPr>
        <p:spPr bwMode="auto">
          <a:xfrm>
            <a:off x="3505200" y="4876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1" name="Oval 46"/>
          <p:cNvSpPr>
            <a:spLocks noChangeArrowheads="1"/>
          </p:cNvSpPr>
          <p:nvPr/>
        </p:nvSpPr>
        <p:spPr bwMode="auto">
          <a:xfrm>
            <a:off x="39163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2" name="Oval 47"/>
          <p:cNvSpPr>
            <a:spLocks noChangeArrowheads="1"/>
          </p:cNvSpPr>
          <p:nvPr/>
        </p:nvSpPr>
        <p:spPr bwMode="auto">
          <a:xfrm>
            <a:off x="39163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3" name="Oval 48"/>
          <p:cNvSpPr>
            <a:spLocks noChangeArrowheads="1"/>
          </p:cNvSpPr>
          <p:nvPr/>
        </p:nvSpPr>
        <p:spPr bwMode="auto">
          <a:xfrm>
            <a:off x="3916363" y="5105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4" name="Oval 49"/>
          <p:cNvSpPr>
            <a:spLocks noChangeArrowheads="1"/>
          </p:cNvSpPr>
          <p:nvPr/>
        </p:nvSpPr>
        <p:spPr bwMode="auto">
          <a:xfrm>
            <a:off x="39163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5" name="Oval 50"/>
          <p:cNvSpPr>
            <a:spLocks noChangeArrowheads="1"/>
          </p:cNvSpPr>
          <p:nvPr/>
        </p:nvSpPr>
        <p:spPr bwMode="auto">
          <a:xfrm>
            <a:off x="3916363" y="49530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6" name="Oval 51"/>
          <p:cNvSpPr>
            <a:spLocks noChangeArrowheads="1"/>
          </p:cNvSpPr>
          <p:nvPr/>
        </p:nvSpPr>
        <p:spPr bwMode="auto">
          <a:xfrm>
            <a:off x="3916363" y="4876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7" name="Line 5"/>
          <p:cNvSpPr>
            <a:spLocks noChangeShapeType="1"/>
          </p:cNvSpPr>
          <p:nvPr/>
        </p:nvSpPr>
        <p:spPr bwMode="auto">
          <a:xfrm>
            <a:off x="58674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8" name="Line 6"/>
          <p:cNvSpPr>
            <a:spLocks noChangeShapeType="1"/>
          </p:cNvSpPr>
          <p:nvPr/>
        </p:nvSpPr>
        <p:spPr bwMode="auto">
          <a:xfrm>
            <a:off x="5867400" y="59721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9" name="TextBox 54"/>
          <p:cNvSpPr txBox="1">
            <a:spLocks noChangeArrowheads="1"/>
          </p:cNvSpPr>
          <p:nvPr/>
        </p:nvSpPr>
        <p:spPr bwMode="auto">
          <a:xfrm>
            <a:off x="57912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1000" name="TextBox 57"/>
          <p:cNvSpPr txBox="1">
            <a:spLocks noChangeArrowheads="1"/>
          </p:cNvSpPr>
          <p:nvPr/>
        </p:nvSpPr>
        <p:spPr bwMode="auto">
          <a:xfrm>
            <a:off x="4953000" y="49530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1001" name="Oval 59"/>
          <p:cNvSpPr>
            <a:spLocks noChangeArrowheads="1"/>
          </p:cNvSpPr>
          <p:nvPr/>
        </p:nvSpPr>
        <p:spPr bwMode="auto">
          <a:xfrm>
            <a:off x="7467600" y="5181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2" name="Oval 60"/>
          <p:cNvSpPr>
            <a:spLocks noChangeArrowheads="1"/>
          </p:cNvSpPr>
          <p:nvPr/>
        </p:nvSpPr>
        <p:spPr bwMode="auto">
          <a:xfrm>
            <a:off x="66595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3" name="Oval 61"/>
          <p:cNvSpPr>
            <a:spLocks noChangeArrowheads="1"/>
          </p:cNvSpPr>
          <p:nvPr/>
        </p:nvSpPr>
        <p:spPr bwMode="auto">
          <a:xfrm>
            <a:off x="7848600" y="4964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4" name="Oval 63"/>
          <p:cNvSpPr>
            <a:spLocks noChangeArrowheads="1"/>
          </p:cNvSpPr>
          <p:nvPr/>
        </p:nvSpPr>
        <p:spPr bwMode="auto">
          <a:xfrm>
            <a:off x="70405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5" name="TextBox 83"/>
          <p:cNvSpPr txBox="1">
            <a:spLocks noChangeArrowheads="1"/>
          </p:cNvSpPr>
          <p:nvPr/>
        </p:nvSpPr>
        <p:spPr bwMode="auto">
          <a:xfrm>
            <a:off x="5486400" y="56626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1006" name="TextBox 84"/>
          <p:cNvSpPr txBox="1">
            <a:spLocks noChangeArrowheads="1"/>
          </p:cNvSpPr>
          <p:nvPr/>
        </p:nvSpPr>
        <p:spPr bwMode="auto">
          <a:xfrm>
            <a:off x="5486400" y="46482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Non-Linear Pre-Process to </a:t>
            </a:r>
            <a:r>
              <a:rPr lang="en-US" dirty="0" err="1"/>
              <a:t>Logit</a:t>
            </a:r>
            <a:r>
              <a:rPr lang="en-US" dirty="0"/>
              <a:t> (Log Odds)</a:t>
            </a:r>
          </a:p>
        </p:txBody>
      </p:sp>
      <p:sp>
        <p:nvSpPr>
          <p:cNvPr id="40963"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40964" name="Slide Number Placeholder 4"/>
          <p:cNvSpPr>
            <a:spLocks noGrp="1"/>
          </p:cNvSpPr>
          <p:nvPr>
            <p:ph type="sldNum" sz="quarter" idx="12"/>
          </p:nvPr>
        </p:nvSpPr>
        <p:spPr>
          <a:noFill/>
        </p:spPr>
        <p:txBody>
          <a:bodyPr/>
          <a:lstStyle/>
          <a:p>
            <a:fld id="{0234BC2A-2D8C-BA40-875C-D1164904402A}" type="slidenum">
              <a:rPr lang="en-US" smtClean="0">
                <a:latin typeface="Times New Roman" pitchFamily="1" charset="0"/>
              </a:rPr>
              <a:pPr/>
              <a:t>29</a:t>
            </a:fld>
            <a:endParaRPr lang="en-US">
              <a:latin typeface="Times New Roman" pitchFamily="1" charset="0"/>
            </a:endParaRPr>
          </a:p>
        </p:txBody>
      </p:sp>
      <p:graphicFrame>
        <p:nvGraphicFramePr>
          <p:cNvPr id="7" name="Table 6"/>
          <p:cNvGraphicFramePr>
            <a:graphicFrameLocks noGrp="1"/>
          </p:cNvGraphicFramePr>
          <p:nvPr/>
        </p:nvGraphicFramePr>
        <p:xfrm>
          <a:off x="990600" y="1397000"/>
          <a:ext cx="4800600" cy="2524760"/>
        </p:xfrm>
        <a:graphic>
          <a:graphicData uri="http://schemas.openxmlformats.org/drawingml/2006/table">
            <a:tbl>
              <a:tblPr firstRow="1" bandRow="1">
                <a:tableStyleId>{08FB837D-C827-4EFA-A057-4D05807E0F7C}</a:tableStyleId>
              </a:tblPr>
              <a:tblGrid>
                <a:gridCol w="1447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041400">
                <a:tc>
                  <a:txBody>
                    <a:bodyPr/>
                    <a:lstStyle/>
                    <a:p>
                      <a:r>
                        <a:rPr lang="en-US" b="0" dirty="0">
                          <a:solidFill>
                            <a:srgbClr val="FFFF00"/>
                          </a:solidFill>
                        </a:rPr>
                        <a:t>Medication Dosage</a:t>
                      </a:r>
                    </a:p>
                  </a:txBody>
                  <a:tcPr/>
                </a:tc>
                <a:tc>
                  <a:txBody>
                    <a:bodyPr/>
                    <a:lstStyle/>
                    <a:p>
                      <a:r>
                        <a:rPr lang="en-US" b="0" dirty="0">
                          <a:solidFill>
                            <a:srgbClr val="FFFF00"/>
                          </a:solidFill>
                        </a:rPr>
                        <a:t>#</a:t>
                      </a:r>
                    </a:p>
                    <a:p>
                      <a:r>
                        <a:rPr lang="en-US" b="0" dirty="0">
                          <a:solidFill>
                            <a:srgbClr val="FFFF00"/>
                          </a:solidFill>
                        </a:rPr>
                        <a:t>Cured</a:t>
                      </a:r>
                    </a:p>
                  </a:txBody>
                  <a:tcPr/>
                </a:tc>
                <a:tc>
                  <a:txBody>
                    <a:bodyPr/>
                    <a:lstStyle/>
                    <a:p>
                      <a:r>
                        <a:rPr lang="en-US" b="0" dirty="0">
                          <a:solidFill>
                            <a:srgbClr val="FFFF00"/>
                          </a:solidFill>
                        </a:rPr>
                        <a:t>Total</a:t>
                      </a:r>
                    </a:p>
                    <a:p>
                      <a:r>
                        <a:rPr lang="en-US" b="0" dirty="0">
                          <a:solidFill>
                            <a:srgbClr val="FFFF00"/>
                          </a:solidFill>
                        </a:rPr>
                        <a:t>Patients</a:t>
                      </a:r>
                    </a:p>
                  </a:txBody>
                  <a:tcPr/>
                </a:tc>
                <a:tc>
                  <a:txBody>
                    <a:bodyPr/>
                    <a:lstStyle/>
                    <a:p>
                      <a:r>
                        <a:rPr lang="en-US" b="0" dirty="0">
                          <a:solidFill>
                            <a:srgbClr val="FFFF00"/>
                          </a:solidFill>
                        </a:rPr>
                        <a:t>Probability:</a:t>
                      </a:r>
                    </a:p>
                    <a:p>
                      <a:r>
                        <a:rPr lang="en-US" b="0" dirty="0">
                          <a:solidFill>
                            <a:srgbClr val="FFFF00"/>
                          </a:solidFill>
                        </a:rPr>
                        <a:t># Cured/Total Patients</a:t>
                      </a:r>
                    </a:p>
                  </a:txBody>
                  <a:tcPr/>
                </a:tc>
                <a:extLst>
                  <a:ext uri="{0D108BD9-81ED-4DB2-BD59-A6C34878D82A}">
                    <a16:rowId xmlns:a16="http://schemas.microsoft.com/office/drawing/2014/main" val="10000"/>
                  </a:ext>
                </a:extLst>
              </a:tr>
              <a:tr h="370840">
                <a:tc>
                  <a:txBody>
                    <a:bodyPr/>
                    <a:lstStyle/>
                    <a:p>
                      <a:r>
                        <a:rPr lang="en-US" dirty="0">
                          <a:solidFill>
                            <a:schemeClr val="bg2"/>
                          </a:solidFill>
                        </a:rPr>
                        <a:t>20</a:t>
                      </a:r>
                    </a:p>
                  </a:txBody>
                  <a:tcPr/>
                </a:tc>
                <a:tc>
                  <a:txBody>
                    <a:bodyPr/>
                    <a:lstStyle/>
                    <a:p>
                      <a:r>
                        <a:rPr lang="en-US" dirty="0">
                          <a:solidFill>
                            <a:schemeClr val="bg2"/>
                          </a:solidFill>
                        </a:rPr>
                        <a:t>1</a:t>
                      </a:r>
                    </a:p>
                  </a:txBody>
                  <a:tcPr/>
                </a:tc>
                <a:tc>
                  <a:txBody>
                    <a:bodyPr/>
                    <a:lstStyle/>
                    <a:p>
                      <a:r>
                        <a:rPr lang="en-US" dirty="0">
                          <a:solidFill>
                            <a:schemeClr val="bg2"/>
                          </a:solidFill>
                        </a:rPr>
                        <a:t>5</a:t>
                      </a:r>
                    </a:p>
                  </a:txBody>
                  <a:tcPr/>
                </a:tc>
                <a:tc>
                  <a:txBody>
                    <a:bodyPr/>
                    <a:lstStyle/>
                    <a:p>
                      <a:r>
                        <a:rPr lang="en-US" dirty="0">
                          <a:solidFill>
                            <a:schemeClr val="bg2"/>
                          </a:solidFill>
                        </a:rPr>
                        <a:t>.20</a:t>
                      </a:r>
                    </a:p>
                  </a:txBody>
                  <a:tcPr/>
                </a:tc>
                <a:extLst>
                  <a:ext uri="{0D108BD9-81ED-4DB2-BD59-A6C34878D82A}">
                    <a16:rowId xmlns:a16="http://schemas.microsoft.com/office/drawing/2014/main" val="10001"/>
                  </a:ext>
                </a:extLst>
              </a:tr>
              <a:tr h="370840">
                <a:tc>
                  <a:txBody>
                    <a:bodyPr/>
                    <a:lstStyle/>
                    <a:p>
                      <a:r>
                        <a:rPr lang="en-US" dirty="0">
                          <a:solidFill>
                            <a:schemeClr val="bg2"/>
                          </a:solidFill>
                        </a:rPr>
                        <a:t>30</a:t>
                      </a:r>
                    </a:p>
                  </a:txBody>
                  <a:tcPr/>
                </a:tc>
                <a:tc>
                  <a:txBody>
                    <a:bodyPr/>
                    <a:lstStyle/>
                    <a:p>
                      <a:r>
                        <a:rPr lang="en-US" dirty="0">
                          <a:solidFill>
                            <a:schemeClr val="bg2"/>
                          </a:solidFill>
                        </a:rPr>
                        <a:t>2</a:t>
                      </a:r>
                    </a:p>
                  </a:txBody>
                  <a:tcPr/>
                </a:tc>
                <a:tc>
                  <a:txBody>
                    <a:bodyPr/>
                    <a:lstStyle/>
                    <a:p>
                      <a:r>
                        <a:rPr lang="en-US" dirty="0">
                          <a:solidFill>
                            <a:schemeClr val="bg2"/>
                          </a:solidFill>
                        </a:rPr>
                        <a:t>6</a:t>
                      </a:r>
                    </a:p>
                  </a:txBody>
                  <a:tcPr/>
                </a:tc>
                <a:tc>
                  <a:txBody>
                    <a:bodyPr/>
                    <a:lstStyle/>
                    <a:p>
                      <a:r>
                        <a:rPr lang="en-US" dirty="0">
                          <a:solidFill>
                            <a:schemeClr val="bg2"/>
                          </a:solidFill>
                        </a:rPr>
                        <a:t>.33</a:t>
                      </a:r>
                    </a:p>
                  </a:txBody>
                  <a:tcPr/>
                </a:tc>
                <a:extLst>
                  <a:ext uri="{0D108BD9-81ED-4DB2-BD59-A6C34878D82A}">
                    <a16:rowId xmlns:a16="http://schemas.microsoft.com/office/drawing/2014/main" val="10002"/>
                  </a:ext>
                </a:extLst>
              </a:tr>
              <a:tr h="370840">
                <a:tc>
                  <a:txBody>
                    <a:bodyPr/>
                    <a:lstStyle/>
                    <a:p>
                      <a:r>
                        <a:rPr lang="en-US" dirty="0">
                          <a:solidFill>
                            <a:schemeClr val="bg2"/>
                          </a:solidFill>
                        </a:rPr>
                        <a:t>40</a:t>
                      </a:r>
                    </a:p>
                  </a:txBody>
                  <a:tcPr/>
                </a:tc>
                <a:tc>
                  <a:txBody>
                    <a:bodyPr/>
                    <a:lstStyle/>
                    <a:p>
                      <a:r>
                        <a:rPr lang="en-US" dirty="0">
                          <a:solidFill>
                            <a:schemeClr val="bg2"/>
                          </a:solidFill>
                        </a:rPr>
                        <a:t>4</a:t>
                      </a:r>
                    </a:p>
                  </a:txBody>
                  <a:tcPr/>
                </a:tc>
                <a:tc>
                  <a:txBody>
                    <a:bodyPr/>
                    <a:lstStyle/>
                    <a:p>
                      <a:r>
                        <a:rPr lang="en-US" dirty="0">
                          <a:solidFill>
                            <a:schemeClr val="bg2"/>
                          </a:solidFill>
                        </a:rPr>
                        <a:t>6</a:t>
                      </a:r>
                    </a:p>
                  </a:txBody>
                  <a:tcPr/>
                </a:tc>
                <a:tc>
                  <a:txBody>
                    <a:bodyPr/>
                    <a:lstStyle/>
                    <a:p>
                      <a:r>
                        <a:rPr lang="en-US" dirty="0">
                          <a:solidFill>
                            <a:schemeClr val="bg2"/>
                          </a:solidFill>
                        </a:rPr>
                        <a:t>.67</a:t>
                      </a:r>
                    </a:p>
                  </a:txBody>
                  <a:tcPr/>
                </a:tc>
                <a:extLst>
                  <a:ext uri="{0D108BD9-81ED-4DB2-BD59-A6C34878D82A}">
                    <a16:rowId xmlns:a16="http://schemas.microsoft.com/office/drawing/2014/main" val="10003"/>
                  </a:ext>
                </a:extLst>
              </a:tr>
              <a:tr h="370840">
                <a:tc>
                  <a:txBody>
                    <a:bodyPr/>
                    <a:lstStyle/>
                    <a:p>
                      <a:r>
                        <a:rPr lang="en-US" dirty="0">
                          <a:solidFill>
                            <a:schemeClr val="bg2"/>
                          </a:solidFill>
                        </a:rPr>
                        <a:t>50</a:t>
                      </a:r>
                    </a:p>
                  </a:txBody>
                  <a:tcPr/>
                </a:tc>
                <a:tc>
                  <a:txBody>
                    <a:bodyPr/>
                    <a:lstStyle/>
                    <a:p>
                      <a:r>
                        <a:rPr lang="en-US" dirty="0">
                          <a:solidFill>
                            <a:schemeClr val="bg2"/>
                          </a:solidFill>
                        </a:rPr>
                        <a:t>6</a:t>
                      </a:r>
                    </a:p>
                  </a:txBody>
                  <a:tcPr/>
                </a:tc>
                <a:tc>
                  <a:txBody>
                    <a:bodyPr/>
                    <a:lstStyle/>
                    <a:p>
                      <a:r>
                        <a:rPr lang="en-US" dirty="0">
                          <a:solidFill>
                            <a:schemeClr val="bg2"/>
                          </a:solidFill>
                        </a:rPr>
                        <a:t>7</a:t>
                      </a:r>
                    </a:p>
                  </a:txBody>
                  <a:tcPr/>
                </a:tc>
                <a:tc>
                  <a:txBody>
                    <a:bodyPr/>
                    <a:lstStyle/>
                    <a:p>
                      <a:r>
                        <a:rPr lang="en-US" dirty="0">
                          <a:solidFill>
                            <a:schemeClr val="bg2"/>
                          </a:solidFill>
                        </a:rPr>
                        <a:t>.86</a:t>
                      </a:r>
                    </a:p>
                  </a:txBody>
                  <a:tcPr/>
                </a:tc>
                <a:extLst>
                  <a:ext uri="{0D108BD9-81ED-4DB2-BD59-A6C34878D82A}">
                    <a16:rowId xmlns:a16="http://schemas.microsoft.com/office/drawing/2014/main" val="10004"/>
                  </a:ext>
                </a:extLst>
              </a:tr>
            </a:tbl>
          </a:graphicData>
        </a:graphic>
      </p:graphicFrame>
      <p:sp>
        <p:nvSpPr>
          <p:cNvPr id="40966" name="Line 5"/>
          <p:cNvSpPr>
            <a:spLocks noChangeShapeType="1"/>
          </p:cNvSpPr>
          <p:nvPr/>
        </p:nvSpPr>
        <p:spPr bwMode="auto">
          <a:xfrm>
            <a:off x="19050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7" name="Line 6"/>
          <p:cNvSpPr>
            <a:spLocks noChangeShapeType="1"/>
          </p:cNvSpPr>
          <p:nvPr/>
        </p:nvSpPr>
        <p:spPr bwMode="auto">
          <a:xfrm>
            <a:off x="1905000" y="5972175"/>
            <a:ext cx="26670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8" name="TextBox 20"/>
          <p:cNvSpPr txBox="1">
            <a:spLocks noChangeArrowheads="1"/>
          </p:cNvSpPr>
          <p:nvPr/>
        </p:nvSpPr>
        <p:spPr bwMode="auto">
          <a:xfrm>
            <a:off x="18288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cxnSp>
        <p:nvCxnSpPr>
          <p:cNvPr id="40969" name="Straight Connector 22"/>
          <p:cNvCxnSpPr>
            <a:cxnSpLocks noChangeShapeType="1"/>
            <a:endCxn id="40966" idx="0"/>
          </p:cNvCxnSpPr>
          <p:nvPr/>
        </p:nvCxnSpPr>
        <p:spPr bwMode="auto">
          <a:xfrm>
            <a:off x="1676400" y="4724400"/>
            <a:ext cx="228600" cy="1588"/>
          </a:xfrm>
          <a:prstGeom prst="line">
            <a:avLst/>
          </a:prstGeom>
          <a:noFill/>
          <a:ln w="9525">
            <a:solidFill>
              <a:schemeClr val="tx1"/>
            </a:solidFill>
            <a:round/>
            <a:headEnd/>
            <a:tailEnd/>
          </a:ln>
        </p:spPr>
      </p:cxnSp>
      <p:cxnSp>
        <p:nvCxnSpPr>
          <p:cNvPr id="40970" name="Straight Connector 24"/>
          <p:cNvCxnSpPr>
            <a:cxnSpLocks noChangeShapeType="1"/>
          </p:cNvCxnSpPr>
          <p:nvPr/>
        </p:nvCxnSpPr>
        <p:spPr bwMode="auto">
          <a:xfrm>
            <a:off x="1676400" y="5865813"/>
            <a:ext cx="228600" cy="1587"/>
          </a:xfrm>
          <a:prstGeom prst="line">
            <a:avLst/>
          </a:prstGeom>
          <a:noFill/>
          <a:ln w="9525">
            <a:solidFill>
              <a:schemeClr val="tx1"/>
            </a:solidFill>
            <a:round/>
            <a:headEnd/>
            <a:tailEnd/>
          </a:ln>
        </p:spPr>
      </p:cxnSp>
      <p:sp>
        <p:nvSpPr>
          <p:cNvPr id="40971" name="TextBox 26"/>
          <p:cNvSpPr txBox="1">
            <a:spLocks noChangeArrowheads="1"/>
          </p:cNvSpPr>
          <p:nvPr/>
        </p:nvSpPr>
        <p:spPr bwMode="auto">
          <a:xfrm>
            <a:off x="914400" y="4540250"/>
            <a:ext cx="762000" cy="368300"/>
          </a:xfrm>
          <a:prstGeom prst="rect">
            <a:avLst/>
          </a:prstGeom>
          <a:noFill/>
          <a:ln w="9525">
            <a:noFill/>
            <a:miter lim="800000"/>
            <a:headEnd/>
            <a:tailEnd/>
          </a:ln>
        </p:spPr>
        <p:txBody>
          <a:bodyPr>
            <a:prstTxWarp prst="textNoShape">
              <a:avLst/>
            </a:prstTxWarp>
            <a:spAutoFit/>
          </a:bodyPr>
          <a:lstStyle/>
          <a:p>
            <a:r>
              <a:rPr lang="en-US" sz="1800"/>
              <a:t>Cured</a:t>
            </a:r>
          </a:p>
        </p:txBody>
      </p:sp>
      <p:sp>
        <p:nvSpPr>
          <p:cNvPr id="40972" name="TextBox 27"/>
          <p:cNvSpPr txBox="1">
            <a:spLocks noChangeArrowheads="1"/>
          </p:cNvSpPr>
          <p:nvPr/>
        </p:nvSpPr>
        <p:spPr bwMode="auto">
          <a:xfrm>
            <a:off x="533400" y="5578475"/>
            <a:ext cx="1143000" cy="368300"/>
          </a:xfrm>
          <a:prstGeom prst="rect">
            <a:avLst/>
          </a:prstGeom>
          <a:noFill/>
          <a:ln w="9525">
            <a:noFill/>
            <a:miter lim="800000"/>
            <a:headEnd/>
            <a:tailEnd/>
          </a:ln>
        </p:spPr>
        <p:txBody>
          <a:bodyPr>
            <a:prstTxWarp prst="textNoShape">
              <a:avLst/>
            </a:prstTxWarp>
            <a:spAutoFit/>
          </a:bodyPr>
          <a:lstStyle/>
          <a:p>
            <a:r>
              <a:rPr lang="en-US" sz="1800"/>
              <a:t>Not Cured</a:t>
            </a:r>
          </a:p>
        </p:txBody>
      </p:sp>
      <p:sp>
        <p:nvSpPr>
          <p:cNvPr id="40973" name="Oval 28"/>
          <p:cNvSpPr>
            <a:spLocks noChangeArrowheads="1"/>
          </p:cNvSpPr>
          <p:nvPr/>
        </p:nvSpPr>
        <p:spPr bwMode="auto">
          <a:xfrm>
            <a:off x="2697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4" name="Oval 29"/>
          <p:cNvSpPr>
            <a:spLocks noChangeArrowheads="1"/>
          </p:cNvSpPr>
          <p:nvPr/>
        </p:nvSpPr>
        <p:spPr bwMode="auto">
          <a:xfrm>
            <a:off x="2697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5" name="Oval 30"/>
          <p:cNvSpPr>
            <a:spLocks noChangeArrowheads="1"/>
          </p:cNvSpPr>
          <p:nvPr/>
        </p:nvSpPr>
        <p:spPr bwMode="auto">
          <a:xfrm>
            <a:off x="2697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6" name="Oval 31"/>
          <p:cNvSpPr>
            <a:spLocks noChangeArrowheads="1"/>
          </p:cNvSpPr>
          <p:nvPr/>
        </p:nvSpPr>
        <p:spPr bwMode="auto">
          <a:xfrm>
            <a:off x="2697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7" name="Oval 32"/>
          <p:cNvSpPr>
            <a:spLocks noChangeArrowheads="1"/>
          </p:cNvSpPr>
          <p:nvPr/>
        </p:nvSpPr>
        <p:spPr bwMode="auto">
          <a:xfrm>
            <a:off x="2697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8" name="Oval 33"/>
          <p:cNvSpPr>
            <a:spLocks noChangeArrowheads="1"/>
          </p:cNvSpPr>
          <p:nvPr/>
        </p:nvSpPr>
        <p:spPr bwMode="auto">
          <a:xfrm>
            <a:off x="30781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9" name="Oval 34"/>
          <p:cNvSpPr>
            <a:spLocks noChangeArrowheads="1"/>
          </p:cNvSpPr>
          <p:nvPr/>
        </p:nvSpPr>
        <p:spPr bwMode="auto">
          <a:xfrm>
            <a:off x="3916363" y="50292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0" name="Oval 35"/>
          <p:cNvSpPr>
            <a:spLocks noChangeArrowheads="1"/>
          </p:cNvSpPr>
          <p:nvPr/>
        </p:nvSpPr>
        <p:spPr bwMode="auto">
          <a:xfrm>
            <a:off x="3078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1" name="Oval 36"/>
          <p:cNvSpPr>
            <a:spLocks noChangeArrowheads="1"/>
          </p:cNvSpPr>
          <p:nvPr/>
        </p:nvSpPr>
        <p:spPr bwMode="auto">
          <a:xfrm>
            <a:off x="3078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2" name="Oval 37"/>
          <p:cNvSpPr>
            <a:spLocks noChangeArrowheads="1"/>
          </p:cNvSpPr>
          <p:nvPr/>
        </p:nvSpPr>
        <p:spPr bwMode="auto">
          <a:xfrm>
            <a:off x="3078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3" name="Oval 38"/>
          <p:cNvSpPr>
            <a:spLocks noChangeArrowheads="1"/>
          </p:cNvSpPr>
          <p:nvPr/>
        </p:nvSpPr>
        <p:spPr bwMode="auto">
          <a:xfrm>
            <a:off x="3078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4" name="Oval 39"/>
          <p:cNvSpPr>
            <a:spLocks noChangeArrowheads="1"/>
          </p:cNvSpPr>
          <p:nvPr/>
        </p:nvSpPr>
        <p:spPr bwMode="auto">
          <a:xfrm>
            <a:off x="3078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5" name="Oval 40"/>
          <p:cNvSpPr>
            <a:spLocks noChangeArrowheads="1"/>
          </p:cNvSpPr>
          <p:nvPr/>
        </p:nvSpPr>
        <p:spPr bwMode="auto">
          <a:xfrm>
            <a:off x="3505200" y="4800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6" name="Oval 41"/>
          <p:cNvSpPr>
            <a:spLocks noChangeArrowheads="1"/>
          </p:cNvSpPr>
          <p:nvPr/>
        </p:nvSpPr>
        <p:spPr bwMode="auto">
          <a:xfrm>
            <a:off x="3505200" y="5802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7" name="Oval 42"/>
          <p:cNvSpPr>
            <a:spLocks noChangeArrowheads="1"/>
          </p:cNvSpPr>
          <p:nvPr/>
        </p:nvSpPr>
        <p:spPr bwMode="auto">
          <a:xfrm>
            <a:off x="3505200" y="5726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8" name="Oval 43"/>
          <p:cNvSpPr>
            <a:spLocks noChangeArrowheads="1"/>
          </p:cNvSpPr>
          <p:nvPr/>
        </p:nvSpPr>
        <p:spPr bwMode="auto">
          <a:xfrm>
            <a:off x="3505200" y="47244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9" name="Oval 44"/>
          <p:cNvSpPr>
            <a:spLocks noChangeArrowheads="1"/>
          </p:cNvSpPr>
          <p:nvPr/>
        </p:nvSpPr>
        <p:spPr bwMode="auto">
          <a:xfrm>
            <a:off x="3505200" y="49530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0" name="Oval 45"/>
          <p:cNvSpPr>
            <a:spLocks noChangeArrowheads="1"/>
          </p:cNvSpPr>
          <p:nvPr/>
        </p:nvSpPr>
        <p:spPr bwMode="auto">
          <a:xfrm>
            <a:off x="3505200" y="4876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1" name="Oval 46"/>
          <p:cNvSpPr>
            <a:spLocks noChangeArrowheads="1"/>
          </p:cNvSpPr>
          <p:nvPr/>
        </p:nvSpPr>
        <p:spPr bwMode="auto">
          <a:xfrm>
            <a:off x="39163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2" name="Oval 47"/>
          <p:cNvSpPr>
            <a:spLocks noChangeArrowheads="1"/>
          </p:cNvSpPr>
          <p:nvPr/>
        </p:nvSpPr>
        <p:spPr bwMode="auto">
          <a:xfrm>
            <a:off x="39163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3" name="Oval 48"/>
          <p:cNvSpPr>
            <a:spLocks noChangeArrowheads="1"/>
          </p:cNvSpPr>
          <p:nvPr/>
        </p:nvSpPr>
        <p:spPr bwMode="auto">
          <a:xfrm>
            <a:off x="3916363" y="5105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4" name="Oval 49"/>
          <p:cNvSpPr>
            <a:spLocks noChangeArrowheads="1"/>
          </p:cNvSpPr>
          <p:nvPr/>
        </p:nvSpPr>
        <p:spPr bwMode="auto">
          <a:xfrm>
            <a:off x="39163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5" name="Oval 50"/>
          <p:cNvSpPr>
            <a:spLocks noChangeArrowheads="1"/>
          </p:cNvSpPr>
          <p:nvPr/>
        </p:nvSpPr>
        <p:spPr bwMode="auto">
          <a:xfrm>
            <a:off x="3916363" y="49530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6" name="Oval 51"/>
          <p:cNvSpPr>
            <a:spLocks noChangeArrowheads="1"/>
          </p:cNvSpPr>
          <p:nvPr/>
        </p:nvSpPr>
        <p:spPr bwMode="auto">
          <a:xfrm>
            <a:off x="3916363" y="4876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7" name="Line 5"/>
          <p:cNvSpPr>
            <a:spLocks noChangeShapeType="1"/>
          </p:cNvSpPr>
          <p:nvPr/>
        </p:nvSpPr>
        <p:spPr bwMode="auto">
          <a:xfrm>
            <a:off x="58674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8" name="Line 6"/>
          <p:cNvSpPr>
            <a:spLocks noChangeShapeType="1"/>
          </p:cNvSpPr>
          <p:nvPr/>
        </p:nvSpPr>
        <p:spPr bwMode="auto">
          <a:xfrm>
            <a:off x="5867400" y="59721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9" name="TextBox 54"/>
          <p:cNvSpPr txBox="1">
            <a:spLocks noChangeArrowheads="1"/>
          </p:cNvSpPr>
          <p:nvPr/>
        </p:nvSpPr>
        <p:spPr bwMode="auto">
          <a:xfrm>
            <a:off x="57912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1000" name="TextBox 57"/>
          <p:cNvSpPr txBox="1">
            <a:spLocks noChangeArrowheads="1"/>
          </p:cNvSpPr>
          <p:nvPr/>
        </p:nvSpPr>
        <p:spPr bwMode="auto">
          <a:xfrm>
            <a:off x="4953000" y="49530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1001" name="Oval 59"/>
          <p:cNvSpPr>
            <a:spLocks noChangeArrowheads="1"/>
          </p:cNvSpPr>
          <p:nvPr/>
        </p:nvSpPr>
        <p:spPr bwMode="auto">
          <a:xfrm>
            <a:off x="7467600" y="5181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2" name="Oval 60"/>
          <p:cNvSpPr>
            <a:spLocks noChangeArrowheads="1"/>
          </p:cNvSpPr>
          <p:nvPr/>
        </p:nvSpPr>
        <p:spPr bwMode="auto">
          <a:xfrm>
            <a:off x="66595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3" name="Oval 61"/>
          <p:cNvSpPr>
            <a:spLocks noChangeArrowheads="1"/>
          </p:cNvSpPr>
          <p:nvPr/>
        </p:nvSpPr>
        <p:spPr bwMode="auto">
          <a:xfrm>
            <a:off x="7848600" y="4964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4" name="Oval 63"/>
          <p:cNvSpPr>
            <a:spLocks noChangeArrowheads="1"/>
          </p:cNvSpPr>
          <p:nvPr/>
        </p:nvSpPr>
        <p:spPr bwMode="auto">
          <a:xfrm>
            <a:off x="70405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5" name="TextBox 83"/>
          <p:cNvSpPr txBox="1">
            <a:spLocks noChangeArrowheads="1"/>
          </p:cNvSpPr>
          <p:nvPr/>
        </p:nvSpPr>
        <p:spPr bwMode="auto">
          <a:xfrm>
            <a:off x="5486400" y="56626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1006" name="TextBox 84"/>
          <p:cNvSpPr txBox="1">
            <a:spLocks noChangeArrowheads="1"/>
          </p:cNvSpPr>
          <p:nvPr/>
        </p:nvSpPr>
        <p:spPr bwMode="auto">
          <a:xfrm>
            <a:off x="5486400" y="46482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cxnSp>
        <p:nvCxnSpPr>
          <p:cNvPr id="47" name="Straight Connector 26"/>
          <p:cNvCxnSpPr>
            <a:cxnSpLocks noChangeShapeType="1"/>
          </p:cNvCxnSpPr>
          <p:nvPr/>
        </p:nvCxnSpPr>
        <p:spPr bwMode="auto">
          <a:xfrm rot="10800000" flipV="1">
            <a:off x="6400800" y="4675540"/>
            <a:ext cx="1744662" cy="1358900"/>
          </a:xfrm>
          <a:prstGeom prst="line">
            <a:avLst/>
          </a:prstGeom>
          <a:noFill/>
          <a:ln w="9525">
            <a:solidFill>
              <a:schemeClr val="tx1"/>
            </a:solidFill>
            <a:round/>
            <a:headEnd/>
            <a:tailEnd/>
          </a:ln>
        </p:spPr>
      </p:cxnSp>
      <p:cxnSp>
        <p:nvCxnSpPr>
          <p:cNvPr id="48" name="Straight Connector 26"/>
          <p:cNvCxnSpPr>
            <a:cxnSpLocks noChangeShapeType="1"/>
          </p:cNvCxnSpPr>
          <p:nvPr/>
        </p:nvCxnSpPr>
        <p:spPr bwMode="auto">
          <a:xfrm rot="10800000" flipV="1">
            <a:off x="2438400" y="4648200"/>
            <a:ext cx="1744662" cy="1358900"/>
          </a:xfrm>
          <a:prstGeom prst="line">
            <a:avLst/>
          </a:prstGeom>
          <a:noFill/>
          <a:ln w="9525">
            <a:solidFill>
              <a:schemeClr val="tx1"/>
            </a:solidFill>
            <a:round/>
            <a:headEnd/>
            <a:tailEnd/>
          </a:ln>
        </p:spPr>
      </p:cxnSp>
    </p:spTree>
    <p:extLst>
      <p:ext uri="{BB962C8B-B14F-4D97-AF65-F5344CB8AC3E}">
        <p14:creationId xmlns:p14="http://schemas.microsoft.com/office/powerpoint/2010/main" val="31742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latin typeface="Times New Roman" pitchFamily="1" charset="0"/>
              </a:rPr>
              <a:t>CS 472 - Regression</a:t>
            </a:r>
          </a:p>
        </p:txBody>
      </p:sp>
      <p:sp>
        <p:nvSpPr>
          <p:cNvPr id="19459" name="Slide Number Placeholder 5"/>
          <p:cNvSpPr>
            <a:spLocks noGrp="1"/>
          </p:cNvSpPr>
          <p:nvPr>
            <p:ph type="sldNum" sz="quarter" idx="12"/>
          </p:nvPr>
        </p:nvSpPr>
        <p:spPr>
          <a:noFill/>
        </p:spPr>
        <p:txBody>
          <a:bodyPr/>
          <a:lstStyle/>
          <a:p>
            <a:fld id="{23478EA2-9FF3-5A48-A43E-0C13886AB665}" type="slidenum">
              <a:rPr lang="en-US" smtClean="0">
                <a:latin typeface="Times New Roman" pitchFamily="1" charset="0"/>
              </a:rPr>
              <a:pPr/>
              <a:t>3</a:t>
            </a:fld>
            <a:endParaRPr lang="en-US">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a:ea typeface="+mj-ea"/>
                <a:cs typeface="+mj-cs"/>
              </a:rPr>
              <a:t>Regression</a:t>
            </a:r>
          </a:p>
        </p:txBody>
      </p:sp>
      <p:sp>
        <p:nvSpPr>
          <p:cNvPr id="19461" name="Rectangle 3"/>
          <p:cNvSpPr>
            <a:spLocks noGrp="1" noChangeArrowheads="1"/>
          </p:cNvSpPr>
          <p:nvPr>
            <p:ph type="body" idx="1"/>
          </p:nvPr>
        </p:nvSpPr>
        <p:spPr>
          <a:xfrm>
            <a:off x="685800" y="1066800"/>
            <a:ext cx="7772400" cy="2895600"/>
          </a:xfrm>
        </p:spPr>
        <p:txBody>
          <a:bodyPr/>
          <a:lstStyle/>
          <a:p>
            <a:pPr eaLnBrk="1" hangingPunct="1"/>
            <a:r>
              <a:rPr lang="en-US" dirty="0">
                <a:ea typeface="ＭＳ Ｐゴシック" pitchFamily="1" charset="-128"/>
                <a:cs typeface="ＭＳ Ｐゴシック" pitchFamily="1" charset="-128"/>
              </a:rPr>
              <a:t>For classification the </a:t>
            </a:r>
            <a:r>
              <a:rPr lang="en-US" dirty="0" err="1">
                <a:ea typeface="ＭＳ Ｐゴシック" pitchFamily="1" charset="-128"/>
                <a:cs typeface="ＭＳ Ｐゴシック" pitchFamily="1" charset="-128"/>
              </a:rPr>
              <a:t>output(s</a:t>
            </a:r>
            <a:r>
              <a:rPr lang="en-US" dirty="0">
                <a:ea typeface="ＭＳ Ｐゴシック" pitchFamily="1" charset="-128"/>
                <a:cs typeface="ＭＳ Ｐゴシック" pitchFamily="1" charset="-128"/>
              </a:rPr>
              <a:t>) is nominal</a:t>
            </a:r>
          </a:p>
          <a:p>
            <a:pPr eaLnBrk="1" hangingPunct="1"/>
            <a:r>
              <a:rPr lang="en-US" dirty="0">
                <a:ea typeface="ＭＳ Ｐゴシック" pitchFamily="1" charset="-128"/>
                <a:cs typeface="ＭＳ Ｐゴシック" pitchFamily="1" charset="-128"/>
              </a:rPr>
              <a:t>In regression the output is continuous</a:t>
            </a:r>
          </a:p>
          <a:p>
            <a:pPr lvl="1" eaLnBrk="1" hangingPunct="1"/>
            <a:r>
              <a:rPr lang="en-US" dirty="0"/>
              <a:t>Function Approximation</a:t>
            </a:r>
          </a:p>
          <a:p>
            <a:pPr eaLnBrk="1" hangingPunct="1"/>
            <a:r>
              <a:rPr lang="en-US" dirty="0">
                <a:ea typeface="ＭＳ Ｐゴシック" pitchFamily="1" charset="-128"/>
                <a:cs typeface="ＭＳ Ｐゴシック" pitchFamily="1" charset="-128"/>
              </a:rPr>
              <a:t>Many models could be used – Simplest is linear regression</a:t>
            </a:r>
          </a:p>
          <a:p>
            <a:pPr lvl="1" eaLnBrk="1" hangingPunct="1"/>
            <a:r>
              <a:rPr lang="en-US" dirty="0"/>
              <a:t>Fit data with the best hyper-plane which "goes through" the points</a:t>
            </a:r>
          </a:p>
          <a:p>
            <a:pPr lvl="1" eaLnBrk="1" hangingPunct="1"/>
            <a:r>
              <a:rPr lang="en-US" dirty="0"/>
              <a:t>For each point the difference between the predicted point and the actual observation is the </a:t>
            </a:r>
            <a:r>
              <a:rPr lang="en-US" i="1" dirty="0"/>
              <a:t>residue</a:t>
            </a:r>
          </a:p>
          <a:p>
            <a:pPr lvl="1" eaLnBrk="1" hangingPunct="1"/>
            <a:endParaRPr lang="en-US" dirty="0"/>
          </a:p>
          <a:p>
            <a:pPr lvl="1" eaLnBrk="1" hangingPunct="1"/>
            <a:endParaRPr lang="en-US" dirty="0"/>
          </a:p>
        </p:txBody>
      </p:sp>
      <p:sp>
        <p:nvSpPr>
          <p:cNvPr id="19462" name="Line 5"/>
          <p:cNvSpPr>
            <a:spLocks noChangeShapeType="1"/>
          </p:cNvSpPr>
          <p:nvPr/>
        </p:nvSpPr>
        <p:spPr bwMode="auto">
          <a:xfrm>
            <a:off x="2819400" y="45481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9463" name="Line 6"/>
          <p:cNvSpPr>
            <a:spLocks noChangeShapeType="1"/>
          </p:cNvSpPr>
          <p:nvPr/>
        </p:nvSpPr>
        <p:spPr bwMode="auto">
          <a:xfrm>
            <a:off x="2819400" y="60960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9464" name="AutoShape 15"/>
          <p:cNvSpPr>
            <a:spLocks noChangeArrowheads="1"/>
          </p:cNvSpPr>
          <p:nvPr/>
        </p:nvSpPr>
        <p:spPr bwMode="auto">
          <a:xfrm>
            <a:off x="3200400" y="56626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5" name="AutoShape 17"/>
          <p:cNvSpPr>
            <a:spLocks noChangeArrowheads="1"/>
          </p:cNvSpPr>
          <p:nvPr/>
        </p:nvSpPr>
        <p:spPr bwMode="auto">
          <a:xfrm>
            <a:off x="4038600" y="51165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6" name="AutoShape 18"/>
          <p:cNvSpPr>
            <a:spLocks noChangeArrowheads="1"/>
          </p:cNvSpPr>
          <p:nvPr/>
        </p:nvSpPr>
        <p:spPr bwMode="auto">
          <a:xfrm>
            <a:off x="3328988" y="5246688"/>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7" name="AutoShape 19"/>
          <p:cNvSpPr>
            <a:spLocks noChangeArrowheads="1"/>
          </p:cNvSpPr>
          <p:nvPr/>
        </p:nvSpPr>
        <p:spPr bwMode="auto">
          <a:xfrm>
            <a:off x="4495800" y="46593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8" name="AutoShape 20"/>
          <p:cNvSpPr>
            <a:spLocks noChangeArrowheads="1"/>
          </p:cNvSpPr>
          <p:nvPr/>
        </p:nvSpPr>
        <p:spPr bwMode="auto">
          <a:xfrm>
            <a:off x="3910013" y="56388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9" name="AutoShape 21"/>
          <p:cNvSpPr>
            <a:spLocks noChangeArrowheads="1"/>
          </p:cNvSpPr>
          <p:nvPr/>
        </p:nvSpPr>
        <p:spPr bwMode="auto">
          <a:xfrm>
            <a:off x="4343400" y="52689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0" name="AutoShape 22"/>
          <p:cNvSpPr>
            <a:spLocks noChangeArrowheads="1"/>
          </p:cNvSpPr>
          <p:nvPr/>
        </p:nvSpPr>
        <p:spPr bwMode="auto">
          <a:xfrm>
            <a:off x="4953000" y="50403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1" name="AutoShape 23"/>
          <p:cNvSpPr>
            <a:spLocks noChangeArrowheads="1"/>
          </p:cNvSpPr>
          <p:nvPr/>
        </p:nvSpPr>
        <p:spPr bwMode="auto">
          <a:xfrm>
            <a:off x="5257800" y="453072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19472" name="Straight Connector 16"/>
          <p:cNvCxnSpPr>
            <a:cxnSpLocks noChangeShapeType="1"/>
          </p:cNvCxnSpPr>
          <p:nvPr/>
        </p:nvCxnSpPr>
        <p:spPr bwMode="auto">
          <a:xfrm flipV="1">
            <a:off x="3048000" y="4419600"/>
            <a:ext cx="2743200" cy="1524000"/>
          </a:xfrm>
          <a:prstGeom prst="line">
            <a:avLst/>
          </a:prstGeom>
          <a:noFill/>
          <a:ln w="19050">
            <a:solidFill>
              <a:schemeClr val="tx1"/>
            </a:solidFill>
            <a:round/>
            <a:headEnd/>
            <a:tailEnd/>
          </a:ln>
        </p:spPr>
      </p:cxnSp>
      <p:cxnSp>
        <p:nvCxnSpPr>
          <p:cNvPr id="19473" name="Straight Connector 18"/>
          <p:cNvCxnSpPr>
            <a:cxnSpLocks noChangeShapeType="1"/>
            <a:stCxn id="19466" idx="4"/>
          </p:cNvCxnSpPr>
          <p:nvPr/>
        </p:nvCxnSpPr>
        <p:spPr bwMode="auto">
          <a:xfrm rot="16200000" flipH="1">
            <a:off x="3198018" y="5571332"/>
            <a:ext cx="392113" cy="0"/>
          </a:xfrm>
          <a:prstGeom prst="line">
            <a:avLst/>
          </a:prstGeom>
          <a:noFill/>
          <a:ln w="12700">
            <a:solidFill>
              <a:srgbClr val="FFFF00"/>
            </a:solidFill>
            <a:round/>
            <a:headEnd/>
            <a:tailEnd/>
          </a:ln>
        </p:spPr>
      </p:cxnSp>
      <p:cxnSp>
        <p:nvCxnSpPr>
          <p:cNvPr id="19474" name="Straight Connector 18"/>
          <p:cNvCxnSpPr>
            <a:cxnSpLocks noChangeShapeType="1"/>
            <a:stCxn id="19467" idx="4"/>
          </p:cNvCxnSpPr>
          <p:nvPr/>
        </p:nvCxnSpPr>
        <p:spPr bwMode="auto">
          <a:xfrm rot="16200000" flipH="1">
            <a:off x="4397375" y="4953001"/>
            <a:ext cx="327025" cy="0"/>
          </a:xfrm>
          <a:prstGeom prst="line">
            <a:avLst/>
          </a:prstGeom>
          <a:noFill/>
          <a:ln w="12700">
            <a:solidFill>
              <a:srgbClr val="FFFF00"/>
            </a:solidFill>
            <a:round/>
            <a:headEnd/>
            <a:tailEnd/>
          </a:ln>
        </p:spPr>
      </p:cxnSp>
      <p:cxnSp>
        <p:nvCxnSpPr>
          <p:cNvPr id="19475" name="Straight Connector 18"/>
          <p:cNvCxnSpPr>
            <a:cxnSpLocks noChangeShapeType="1"/>
            <a:endCxn id="19468" idx="0"/>
          </p:cNvCxnSpPr>
          <p:nvPr/>
        </p:nvCxnSpPr>
        <p:spPr bwMode="auto">
          <a:xfrm rot="5400000">
            <a:off x="3875882" y="5541169"/>
            <a:ext cx="196850" cy="1587"/>
          </a:xfrm>
          <a:prstGeom prst="line">
            <a:avLst/>
          </a:prstGeom>
          <a:noFill/>
          <a:ln w="12700">
            <a:solidFill>
              <a:srgbClr val="FFFF00"/>
            </a:solidFill>
            <a:round/>
            <a:headEnd/>
            <a:tailEnd/>
          </a:ln>
        </p:spPr>
      </p:cxnSp>
      <p:sp>
        <p:nvSpPr>
          <p:cNvPr id="19476" name="TextBox 27"/>
          <p:cNvSpPr txBox="1">
            <a:spLocks noChangeArrowheads="1"/>
          </p:cNvSpPr>
          <p:nvPr/>
        </p:nvSpPr>
        <p:spPr bwMode="auto">
          <a:xfrm>
            <a:off x="2365375" y="5230813"/>
            <a:ext cx="371475" cy="369887"/>
          </a:xfrm>
          <a:prstGeom prst="rect">
            <a:avLst/>
          </a:prstGeom>
          <a:noFill/>
          <a:ln w="9525">
            <a:noFill/>
            <a:miter lim="800000"/>
            <a:headEnd/>
            <a:tailEnd/>
          </a:ln>
        </p:spPr>
        <p:txBody>
          <a:bodyPr wrap="none">
            <a:prstTxWarp prst="textNoShape">
              <a:avLst/>
            </a:prstTxWarp>
            <a:spAutoFit/>
          </a:bodyPr>
          <a:lstStyle/>
          <a:p>
            <a:r>
              <a:rPr lang="en-US" sz="1800" i="1"/>
              <a:t>y</a:t>
            </a:r>
          </a:p>
        </p:txBody>
      </p:sp>
      <p:sp>
        <p:nvSpPr>
          <p:cNvPr id="19477" name="TextBox 28"/>
          <p:cNvSpPr txBox="1">
            <a:spLocks noChangeArrowheads="1"/>
          </p:cNvSpPr>
          <p:nvPr/>
        </p:nvSpPr>
        <p:spPr bwMode="auto">
          <a:xfrm>
            <a:off x="3457575" y="6096000"/>
            <a:ext cx="373063" cy="369888"/>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22" name="Oval 21">
            <a:extLst>
              <a:ext uri="{FF2B5EF4-FFF2-40B4-BE49-F238E27FC236}">
                <a16:creationId xmlns:a16="http://schemas.microsoft.com/office/drawing/2014/main" id="{2AA15048-911F-954A-9B0F-E0548918696C}"/>
              </a:ext>
            </a:extLst>
          </p:cNvPr>
          <p:cNvSpPr/>
          <p:nvPr/>
        </p:nvSpPr>
        <p:spPr bwMode="auto">
          <a:xfrm>
            <a:off x="4721608" y="60198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cxnSp>
        <p:nvCxnSpPr>
          <p:cNvPr id="23" name="Straight Connector 22">
            <a:extLst>
              <a:ext uri="{FF2B5EF4-FFF2-40B4-BE49-F238E27FC236}">
                <a16:creationId xmlns:a16="http://schemas.microsoft.com/office/drawing/2014/main" id="{B18A1839-B524-F24F-914F-B8D76F156DF7}"/>
              </a:ext>
            </a:extLst>
          </p:cNvPr>
          <p:cNvCxnSpPr>
            <a:cxnSpLocks/>
            <a:stCxn id="22" idx="0"/>
          </p:cNvCxnSpPr>
          <p:nvPr/>
        </p:nvCxnSpPr>
        <p:spPr bwMode="auto">
          <a:xfrm flipV="1">
            <a:off x="4759708" y="5004594"/>
            <a:ext cx="0" cy="1015206"/>
          </a:xfrm>
          <a:prstGeom prst="line">
            <a:avLst/>
          </a:prstGeom>
          <a:solidFill>
            <a:schemeClr val="accent1"/>
          </a:solidFill>
          <a:ln w="9525" cap="flat" cmpd="sng" algn="ctr">
            <a:solidFill>
              <a:srgbClr val="66FF66"/>
            </a:solidFill>
            <a:prstDash val="solid"/>
            <a:round/>
            <a:headEnd type="none" w="med" len="med"/>
            <a:tailEnd type="none" w="med" len="med"/>
          </a:ln>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Logistic Regression Approach</a:t>
            </a:r>
          </a:p>
        </p:txBody>
      </p:sp>
      <p:sp>
        <p:nvSpPr>
          <p:cNvPr id="31747" name="Content Placeholder 2"/>
          <p:cNvSpPr>
            <a:spLocks noGrp="1"/>
          </p:cNvSpPr>
          <p:nvPr>
            <p:ph idx="1"/>
          </p:nvPr>
        </p:nvSpPr>
        <p:spPr>
          <a:xfrm>
            <a:off x="685800" y="1447800"/>
            <a:ext cx="7772400" cy="2362200"/>
          </a:xfrm>
        </p:spPr>
        <p:txBody>
          <a:bodyPr>
            <a:normAutofit lnSpcReduction="10000"/>
          </a:bodyPr>
          <a:lstStyle/>
          <a:p>
            <a:pPr>
              <a:buFont typeface="Wingdings" charset="2"/>
              <a:buChar char="l"/>
              <a:defRPr/>
            </a:pPr>
            <a:r>
              <a:rPr lang="en-US" dirty="0"/>
              <a:t>Could use linear regression with the probability points, but that would not extrapolate well</a:t>
            </a:r>
          </a:p>
          <a:p>
            <a:pPr>
              <a:buFont typeface="Wingdings" charset="2"/>
              <a:buChar char="l"/>
              <a:defRPr/>
            </a:pPr>
            <a:r>
              <a:rPr lang="en-US" dirty="0"/>
              <a:t>Logistic version is better but how do we get it?</a:t>
            </a:r>
          </a:p>
          <a:p>
            <a:pPr>
              <a:buFont typeface="Wingdings" charset="2"/>
              <a:buChar char="l"/>
              <a:defRPr/>
            </a:pPr>
            <a:r>
              <a:rPr lang="en-US" dirty="0"/>
              <a:t>Similar to Quadric we do a non-linear pre-process of the input and then do linear regression on the transformed values – do a linear regression on the log odds - </a:t>
            </a:r>
            <a:r>
              <a:rPr lang="en-US" dirty="0" err="1"/>
              <a:t>Logit</a:t>
            </a:r>
            <a:endParaRPr lang="en-US" dirty="0"/>
          </a:p>
        </p:txBody>
      </p:sp>
      <p:sp>
        <p:nvSpPr>
          <p:cNvPr id="43012"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43013" name="Slide Number Placeholder 4"/>
          <p:cNvSpPr>
            <a:spLocks noGrp="1"/>
          </p:cNvSpPr>
          <p:nvPr>
            <p:ph type="sldNum" sz="quarter" idx="12"/>
          </p:nvPr>
        </p:nvSpPr>
        <p:spPr>
          <a:noFill/>
        </p:spPr>
        <p:txBody>
          <a:bodyPr/>
          <a:lstStyle/>
          <a:p>
            <a:fld id="{B4DE7E0F-C919-8648-AFF2-CBCC632CB974}" type="slidenum">
              <a:rPr lang="en-US" smtClean="0">
                <a:latin typeface="Times New Roman" pitchFamily="1" charset="0"/>
              </a:rPr>
              <a:pPr/>
              <a:t>30</a:t>
            </a:fld>
            <a:endParaRPr lang="en-US">
              <a:latin typeface="Times New Roman" pitchFamily="1" charset="0"/>
            </a:endParaRPr>
          </a:p>
        </p:txBody>
      </p:sp>
      <p:sp>
        <p:nvSpPr>
          <p:cNvPr id="43014" name="Line 5"/>
          <p:cNvSpPr>
            <a:spLocks noChangeShapeType="1"/>
          </p:cNvSpPr>
          <p:nvPr/>
        </p:nvSpPr>
        <p:spPr bwMode="auto">
          <a:xfrm>
            <a:off x="1371600" y="40386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15" name="Line 6"/>
          <p:cNvSpPr>
            <a:spLocks noChangeShapeType="1"/>
          </p:cNvSpPr>
          <p:nvPr/>
        </p:nvSpPr>
        <p:spPr bwMode="auto">
          <a:xfrm>
            <a:off x="1371600" y="52863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16" name="TextBox 54"/>
          <p:cNvSpPr txBox="1">
            <a:spLocks noChangeArrowheads="1"/>
          </p:cNvSpPr>
          <p:nvPr/>
        </p:nvSpPr>
        <p:spPr bwMode="auto">
          <a:xfrm>
            <a:off x="1295400" y="53451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3017" name="TextBox 57"/>
          <p:cNvSpPr txBox="1">
            <a:spLocks noChangeArrowheads="1"/>
          </p:cNvSpPr>
          <p:nvPr/>
        </p:nvSpPr>
        <p:spPr bwMode="auto">
          <a:xfrm>
            <a:off x="457200" y="42672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3018" name="Oval 59"/>
          <p:cNvSpPr>
            <a:spLocks noChangeArrowheads="1"/>
          </p:cNvSpPr>
          <p:nvPr/>
        </p:nvSpPr>
        <p:spPr bwMode="auto">
          <a:xfrm>
            <a:off x="2971800" y="4495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19" name="Oval 60"/>
          <p:cNvSpPr>
            <a:spLocks noChangeArrowheads="1"/>
          </p:cNvSpPr>
          <p:nvPr/>
        </p:nvSpPr>
        <p:spPr bwMode="auto">
          <a:xfrm>
            <a:off x="2163763" y="5040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0" name="Oval 61"/>
          <p:cNvSpPr>
            <a:spLocks noChangeArrowheads="1"/>
          </p:cNvSpPr>
          <p:nvPr/>
        </p:nvSpPr>
        <p:spPr bwMode="auto">
          <a:xfrm>
            <a:off x="3352800" y="4278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1" name="Oval 63"/>
          <p:cNvSpPr>
            <a:spLocks noChangeArrowheads="1"/>
          </p:cNvSpPr>
          <p:nvPr/>
        </p:nvSpPr>
        <p:spPr bwMode="auto">
          <a:xfrm>
            <a:off x="2544763" y="4887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2" name="TextBox 83"/>
          <p:cNvSpPr txBox="1">
            <a:spLocks noChangeArrowheads="1"/>
          </p:cNvSpPr>
          <p:nvPr/>
        </p:nvSpPr>
        <p:spPr bwMode="auto">
          <a:xfrm>
            <a:off x="990600" y="49768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3023" name="TextBox 84"/>
          <p:cNvSpPr txBox="1">
            <a:spLocks noChangeArrowheads="1"/>
          </p:cNvSpPr>
          <p:nvPr/>
        </p:nvSpPr>
        <p:spPr bwMode="auto">
          <a:xfrm>
            <a:off x="990600" y="39624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sp>
        <p:nvSpPr>
          <p:cNvPr id="43024" name="Line 5"/>
          <p:cNvSpPr>
            <a:spLocks noChangeShapeType="1"/>
          </p:cNvSpPr>
          <p:nvPr/>
        </p:nvSpPr>
        <p:spPr bwMode="auto">
          <a:xfrm>
            <a:off x="5634038" y="40386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25" name="Line 6"/>
          <p:cNvSpPr>
            <a:spLocks noChangeShapeType="1"/>
          </p:cNvSpPr>
          <p:nvPr/>
        </p:nvSpPr>
        <p:spPr bwMode="auto">
          <a:xfrm>
            <a:off x="5634038" y="52863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26" name="TextBox 54"/>
          <p:cNvSpPr txBox="1">
            <a:spLocks noChangeArrowheads="1"/>
          </p:cNvSpPr>
          <p:nvPr/>
        </p:nvSpPr>
        <p:spPr bwMode="auto">
          <a:xfrm>
            <a:off x="5557838" y="5345113"/>
            <a:ext cx="2976562"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3027" name="TextBox 57"/>
          <p:cNvSpPr txBox="1">
            <a:spLocks noChangeArrowheads="1"/>
          </p:cNvSpPr>
          <p:nvPr/>
        </p:nvSpPr>
        <p:spPr bwMode="auto">
          <a:xfrm>
            <a:off x="4719638" y="42672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3028" name="Oval 59"/>
          <p:cNvSpPr>
            <a:spLocks noChangeArrowheads="1"/>
          </p:cNvSpPr>
          <p:nvPr/>
        </p:nvSpPr>
        <p:spPr bwMode="auto">
          <a:xfrm>
            <a:off x="7234238" y="4495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9" name="Oval 60"/>
          <p:cNvSpPr>
            <a:spLocks noChangeArrowheads="1"/>
          </p:cNvSpPr>
          <p:nvPr/>
        </p:nvSpPr>
        <p:spPr bwMode="auto">
          <a:xfrm>
            <a:off x="6426200" y="5040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30" name="Oval 61"/>
          <p:cNvSpPr>
            <a:spLocks noChangeArrowheads="1"/>
          </p:cNvSpPr>
          <p:nvPr/>
        </p:nvSpPr>
        <p:spPr bwMode="auto">
          <a:xfrm>
            <a:off x="7615238" y="4278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31" name="Oval 63"/>
          <p:cNvSpPr>
            <a:spLocks noChangeArrowheads="1"/>
          </p:cNvSpPr>
          <p:nvPr/>
        </p:nvSpPr>
        <p:spPr bwMode="auto">
          <a:xfrm>
            <a:off x="6807200" y="48879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32" name="TextBox 83"/>
          <p:cNvSpPr txBox="1">
            <a:spLocks noChangeArrowheads="1"/>
          </p:cNvSpPr>
          <p:nvPr/>
        </p:nvSpPr>
        <p:spPr bwMode="auto">
          <a:xfrm>
            <a:off x="5253038" y="49768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3033" name="TextBox 84"/>
          <p:cNvSpPr txBox="1">
            <a:spLocks noChangeArrowheads="1"/>
          </p:cNvSpPr>
          <p:nvPr/>
        </p:nvSpPr>
        <p:spPr bwMode="auto">
          <a:xfrm>
            <a:off x="5253038" y="39624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cxnSp>
        <p:nvCxnSpPr>
          <p:cNvPr id="43034" name="Straight Connector 26"/>
          <p:cNvCxnSpPr>
            <a:cxnSpLocks noChangeShapeType="1"/>
          </p:cNvCxnSpPr>
          <p:nvPr/>
        </p:nvCxnSpPr>
        <p:spPr bwMode="auto">
          <a:xfrm rot="10800000" flipV="1">
            <a:off x="1912938" y="4038600"/>
            <a:ext cx="1744662" cy="1358900"/>
          </a:xfrm>
          <a:prstGeom prst="line">
            <a:avLst/>
          </a:prstGeom>
          <a:noFill/>
          <a:ln w="9525">
            <a:solidFill>
              <a:schemeClr val="tx1"/>
            </a:solidFill>
            <a:round/>
            <a:headEnd/>
            <a:tailEnd/>
          </a:ln>
        </p:spPr>
      </p:cxnSp>
      <p:cxnSp>
        <p:nvCxnSpPr>
          <p:cNvPr id="43035" name="Curved Connector 32"/>
          <p:cNvCxnSpPr>
            <a:cxnSpLocks noChangeShapeType="1"/>
          </p:cNvCxnSpPr>
          <p:nvPr/>
        </p:nvCxnSpPr>
        <p:spPr bwMode="auto">
          <a:xfrm flipV="1">
            <a:off x="5967413" y="4278313"/>
            <a:ext cx="2105025" cy="919162"/>
          </a:xfrm>
          <a:prstGeom prst="curvedConnector3">
            <a:avLst>
              <a:gd name="adj1" fmla="val 47222"/>
            </a:avLst>
          </a:prstGeom>
          <a:noFill/>
          <a:ln w="9525">
            <a:solidFill>
              <a:schemeClr val="tx1"/>
            </a:solidFill>
            <a:round/>
            <a:headEnd/>
            <a:tailEn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Non-Linear Pre-Process to </a:t>
            </a:r>
            <a:r>
              <a:rPr lang="en-US" dirty="0" err="1"/>
              <a:t>Logit</a:t>
            </a:r>
            <a:r>
              <a:rPr lang="en-US" dirty="0"/>
              <a:t> (Log Odds)</a:t>
            </a:r>
          </a:p>
        </p:txBody>
      </p:sp>
      <p:sp>
        <p:nvSpPr>
          <p:cNvPr id="44035"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44036" name="Slide Number Placeholder 4"/>
          <p:cNvSpPr>
            <a:spLocks noGrp="1"/>
          </p:cNvSpPr>
          <p:nvPr>
            <p:ph type="sldNum" sz="quarter" idx="12"/>
          </p:nvPr>
        </p:nvSpPr>
        <p:spPr>
          <a:noFill/>
        </p:spPr>
        <p:txBody>
          <a:bodyPr/>
          <a:lstStyle/>
          <a:p>
            <a:fld id="{7E23E0BE-93B5-3B46-AE15-0C7F9EE43C43}" type="slidenum">
              <a:rPr lang="en-US" smtClean="0">
                <a:latin typeface="Times New Roman" pitchFamily="1" charset="0"/>
              </a:rPr>
              <a:pPr/>
              <a:t>31</a:t>
            </a:fld>
            <a:endParaRPr lang="en-US">
              <a:latin typeface="Times New Roman" pitchFamily="1" charset="0"/>
            </a:endParaRPr>
          </a:p>
        </p:txBody>
      </p:sp>
      <p:graphicFrame>
        <p:nvGraphicFramePr>
          <p:cNvPr id="7" name="Table 6"/>
          <p:cNvGraphicFramePr>
            <a:graphicFrameLocks noGrp="1"/>
          </p:cNvGraphicFramePr>
          <p:nvPr/>
        </p:nvGraphicFramePr>
        <p:xfrm>
          <a:off x="990600" y="1397000"/>
          <a:ext cx="7086600" cy="2946400"/>
        </p:xfrm>
        <a:graphic>
          <a:graphicData uri="http://schemas.openxmlformats.org/drawingml/2006/table">
            <a:tbl>
              <a:tblPr firstRow="1" bandRow="1">
                <a:tableStyleId>{08FB837D-C827-4EFA-A057-4D05807E0F7C}</a:tableStyleId>
              </a:tblPr>
              <a:tblGrid>
                <a:gridCol w="1447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041400">
                <a:tc>
                  <a:txBody>
                    <a:bodyPr/>
                    <a:lstStyle/>
                    <a:p>
                      <a:r>
                        <a:rPr lang="en-US" b="0" dirty="0">
                          <a:solidFill>
                            <a:srgbClr val="FFFF00"/>
                          </a:solidFill>
                        </a:rPr>
                        <a:t>Medication Dosage</a:t>
                      </a:r>
                    </a:p>
                  </a:txBody>
                  <a:tcPr/>
                </a:tc>
                <a:tc>
                  <a:txBody>
                    <a:bodyPr/>
                    <a:lstStyle/>
                    <a:p>
                      <a:r>
                        <a:rPr lang="en-US" b="0" dirty="0">
                          <a:solidFill>
                            <a:srgbClr val="FFFF00"/>
                          </a:solidFill>
                        </a:rPr>
                        <a:t>#</a:t>
                      </a:r>
                    </a:p>
                    <a:p>
                      <a:r>
                        <a:rPr lang="en-US" b="0" dirty="0">
                          <a:solidFill>
                            <a:srgbClr val="FFFF00"/>
                          </a:solidFill>
                        </a:rPr>
                        <a:t>Cured</a:t>
                      </a:r>
                    </a:p>
                  </a:txBody>
                  <a:tcPr/>
                </a:tc>
                <a:tc>
                  <a:txBody>
                    <a:bodyPr/>
                    <a:lstStyle/>
                    <a:p>
                      <a:r>
                        <a:rPr lang="en-US" b="0" dirty="0">
                          <a:solidFill>
                            <a:srgbClr val="FFFF00"/>
                          </a:solidFill>
                        </a:rPr>
                        <a:t>Total</a:t>
                      </a:r>
                    </a:p>
                    <a:p>
                      <a:r>
                        <a:rPr lang="en-US" b="0" dirty="0">
                          <a:solidFill>
                            <a:srgbClr val="FFFF00"/>
                          </a:solidFill>
                        </a:rPr>
                        <a:t>Patients</a:t>
                      </a:r>
                    </a:p>
                  </a:txBody>
                  <a:tcPr/>
                </a:tc>
                <a:tc>
                  <a:txBody>
                    <a:bodyPr/>
                    <a:lstStyle/>
                    <a:p>
                      <a:r>
                        <a:rPr lang="en-US" b="0" dirty="0">
                          <a:solidFill>
                            <a:srgbClr val="FFFF00"/>
                          </a:solidFill>
                        </a:rPr>
                        <a:t>Probability:</a:t>
                      </a:r>
                    </a:p>
                    <a:p>
                      <a:r>
                        <a:rPr lang="en-US" b="0" dirty="0">
                          <a:solidFill>
                            <a:srgbClr val="FFFF00"/>
                          </a:solidFill>
                        </a:rPr>
                        <a:t># Cured/Total Patients</a:t>
                      </a:r>
                    </a:p>
                  </a:txBody>
                  <a:tcPr/>
                </a:tc>
                <a:tc>
                  <a:txBody>
                    <a:bodyPr/>
                    <a:lstStyle/>
                    <a:p>
                      <a:r>
                        <a:rPr lang="en-US" b="0" dirty="0">
                          <a:solidFill>
                            <a:srgbClr val="FFFF00"/>
                          </a:solidFill>
                        </a:rPr>
                        <a:t>Odds:</a:t>
                      </a:r>
                    </a:p>
                    <a:p>
                      <a:r>
                        <a:rPr lang="en-US" b="0" i="1" dirty="0">
                          <a:solidFill>
                            <a:srgbClr val="FFFF00"/>
                          </a:solidFill>
                        </a:rPr>
                        <a:t>p/</a:t>
                      </a:r>
                      <a:r>
                        <a:rPr lang="en-US" b="0" dirty="0">
                          <a:solidFill>
                            <a:srgbClr val="FFFF00"/>
                          </a:solidFill>
                        </a:rPr>
                        <a:t>(1-</a:t>
                      </a:r>
                      <a:r>
                        <a:rPr lang="en-US" b="0" i="1" dirty="0">
                          <a:solidFill>
                            <a:srgbClr val="FFFF00"/>
                          </a:solidFill>
                        </a:rPr>
                        <a:t>p</a:t>
                      </a:r>
                      <a:r>
                        <a:rPr lang="en-US" b="0" dirty="0">
                          <a:solidFill>
                            <a:srgbClr val="FFFF00"/>
                          </a:solidFill>
                        </a:rPr>
                        <a:t>) =</a:t>
                      </a:r>
                    </a:p>
                    <a:p>
                      <a:r>
                        <a:rPr lang="en-US" b="0" dirty="0">
                          <a:solidFill>
                            <a:srgbClr val="FFFF00"/>
                          </a:solidFill>
                        </a:rPr>
                        <a:t># cured/</a:t>
                      </a:r>
                    </a:p>
                    <a:p>
                      <a:r>
                        <a:rPr lang="en-US" b="0" dirty="0">
                          <a:solidFill>
                            <a:srgbClr val="FFFF00"/>
                          </a:solidFill>
                        </a:rPr>
                        <a:t>#</a:t>
                      </a:r>
                      <a:r>
                        <a:rPr lang="en-US" b="0" baseline="0" dirty="0">
                          <a:solidFill>
                            <a:srgbClr val="FFFF00"/>
                          </a:solidFill>
                        </a:rPr>
                        <a:t> not cured</a:t>
                      </a:r>
                      <a:endParaRPr lang="en-US" b="0" dirty="0">
                        <a:solidFill>
                          <a:srgbClr val="FFFF00"/>
                        </a:solidFill>
                      </a:endParaRPr>
                    </a:p>
                  </a:txBody>
                  <a:tcPr/>
                </a:tc>
                <a:tc>
                  <a:txBody>
                    <a:bodyPr/>
                    <a:lstStyle/>
                    <a:p>
                      <a:r>
                        <a:rPr lang="en-US" b="0" dirty="0" err="1">
                          <a:solidFill>
                            <a:srgbClr val="FFFF00"/>
                          </a:solidFill>
                        </a:rPr>
                        <a:t>Logit</a:t>
                      </a:r>
                      <a:endParaRPr lang="en-US" b="0" dirty="0">
                        <a:solidFill>
                          <a:srgbClr val="FFFF00"/>
                        </a:solidFill>
                      </a:endParaRPr>
                    </a:p>
                    <a:p>
                      <a:r>
                        <a:rPr lang="en-US" b="0" dirty="0">
                          <a:solidFill>
                            <a:srgbClr val="FFFF00"/>
                          </a:solidFill>
                        </a:rPr>
                        <a:t>Log Odds:</a:t>
                      </a:r>
                    </a:p>
                    <a:p>
                      <a:endParaRPr lang="en-US" b="0" dirty="0">
                        <a:solidFill>
                          <a:srgbClr val="FFFF00"/>
                        </a:solidFill>
                      </a:endParaRPr>
                    </a:p>
                    <a:p>
                      <a:r>
                        <a:rPr lang="en-US" b="0" dirty="0" err="1">
                          <a:solidFill>
                            <a:srgbClr val="FFFF00"/>
                          </a:solidFill>
                        </a:rPr>
                        <a:t>ln(Odds</a:t>
                      </a:r>
                      <a:r>
                        <a:rPr lang="en-US" b="0" dirty="0">
                          <a:solidFill>
                            <a:srgbClr val="FFFF00"/>
                          </a:solidFill>
                        </a:rPr>
                        <a:t>)</a:t>
                      </a:r>
                    </a:p>
                  </a:txBody>
                  <a:tcPr/>
                </a:tc>
                <a:extLst>
                  <a:ext uri="{0D108BD9-81ED-4DB2-BD59-A6C34878D82A}">
                    <a16:rowId xmlns:a16="http://schemas.microsoft.com/office/drawing/2014/main" val="10000"/>
                  </a:ext>
                </a:extLst>
              </a:tr>
              <a:tr h="370840">
                <a:tc>
                  <a:txBody>
                    <a:bodyPr/>
                    <a:lstStyle/>
                    <a:p>
                      <a:r>
                        <a:rPr lang="en-US" dirty="0">
                          <a:solidFill>
                            <a:schemeClr val="bg2"/>
                          </a:solidFill>
                        </a:rPr>
                        <a:t>20</a:t>
                      </a:r>
                    </a:p>
                  </a:txBody>
                  <a:tcPr/>
                </a:tc>
                <a:tc>
                  <a:txBody>
                    <a:bodyPr/>
                    <a:lstStyle/>
                    <a:p>
                      <a:r>
                        <a:rPr lang="en-US" dirty="0">
                          <a:solidFill>
                            <a:schemeClr val="bg2"/>
                          </a:solidFill>
                        </a:rPr>
                        <a:t>1</a:t>
                      </a:r>
                    </a:p>
                  </a:txBody>
                  <a:tcPr/>
                </a:tc>
                <a:tc>
                  <a:txBody>
                    <a:bodyPr/>
                    <a:lstStyle/>
                    <a:p>
                      <a:r>
                        <a:rPr lang="en-US" dirty="0">
                          <a:solidFill>
                            <a:schemeClr val="bg2"/>
                          </a:solidFill>
                        </a:rPr>
                        <a:t>5</a:t>
                      </a:r>
                    </a:p>
                  </a:txBody>
                  <a:tcPr/>
                </a:tc>
                <a:tc>
                  <a:txBody>
                    <a:bodyPr/>
                    <a:lstStyle/>
                    <a:p>
                      <a:r>
                        <a:rPr lang="en-US" dirty="0">
                          <a:solidFill>
                            <a:schemeClr val="bg2"/>
                          </a:solidFill>
                        </a:rPr>
                        <a:t>.20</a:t>
                      </a:r>
                    </a:p>
                  </a:txBody>
                  <a:tcPr/>
                </a:tc>
                <a:tc>
                  <a:txBody>
                    <a:bodyPr/>
                    <a:lstStyle/>
                    <a:p>
                      <a:r>
                        <a:rPr lang="en-US" dirty="0">
                          <a:solidFill>
                            <a:schemeClr val="bg2"/>
                          </a:solidFill>
                        </a:rPr>
                        <a:t>.25</a:t>
                      </a:r>
                    </a:p>
                  </a:txBody>
                  <a:tcPr/>
                </a:tc>
                <a:tc>
                  <a:txBody>
                    <a:bodyPr/>
                    <a:lstStyle/>
                    <a:p>
                      <a:r>
                        <a:rPr lang="en-US" dirty="0">
                          <a:solidFill>
                            <a:schemeClr val="bg2"/>
                          </a:solidFill>
                        </a:rPr>
                        <a:t>-1.39</a:t>
                      </a:r>
                    </a:p>
                  </a:txBody>
                  <a:tcPr/>
                </a:tc>
                <a:extLst>
                  <a:ext uri="{0D108BD9-81ED-4DB2-BD59-A6C34878D82A}">
                    <a16:rowId xmlns:a16="http://schemas.microsoft.com/office/drawing/2014/main" val="10001"/>
                  </a:ext>
                </a:extLst>
              </a:tr>
              <a:tr h="370840">
                <a:tc>
                  <a:txBody>
                    <a:bodyPr/>
                    <a:lstStyle/>
                    <a:p>
                      <a:r>
                        <a:rPr lang="en-US" dirty="0">
                          <a:solidFill>
                            <a:schemeClr val="bg2"/>
                          </a:solidFill>
                        </a:rPr>
                        <a:t>30</a:t>
                      </a:r>
                    </a:p>
                  </a:txBody>
                  <a:tcPr/>
                </a:tc>
                <a:tc>
                  <a:txBody>
                    <a:bodyPr/>
                    <a:lstStyle/>
                    <a:p>
                      <a:r>
                        <a:rPr lang="en-US" dirty="0">
                          <a:solidFill>
                            <a:schemeClr val="bg2"/>
                          </a:solidFill>
                        </a:rPr>
                        <a:t>2</a:t>
                      </a:r>
                    </a:p>
                  </a:txBody>
                  <a:tcPr/>
                </a:tc>
                <a:tc>
                  <a:txBody>
                    <a:bodyPr/>
                    <a:lstStyle/>
                    <a:p>
                      <a:r>
                        <a:rPr lang="en-US" dirty="0">
                          <a:solidFill>
                            <a:schemeClr val="bg2"/>
                          </a:solidFill>
                        </a:rPr>
                        <a:t>6</a:t>
                      </a:r>
                    </a:p>
                  </a:txBody>
                  <a:tcPr/>
                </a:tc>
                <a:tc>
                  <a:txBody>
                    <a:bodyPr/>
                    <a:lstStyle/>
                    <a:p>
                      <a:r>
                        <a:rPr lang="en-US" dirty="0">
                          <a:solidFill>
                            <a:schemeClr val="bg2"/>
                          </a:solidFill>
                        </a:rPr>
                        <a:t>.33</a:t>
                      </a:r>
                    </a:p>
                  </a:txBody>
                  <a:tcPr/>
                </a:tc>
                <a:tc>
                  <a:txBody>
                    <a:bodyPr/>
                    <a:lstStyle/>
                    <a:p>
                      <a:r>
                        <a:rPr lang="en-US" dirty="0">
                          <a:solidFill>
                            <a:schemeClr val="bg2"/>
                          </a:solidFill>
                        </a:rPr>
                        <a:t>.50</a:t>
                      </a:r>
                    </a:p>
                  </a:txBody>
                  <a:tcPr/>
                </a:tc>
                <a:tc>
                  <a:txBody>
                    <a:bodyPr/>
                    <a:lstStyle/>
                    <a:p>
                      <a:r>
                        <a:rPr lang="en-US" dirty="0">
                          <a:solidFill>
                            <a:schemeClr val="bg2"/>
                          </a:solidFill>
                        </a:rPr>
                        <a:t>-0.69</a:t>
                      </a:r>
                    </a:p>
                  </a:txBody>
                  <a:tcPr/>
                </a:tc>
                <a:extLst>
                  <a:ext uri="{0D108BD9-81ED-4DB2-BD59-A6C34878D82A}">
                    <a16:rowId xmlns:a16="http://schemas.microsoft.com/office/drawing/2014/main" val="10002"/>
                  </a:ext>
                </a:extLst>
              </a:tr>
              <a:tr h="370840">
                <a:tc>
                  <a:txBody>
                    <a:bodyPr/>
                    <a:lstStyle/>
                    <a:p>
                      <a:r>
                        <a:rPr lang="en-US" dirty="0">
                          <a:solidFill>
                            <a:schemeClr val="bg2"/>
                          </a:solidFill>
                        </a:rPr>
                        <a:t>40</a:t>
                      </a:r>
                    </a:p>
                  </a:txBody>
                  <a:tcPr/>
                </a:tc>
                <a:tc>
                  <a:txBody>
                    <a:bodyPr/>
                    <a:lstStyle/>
                    <a:p>
                      <a:r>
                        <a:rPr lang="en-US" dirty="0">
                          <a:solidFill>
                            <a:schemeClr val="bg2"/>
                          </a:solidFill>
                        </a:rPr>
                        <a:t>4</a:t>
                      </a:r>
                    </a:p>
                  </a:txBody>
                  <a:tcPr/>
                </a:tc>
                <a:tc>
                  <a:txBody>
                    <a:bodyPr/>
                    <a:lstStyle/>
                    <a:p>
                      <a:r>
                        <a:rPr lang="en-US" dirty="0">
                          <a:solidFill>
                            <a:schemeClr val="bg2"/>
                          </a:solidFill>
                        </a:rPr>
                        <a:t>6</a:t>
                      </a:r>
                    </a:p>
                  </a:txBody>
                  <a:tcPr/>
                </a:tc>
                <a:tc>
                  <a:txBody>
                    <a:bodyPr/>
                    <a:lstStyle/>
                    <a:p>
                      <a:r>
                        <a:rPr lang="en-US" dirty="0">
                          <a:solidFill>
                            <a:schemeClr val="bg2"/>
                          </a:solidFill>
                        </a:rPr>
                        <a:t>.67</a:t>
                      </a:r>
                    </a:p>
                  </a:txBody>
                  <a:tcPr/>
                </a:tc>
                <a:tc>
                  <a:txBody>
                    <a:bodyPr/>
                    <a:lstStyle/>
                    <a:p>
                      <a:r>
                        <a:rPr lang="en-US" dirty="0">
                          <a:solidFill>
                            <a:schemeClr val="bg2"/>
                          </a:solidFill>
                        </a:rPr>
                        <a:t>2.0</a:t>
                      </a:r>
                    </a:p>
                  </a:txBody>
                  <a:tcPr/>
                </a:tc>
                <a:tc>
                  <a:txBody>
                    <a:bodyPr/>
                    <a:lstStyle/>
                    <a:p>
                      <a:r>
                        <a:rPr lang="en-US" dirty="0">
                          <a:solidFill>
                            <a:schemeClr val="bg2"/>
                          </a:solidFill>
                        </a:rPr>
                        <a:t>0.69</a:t>
                      </a:r>
                    </a:p>
                  </a:txBody>
                  <a:tcPr/>
                </a:tc>
                <a:extLst>
                  <a:ext uri="{0D108BD9-81ED-4DB2-BD59-A6C34878D82A}">
                    <a16:rowId xmlns:a16="http://schemas.microsoft.com/office/drawing/2014/main" val="10003"/>
                  </a:ext>
                </a:extLst>
              </a:tr>
              <a:tr h="370840">
                <a:tc>
                  <a:txBody>
                    <a:bodyPr/>
                    <a:lstStyle/>
                    <a:p>
                      <a:r>
                        <a:rPr lang="en-US" dirty="0">
                          <a:solidFill>
                            <a:schemeClr val="bg2"/>
                          </a:solidFill>
                        </a:rPr>
                        <a:t>50</a:t>
                      </a:r>
                    </a:p>
                  </a:txBody>
                  <a:tcPr/>
                </a:tc>
                <a:tc>
                  <a:txBody>
                    <a:bodyPr/>
                    <a:lstStyle/>
                    <a:p>
                      <a:r>
                        <a:rPr lang="en-US" dirty="0">
                          <a:solidFill>
                            <a:schemeClr val="bg2"/>
                          </a:solidFill>
                        </a:rPr>
                        <a:t>6</a:t>
                      </a:r>
                    </a:p>
                  </a:txBody>
                  <a:tcPr/>
                </a:tc>
                <a:tc>
                  <a:txBody>
                    <a:bodyPr/>
                    <a:lstStyle/>
                    <a:p>
                      <a:r>
                        <a:rPr lang="en-US" dirty="0">
                          <a:solidFill>
                            <a:schemeClr val="bg2"/>
                          </a:solidFill>
                        </a:rPr>
                        <a:t>7</a:t>
                      </a:r>
                    </a:p>
                  </a:txBody>
                  <a:tcPr/>
                </a:tc>
                <a:tc>
                  <a:txBody>
                    <a:bodyPr/>
                    <a:lstStyle/>
                    <a:p>
                      <a:r>
                        <a:rPr lang="en-US" dirty="0">
                          <a:solidFill>
                            <a:schemeClr val="bg2"/>
                          </a:solidFill>
                        </a:rPr>
                        <a:t>.86</a:t>
                      </a:r>
                    </a:p>
                  </a:txBody>
                  <a:tcPr/>
                </a:tc>
                <a:tc>
                  <a:txBody>
                    <a:bodyPr/>
                    <a:lstStyle/>
                    <a:p>
                      <a:r>
                        <a:rPr lang="en-US" dirty="0">
                          <a:solidFill>
                            <a:schemeClr val="bg2"/>
                          </a:solidFill>
                        </a:rPr>
                        <a:t>6.0</a:t>
                      </a:r>
                    </a:p>
                  </a:txBody>
                  <a:tcPr/>
                </a:tc>
                <a:tc>
                  <a:txBody>
                    <a:bodyPr/>
                    <a:lstStyle/>
                    <a:p>
                      <a:r>
                        <a:rPr lang="en-US" dirty="0">
                          <a:solidFill>
                            <a:schemeClr val="bg2"/>
                          </a:solidFill>
                        </a:rPr>
                        <a:t>1.79</a:t>
                      </a:r>
                    </a:p>
                  </a:txBody>
                  <a:tcPr/>
                </a:tc>
                <a:extLst>
                  <a:ext uri="{0D108BD9-81ED-4DB2-BD59-A6C34878D82A}">
                    <a16:rowId xmlns:a16="http://schemas.microsoft.com/office/drawing/2014/main" val="10004"/>
                  </a:ext>
                </a:extLst>
              </a:tr>
            </a:tbl>
          </a:graphicData>
        </a:graphic>
      </p:graphicFrame>
      <p:sp>
        <p:nvSpPr>
          <p:cNvPr id="44038" name="Line 5"/>
          <p:cNvSpPr>
            <a:spLocks noChangeShapeType="1"/>
          </p:cNvSpPr>
          <p:nvPr/>
        </p:nvSpPr>
        <p:spPr bwMode="auto">
          <a:xfrm>
            <a:off x="19050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39" name="Line 6"/>
          <p:cNvSpPr>
            <a:spLocks noChangeShapeType="1"/>
          </p:cNvSpPr>
          <p:nvPr/>
        </p:nvSpPr>
        <p:spPr bwMode="auto">
          <a:xfrm>
            <a:off x="1905000" y="5972175"/>
            <a:ext cx="26670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40" name="TextBox 20"/>
          <p:cNvSpPr txBox="1">
            <a:spLocks noChangeArrowheads="1"/>
          </p:cNvSpPr>
          <p:nvPr/>
        </p:nvSpPr>
        <p:spPr bwMode="auto">
          <a:xfrm>
            <a:off x="18288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cxnSp>
        <p:nvCxnSpPr>
          <p:cNvPr id="44041" name="Straight Connector 22"/>
          <p:cNvCxnSpPr>
            <a:cxnSpLocks noChangeShapeType="1"/>
            <a:endCxn id="44038" idx="0"/>
          </p:cNvCxnSpPr>
          <p:nvPr/>
        </p:nvCxnSpPr>
        <p:spPr bwMode="auto">
          <a:xfrm>
            <a:off x="1676400" y="4724400"/>
            <a:ext cx="228600" cy="1588"/>
          </a:xfrm>
          <a:prstGeom prst="line">
            <a:avLst/>
          </a:prstGeom>
          <a:noFill/>
          <a:ln w="9525">
            <a:solidFill>
              <a:schemeClr val="tx1"/>
            </a:solidFill>
            <a:round/>
            <a:headEnd/>
            <a:tailEnd/>
          </a:ln>
        </p:spPr>
      </p:cxnSp>
      <p:cxnSp>
        <p:nvCxnSpPr>
          <p:cNvPr id="44042" name="Straight Connector 24"/>
          <p:cNvCxnSpPr>
            <a:cxnSpLocks noChangeShapeType="1"/>
          </p:cNvCxnSpPr>
          <p:nvPr/>
        </p:nvCxnSpPr>
        <p:spPr bwMode="auto">
          <a:xfrm>
            <a:off x="1676400" y="5865813"/>
            <a:ext cx="228600" cy="1587"/>
          </a:xfrm>
          <a:prstGeom prst="line">
            <a:avLst/>
          </a:prstGeom>
          <a:noFill/>
          <a:ln w="9525">
            <a:solidFill>
              <a:schemeClr val="tx1"/>
            </a:solidFill>
            <a:round/>
            <a:headEnd/>
            <a:tailEnd/>
          </a:ln>
        </p:spPr>
      </p:cxnSp>
      <p:sp>
        <p:nvSpPr>
          <p:cNvPr id="44043" name="TextBox 26"/>
          <p:cNvSpPr txBox="1">
            <a:spLocks noChangeArrowheads="1"/>
          </p:cNvSpPr>
          <p:nvPr/>
        </p:nvSpPr>
        <p:spPr bwMode="auto">
          <a:xfrm>
            <a:off x="914400" y="4540250"/>
            <a:ext cx="762000" cy="368300"/>
          </a:xfrm>
          <a:prstGeom prst="rect">
            <a:avLst/>
          </a:prstGeom>
          <a:noFill/>
          <a:ln w="9525">
            <a:noFill/>
            <a:miter lim="800000"/>
            <a:headEnd/>
            <a:tailEnd/>
          </a:ln>
        </p:spPr>
        <p:txBody>
          <a:bodyPr>
            <a:prstTxWarp prst="textNoShape">
              <a:avLst/>
            </a:prstTxWarp>
            <a:spAutoFit/>
          </a:bodyPr>
          <a:lstStyle/>
          <a:p>
            <a:r>
              <a:rPr lang="en-US" sz="1800"/>
              <a:t>Cured</a:t>
            </a:r>
          </a:p>
        </p:txBody>
      </p:sp>
      <p:sp>
        <p:nvSpPr>
          <p:cNvPr id="44044" name="TextBox 27"/>
          <p:cNvSpPr txBox="1">
            <a:spLocks noChangeArrowheads="1"/>
          </p:cNvSpPr>
          <p:nvPr/>
        </p:nvSpPr>
        <p:spPr bwMode="auto">
          <a:xfrm>
            <a:off x="533400" y="5578475"/>
            <a:ext cx="1143000" cy="368300"/>
          </a:xfrm>
          <a:prstGeom prst="rect">
            <a:avLst/>
          </a:prstGeom>
          <a:noFill/>
          <a:ln w="9525">
            <a:noFill/>
            <a:miter lim="800000"/>
            <a:headEnd/>
            <a:tailEnd/>
          </a:ln>
        </p:spPr>
        <p:txBody>
          <a:bodyPr>
            <a:prstTxWarp prst="textNoShape">
              <a:avLst/>
            </a:prstTxWarp>
            <a:spAutoFit/>
          </a:bodyPr>
          <a:lstStyle/>
          <a:p>
            <a:r>
              <a:rPr lang="en-US" sz="1800"/>
              <a:t>Not Cured</a:t>
            </a:r>
          </a:p>
        </p:txBody>
      </p:sp>
      <p:sp>
        <p:nvSpPr>
          <p:cNvPr id="44045" name="Oval 28"/>
          <p:cNvSpPr>
            <a:spLocks noChangeArrowheads="1"/>
          </p:cNvSpPr>
          <p:nvPr/>
        </p:nvSpPr>
        <p:spPr bwMode="auto">
          <a:xfrm>
            <a:off x="2697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6" name="Oval 29"/>
          <p:cNvSpPr>
            <a:spLocks noChangeArrowheads="1"/>
          </p:cNvSpPr>
          <p:nvPr/>
        </p:nvSpPr>
        <p:spPr bwMode="auto">
          <a:xfrm>
            <a:off x="2697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7" name="Oval 30"/>
          <p:cNvSpPr>
            <a:spLocks noChangeArrowheads="1"/>
          </p:cNvSpPr>
          <p:nvPr/>
        </p:nvSpPr>
        <p:spPr bwMode="auto">
          <a:xfrm>
            <a:off x="2697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8" name="Oval 31"/>
          <p:cNvSpPr>
            <a:spLocks noChangeArrowheads="1"/>
          </p:cNvSpPr>
          <p:nvPr/>
        </p:nvSpPr>
        <p:spPr bwMode="auto">
          <a:xfrm>
            <a:off x="2697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9" name="Oval 32"/>
          <p:cNvSpPr>
            <a:spLocks noChangeArrowheads="1"/>
          </p:cNvSpPr>
          <p:nvPr/>
        </p:nvSpPr>
        <p:spPr bwMode="auto">
          <a:xfrm>
            <a:off x="2697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0" name="Oval 33"/>
          <p:cNvSpPr>
            <a:spLocks noChangeArrowheads="1"/>
          </p:cNvSpPr>
          <p:nvPr/>
        </p:nvSpPr>
        <p:spPr bwMode="auto">
          <a:xfrm>
            <a:off x="30781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1" name="Oval 34"/>
          <p:cNvSpPr>
            <a:spLocks noChangeArrowheads="1"/>
          </p:cNvSpPr>
          <p:nvPr/>
        </p:nvSpPr>
        <p:spPr bwMode="auto">
          <a:xfrm>
            <a:off x="3916363" y="50292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2" name="Oval 35"/>
          <p:cNvSpPr>
            <a:spLocks noChangeArrowheads="1"/>
          </p:cNvSpPr>
          <p:nvPr/>
        </p:nvSpPr>
        <p:spPr bwMode="auto">
          <a:xfrm>
            <a:off x="3078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3" name="Oval 36"/>
          <p:cNvSpPr>
            <a:spLocks noChangeArrowheads="1"/>
          </p:cNvSpPr>
          <p:nvPr/>
        </p:nvSpPr>
        <p:spPr bwMode="auto">
          <a:xfrm>
            <a:off x="3078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4" name="Oval 37"/>
          <p:cNvSpPr>
            <a:spLocks noChangeArrowheads="1"/>
          </p:cNvSpPr>
          <p:nvPr/>
        </p:nvSpPr>
        <p:spPr bwMode="auto">
          <a:xfrm>
            <a:off x="3078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5" name="Oval 38"/>
          <p:cNvSpPr>
            <a:spLocks noChangeArrowheads="1"/>
          </p:cNvSpPr>
          <p:nvPr/>
        </p:nvSpPr>
        <p:spPr bwMode="auto">
          <a:xfrm>
            <a:off x="3078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6" name="Oval 39"/>
          <p:cNvSpPr>
            <a:spLocks noChangeArrowheads="1"/>
          </p:cNvSpPr>
          <p:nvPr/>
        </p:nvSpPr>
        <p:spPr bwMode="auto">
          <a:xfrm>
            <a:off x="3078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7" name="Oval 40"/>
          <p:cNvSpPr>
            <a:spLocks noChangeArrowheads="1"/>
          </p:cNvSpPr>
          <p:nvPr/>
        </p:nvSpPr>
        <p:spPr bwMode="auto">
          <a:xfrm>
            <a:off x="3505200" y="4800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8" name="Oval 41"/>
          <p:cNvSpPr>
            <a:spLocks noChangeArrowheads="1"/>
          </p:cNvSpPr>
          <p:nvPr/>
        </p:nvSpPr>
        <p:spPr bwMode="auto">
          <a:xfrm>
            <a:off x="3505200" y="5802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9" name="Oval 42"/>
          <p:cNvSpPr>
            <a:spLocks noChangeArrowheads="1"/>
          </p:cNvSpPr>
          <p:nvPr/>
        </p:nvSpPr>
        <p:spPr bwMode="auto">
          <a:xfrm>
            <a:off x="3505200" y="5726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0" name="Oval 43"/>
          <p:cNvSpPr>
            <a:spLocks noChangeArrowheads="1"/>
          </p:cNvSpPr>
          <p:nvPr/>
        </p:nvSpPr>
        <p:spPr bwMode="auto">
          <a:xfrm>
            <a:off x="3505200" y="47244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1" name="Oval 44"/>
          <p:cNvSpPr>
            <a:spLocks noChangeArrowheads="1"/>
          </p:cNvSpPr>
          <p:nvPr/>
        </p:nvSpPr>
        <p:spPr bwMode="auto">
          <a:xfrm>
            <a:off x="3505200" y="49530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2" name="Oval 45"/>
          <p:cNvSpPr>
            <a:spLocks noChangeArrowheads="1"/>
          </p:cNvSpPr>
          <p:nvPr/>
        </p:nvSpPr>
        <p:spPr bwMode="auto">
          <a:xfrm>
            <a:off x="3505200" y="4876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3" name="Oval 46"/>
          <p:cNvSpPr>
            <a:spLocks noChangeArrowheads="1"/>
          </p:cNvSpPr>
          <p:nvPr/>
        </p:nvSpPr>
        <p:spPr bwMode="auto">
          <a:xfrm>
            <a:off x="39163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4" name="Oval 47"/>
          <p:cNvSpPr>
            <a:spLocks noChangeArrowheads="1"/>
          </p:cNvSpPr>
          <p:nvPr/>
        </p:nvSpPr>
        <p:spPr bwMode="auto">
          <a:xfrm>
            <a:off x="39163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5" name="Oval 48"/>
          <p:cNvSpPr>
            <a:spLocks noChangeArrowheads="1"/>
          </p:cNvSpPr>
          <p:nvPr/>
        </p:nvSpPr>
        <p:spPr bwMode="auto">
          <a:xfrm>
            <a:off x="3916363" y="5105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6" name="Oval 49"/>
          <p:cNvSpPr>
            <a:spLocks noChangeArrowheads="1"/>
          </p:cNvSpPr>
          <p:nvPr/>
        </p:nvSpPr>
        <p:spPr bwMode="auto">
          <a:xfrm>
            <a:off x="39163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7" name="Oval 50"/>
          <p:cNvSpPr>
            <a:spLocks noChangeArrowheads="1"/>
          </p:cNvSpPr>
          <p:nvPr/>
        </p:nvSpPr>
        <p:spPr bwMode="auto">
          <a:xfrm>
            <a:off x="3916363" y="49530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8" name="Oval 51"/>
          <p:cNvSpPr>
            <a:spLocks noChangeArrowheads="1"/>
          </p:cNvSpPr>
          <p:nvPr/>
        </p:nvSpPr>
        <p:spPr bwMode="auto">
          <a:xfrm>
            <a:off x="3916363" y="4876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9" name="Line 5"/>
          <p:cNvSpPr>
            <a:spLocks noChangeShapeType="1"/>
          </p:cNvSpPr>
          <p:nvPr/>
        </p:nvSpPr>
        <p:spPr bwMode="auto">
          <a:xfrm>
            <a:off x="58674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70" name="Line 6"/>
          <p:cNvSpPr>
            <a:spLocks noChangeShapeType="1"/>
          </p:cNvSpPr>
          <p:nvPr/>
        </p:nvSpPr>
        <p:spPr bwMode="auto">
          <a:xfrm>
            <a:off x="5867400" y="59721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71" name="TextBox 54"/>
          <p:cNvSpPr txBox="1">
            <a:spLocks noChangeArrowheads="1"/>
          </p:cNvSpPr>
          <p:nvPr/>
        </p:nvSpPr>
        <p:spPr bwMode="auto">
          <a:xfrm>
            <a:off x="57912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4072" name="TextBox 57"/>
          <p:cNvSpPr txBox="1">
            <a:spLocks noChangeArrowheads="1"/>
          </p:cNvSpPr>
          <p:nvPr/>
        </p:nvSpPr>
        <p:spPr bwMode="auto">
          <a:xfrm>
            <a:off x="4953000" y="49530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4073" name="Oval 59"/>
          <p:cNvSpPr>
            <a:spLocks noChangeArrowheads="1"/>
          </p:cNvSpPr>
          <p:nvPr/>
        </p:nvSpPr>
        <p:spPr bwMode="auto">
          <a:xfrm>
            <a:off x="7467600" y="5181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4" name="Oval 60"/>
          <p:cNvSpPr>
            <a:spLocks noChangeArrowheads="1"/>
          </p:cNvSpPr>
          <p:nvPr/>
        </p:nvSpPr>
        <p:spPr bwMode="auto">
          <a:xfrm>
            <a:off x="66595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5" name="Oval 61"/>
          <p:cNvSpPr>
            <a:spLocks noChangeArrowheads="1"/>
          </p:cNvSpPr>
          <p:nvPr/>
        </p:nvSpPr>
        <p:spPr bwMode="auto">
          <a:xfrm>
            <a:off x="7848600" y="4964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6" name="Oval 63"/>
          <p:cNvSpPr>
            <a:spLocks noChangeArrowheads="1"/>
          </p:cNvSpPr>
          <p:nvPr/>
        </p:nvSpPr>
        <p:spPr bwMode="auto">
          <a:xfrm>
            <a:off x="70405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7" name="TextBox 83"/>
          <p:cNvSpPr txBox="1">
            <a:spLocks noChangeArrowheads="1"/>
          </p:cNvSpPr>
          <p:nvPr/>
        </p:nvSpPr>
        <p:spPr bwMode="auto">
          <a:xfrm>
            <a:off x="5486400" y="56626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4078" name="TextBox 84"/>
          <p:cNvSpPr txBox="1">
            <a:spLocks noChangeArrowheads="1"/>
          </p:cNvSpPr>
          <p:nvPr/>
        </p:nvSpPr>
        <p:spPr bwMode="auto">
          <a:xfrm>
            <a:off x="5486400" y="46482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685800"/>
          </a:xfrm>
        </p:spPr>
        <p:txBody>
          <a:bodyPr/>
          <a:lstStyle/>
          <a:p>
            <a:pPr>
              <a:defRPr/>
            </a:pPr>
            <a:r>
              <a:rPr lang="en-US" dirty="0"/>
              <a:t>Regression of Log Odds</a:t>
            </a:r>
          </a:p>
        </p:txBody>
      </p:sp>
      <p:sp>
        <p:nvSpPr>
          <p:cNvPr id="46083"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46084" name="Slide Number Placeholder 4"/>
          <p:cNvSpPr>
            <a:spLocks noGrp="1"/>
          </p:cNvSpPr>
          <p:nvPr>
            <p:ph type="sldNum" sz="quarter" idx="12"/>
          </p:nvPr>
        </p:nvSpPr>
        <p:spPr>
          <a:noFill/>
        </p:spPr>
        <p:txBody>
          <a:bodyPr/>
          <a:lstStyle/>
          <a:p>
            <a:fld id="{E32EFA09-C49B-5449-BED3-621560E6B819}" type="slidenum">
              <a:rPr lang="en-US" smtClean="0">
                <a:latin typeface="Times New Roman" pitchFamily="1" charset="0"/>
              </a:rPr>
              <a:pPr/>
              <a:t>32</a:t>
            </a:fld>
            <a:endParaRPr lang="en-US">
              <a:latin typeface="Times New Roman" pitchFamily="1" charset="0"/>
            </a:endParaRPr>
          </a:p>
        </p:txBody>
      </p:sp>
      <p:graphicFrame>
        <p:nvGraphicFramePr>
          <p:cNvPr id="7" name="Table 6"/>
          <p:cNvGraphicFramePr>
            <a:graphicFrameLocks noGrp="1"/>
          </p:cNvGraphicFramePr>
          <p:nvPr/>
        </p:nvGraphicFramePr>
        <p:xfrm>
          <a:off x="76200" y="762001"/>
          <a:ext cx="5486400" cy="2529839"/>
        </p:xfrm>
        <a:graphic>
          <a:graphicData uri="http://schemas.openxmlformats.org/drawingml/2006/table">
            <a:tbl>
              <a:tblPr firstRow="1" bandRow="1">
                <a:tableStyleId>{08FB837D-C827-4EFA-A057-4D05807E0F7C}</a:tableStyleId>
              </a:tblPr>
              <a:tblGrid>
                <a:gridCol w="1003610">
                  <a:extLst>
                    <a:ext uri="{9D8B030D-6E8A-4147-A177-3AD203B41FA5}">
                      <a16:colId xmlns:a16="http://schemas.microsoft.com/office/drawing/2014/main" val="20000"/>
                    </a:ext>
                  </a:extLst>
                </a:gridCol>
                <a:gridCol w="67279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35204">
                  <a:extLst>
                    <a:ext uri="{9D8B030D-6E8A-4147-A177-3AD203B41FA5}">
                      <a16:colId xmlns:a16="http://schemas.microsoft.com/office/drawing/2014/main" val="20004"/>
                    </a:ext>
                  </a:extLst>
                </a:gridCol>
                <a:gridCol w="869796">
                  <a:extLst>
                    <a:ext uri="{9D8B030D-6E8A-4147-A177-3AD203B41FA5}">
                      <a16:colId xmlns:a16="http://schemas.microsoft.com/office/drawing/2014/main" val="20005"/>
                    </a:ext>
                  </a:extLst>
                </a:gridCol>
              </a:tblGrid>
              <a:tr h="1066799">
                <a:tc>
                  <a:txBody>
                    <a:bodyPr/>
                    <a:lstStyle/>
                    <a:p>
                      <a:r>
                        <a:rPr lang="en-US" sz="1400" b="0" dirty="0">
                          <a:solidFill>
                            <a:srgbClr val="FFFF00"/>
                          </a:solidFill>
                        </a:rPr>
                        <a:t>Medication Dosage</a:t>
                      </a:r>
                    </a:p>
                  </a:txBody>
                  <a:tcPr/>
                </a:tc>
                <a:tc>
                  <a:txBody>
                    <a:bodyPr/>
                    <a:lstStyle/>
                    <a:p>
                      <a:r>
                        <a:rPr lang="en-US" sz="1400" b="0" dirty="0">
                          <a:solidFill>
                            <a:srgbClr val="FFFF00"/>
                          </a:solidFill>
                        </a:rPr>
                        <a:t>#</a:t>
                      </a:r>
                    </a:p>
                    <a:p>
                      <a:r>
                        <a:rPr lang="en-US" sz="1400" b="0" dirty="0">
                          <a:solidFill>
                            <a:srgbClr val="FFFF00"/>
                          </a:solidFill>
                        </a:rPr>
                        <a:t>Cured</a:t>
                      </a:r>
                    </a:p>
                  </a:txBody>
                  <a:tcPr/>
                </a:tc>
                <a:tc>
                  <a:txBody>
                    <a:bodyPr/>
                    <a:lstStyle/>
                    <a:p>
                      <a:r>
                        <a:rPr lang="en-US" sz="1400" b="0" dirty="0">
                          <a:solidFill>
                            <a:srgbClr val="FFFF00"/>
                          </a:solidFill>
                        </a:rPr>
                        <a:t>Total</a:t>
                      </a:r>
                    </a:p>
                    <a:p>
                      <a:r>
                        <a:rPr lang="en-US" sz="1400" b="0" dirty="0">
                          <a:solidFill>
                            <a:srgbClr val="FFFF00"/>
                          </a:solidFill>
                        </a:rPr>
                        <a:t>Patients</a:t>
                      </a:r>
                    </a:p>
                  </a:txBody>
                  <a:tcPr/>
                </a:tc>
                <a:tc>
                  <a:txBody>
                    <a:bodyPr/>
                    <a:lstStyle/>
                    <a:p>
                      <a:r>
                        <a:rPr lang="en-US" sz="1400" b="0" dirty="0">
                          <a:solidFill>
                            <a:srgbClr val="FFFF00"/>
                          </a:solidFill>
                        </a:rPr>
                        <a:t>Probability:</a:t>
                      </a:r>
                    </a:p>
                    <a:p>
                      <a:r>
                        <a:rPr lang="en-US" sz="1400" b="0" dirty="0">
                          <a:solidFill>
                            <a:srgbClr val="FFFF00"/>
                          </a:solidFill>
                        </a:rPr>
                        <a:t># Cured/Total Patients</a:t>
                      </a:r>
                    </a:p>
                  </a:txBody>
                  <a:tcPr/>
                </a:tc>
                <a:tc>
                  <a:txBody>
                    <a:bodyPr/>
                    <a:lstStyle/>
                    <a:p>
                      <a:r>
                        <a:rPr lang="en-US" sz="1400" b="0" dirty="0">
                          <a:solidFill>
                            <a:srgbClr val="FFFF00"/>
                          </a:solidFill>
                        </a:rPr>
                        <a:t>Odds:</a:t>
                      </a:r>
                    </a:p>
                    <a:p>
                      <a:r>
                        <a:rPr lang="en-US" sz="1400" b="0" i="1" dirty="0">
                          <a:solidFill>
                            <a:srgbClr val="FFFF00"/>
                          </a:solidFill>
                        </a:rPr>
                        <a:t>p/</a:t>
                      </a:r>
                      <a:r>
                        <a:rPr lang="en-US" sz="1400" b="0" dirty="0">
                          <a:solidFill>
                            <a:srgbClr val="FFFF00"/>
                          </a:solidFill>
                        </a:rPr>
                        <a:t>(1-</a:t>
                      </a:r>
                      <a:r>
                        <a:rPr lang="en-US" sz="1400" b="0" i="1" dirty="0">
                          <a:solidFill>
                            <a:srgbClr val="FFFF00"/>
                          </a:solidFill>
                        </a:rPr>
                        <a:t>p</a:t>
                      </a:r>
                      <a:r>
                        <a:rPr lang="en-US" sz="1400" b="0" dirty="0">
                          <a:solidFill>
                            <a:srgbClr val="FFFF00"/>
                          </a:solidFill>
                        </a:rPr>
                        <a:t>) =</a:t>
                      </a:r>
                    </a:p>
                    <a:p>
                      <a:r>
                        <a:rPr lang="en-US" sz="1400" b="0" dirty="0">
                          <a:solidFill>
                            <a:srgbClr val="FFFF00"/>
                          </a:solidFill>
                        </a:rPr>
                        <a:t># cured/</a:t>
                      </a:r>
                    </a:p>
                    <a:p>
                      <a:r>
                        <a:rPr lang="en-US" sz="1400" b="0" dirty="0">
                          <a:solidFill>
                            <a:srgbClr val="FFFF00"/>
                          </a:solidFill>
                        </a:rPr>
                        <a:t>#</a:t>
                      </a:r>
                      <a:r>
                        <a:rPr lang="en-US" sz="1400" b="0" baseline="0" dirty="0">
                          <a:solidFill>
                            <a:srgbClr val="FFFF00"/>
                          </a:solidFill>
                        </a:rPr>
                        <a:t> not cured</a:t>
                      </a:r>
                      <a:endParaRPr lang="en-US" sz="1400" b="0" dirty="0">
                        <a:solidFill>
                          <a:srgbClr val="FFFF00"/>
                        </a:solidFill>
                      </a:endParaRPr>
                    </a:p>
                  </a:txBody>
                  <a:tcPr/>
                </a:tc>
                <a:tc>
                  <a:txBody>
                    <a:bodyPr/>
                    <a:lstStyle/>
                    <a:p>
                      <a:r>
                        <a:rPr lang="en-US" sz="1400" b="0" dirty="0">
                          <a:solidFill>
                            <a:srgbClr val="FFFF00"/>
                          </a:solidFill>
                        </a:rPr>
                        <a:t>Log Odds:</a:t>
                      </a:r>
                    </a:p>
                    <a:p>
                      <a:endParaRPr lang="en-US" sz="1400" b="0" dirty="0">
                        <a:solidFill>
                          <a:srgbClr val="FFFF00"/>
                        </a:solidFill>
                      </a:endParaRPr>
                    </a:p>
                    <a:p>
                      <a:r>
                        <a:rPr lang="en-US" sz="1400" b="0" dirty="0" err="1">
                          <a:solidFill>
                            <a:srgbClr val="FFFF00"/>
                          </a:solidFill>
                        </a:rPr>
                        <a:t>ln(Odds</a:t>
                      </a:r>
                      <a:r>
                        <a:rPr lang="en-US" sz="1400" b="0" dirty="0">
                          <a:solidFill>
                            <a:srgbClr val="FFFF00"/>
                          </a:solidFill>
                        </a:rPr>
                        <a:t>)</a:t>
                      </a:r>
                    </a:p>
                  </a:txBody>
                  <a:tcPr/>
                </a:tc>
                <a:extLst>
                  <a:ext uri="{0D108BD9-81ED-4DB2-BD59-A6C34878D82A}">
                    <a16:rowId xmlns:a16="http://schemas.microsoft.com/office/drawing/2014/main" val="10000"/>
                  </a:ext>
                </a:extLst>
              </a:tr>
              <a:tr h="316493">
                <a:tc>
                  <a:txBody>
                    <a:bodyPr/>
                    <a:lstStyle/>
                    <a:p>
                      <a:r>
                        <a:rPr lang="en-US" dirty="0">
                          <a:solidFill>
                            <a:schemeClr val="bg2"/>
                          </a:solidFill>
                        </a:rPr>
                        <a:t>20</a:t>
                      </a:r>
                    </a:p>
                  </a:txBody>
                  <a:tcPr/>
                </a:tc>
                <a:tc>
                  <a:txBody>
                    <a:bodyPr/>
                    <a:lstStyle/>
                    <a:p>
                      <a:r>
                        <a:rPr lang="en-US" dirty="0">
                          <a:solidFill>
                            <a:schemeClr val="bg2"/>
                          </a:solidFill>
                        </a:rPr>
                        <a:t>1</a:t>
                      </a:r>
                    </a:p>
                  </a:txBody>
                  <a:tcPr/>
                </a:tc>
                <a:tc>
                  <a:txBody>
                    <a:bodyPr/>
                    <a:lstStyle/>
                    <a:p>
                      <a:r>
                        <a:rPr lang="en-US" dirty="0">
                          <a:solidFill>
                            <a:schemeClr val="bg2"/>
                          </a:solidFill>
                        </a:rPr>
                        <a:t>5</a:t>
                      </a:r>
                    </a:p>
                  </a:txBody>
                  <a:tcPr/>
                </a:tc>
                <a:tc>
                  <a:txBody>
                    <a:bodyPr/>
                    <a:lstStyle/>
                    <a:p>
                      <a:r>
                        <a:rPr lang="en-US" dirty="0">
                          <a:solidFill>
                            <a:schemeClr val="bg2"/>
                          </a:solidFill>
                        </a:rPr>
                        <a:t>.20</a:t>
                      </a:r>
                    </a:p>
                  </a:txBody>
                  <a:tcPr/>
                </a:tc>
                <a:tc>
                  <a:txBody>
                    <a:bodyPr/>
                    <a:lstStyle/>
                    <a:p>
                      <a:r>
                        <a:rPr lang="en-US" dirty="0">
                          <a:solidFill>
                            <a:schemeClr val="bg2"/>
                          </a:solidFill>
                        </a:rPr>
                        <a:t>.25</a:t>
                      </a:r>
                    </a:p>
                  </a:txBody>
                  <a:tcPr/>
                </a:tc>
                <a:tc>
                  <a:txBody>
                    <a:bodyPr/>
                    <a:lstStyle/>
                    <a:p>
                      <a:r>
                        <a:rPr lang="en-US" dirty="0">
                          <a:solidFill>
                            <a:schemeClr val="bg2"/>
                          </a:solidFill>
                        </a:rPr>
                        <a:t>-1.39</a:t>
                      </a:r>
                    </a:p>
                  </a:txBody>
                  <a:tcPr/>
                </a:tc>
                <a:extLst>
                  <a:ext uri="{0D108BD9-81ED-4DB2-BD59-A6C34878D82A}">
                    <a16:rowId xmlns:a16="http://schemas.microsoft.com/office/drawing/2014/main" val="10001"/>
                  </a:ext>
                </a:extLst>
              </a:tr>
              <a:tr h="316493">
                <a:tc>
                  <a:txBody>
                    <a:bodyPr/>
                    <a:lstStyle/>
                    <a:p>
                      <a:r>
                        <a:rPr lang="en-US" dirty="0">
                          <a:solidFill>
                            <a:schemeClr val="bg2"/>
                          </a:solidFill>
                        </a:rPr>
                        <a:t>30</a:t>
                      </a:r>
                    </a:p>
                  </a:txBody>
                  <a:tcPr/>
                </a:tc>
                <a:tc>
                  <a:txBody>
                    <a:bodyPr/>
                    <a:lstStyle/>
                    <a:p>
                      <a:r>
                        <a:rPr lang="en-US" dirty="0">
                          <a:solidFill>
                            <a:schemeClr val="bg2"/>
                          </a:solidFill>
                        </a:rPr>
                        <a:t>2</a:t>
                      </a:r>
                    </a:p>
                  </a:txBody>
                  <a:tcPr/>
                </a:tc>
                <a:tc>
                  <a:txBody>
                    <a:bodyPr/>
                    <a:lstStyle/>
                    <a:p>
                      <a:r>
                        <a:rPr lang="en-US" dirty="0">
                          <a:solidFill>
                            <a:schemeClr val="bg2"/>
                          </a:solidFill>
                        </a:rPr>
                        <a:t>6</a:t>
                      </a:r>
                    </a:p>
                  </a:txBody>
                  <a:tcPr/>
                </a:tc>
                <a:tc>
                  <a:txBody>
                    <a:bodyPr/>
                    <a:lstStyle/>
                    <a:p>
                      <a:r>
                        <a:rPr lang="en-US" dirty="0">
                          <a:solidFill>
                            <a:schemeClr val="bg2"/>
                          </a:solidFill>
                        </a:rPr>
                        <a:t>.33</a:t>
                      </a:r>
                    </a:p>
                  </a:txBody>
                  <a:tcPr/>
                </a:tc>
                <a:tc>
                  <a:txBody>
                    <a:bodyPr/>
                    <a:lstStyle/>
                    <a:p>
                      <a:r>
                        <a:rPr lang="en-US" dirty="0">
                          <a:solidFill>
                            <a:schemeClr val="bg2"/>
                          </a:solidFill>
                        </a:rPr>
                        <a:t>.50</a:t>
                      </a:r>
                    </a:p>
                  </a:txBody>
                  <a:tcPr/>
                </a:tc>
                <a:tc>
                  <a:txBody>
                    <a:bodyPr/>
                    <a:lstStyle/>
                    <a:p>
                      <a:r>
                        <a:rPr lang="en-US" dirty="0">
                          <a:solidFill>
                            <a:schemeClr val="bg2"/>
                          </a:solidFill>
                        </a:rPr>
                        <a:t>-0.69</a:t>
                      </a:r>
                    </a:p>
                  </a:txBody>
                  <a:tcPr/>
                </a:tc>
                <a:extLst>
                  <a:ext uri="{0D108BD9-81ED-4DB2-BD59-A6C34878D82A}">
                    <a16:rowId xmlns:a16="http://schemas.microsoft.com/office/drawing/2014/main" val="10002"/>
                  </a:ext>
                </a:extLst>
              </a:tr>
              <a:tr h="316493">
                <a:tc>
                  <a:txBody>
                    <a:bodyPr/>
                    <a:lstStyle/>
                    <a:p>
                      <a:r>
                        <a:rPr lang="en-US" dirty="0">
                          <a:solidFill>
                            <a:schemeClr val="bg2"/>
                          </a:solidFill>
                        </a:rPr>
                        <a:t>40</a:t>
                      </a:r>
                    </a:p>
                  </a:txBody>
                  <a:tcPr/>
                </a:tc>
                <a:tc>
                  <a:txBody>
                    <a:bodyPr/>
                    <a:lstStyle/>
                    <a:p>
                      <a:r>
                        <a:rPr lang="en-US" dirty="0">
                          <a:solidFill>
                            <a:schemeClr val="bg2"/>
                          </a:solidFill>
                        </a:rPr>
                        <a:t>4</a:t>
                      </a:r>
                    </a:p>
                  </a:txBody>
                  <a:tcPr/>
                </a:tc>
                <a:tc>
                  <a:txBody>
                    <a:bodyPr/>
                    <a:lstStyle/>
                    <a:p>
                      <a:r>
                        <a:rPr lang="en-US" dirty="0">
                          <a:solidFill>
                            <a:schemeClr val="bg2"/>
                          </a:solidFill>
                        </a:rPr>
                        <a:t>6</a:t>
                      </a:r>
                    </a:p>
                  </a:txBody>
                  <a:tcPr/>
                </a:tc>
                <a:tc>
                  <a:txBody>
                    <a:bodyPr/>
                    <a:lstStyle/>
                    <a:p>
                      <a:r>
                        <a:rPr lang="en-US" dirty="0">
                          <a:solidFill>
                            <a:schemeClr val="bg2"/>
                          </a:solidFill>
                        </a:rPr>
                        <a:t>.67</a:t>
                      </a:r>
                    </a:p>
                  </a:txBody>
                  <a:tcPr/>
                </a:tc>
                <a:tc>
                  <a:txBody>
                    <a:bodyPr/>
                    <a:lstStyle/>
                    <a:p>
                      <a:r>
                        <a:rPr lang="en-US" dirty="0">
                          <a:solidFill>
                            <a:schemeClr val="bg2"/>
                          </a:solidFill>
                        </a:rPr>
                        <a:t>2.0</a:t>
                      </a:r>
                    </a:p>
                  </a:txBody>
                  <a:tcPr/>
                </a:tc>
                <a:tc>
                  <a:txBody>
                    <a:bodyPr/>
                    <a:lstStyle/>
                    <a:p>
                      <a:r>
                        <a:rPr lang="en-US" dirty="0">
                          <a:solidFill>
                            <a:schemeClr val="bg2"/>
                          </a:solidFill>
                        </a:rPr>
                        <a:t>0.69</a:t>
                      </a:r>
                    </a:p>
                  </a:txBody>
                  <a:tcPr/>
                </a:tc>
                <a:extLst>
                  <a:ext uri="{0D108BD9-81ED-4DB2-BD59-A6C34878D82A}">
                    <a16:rowId xmlns:a16="http://schemas.microsoft.com/office/drawing/2014/main" val="10003"/>
                  </a:ext>
                </a:extLst>
              </a:tr>
              <a:tr h="316493">
                <a:tc>
                  <a:txBody>
                    <a:bodyPr/>
                    <a:lstStyle/>
                    <a:p>
                      <a:r>
                        <a:rPr lang="en-US" dirty="0">
                          <a:solidFill>
                            <a:schemeClr val="bg2"/>
                          </a:solidFill>
                        </a:rPr>
                        <a:t>50</a:t>
                      </a:r>
                    </a:p>
                  </a:txBody>
                  <a:tcPr/>
                </a:tc>
                <a:tc>
                  <a:txBody>
                    <a:bodyPr/>
                    <a:lstStyle/>
                    <a:p>
                      <a:r>
                        <a:rPr lang="en-US" dirty="0">
                          <a:solidFill>
                            <a:schemeClr val="bg2"/>
                          </a:solidFill>
                        </a:rPr>
                        <a:t>6</a:t>
                      </a:r>
                    </a:p>
                  </a:txBody>
                  <a:tcPr/>
                </a:tc>
                <a:tc>
                  <a:txBody>
                    <a:bodyPr/>
                    <a:lstStyle/>
                    <a:p>
                      <a:r>
                        <a:rPr lang="en-US" dirty="0">
                          <a:solidFill>
                            <a:schemeClr val="bg2"/>
                          </a:solidFill>
                        </a:rPr>
                        <a:t>7</a:t>
                      </a:r>
                    </a:p>
                  </a:txBody>
                  <a:tcPr/>
                </a:tc>
                <a:tc>
                  <a:txBody>
                    <a:bodyPr/>
                    <a:lstStyle/>
                    <a:p>
                      <a:r>
                        <a:rPr lang="en-US" dirty="0">
                          <a:solidFill>
                            <a:schemeClr val="bg2"/>
                          </a:solidFill>
                        </a:rPr>
                        <a:t>.86</a:t>
                      </a:r>
                    </a:p>
                  </a:txBody>
                  <a:tcPr/>
                </a:tc>
                <a:tc>
                  <a:txBody>
                    <a:bodyPr/>
                    <a:lstStyle/>
                    <a:p>
                      <a:r>
                        <a:rPr lang="en-US" dirty="0">
                          <a:solidFill>
                            <a:schemeClr val="bg2"/>
                          </a:solidFill>
                        </a:rPr>
                        <a:t>6.0</a:t>
                      </a:r>
                    </a:p>
                  </a:txBody>
                  <a:tcPr/>
                </a:tc>
                <a:tc>
                  <a:txBody>
                    <a:bodyPr/>
                    <a:lstStyle/>
                    <a:p>
                      <a:r>
                        <a:rPr lang="en-US" dirty="0">
                          <a:solidFill>
                            <a:schemeClr val="bg2"/>
                          </a:solidFill>
                        </a:rPr>
                        <a:t>1.79</a:t>
                      </a:r>
                    </a:p>
                  </a:txBody>
                  <a:tcPr/>
                </a:tc>
                <a:extLst>
                  <a:ext uri="{0D108BD9-81ED-4DB2-BD59-A6C34878D82A}">
                    <a16:rowId xmlns:a16="http://schemas.microsoft.com/office/drawing/2014/main" val="10004"/>
                  </a:ext>
                </a:extLst>
              </a:tr>
            </a:tbl>
          </a:graphicData>
        </a:graphic>
      </p:graphicFrame>
      <p:sp>
        <p:nvSpPr>
          <p:cNvPr id="46086" name="TextBox 20"/>
          <p:cNvSpPr txBox="1">
            <a:spLocks noChangeArrowheads="1"/>
          </p:cNvSpPr>
          <p:nvPr/>
        </p:nvSpPr>
        <p:spPr bwMode="auto">
          <a:xfrm>
            <a:off x="6167438" y="2176463"/>
            <a:ext cx="2824162"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6087" name="TextBox 26"/>
          <p:cNvSpPr txBox="1">
            <a:spLocks noChangeArrowheads="1"/>
          </p:cNvSpPr>
          <p:nvPr/>
        </p:nvSpPr>
        <p:spPr bwMode="auto">
          <a:xfrm>
            <a:off x="5715000" y="685800"/>
            <a:ext cx="457200" cy="368300"/>
          </a:xfrm>
          <a:prstGeom prst="rect">
            <a:avLst/>
          </a:prstGeom>
          <a:noFill/>
          <a:ln w="9525">
            <a:noFill/>
            <a:miter lim="800000"/>
            <a:headEnd/>
            <a:tailEnd/>
          </a:ln>
        </p:spPr>
        <p:txBody>
          <a:bodyPr>
            <a:prstTxWarp prst="textNoShape">
              <a:avLst/>
            </a:prstTxWarp>
            <a:spAutoFit/>
          </a:bodyPr>
          <a:lstStyle/>
          <a:p>
            <a:r>
              <a:rPr lang="en-US" sz="1800"/>
              <a:t>+2</a:t>
            </a:r>
          </a:p>
        </p:txBody>
      </p:sp>
      <p:sp>
        <p:nvSpPr>
          <p:cNvPr id="46088" name="TextBox 27"/>
          <p:cNvSpPr txBox="1">
            <a:spLocks noChangeArrowheads="1"/>
          </p:cNvSpPr>
          <p:nvPr/>
        </p:nvSpPr>
        <p:spPr bwMode="auto">
          <a:xfrm>
            <a:off x="5715000" y="1724025"/>
            <a:ext cx="457200" cy="368300"/>
          </a:xfrm>
          <a:prstGeom prst="rect">
            <a:avLst/>
          </a:prstGeom>
          <a:noFill/>
          <a:ln w="9525">
            <a:noFill/>
            <a:miter lim="800000"/>
            <a:headEnd/>
            <a:tailEnd/>
          </a:ln>
        </p:spPr>
        <p:txBody>
          <a:bodyPr>
            <a:prstTxWarp prst="textNoShape">
              <a:avLst/>
            </a:prstTxWarp>
            <a:spAutoFit/>
          </a:bodyPr>
          <a:lstStyle/>
          <a:p>
            <a:r>
              <a:rPr lang="en-US" sz="1800"/>
              <a:t>-2</a:t>
            </a:r>
          </a:p>
        </p:txBody>
      </p:sp>
      <p:sp>
        <p:nvSpPr>
          <p:cNvPr id="46089" name="Line 5"/>
          <p:cNvSpPr>
            <a:spLocks noChangeShapeType="1"/>
          </p:cNvSpPr>
          <p:nvPr/>
        </p:nvSpPr>
        <p:spPr bwMode="auto">
          <a:xfrm>
            <a:off x="6248400" y="83185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090" name="Line 6"/>
          <p:cNvSpPr>
            <a:spLocks noChangeShapeType="1"/>
          </p:cNvSpPr>
          <p:nvPr/>
        </p:nvSpPr>
        <p:spPr bwMode="auto">
          <a:xfrm>
            <a:off x="6248400" y="14128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091" name="Oval 59"/>
          <p:cNvSpPr>
            <a:spLocks noChangeArrowheads="1"/>
          </p:cNvSpPr>
          <p:nvPr/>
        </p:nvSpPr>
        <p:spPr bwMode="auto">
          <a:xfrm>
            <a:off x="7772400" y="121285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2" name="Oval 60"/>
          <p:cNvSpPr>
            <a:spLocks noChangeArrowheads="1"/>
          </p:cNvSpPr>
          <p:nvPr/>
        </p:nvSpPr>
        <p:spPr bwMode="auto">
          <a:xfrm>
            <a:off x="7040563" y="1792288"/>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3" name="Oval 61"/>
          <p:cNvSpPr>
            <a:spLocks noChangeArrowheads="1"/>
          </p:cNvSpPr>
          <p:nvPr/>
        </p:nvSpPr>
        <p:spPr bwMode="auto">
          <a:xfrm>
            <a:off x="8183563" y="90805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4" name="Oval 63"/>
          <p:cNvSpPr>
            <a:spLocks noChangeArrowheads="1"/>
          </p:cNvSpPr>
          <p:nvPr/>
        </p:nvSpPr>
        <p:spPr bwMode="auto">
          <a:xfrm>
            <a:off x="7421563" y="1585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5" name="TextBox 83"/>
          <p:cNvSpPr txBox="1">
            <a:spLocks noChangeArrowheads="1"/>
          </p:cNvSpPr>
          <p:nvPr/>
        </p:nvSpPr>
        <p:spPr bwMode="auto">
          <a:xfrm>
            <a:off x="5791200" y="1208088"/>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cxnSp>
        <p:nvCxnSpPr>
          <p:cNvPr id="46096" name="Straight Connector 54"/>
          <p:cNvCxnSpPr>
            <a:cxnSpLocks noChangeShapeType="1"/>
          </p:cNvCxnSpPr>
          <p:nvPr/>
        </p:nvCxnSpPr>
        <p:spPr bwMode="auto">
          <a:xfrm rot="10800000" flipV="1">
            <a:off x="6667500" y="862013"/>
            <a:ext cx="1619250" cy="1344612"/>
          </a:xfrm>
          <a:prstGeom prst="line">
            <a:avLst/>
          </a:prstGeom>
          <a:noFill/>
          <a:ln w="9525">
            <a:solidFill>
              <a:schemeClr val="tx1"/>
            </a:solidFill>
            <a:round/>
            <a:headEnd/>
            <a:tailEnd/>
          </a:ln>
        </p:spPr>
      </p:cxnSp>
      <p:sp>
        <p:nvSpPr>
          <p:cNvPr id="33809" name="TextBox 57"/>
          <p:cNvSpPr txBox="1">
            <a:spLocks noChangeArrowheads="1"/>
          </p:cNvSpPr>
          <p:nvPr/>
        </p:nvSpPr>
        <p:spPr bwMode="auto">
          <a:xfrm>
            <a:off x="304800" y="3505200"/>
            <a:ext cx="8534400" cy="2862263"/>
          </a:xfrm>
          <a:prstGeom prst="rect">
            <a:avLst/>
          </a:prstGeom>
          <a:noFill/>
          <a:ln w="9525">
            <a:noFill/>
            <a:miter lim="800000"/>
            <a:headEnd/>
            <a:tailEnd/>
          </a:ln>
        </p:spPr>
        <p:txBody>
          <a:bodyPr>
            <a:prstTxWarp prst="textNoShape">
              <a:avLst/>
            </a:prstTxWarp>
            <a:spAutoFit/>
          </a:bodyPr>
          <a:lstStyle/>
          <a:p>
            <a:pPr>
              <a:buFont typeface="Arial" charset="0"/>
              <a:buChar char="•"/>
              <a:defRPr/>
            </a:pPr>
            <a:r>
              <a:rPr lang="en-US" sz="2000" i="1" dirty="0">
                <a:latin typeface="Times New Roman" charset="0"/>
              </a:rPr>
              <a:t> </a:t>
            </a:r>
            <a:r>
              <a:rPr lang="en-US" sz="2000" i="1" dirty="0" err="1">
                <a:latin typeface="Times New Roman" charset="0"/>
              </a:rPr>
              <a:t>y</a:t>
            </a:r>
            <a:r>
              <a:rPr lang="en-US" sz="2000" dirty="0">
                <a:latin typeface="Times New Roman" charset="0"/>
              </a:rPr>
              <a:t> = .11</a:t>
            </a:r>
            <a:r>
              <a:rPr lang="en-US" sz="2000" i="1" dirty="0">
                <a:latin typeface="Times New Roman" charset="0"/>
              </a:rPr>
              <a:t>x</a:t>
            </a:r>
            <a:r>
              <a:rPr lang="en-US" sz="2000" dirty="0">
                <a:latin typeface="Times New Roman" charset="0"/>
              </a:rPr>
              <a:t> – 3.8   - </a:t>
            </a:r>
            <a:r>
              <a:rPr lang="en-US" sz="2000" dirty="0" err="1">
                <a:latin typeface="Times New Roman" charset="0"/>
              </a:rPr>
              <a:t>Logit</a:t>
            </a:r>
            <a:r>
              <a:rPr lang="en-US" sz="2000" dirty="0">
                <a:latin typeface="Times New Roman" charset="0"/>
              </a:rPr>
              <a:t> regression equation</a:t>
            </a:r>
          </a:p>
          <a:p>
            <a:pPr>
              <a:buFont typeface="Arial" charset="0"/>
              <a:buChar char="•"/>
              <a:defRPr/>
            </a:pPr>
            <a:r>
              <a:rPr lang="en-US" sz="2000" dirty="0">
                <a:latin typeface="Times New Roman" charset="0"/>
              </a:rPr>
              <a:t> Now we have a regression line for log odds (</a:t>
            </a:r>
            <a:r>
              <a:rPr lang="en-US" sz="2000" dirty="0" err="1">
                <a:latin typeface="Times New Roman" charset="0"/>
              </a:rPr>
              <a:t>logit</a:t>
            </a:r>
            <a:r>
              <a:rPr lang="en-US" sz="2000" dirty="0">
                <a:latin typeface="Times New Roman" charset="0"/>
              </a:rPr>
              <a:t>)</a:t>
            </a:r>
          </a:p>
          <a:p>
            <a:pPr>
              <a:buFont typeface="Arial" charset="0"/>
              <a:buChar char="•"/>
              <a:defRPr/>
            </a:pPr>
            <a:r>
              <a:rPr lang="en-US" sz="2000" dirty="0">
                <a:latin typeface="Times New Roman" charset="0"/>
              </a:rPr>
              <a:t> To generalize, we use the log odds value for the new data point</a:t>
            </a:r>
          </a:p>
          <a:p>
            <a:pPr>
              <a:buFont typeface="Arial" charset="0"/>
              <a:buChar char="•"/>
              <a:defRPr/>
            </a:pPr>
            <a:r>
              <a:rPr lang="en-US" sz="2000" dirty="0">
                <a:latin typeface="Times New Roman" charset="0"/>
              </a:rPr>
              <a:t> Then we transform that log odds point to a probability: </a:t>
            </a:r>
            <a:r>
              <a:rPr lang="en-US" sz="2000" i="1" dirty="0" err="1">
                <a:latin typeface="Times New Roman" charset="0"/>
              </a:rPr>
              <a:t>p</a:t>
            </a:r>
            <a:r>
              <a:rPr lang="en-US" sz="2000" dirty="0">
                <a:latin typeface="Times New Roman" charset="0"/>
              </a:rPr>
              <a:t> = e</a:t>
            </a:r>
            <a:r>
              <a:rPr lang="en-US" sz="2000" baseline="30000" dirty="0">
                <a:latin typeface="Times New Roman" charset="0"/>
              </a:rPr>
              <a:t>logit(</a:t>
            </a:r>
            <a:r>
              <a:rPr lang="en-US" sz="2000" i="1" baseline="30000" dirty="0">
                <a:latin typeface="Times New Roman" charset="0"/>
              </a:rPr>
              <a:t>x</a:t>
            </a:r>
            <a:r>
              <a:rPr lang="en-US" sz="2000" baseline="30000" dirty="0">
                <a:latin typeface="Times New Roman" charset="0"/>
              </a:rPr>
              <a:t>)</a:t>
            </a:r>
            <a:r>
              <a:rPr lang="en-US" sz="2000" dirty="0">
                <a:latin typeface="Times New Roman" charset="0"/>
              </a:rPr>
              <a:t>/(1+e</a:t>
            </a:r>
            <a:r>
              <a:rPr lang="en-US" sz="2000" baseline="30000" dirty="0">
                <a:latin typeface="Times New Roman" charset="0"/>
              </a:rPr>
              <a:t>logit(</a:t>
            </a:r>
            <a:r>
              <a:rPr lang="en-US" sz="2000" i="1" baseline="30000" dirty="0">
                <a:latin typeface="Times New Roman" charset="0"/>
              </a:rPr>
              <a:t>x</a:t>
            </a:r>
            <a:r>
              <a:rPr lang="en-US" sz="2000" baseline="30000" dirty="0">
                <a:latin typeface="Times New Roman" charset="0"/>
              </a:rPr>
              <a:t>)</a:t>
            </a:r>
            <a:r>
              <a:rPr lang="en-US" sz="2000" dirty="0">
                <a:latin typeface="Times New Roman" charset="0"/>
              </a:rPr>
              <a:t>)</a:t>
            </a:r>
          </a:p>
          <a:p>
            <a:pPr>
              <a:buFont typeface="Arial" charset="0"/>
              <a:buChar char="•"/>
              <a:defRPr/>
            </a:pPr>
            <a:r>
              <a:rPr lang="en-US" sz="2000" dirty="0">
                <a:latin typeface="Times New Roman" charset="0"/>
              </a:rPr>
              <a:t> For example assume we want </a:t>
            </a:r>
            <a:r>
              <a:rPr lang="en-US" sz="2000" i="1" dirty="0" err="1">
                <a:latin typeface="Times New Roman" charset="0"/>
              </a:rPr>
              <a:t>p</a:t>
            </a:r>
            <a:r>
              <a:rPr lang="en-US" sz="2000" dirty="0">
                <a:latin typeface="Times New Roman" charset="0"/>
              </a:rPr>
              <a:t> for dosage = 10</a:t>
            </a:r>
          </a:p>
          <a:p>
            <a:pPr algn="ctr">
              <a:defRPr/>
            </a:pPr>
            <a:r>
              <a:rPr lang="en-US" sz="2000" dirty="0">
                <a:latin typeface="Times New Roman" charset="0"/>
              </a:rPr>
              <a:t>Logit(10) = .11(10) – 3.8 = -2.7</a:t>
            </a:r>
          </a:p>
          <a:p>
            <a:pPr algn="ctr">
              <a:defRPr/>
            </a:pPr>
            <a:r>
              <a:rPr lang="en-US" sz="2000" i="1" dirty="0">
                <a:latin typeface="Times New Roman" charset="0"/>
              </a:rPr>
              <a:t>p</a:t>
            </a:r>
            <a:r>
              <a:rPr lang="en-US" sz="2000" dirty="0">
                <a:latin typeface="Times New Roman" charset="0"/>
              </a:rPr>
              <a:t>(10) = e</a:t>
            </a:r>
            <a:r>
              <a:rPr lang="en-US" sz="2000" baseline="30000" dirty="0">
                <a:latin typeface="Times New Roman" charset="0"/>
              </a:rPr>
              <a:t>-2.7</a:t>
            </a:r>
            <a:r>
              <a:rPr lang="en-US" sz="2000" dirty="0">
                <a:latin typeface="Times New Roman" charset="0"/>
              </a:rPr>
              <a:t>/(1+e</a:t>
            </a:r>
            <a:r>
              <a:rPr lang="en-US" sz="2000" baseline="30000" dirty="0">
                <a:latin typeface="Times New Roman" charset="0"/>
              </a:rPr>
              <a:t>-2.7</a:t>
            </a:r>
            <a:r>
              <a:rPr lang="en-US" sz="2000" dirty="0">
                <a:latin typeface="Times New Roman" charset="0"/>
              </a:rPr>
              <a:t>) = .06    [note that we just work backwards from </a:t>
            </a:r>
            <a:r>
              <a:rPr lang="en-US" sz="2000" dirty="0" err="1">
                <a:latin typeface="Times New Roman" charset="0"/>
              </a:rPr>
              <a:t>logit</a:t>
            </a:r>
            <a:r>
              <a:rPr lang="en-US" sz="2000" dirty="0">
                <a:latin typeface="Times New Roman" charset="0"/>
              </a:rPr>
              <a:t> to </a:t>
            </a:r>
            <a:r>
              <a:rPr lang="en-US" sz="2000" i="1" dirty="0" err="1">
                <a:latin typeface="Times New Roman" charset="0"/>
              </a:rPr>
              <a:t>p</a:t>
            </a:r>
            <a:r>
              <a:rPr lang="en-US" sz="2000" dirty="0">
                <a:latin typeface="Times New Roman" charset="0"/>
              </a:rPr>
              <a:t>]</a:t>
            </a:r>
          </a:p>
          <a:p>
            <a:pPr marL="174625" indent="-174625">
              <a:buFont typeface="Arial" charset="0"/>
              <a:buChar char="•"/>
              <a:defRPr/>
            </a:pPr>
            <a:r>
              <a:rPr lang="en-US" sz="2000" dirty="0">
                <a:latin typeface="Times New Roman" charset="0"/>
              </a:rPr>
              <a:t>These </a:t>
            </a:r>
            <a:r>
              <a:rPr lang="en-US" sz="2000" i="1" dirty="0" err="1">
                <a:latin typeface="Times New Roman" charset="0"/>
              </a:rPr>
              <a:t>p</a:t>
            </a:r>
            <a:r>
              <a:rPr lang="en-US" sz="2000" dirty="0">
                <a:latin typeface="Times New Roman" charset="0"/>
              </a:rPr>
              <a:t> values make up the </a:t>
            </a:r>
            <a:r>
              <a:rPr lang="en-US" sz="2000" dirty="0" err="1">
                <a:latin typeface="Times New Roman" charset="0"/>
              </a:rPr>
              <a:t>sigmoidal</a:t>
            </a:r>
            <a:r>
              <a:rPr lang="en-US" sz="2000" dirty="0">
                <a:latin typeface="Times New Roman" charset="0"/>
              </a:rPr>
              <a:t> regression curve (which we never have to actually plot)</a:t>
            </a:r>
          </a:p>
        </p:txBody>
      </p:sp>
      <p:sp>
        <p:nvSpPr>
          <p:cNvPr id="46098" name="Line 5"/>
          <p:cNvSpPr>
            <a:spLocks noChangeShapeType="1"/>
          </p:cNvSpPr>
          <p:nvPr/>
        </p:nvSpPr>
        <p:spPr bwMode="auto">
          <a:xfrm>
            <a:off x="6248400" y="25146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099" name="Line 6"/>
          <p:cNvSpPr>
            <a:spLocks noChangeShapeType="1"/>
          </p:cNvSpPr>
          <p:nvPr/>
        </p:nvSpPr>
        <p:spPr bwMode="auto">
          <a:xfrm>
            <a:off x="6248400" y="37623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100" name="TextBox 57"/>
          <p:cNvSpPr txBox="1">
            <a:spLocks noChangeArrowheads="1"/>
          </p:cNvSpPr>
          <p:nvPr/>
        </p:nvSpPr>
        <p:spPr bwMode="auto">
          <a:xfrm>
            <a:off x="5638800" y="2752725"/>
            <a:ext cx="762000" cy="523875"/>
          </a:xfrm>
          <a:prstGeom prst="rect">
            <a:avLst/>
          </a:prstGeom>
          <a:noFill/>
          <a:ln w="9525">
            <a:noFill/>
            <a:miter lim="800000"/>
            <a:headEnd/>
            <a:tailEnd/>
          </a:ln>
        </p:spPr>
        <p:txBody>
          <a:bodyPr>
            <a:prstTxWarp prst="textNoShape">
              <a:avLst/>
            </a:prstTxWarp>
            <a:spAutoFit/>
          </a:bodyPr>
          <a:lstStyle/>
          <a:p>
            <a:r>
              <a:rPr lang="en-US" sz="1400" i="1"/>
              <a:t>prob.</a:t>
            </a:r>
            <a:r>
              <a:rPr lang="en-US" sz="1400"/>
              <a:t> </a:t>
            </a:r>
          </a:p>
          <a:p>
            <a:r>
              <a:rPr lang="en-US" sz="1400"/>
              <a:t>Cured</a:t>
            </a:r>
          </a:p>
        </p:txBody>
      </p:sp>
      <p:sp>
        <p:nvSpPr>
          <p:cNvPr id="46101" name="Oval 59"/>
          <p:cNvSpPr>
            <a:spLocks noChangeArrowheads="1"/>
          </p:cNvSpPr>
          <p:nvPr/>
        </p:nvSpPr>
        <p:spPr bwMode="auto">
          <a:xfrm>
            <a:off x="7848600" y="2971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2" name="Oval 60"/>
          <p:cNvSpPr>
            <a:spLocks noChangeArrowheads="1"/>
          </p:cNvSpPr>
          <p:nvPr/>
        </p:nvSpPr>
        <p:spPr bwMode="auto">
          <a:xfrm>
            <a:off x="7040563" y="3516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3" name="Oval 61"/>
          <p:cNvSpPr>
            <a:spLocks noChangeArrowheads="1"/>
          </p:cNvSpPr>
          <p:nvPr/>
        </p:nvSpPr>
        <p:spPr bwMode="auto">
          <a:xfrm>
            <a:off x="8229600" y="2754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4" name="Oval 63"/>
          <p:cNvSpPr>
            <a:spLocks noChangeArrowheads="1"/>
          </p:cNvSpPr>
          <p:nvPr/>
        </p:nvSpPr>
        <p:spPr bwMode="auto">
          <a:xfrm>
            <a:off x="7421563" y="3363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5" name="TextBox 83"/>
          <p:cNvSpPr txBox="1">
            <a:spLocks noChangeArrowheads="1"/>
          </p:cNvSpPr>
          <p:nvPr/>
        </p:nvSpPr>
        <p:spPr bwMode="auto">
          <a:xfrm>
            <a:off x="5867400" y="34528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6106" name="TextBox 84"/>
          <p:cNvSpPr txBox="1">
            <a:spLocks noChangeArrowheads="1"/>
          </p:cNvSpPr>
          <p:nvPr/>
        </p:nvSpPr>
        <p:spPr bwMode="auto">
          <a:xfrm>
            <a:off x="5867400" y="24384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cxnSp>
        <p:nvCxnSpPr>
          <p:cNvPr id="46107" name="Curved Connector 32"/>
          <p:cNvCxnSpPr>
            <a:cxnSpLocks noChangeShapeType="1"/>
          </p:cNvCxnSpPr>
          <p:nvPr/>
        </p:nvCxnSpPr>
        <p:spPr bwMode="auto">
          <a:xfrm flipV="1">
            <a:off x="6581775" y="2754313"/>
            <a:ext cx="2105025" cy="919162"/>
          </a:xfrm>
          <a:prstGeom prst="curvedConnector3">
            <a:avLst>
              <a:gd name="adj1" fmla="val 47222"/>
            </a:avLst>
          </a:prstGeom>
          <a:noFill/>
          <a:ln w="9525">
            <a:solidFill>
              <a:schemeClr val="tx1"/>
            </a:solidFill>
            <a:round/>
            <a:headEnd/>
            <a:tailEnd/>
          </a:ln>
        </p:spPr>
      </p:cxnSp>
      <p:sp>
        <p:nvSpPr>
          <p:cNvPr id="46108" name="Oval 60"/>
          <p:cNvSpPr>
            <a:spLocks noChangeArrowheads="1"/>
          </p:cNvSpPr>
          <p:nvPr/>
        </p:nvSpPr>
        <p:spPr bwMode="auto">
          <a:xfrm>
            <a:off x="6627813" y="2176463"/>
            <a:ext cx="46037" cy="65087"/>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a:p>
        </p:txBody>
      </p:sp>
      <p:sp>
        <p:nvSpPr>
          <p:cNvPr id="46109" name="Oval 60"/>
          <p:cNvSpPr>
            <a:spLocks noChangeArrowheads="1"/>
          </p:cNvSpPr>
          <p:nvPr/>
        </p:nvSpPr>
        <p:spPr bwMode="auto">
          <a:xfrm>
            <a:off x="6651625" y="3640138"/>
            <a:ext cx="46038" cy="65087"/>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p>
            <a:r>
              <a:rPr lang="en-US" dirty="0"/>
              <a:t>Logistic Regression Homework	</a:t>
            </a:r>
          </a:p>
        </p:txBody>
      </p:sp>
      <p:sp>
        <p:nvSpPr>
          <p:cNvPr id="3" name="Content Placeholder 2"/>
          <p:cNvSpPr>
            <a:spLocks noGrp="1"/>
          </p:cNvSpPr>
          <p:nvPr>
            <p:ph idx="1"/>
          </p:nvPr>
        </p:nvSpPr>
        <p:spPr>
          <a:xfrm>
            <a:off x="685800" y="1219200"/>
            <a:ext cx="7772400" cy="1981200"/>
          </a:xfrm>
        </p:spPr>
        <p:txBody>
          <a:bodyPr>
            <a:normAutofit fontScale="85000" lnSpcReduction="20000"/>
          </a:bodyPr>
          <a:lstStyle/>
          <a:p>
            <a:r>
              <a:rPr lang="en-US" dirty="0"/>
              <a:t>You don’t actually have to come up with the weights for this one, though you could do so quickly by using the closed form linear regression approach</a:t>
            </a:r>
          </a:p>
          <a:p>
            <a:r>
              <a:rPr lang="en-US" dirty="0"/>
              <a:t>Sketch each step you would need to learn the weights for the following data set using logistic regression</a:t>
            </a:r>
          </a:p>
          <a:p>
            <a:r>
              <a:rPr lang="en-US" dirty="0"/>
              <a:t>Sketch how you would generalize the probability of a heart attack given a new input heart rate of 60</a:t>
            </a:r>
          </a:p>
          <a:p>
            <a:endParaRPr lang="en-US" dirty="0"/>
          </a:p>
        </p:txBody>
      </p:sp>
      <p:sp>
        <p:nvSpPr>
          <p:cNvPr id="4" name="Footer Placeholder 3"/>
          <p:cNvSpPr>
            <a:spLocks noGrp="1"/>
          </p:cNvSpPr>
          <p:nvPr>
            <p:ph type="ftr" sz="quarter" idx="11"/>
          </p:nvPr>
        </p:nvSpPr>
        <p:spPr/>
        <p:txBody>
          <a:bodyPr/>
          <a:lstStyle/>
          <a:p>
            <a:pPr>
              <a:defRPr/>
            </a:pPr>
            <a:r>
              <a:rPr lang="en-US"/>
              <a:t>CS 472 - Regression</a:t>
            </a:r>
            <a:endParaRPr lang="en-US" dirty="0"/>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33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40012192"/>
              </p:ext>
            </p:extLst>
          </p:nvPr>
        </p:nvGraphicFramePr>
        <p:xfrm>
          <a:off x="3581400" y="3344416"/>
          <a:ext cx="1828800" cy="2926080"/>
        </p:xfrm>
        <a:graphic>
          <a:graphicData uri="http://schemas.openxmlformats.org/drawingml/2006/table">
            <a:tbl>
              <a:tblPr firstRow="1" bandRow="1">
                <a:tableStyleId>{93296810-A885-4BE3-A3E7-6D5BEEA58F35}</a:tableStyleId>
              </a:tblPr>
              <a:tblGrid>
                <a:gridCol w="8001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236304">
                <a:tc>
                  <a:txBody>
                    <a:bodyPr/>
                    <a:lstStyle/>
                    <a:p>
                      <a:r>
                        <a:rPr lang="en-US" sz="1000" dirty="0"/>
                        <a:t>Heart</a:t>
                      </a:r>
                      <a:r>
                        <a:rPr lang="en-US" sz="1000" baseline="0" dirty="0"/>
                        <a:t> Rate</a:t>
                      </a:r>
                      <a:endParaRPr lang="en-US" sz="1000" dirty="0"/>
                    </a:p>
                  </a:txBody>
                  <a:tcPr/>
                </a:tc>
                <a:tc>
                  <a:txBody>
                    <a:bodyPr/>
                    <a:lstStyle/>
                    <a:p>
                      <a:r>
                        <a:rPr lang="en-US" sz="1000" dirty="0"/>
                        <a:t>Heart</a:t>
                      </a:r>
                      <a:r>
                        <a:rPr lang="en-US" sz="1000" baseline="0" dirty="0"/>
                        <a:t> Attack</a:t>
                      </a:r>
                      <a:endParaRPr lang="en-US" sz="1000" dirty="0"/>
                    </a:p>
                  </a:txBody>
                  <a:tcPr/>
                </a:tc>
                <a:extLst>
                  <a:ext uri="{0D108BD9-81ED-4DB2-BD59-A6C34878D82A}">
                    <a16:rowId xmlns:a16="http://schemas.microsoft.com/office/drawing/2014/main" val="10000"/>
                  </a:ext>
                </a:extLst>
              </a:tr>
              <a:tr h="236304">
                <a:tc>
                  <a:txBody>
                    <a:bodyPr/>
                    <a:lstStyle/>
                    <a:p>
                      <a:r>
                        <a:rPr lang="en-US" sz="1000" dirty="0"/>
                        <a:t>50</a:t>
                      </a:r>
                    </a:p>
                  </a:txBody>
                  <a:tcPr/>
                </a:tc>
                <a:tc>
                  <a:txBody>
                    <a:bodyPr/>
                    <a:lstStyle/>
                    <a:p>
                      <a:r>
                        <a:rPr lang="en-US" sz="1000" dirty="0"/>
                        <a:t>Y</a:t>
                      </a:r>
                    </a:p>
                  </a:txBody>
                  <a:tcPr/>
                </a:tc>
                <a:extLst>
                  <a:ext uri="{0D108BD9-81ED-4DB2-BD59-A6C34878D82A}">
                    <a16:rowId xmlns:a16="http://schemas.microsoft.com/office/drawing/2014/main" val="10001"/>
                  </a:ext>
                </a:extLst>
              </a:tr>
              <a:tr h="236304">
                <a:tc>
                  <a:txBody>
                    <a:bodyPr/>
                    <a:lstStyle/>
                    <a:p>
                      <a:r>
                        <a:rPr lang="en-US" sz="1000" dirty="0"/>
                        <a:t>50</a:t>
                      </a:r>
                    </a:p>
                  </a:txBody>
                  <a:tcPr/>
                </a:tc>
                <a:tc>
                  <a:txBody>
                    <a:bodyPr/>
                    <a:lstStyle/>
                    <a:p>
                      <a:r>
                        <a:rPr lang="en-US" sz="1000" dirty="0"/>
                        <a:t>N</a:t>
                      </a:r>
                    </a:p>
                  </a:txBody>
                  <a:tcPr/>
                </a:tc>
                <a:extLst>
                  <a:ext uri="{0D108BD9-81ED-4DB2-BD59-A6C34878D82A}">
                    <a16:rowId xmlns:a16="http://schemas.microsoft.com/office/drawing/2014/main" val="10002"/>
                  </a:ext>
                </a:extLst>
              </a:tr>
              <a:tr h="236304">
                <a:tc>
                  <a:txBody>
                    <a:bodyPr/>
                    <a:lstStyle/>
                    <a:p>
                      <a:r>
                        <a:rPr lang="en-US" sz="1000" dirty="0"/>
                        <a:t>50</a:t>
                      </a:r>
                    </a:p>
                  </a:txBody>
                  <a:tcPr/>
                </a:tc>
                <a:tc>
                  <a:txBody>
                    <a:bodyPr/>
                    <a:lstStyle/>
                    <a:p>
                      <a:r>
                        <a:rPr lang="en-US" sz="1000" dirty="0"/>
                        <a:t>N</a:t>
                      </a:r>
                    </a:p>
                  </a:txBody>
                  <a:tcPr/>
                </a:tc>
                <a:extLst>
                  <a:ext uri="{0D108BD9-81ED-4DB2-BD59-A6C34878D82A}">
                    <a16:rowId xmlns:a16="http://schemas.microsoft.com/office/drawing/2014/main" val="10003"/>
                  </a:ext>
                </a:extLst>
              </a:tr>
              <a:tr h="236304">
                <a:tc>
                  <a:txBody>
                    <a:bodyPr/>
                    <a:lstStyle/>
                    <a:p>
                      <a:r>
                        <a:rPr lang="en-US" sz="1000" dirty="0"/>
                        <a:t>50</a:t>
                      </a:r>
                    </a:p>
                  </a:txBody>
                  <a:tcPr/>
                </a:tc>
                <a:tc>
                  <a:txBody>
                    <a:bodyPr/>
                    <a:lstStyle/>
                    <a:p>
                      <a:r>
                        <a:rPr lang="en-US" sz="1000" dirty="0"/>
                        <a:t>N</a:t>
                      </a:r>
                    </a:p>
                  </a:txBody>
                  <a:tcPr/>
                </a:tc>
                <a:extLst>
                  <a:ext uri="{0D108BD9-81ED-4DB2-BD59-A6C34878D82A}">
                    <a16:rowId xmlns:a16="http://schemas.microsoft.com/office/drawing/2014/main" val="10004"/>
                  </a:ext>
                </a:extLst>
              </a:tr>
              <a:tr h="236304">
                <a:tc>
                  <a:txBody>
                    <a:bodyPr/>
                    <a:lstStyle/>
                    <a:p>
                      <a:r>
                        <a:rPr lang="en-US" sz="1000" dirty="0"/>
                        <a:t>70</a:t>
                      </a:r>
                    </a:p>
                  </a:txBody>
                  <a:tcPr/>
                </a:tc>
                <a:tc>
                  <a:txBody>
                    <a:bodyPr/>
                    <a:lstStyle/>
                    <a:p>
                      <a:r>
                        <a:rPr lang="en-US" sz="1000" dirty="0"/>
                        <a:t>N</a:t>
                      </a:r>
                    </a:p>
                  </a:txBody>
                  <a:tcPr/>
                </a:tc>
                <a:extLst>
                  <a:ext uri="{0D108BD9-81ED-4DB2-BD59-A6C34878D82A}">
                    <a16:rowId xmlns:a16="http://schemas.microsoft.com/office/drawing/2014/main" val="10005"/>
                  </a:ext>
                </a:extLst>
              </a:tr>
              <a:tr h="236304">
                <a:tc>
                  <a:txBody>
                    <a:bodyPr/>
                    <a:lstStyle/>
                    <a:p>
                      <a:r>
                        <a:rPr lang="en-US" sz="1000" dirty="0"/>
                        <a:t>70</a:t>
                      </a:r>
                    </a:p>
                  </a:txBody>
                  <a:tcPr/>
                </a:tc>
                <a:tc>
                  <a:txBody>
                    <a:bodyPr/>
                    <a:lstStyle/>
                    <a:p>
                      <a:r>
                        <a:rPr lang="en-US" sz="1000" dirty="0"/>
                        <a:t>Y</a:t>
                      </a:r>
                    </a:p>
                  </a:txBody>
                  <a:tcPr/>
                </a:tc>
                <a:extLst>
                  <a:ext uri="{0D108BD9-81ED-4DB2-BD59-A6C34878D82A}">
                    <a16:rowId xmlns:a16="http://schemas.microsoft.com/office/drawing/2014/main" val="10006"/>
                  </a:ext>
                </a:extLst>
              </a:tr>
              <a:tr h="236304">
                <a:tc>
                  <a:txBody>
                    <a:bodyPr/>
                    <a:lstStyle/>
                    <a:p>
                      <a:r>
                        <a:rPr lang="en-US" sz="1000" dirty="0"/>
                        <a:t>90</a:t>
                      </a:r>
                    </a:p>
                  </a:txBody>
                  <a:tcPr/>
                </a:tc>
                <a:tc>
                  <a:txBody>
                    <a:bodyPr/>
                    <a:lstStyle/>
                    <a:p>
                      <a:r>
                        <a:rPr lang="en-US" sz="1000" dirty="0"/>
                        <a:t>Y</a:t>
                      </a:r>
                    </a:p>
                  </a:txBody>
                  <a:tcPr/>
                </a:tc>
                <a:extLst>
                  <a:ext uri="{0D108BD9-81ED-4DB2-BD59-A6C34878D82A}">
                    <a16:rowId xmlns:a16="http://schemas.microsoft.com/office/drawing/2014/main" val="10007"/>
                  </a:ext>
                </a:extLst>
              </a:tr>
              <a:tr h="236304">
                <a:tc>
                  <a:txBody>
                    <a:bodyPr/>
                    <a:lstStyle/>
                    <a:p>
                      <a:r>
                        <a:rPr lang="en-US" sz="1000" dirty="0"/>
                        <a:t>90</a:t>
                      </a:r>
                    </a:p>
                  </a:txBody>
                  <a:tcPr/>
                </a:tc>
                <a:tc>
                  <a:txBody>
                    <a:bodyPr/>
                    <a:lstStyle/>
                    <a:p>
                      <a:r>
                        <a:rPr lang="en-US" sz="1000" dirty="0"/>
                        <a:t>Y</a:t>
                      </a:r>
                    </a:p>
                  </a:txBody>
                  <a:tcPr/>
                </a:tc>
                <a:extLst>
                  <a:ext uri="{0D108BD9-81ED-4DB2-BD59-A6C34878D82A}">
                    <a16:rowId xmlns:a16="http://schemas.microsoft.com/office/drawing/2014/main" val="10008"/>
                  </a:ext>
                </a:extLst>
              </a:tr>
              <a:tr h="236304">
                <a:tc>
                  <a:txBody>
                    <a:bodyPr/>
                    <a:lstStyle/>
                    <a:p>
                      <a:r>
                        <a:rPr lang="en-US" sz="1000" dirty="0"/>
                        <a:t>90</a:t>
                      </a:r>
                    </a:p>
                  </a:txBody>
                  <a:tcPr/>
                </a:tc>
                <a:tc>
                  <a:txBody>
                    <a:bodyPr/>
                    <a:lstStyle/>
                    <a:p>
                      <a:r>
                        <a:rPr lang="en-US" sz="1000" dirty="0"/>
                        <a:t>N</a:t>
                      </a:r>
                    </a:p>
                  </a:txBody>
                  <a:tcPr/>
                </a:tc>
                <a:extLst>
                  <a:ext uri="{0D108BD9-81ED-4DB2-BD59-A6C34878D82A}">
                    <a16:rowId xmlns:a16="http://schemas.microsoft.com/office/drawing/2014/main" val="10009"/>
                  </a:ext>
                </a:extLst>
              </a:tr>
              <a:tr h="236304">
                <a:tc>
                  <a:txBody>
                    <a:bodyPr/>
                    <a:lstStyle/>
                    <a:p>
                      <a:r>
                        <a:rPr lang="en-US" sz="1000" dirty="0"/>
                        <a:t>90</a:t>
                      </a:r>
                    </a:p>
                  </a:txBody>
                  <a:tcPr/>
                </a:tc>
                <a:tc>
                  <a:txBody>
                    <a:bodyPr/>
                    <a:lstStyle/>
                    <a:p>
                      <a:r>
                        <a:rPr lang="en-US" sz="1000" dirty="0"/>
                        <a:t>Y</a:t>
                      </a:r>
                    </a:p>
                  </a:txBody>
                  <a:tcPr/>
                </a:tc>
                <a:extLst>
                  <a:ext uri="{0D108BD9-81ED-4DB2-BD59-A6C34878D82A}">
                    <a16:rowId xmlns:a16="http://schemas.microsoft.com/office/drawing/2014/main" val="10010"/>
                  </a:ext>
                </a:extLst>
              </a:tr>
              <a:tr h="236304">
                <a:tc>
                  <a:txBody>
                    <a:bodyPr/>
                    <a:lstStyle/>
                    <a:p>
                      <a:r>
                        <a:rPr lang="en-US" sz="1000" dirty="0"/>
                        <a:t>90</a:t>
                      </a:r>
                    </a:p>
                  </a:txBody>
                  <a:tcPr/>
                </a:tc>
                <a:tc>
                  <a:txBody>
                    <a:bodyPr/>
                    <a:lstStyle/>
                    <a:p>
                      <a:r>
                        <a:rPr lang="en-US" sz="1000" dirty="0"/>
                        <a:t>Y</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13585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48131" name="Content Placeholder 2"/>
          <p:cNvSpPr>
            <a:spLocks noGrp="1"/>
          </p:cNvSpPr>
          <p:nvPr>
            <p:ph idx="1"/>
          </p:nvPr>
        </p:nvSpPr>
        <p:spPr/>
        <p:txBody>
          <a:bodyPr/>
          <a:lstStyle/>
          <a:p>
            <a:r>
              <a:rPr lang="en-US" dirty="0">
                <a:ea typeface="ＭＳ Ｐゴシック" pitchFamily="1" charset="-128"/>
                <a:cs typeface="ＭＳ Ｐゴシック" pitchFamily="1" charset="-128"/>
              </a:rPr>
              <a:t>Linear Regression and Logistic Regression are nice tools for many simple situations</a:t>
            </a:r>
          </a:p>
          <a:p>
            <a:pPr lvl="1"/>
            <a:r>
              <a:rPr lang="en-US" dirty="0">
                <a:ea typeface="ＭＳ Ｐゴシック" pitchFamily="1" charset="-128"/>
                <a:cs typeface="ＭＳ Ｐゴシック" pitchFamily="1" charset="-128"/>
              </a:rPr>
              <a:t>But both force us to fit the data with one shape (line or sigmoid) which will often underfit </a:t>
            </a:r>
          </a:p>
          <a:p>
            <a:r>
              <a:rPr lang="en-US" dirty="0">
                <a:ea typeface="ＭＳ Ｐゴシック" pitchFamily="1" charset="-128"/>
                <a:cs typeface="ＭＳ Ｐゴシック" pitchFamily="1" charset="-128"/>
              </a:rPr>
              <a:t>Intelligible results</a:t>
            </a:r>
          </a:p>
          <a:p>
            <a:r>
              <a:rPr lang="en-US" dirty="0">
                <a:ea typeface="ＭＳ Ｐゴシック" pitchFamily="1" charset="-128"/>
                <a:cs typeface="ＭＳ Ｐゴシック" pitchFamily="1" charset="-128"/>
              </a:rPr>
              <a:t>When problem includes more arbitrary non-linearity then we need more powerful models which we will introduce</a:t>
            </a:r>
          </a:p>
          <a:p>
            <a:pPr lvl="1"/>
            <a:r>
              <a:rPr lang="en-US" dirty="0">
                <a:ea typeface="ＭＳ Ｐゴシック" pitchFamily="1" charset="-128"/>
                <a:cs typeface="ＭＳ Ｐゴシック" pitchFamily="1" charset="-128"/>
              </a:rPr>
              <a:t>Though non-linear data transformation can help in these cases while still using a linear model for learning</a:t>
            </a:r>
          </a:p>
          <a:p>
            <a:r>
              <a:rPr lang="en-US" dirty="0">
                <a:ea typeface="ＭＳ Ｐゴシック" pitchFamily="1" charset="-128"/>
                <a:cs typeface="ＭＳ Ｐゴシック" pitchFamily="1" charset="-128"/>
              </a:rPr>
              <a:t>These models are commonly used in data mining applications and also as a "first attempt" at understanding data trends, indicators, etc.</a:t>
            </a:r>
          </a:p>
        </p:txBody>
      </p:sp>
      <p:sp>
        <p:nvSpPr>
          <p:cNvPr id="48132" name="Footer Placeholder 3"/>
          <p:cNvSpPr>
            <a:spLocks noGrp="1"/>
          </p:cNvSpPr>
          <p:nvPr>
            <p:ph type="ftr" sz="quarter" idx="11"/>
          </p:nvPr>
        </p:nvSpPr>
        <p:spPr>
          <a:noFill/>
        </p:spPr>
        <p:txBody>
          <a:bodyPr/>
          <a:lstStyle/>
          <a:p>
            <a:r>
              <a:rPr lang="en-US">
                <a:latin typeface="Times New Roman" pitchFamily="1" charset="0"/>
              </a:rPr>
              <a:t>CS 472 - Regression</a:t>
            </a:r>
            <a:endParaRPr lang="en-US" dirty="0">
              <a:latin typeface="Times New Roman" pitchFamily="1" charset="0"/>
            </a:endParaRPr>
          </a:p>
        </p:txBody>
      </p:sp>
      <p:sp>
        <p:nvSpPr>
          <p:cNvPr id="48133" name="Slide Number Placeholder 4"/>
          <p:cNvSpPr>
            <a:spLocks noGrp="1"/>
          </p:cNvSpPr>
          <p:nvPr>
            <p:ph type="sldNum" sz="quarter" idx="12"/>
          </p:nvPr>
        </p:nvSpPr>
        <p:spPr>
          <a:noFill/>
        </p:spPr>
        <p:txBody>
          <a:bodyPr/>
          <a:lstStyle/>
          <a:p>
            <a:fld id="{440F6F96-6726-1845-B3C9-F166B3BEAA9E}" type="slidenum">
              <a:rPr lang="en-US" smtClean="0">
                <a:latin typeface="Times New Roman" pitchFamily="1" charset="0"/>
              </a:rPr>
              <a:pPr/>
              <a:t>34</a:t>
            </a:fld>
            <a:endParaRPr lang="en-US">
              <a:latin typeface="Times New Roman" pitchFamily="1"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338B-F3B4-B14A-8122-FF6708E65D35}"/>
              </a:ext>
            </a:extLst>
          </p:cNvPr>
          <p:cNvSpPr>
            <a:spLocks noGrp="1"/>
          </p:cNvSpPr>
          <p:nvPr>
            <p:ph type="title"/>
          </p:nvPr>
        </p:nvSpPr>
        <p:spPr/>
        <p:txBody>
          <a:bodyPr/>
          <a:lstStyle/>
          <a:p>
            <a:r>
              <a:rPr lang="en-US" dirty="0"/>
              <a:t>Non-Linear Regression</a:t>
            </a:r>
          </a:p>
        </p:txBody>
      </p:sp>
      <p:sp>
        <p:nvSpPr>
          <p:cNvPr id="3" name="Content Placeholder 2">
            <a:extLst>
              <a:ext uri="{FF2B5EF4-FFF2-40B4-BE49-F238E27FC236}">
                <a16:creationId xmlns:a16="http://schemas.microsoft.com/office/drawing/2014/main" id="{6655ABE4-DC10-0A40-8527-58997BC60309}"/>
              </a:ext>
            </a:extLst>
          </p:cNvPr>
          <p:cNvSpPr>
            <a:spLocks noGrp="1"/>
          </p:cNvSpPr>
          <p:nvPr>
            <p:ph idx="1"/>
          </p:nvPr>
        </p:nvSpPr>
        <p:spPr/>
        <p:txBody>
          <a:bodyPr/>
          <a:lstStyle/>
          <a:p>
            <a:r>
              <a:rPr lang="en-US" dirty="0"/>
              <a:t>All of the classification models which we will be discussing later in class can also be used for non-linear regression</a:t>
            </a:r>
          </a:p>
          <a:p>
            <a:pPr lvl="1"/>
            <a:r>
              <a:rPr lang="en-US" dirty="0"/>
              <a:t>MLP with Backpropagation, Decision Trees, Nearest Neighbor, etc.</a:t>
            </a:r>
          </a:p>
          <a:p>
            <a:r>
              <a:rPr lang="en-US" dirty="0"/>
              <a:t>They can learn </a:t>
            </a:r>
            <a:r>
              <a:rPr lang="en-US"/>
              <a:t>to learn </a:t>
            </a:r>
            <a:r>
              <a:rPr lang="en-US" dirty="0"/>
              <a:t>functions with arbitrarily complex high dimensional surfaces</a:t>
            </a:r>
          </a:p>
          <a:p>
            <a:endParaRPr lang="en-US" dirty="0"/>
          </a:p>
        </p:txBody>
      </p:sp>
      <p:sp>
        <p:nvSpPr>
          <p:cNvPr id="4" name="Footer Placeholder 3">
            <a:extLst>
              <a:ext uri="{FF2B5EF4-FFF2-40B4-BE49-F238E27FC236}">
                <a16:creationId xmlns:a16="http://schemas.microsoft.com/office/drawing/2014/main" id="{07663981-D03E-D442-94C6-9244D44B67CE}"/>
              </a:ext>
            </a:extLst>
          </p:cNvPr>
          <p:cNvSpPr>
            <a:spLocks noGrp="1"/>
          </p:cNvSpPr>
          <p:nvPr>
            <p:ph type="ftr" sz="quarter" idx="11"/>
          </p:nvPr>
        </p:nvSpPr>
        <p:spPr/>
        <p:txBody>
          <a:bodyPr/>
          <a:lstStyle/>
          <a:p>
            <a:pPr>
              <a:defRPr/>
            </a:pPr>
            <a:r>
              <a:rPr lang="en-US"/>
              <a:t>CS 472 - Regression</a:t>
            </a:r>
          </a:p>
        </p:txBody>
      </p:sp>
      <p:sp>
        <p:nvSpPr>
          <p:cNvPr id="5" name="Slide Number Placeholder 4">
            <a:extLst>
              <a:ext uri="{FF2B5EF4-FFF2-40B4-BE49-F238E27FC236}">
                <a16:creationId xmlns:a16="http://schemas.microsoft.com/office/drawing/2014/main" id="{7AE14AAA-4422-9240-9F2E-60AD0EBA7BFF}"/>
              </a:ext>
            </a:extLst>
          </p:cNvPr>
          <p:cNvSpPr>
            <a:spLocks noGrp="1"/>
          </p:cNvSpPr>
          <p:nvPr>
            <p:ph type="sldNum" sz="quarter" idx="12"/>
          </p:nvPr>
        </p:nvSpPr>
        <p:spPr/>
        <p:txBody>
          <a:bodyPr/>
          <a:lstStyle/>
          <a:p>
            <a:pPr>
              <a:defRPr/>
            </a:pPr>
            <a:fld id="{F7E59994-5956-EC4E-A50F-7EFDD73B51E4}" type="slidenum">
              <a:rPr lang="en-US" smtClean="0"/>
              <a:pPr>
                <a:defRPr/>
              </a:pPr>
              <a:t>35</a:t>
            </a:fld>
            <a:endParaRPr lang="en-US"/>
          </a:p>
        </p:txBody>
      </p:sp>
    </p:spTree>
    <p:extLst>
      <p:ext uri="{BB962C8B-B14F-4D97-AF65-F5344CB8AC3E}">
        <p14:creationId xmlns:p14="http://schemas.microsoft.com/office/powerpoint/2010/main" val="254210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Simple Linear Regression</a:t>
            </a:r>
          </a:p>
        </p:txBody>
      </p:sp>
      <p:sp>
        <p:nvSpPr>
          <p:cNvPr id="21507" name="Content Placeholder 2"/>
          <p:cNvSpPr>
            <a:spLocks noGrp="1"/>
          </p:cNvSpPr>
          <p:nvPr>
            <p:ph idx="1"/>
          </p:nvPr>
        </p:nvSpPr>
        <p:spPr/>
        <p:txBody>
          <a:bodyPr>
            <a:normAutofit lnSpcReduction="10000"/>
          </a:bodyPr>
          <a:lstStyle/>
          <a:p>
            <a:r>
              <a:rPr lang="en-US" dirty="0">
                <a:ea typeface="ＭＳ Ｐゴシック" pitchFamily="1" charset="-128"/>
                <a:cs typeface="ＭＳ Ｐゴシック" pitchFamily="1" charset="-128"/>
              </a:rPr>
              <a:t>For now, assume just one (input) independent variable </a:t>
            </a:r>
            <a:r>
              <a:rPr lang="en-US" i="1" dirty="0">
                <a:ea typeface="ＭＳ Ｐゴシック" pitchFamily="1" charset="-128"/>
                <a:cs typeface="ＭＳ Ｐゴシック" pitchFamily="1" charset="-128"/>
              </a:rPr>
              <a:t>x</a:t>
            </a:r>
            <a:r>
              <a:rPr lang="en-US" dirty="0">
                <a:ea typeface="ＭＳ Ｐゴシック" pitchFamily="1" charset="-128"/>
                <a:cs typeface="ＭＳ Ｐゴシック" pitchFamily="1" charset="-128"/>
              </a:rPr>
              <a:t>, and one (output) dependent variable </a:t>
            </a:r>
            <a:r>
              <a:rPr lang="en-US" i="1" dirty="0">
                <a:ea typeface="ＭＳ Ｐゴシック" pitchFamily="1" charset="-128"/>
                <a:cs typeface="ＭＳ Ｐゴシック" pitchFamily="1" charset="-128"/>
              </a:rPr>
              <a:t>y</a:t>
            </a:r>
          </a:p>
          <a:p>
            <a:pPr lvl="1"/>
            <a:r>
              <a:rPr lang="en-US" dirty="0"/>
              <a:t>Multiple linear regression assumes an input vector </a:t>
            </a:r>
            <a:r>
              <a:rPr lang="en-US" b="1" dirty="0"/>
              <a:t>x</a:t>
            </a:r>
          </a:p>
          <a:p>
            <a:pPr lvl="1"/>
            <a:r>
              <a:rPr lang="en-US" dirty="0"/>
              <a:t>Multivariate linear regression assumes an output vector </a:t>
            </a:r>
            <a:r>
              <a:rPr lang="en-US" b="1" dirty="0"/>
              <a:t>y</a:t>
            </a:r>
          </a:p>
          <a:p>
            <a:r>
              <a:rPr lang="en-US" dirty="0">
                <a:ea typeface="ＭＳ Ｐゴシック" pitchFamily="1" charset="-128"/>
                <a:cs typeface="ＭＳ Ｐゴシック" pitchFamily="1" charset="-128"/>
              </a:rPr>
              <a:t>We "fit" the points with a line (i.e. hyper-plane)</a:t>
            </a:r>
          </a:p>
          <a:p>
            <a:r>
              <a:rPr lang="en-US" dirty="0">
                <a:ea typeface="ＭＳ Ｐゴシック" pitchFamily="1" charset="-128"/>
                <a:cs typeface="ＭＳ Ｐゴシック" pitchFamily="1" charset="-128"/>
              </a:rPr>
              <a:t>Which line should we use?</a:t>
            </a:r>
          </a:p>
          <a:p>
            <a:pPr lvl="1"/>
            <a:r>
              <a:rPr lang="en-US" dirty="0"/>
              <a:t>Choose an objective function</a:t>
            </a:r>
          </a:p>
          <a:p>
            <a:pPr lvl="1"/>
            <a:r>
              <a:rPr lang="en-US" dirty="0"/>
              <a:t>For simple linear regression we choose sum squared error (SSE)</a:t>
            </a:r>
          </a:p>
          <a:p>
            <a:pPr lvl="2"/>
            <a:r>
              <a:rPr lang="en-US" sz="2000" dirty="0">
                <a:latin typeface="Symbol" pitchFamily="1" charset="2"/>
                <a:ea typeface="ＭＳ Ｐゴシック" pitchFamily="1" charset="-128"/>
              </a:rPr>
              <a:t>S</a:t>
            </a:r>
            <a:r>
              <a:rPr lang="en-US" dirty="0">
                <a:ea typeface="ＭＳ Ｐゴシック" pitchFamily="1" charset="-128"/>
              </a:rPr>
              <a:t> (</a:t>
            </a:r>
            <a:r>
              <a:rPr lang="en-US" i="1" dirty="0" err="1">
                <a:ea typeface="ＭＳ Ｐゴシック" pitchFamily="1" charset="-128"/>
              </a:rPr>
              <a:t>predicted</a:t>
            </a:r>
            <a:r>
              <a:rPr lang="en-US" i="1" baseline="-25000" dirty="0" err="1">
                <a:ea typeface="ＭＳ Ｐゴシック" pitchFamily="1" charset="-128"/>
              </a:rPr>
              <a:t>i</a:t>
            </a:r>
            <a:r>
              <a:rPr lang="en-US" i="1" dirty="0">
                <a:ea typeface="ＭＳ Ｐゴシック" pitchFamily="1" charset="-128"/>
              </a:rPr>
              <a:t> – actual</a:t>
            </a:r>
            <a:r>
              <a:rPr lang="en-US" i="1" baseline="-25000" dirty="0">
                <a:ea typeface="ＭＳ Ｐゴシック" pitchFamily="1" charset="-128"/>
              </a:rPr>
              <a:t>i</a:t>
            </a:r>
            <a:r>
              <a:rPr lang="en-US" dirty="0">
                <a:ea typeface="ＭＳ Ｐゴシック" pitchFamily="1" charset="-128"/>
              </a:rPr>
              <a:t>)</a:t>
            </a:r>
            <a:r>
              <a:rPr lang="en-US" baseline="30000" dirty="0">
                <a:ea typeface="ＭＳ Ｐゴシック" pitchFamily="1" charset="-128"/>
              </a:rPr>
              <a:t>2  </a:t>
            </a:r>
            <a:r>
              <a:rPr lang="en-US" dirty="0">
                <a:ea typeface="ＭＳ Ｐゴシック" pitchFamily="1" charset="-128"/>
              </a:rPr>
              <a:t>=</a:t>
            </a:r>
            <a:r>
              <a:rPr lang="en-US" baseline="30000" dirty="0">
                <a:ea typeface="ＭＳ Ｐゴシック" pitchFamily="1" charset="-128"/>
              </a:rPr>
              <a:t> </a:t>
            </a:r>
            <a:r>
              <a:rPr lang="en-US" sz="2000" dirty="0">
                <a:latin typeface="Symbol" pitchFamily="1" charset="2"/>
                <a:ea typeface="ＭＳ Ｐゴシック" pitchFamily="1" charset="-128"/>
              </a:rPr>
              <a:t>S</a:t>
            </a:r>
            <a:r>
              <a:rPr lang="en-US" dirty="0">
                <a:ea typeface="ＭＳ Ｐゴシック" pitchFamily="1" charset="-128"/>
              </a:rPr>
              <a:t> (</a:t>
            </a:r>
            <a:r>
              <a:rPr lang="en-US" i="1" dirty="0">
                <a:ea typeface="ＭＳ Ｐゴシック" pitchFamily="1" charset="-128"/>
              </a:rPr>
              <a:t>residue</a:t>
            </a:r>
            <a:r>
              <a:rPr lang="en-US" i="1" baseline="-25000" dirty="0">
                <a:ea typeface="ＭＳ Ｐゴシック" pitchFamily="1" charset="-128"/>
              </a:rPr>
              <a:t>i</a:t>
            </a:r>
            <a:r>
              <a:rPr lang="en-US" dirty="0">
                <a:ea typeface="ＭＳ Ｐゴシック" pitchFamily="1" charset="-128"/>
              </a:rPr>
              <a:t>)</a:t>
            </a:r>
            <a:r>
              <a:rPr lang="en-US" baseline="30000" dirty="0">
                <a:ea typeface="ＭＳ Ｐゴシック" pitchFamily="1" charset="-128"/>
              </a:rPr>
              <a:t>2</a:t>
            </a:r>
            <a:endParaRPr lang="en-US" dirty="0">
              <a:ea typeface="ＭＳ Ｐゴシック" pitchFamily="1" charset="-128"/>
            </a:endParaRPr>
          </a:p>
          <a:p>
            <a:pPr lvl="1"/>
            <a:r>
              <a:rPr lang="en-US" dirty="0"/>
              <a:t>Thus, find the line which minimizes the sum of the squared residues (e.g. least squares)</a:t>
            </a:r>
          </a:p>
          <a:p>
            <a:pPr lvl="1"/>
            <a:r>
              <a:rPr lang="en-US" dirty="0"/>
              <a:t>This mimics the case where data points were sampled from the actual hyperplane with Gaussian noise added</a:t>
            </a:r>
          </a:p>
        </p:txBody>
      </p:sp>
      <p:sp>
        <p:nvSpPr>
          <p:cNvPr id="21508"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1509" name="Slide Number Placeholder 4"/>
          <p:cNvSpPr>
            <a:spLocks noGrp="1"/>
          </p:cNvSpPr>
          <p:nvPr>
            <p:ph type="sldNum" sz="quarter" idx="12"/>
          </p:nvPr>
        </p:nvSpPr>
        <p:spPr>
          <a:noFill/>
        </p:spPr>
        <p:txBody>
          <a:bodyPr/>
          <a:lstStyle/>
          <a:p>
            <a:fld id="{E9EF7AAC-35A0-F44B-A62D-2D9AD4CA7B98}" type="slidenum">
              <a:rPr lang="en-US" smtClean="0">
                <a:latin typeface="Times New Roman" pitchFamily="1" charset="0"/>
              </a:rPr>
              <a:pPr/>
              <a:t>4</a:t>
            </a:fld>
            <a:endParaRPr lang="en-US">
              <a:latin typeface="Times New Roman" pitchFamily="1"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do we "learn" parameters</a:t>
            </a:r>
          </a:p>
        </p:txBody>
      </p:sp>
      <p:sp>
        <p:nvSpPr>
          <p:cNvPr id="22534" name="Content Placeholder 2"/>
          <p:cNvSpPr>
            <a:spLocks noGrp="1"/>
          </p:cNvSpPr>
          <p:nvPr>
            <p:ph idx="1"/>
          </p:nvPr>
        </p:nvSpPr>
        <p:spPr/>
        <p:txBody>
          <a:bodyPr/>
          <a:lstStyle/>
          <a:p>
            <a:r>
              <a:rPr lang="en-US" dirty="0">
                <a:ea typeface="ＭＳ Ｐゴシック" pitchFamily="1" charset="-128"/>
                <a:cs typeface="ＭＳ Ｐゴシック" pitchFamily="1" charset="-128"/>
              </a:rPr>
              <a:t>For the 2-</a:t>
            </a:r>
            <a:r>
              <a:rPr lang="en-US" i="1" dirty="0">
                <a:ea typeface="ＭＳ Ｐゴシック" pitchFamily="1" charset="-128"/>
                <a:cs typeface="ＭＳ Ｐゴシック" pitchFamily="1" charset="-128"/>
              </a:rPr>
              <a:t>d</a:t>
            </a:r>
            <a:r>
              <a:rPr lang="en-US" dirty="0">
                <a:ea typeface="ＭＳ Ｐゴシック" pitchFamily="1" charset="-128"/>
                <a:cs typeface="ＭＳ Ｐゴシック" pitchFamily="1" charset="-128"/>
              </a:rPr>
              <a:t> problem (line) there are coefficients for the bias and the independent variable (</a:t>
            </a:r>
            <a:r>
              <a:rPr lang="en-US" i="1" dirty="0" err="1">
                <a:ea typeface="ＭＳ Ｐゴシック" pitchFamily="1" charset="-128"/>
                <a:cs typeface="ＭＳ Ｐゴシック" pitchFamily="1" charset="-128"/>
              </a:rPr>
              <a:t>y</a:t>
            </a:r>
            <a:r>
              <a:rPr lang="en-US" dirty="0">
                <a:ea typeface="ＭＳ Ｐゴシック" pitchFamily="1" charset="-128"/>
                <a:cs typeface="ＭＳ Ｐゴシック" pitchFamily="1" charset="-128"/>
              </a:rPr>
              <a:t>-intercept and slope)</a:t>
            </a: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a:p>
            <a:r>
              <a:rPr lang="en-US" dirty="0">
                <a:ea typeface="ＭＳ Ｐゴシック" pitchFamily="1" charset="-128"/>
                <a:cs typeface="ＭＳ Ｐゴシック" pitchFamily="1" charset="-128"/>
              </a:rPr>
              <a:t>To find the values for the coefficients which minimize the objective function we take the partial derivates of the objective function (SSE) with respect to the coefficients.  Set these to 0, and solve. </a:t>
            </a: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p:txBody>
      </p:sp>
      <p:sp>
        <p:nvSpPr>
          <p:cNvPr id="22535"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2536" name="Slide Number Placeholder 4"/>
          <p:cNvSpPr>
            <a:spLocks noGrp="1"/>
          </p:cNvSpPr>
          <p:nvPr>
            <p:ph type="sldNum" sz="quarter" idx="12"/>
          </p:nvPr>
        </p:nvSpPr>
        <p:spPr>
          <a:noFill/>
        </p:spPr>
        <p:txBody>
          <a:bodyPr/>
          <a:lstStyle/>
          <a:p>
            <a:fld id="{36A8492C-1F1C-174F-B0F9-B2A1A622A019}" type="slidenum">
              <a:rPr lang="en-US" smtClean="0">
                <a:latin typeface="Times New Roman" pitchFamily="1" charset="0"/>
              </a:rPr>
              <a:pPr/>
              <a:t>5</a:t>
            </a:fld>
            <a:endParaRPr lang="en-US">
              <a:latin typeface="Times New Roman" pitchFamily="1" charset="0"/>
            </a:endParaRPr>
          </a:p>
        </p:txBody>
      </p:sp>
      <p:graphicFrame>
        <p:nvGraphicFramePr>
          <p:cNvPr id="22530" name="Object 2"/>
          <p:cNvGraphicFramePr>
            <a:graphicFrameLocks noChangeAspect="1"/>
          </p:cNvGraphicFramePr>
          <p:nvPr/>
        </p:nvGraphicFramePr>
        <p:xfrm>
          <a:off x="3352800" y="2514600"/>
          <a:ext cx="1981200" cy="477838"/>
        </p:xfrm>
        <a:graphic>
          <a:graphicData uri="http://schemas.openxmlformats.org/presentationml/2006/ole">
            <mc:AlternateContent xmlns:mc="http://schemas.openxmlformats.org/markup-compatibility/2006">
              <mc:Choice xmlns:v="urn:schemas-microsoft-com:vml" Requires="v">
                <p:oleObj spid="_x0000_s22756" name="Equation" r:id="rId3" imgW="736600" imgH="177800" progId="Equation.3">
                  <p:embed/>
                </p:oleObj>
              </mc:Choice>
              <mc:Fallback>
                <p:oleObj name="Equation" r:id="rId3" imgW="736600" imgH="177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14600"/>
                        <a:ext cx="1981200" cy="477838"/>
                      </a:xfrm>
                      <a:prstGeom prst="rect">
                        <a:avLst/>
                      </a:prstGeom>
                      <a:solidFill>
                        <a:schemeClr val="accent1"/>
                      </a:solidFill>
                      <a:ln>
                        <a:noFill/>
                      </a:ln>
                      <a:extLs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531" name="Object 3"/>
          <p:cNvGraphicFramePr>
            <a:graphicFrameLocks noChangeAspect="1"/>
          </p:cNvGraphicFramePr>
          <p:nvPr/>
        </p:nvGraphicFramePr>
        <p:xfrm>
          <a:off x="1752600" y="4800600"/>
          <a:ext cx="2808288" cy="1165225"/>
        </p:xfrm>
        <a:graphic>
          <a:graphicData uri="http://schemas.openxmlformats.org/presentationml/2006/ole">
            <mc:AlternateContent xmlns:mc="http://schemas.openxmlformats.org/markup-compatibility/2006">
              <mc:Choice xmlns:v="urn:schemas-microsoft-com:vml" Requires="v">
                <p:oleObj spid="_x0000_s22757" name="Equation" r:id="rId5" imgW="1409700" imgH="584200" progId="Equation.3">
                  <p:embed/>
                </p:oleObj>
              </mc:Choice>
              <mc:Fallback>
                <p:oleObj name="Equation" r:id="rId5" imgW="1409700" imgH="584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800600"/>
                        <a:ext cx="2808288" cy="1165225"/>
                      </a:xfrm>
                      <a:prstGeom prst="rect">
                        <a:avLst/>
                      </a:prstGeom>
                      <a:solidFill>
                        <a:schemeClr val="accent1"/>
                      </a:solidFill>
                      <a:ln>
                        <a:noFill/>
                      </a:ln>
                      <a:extLs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532" name="Object 4"/>
          <p:cNvGraphicFramePr>
            <a:graphicFrameLocks noChangeAspect="1"/>
          </p:cNvGraphicFramePr>
          <p:nvPr/>
        </p:nvGraphicFramePr>
        <p:xfrm>
          <a:off x="5372100" y="4876800"/>
          <a:ext cx="2362200" cy="903288"/>
        </p:xfrm>
        <a:graphic>
          <a:graphicData uri="http://schemas.openxmlformats.org/presentationml/2006/ole">
            <mc:AlternateContent xmlns:mc="http://schemas.openxmlformats.org/markup-compatibility/2006">
              <mc:Choice xmlns:v="urn:schemas-microsoft-com:vml" Requires="v">
                <p:oleObj spid="_x0000_s22758" name="Equation" r:id="rId7" imgW="1130300" imgH="431800" progId="Equation.3">
                  <p:embed/>
                </p:oleObj>
              </mc:Choice>
              <mc:Fallback>
                <p:oleObj name="Equation" r:id="rId7" imgW="1130300" imgH="431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2100" y="4876800"/>
                        <a:ext cx="2362200" cy="903288"/>
                      </a:xfrm>
                      <a:prstGeom prst="rect">
                        <a:avLst/>
                      </a:prstGeom>
                      <a:solidFill>
                        <a:schemeClr val="accent1"/>
                      </a:solidFill>
                      <a:ln>
                        <a:noFill/>
                      </a:ln>
                      <a:extLs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90600"/>
          </a:xfrm>
        </p:spPr>
        <p:txBody>
          <a:bodyPr/>
          <a:lstStyle/>
          <a:p>
            <a:pPr>
              <a:defRPr/>
            </a:pPr>
            <a:r>
              <a:rPr lang="en-US" dirty="0"/>
              <a:t>Multiple Linear Regression</a:t>
            </a:r>
          </a:p>
        </p:txBody>
      </p:sp>
      <p:sp>
        <p:nvSpPr>
          <p:cNvPr id="3" name="Content Placeholder 2"/>
          <p:cNvSpPr>
            <a:spLocks noGrp="1"/>
          </p:cNvSpPr>
          <p:nvPr>
            <p:ph idx="1"/>
          </p:nvPr>
        </p:nvSpPr>
        <p:spPr>
          <a:xfrm>
            <a:off x="685800" y="1676400"/>
            <a:ext cx="7772400" cy="4419600"/>
          </a:xfrm>
        </p:spPr>
        <p:txBody>
          <a:bodyPr>
            <a:normAutofit fontScale="92500" lnSpcReduction="20000"/>
          </a:bodyPr>
          <a:lstStyle/>
          <a:p>
            <a:pPr>
              <a:buFont typeface="Wingdings" charset="2"/>
              <a:buChar char="l"/>
              <a:defRPr/>
            </a:pPr>
            <a:r>
              <a:rPr lang="en-US" dirty="0"/>
              <a:t>There is a closed form for finding multiple linear regression weights which requires matrix inversion, etc.</a:t>
            </a:r>
          </a:p>
          <a:p>
            <a:pPr>
              <a:buFont typeface="Wingdings" charset="2"/>
              <a:buChar char="l"/>
              <a:defRPr/>
            </a:pPr>
            <a:r>
              <a:rPr lang="en-US" dirty="0"/>
              <a:t>There are also iterative techniques to find weights</a:t>
            </a:r>
          </a:p>
          <a:p>
            <a:pPr>
              <a:buFont typeface="Wingdings" charset="2"/>
              <a:buChar char="l"/>
              <a:defRPr/>
            </a:pPr>
            <a:r>
              <a:rPr lang="en-US" dirty="0"/>
              <a:t>One is the delta rule.  For regression we use an output node which is not </a:t>
            </a:r>
            <a:r>
              <a:rPr lang="en-US" dirty="0" err="1"/>
              <a:t>thresholded</a:t>
            </a:r>
            <a:r>
              <a:rPr lang="en-US" dirty="0"/>
              <a:t> (just does a linear sum) and iteratively apply the delta rule – </a:t>
            </a:r>
            <a:r>
              <a:rPr lang="en-US" i="1" dirty="0"/>
              <a:t>thus the net is the output</a:t>
            </a:r>
          </a:p>
          <a:p>
            <a:pPr>
              <a:buFont typeface="Wingdings" charset="2"/>
              <a:buChar char="l"/>
              <a:defRPr/>
            </a:pPr>
            <a:endParaRPr lang="en-US" dirty="0"/>
          </a:p>
          <a:p>
            <a:pPr>
              <a:buFont typeface="Wingdings" charset="2"/>
              <a:buChar char="l"/>
              <a:defRPr/>
            </a:pPr>
            <a:endParaRPr lang="en-US" dirty="0"/>
          </a:p>
          <a:p>
            <a:pPr marL="0" indent="0">
              <a:buNone/>
              <a:defRPr/>
            </a:pPr>
            <a:endParaRPr lang="en-US" dirty="0"/>
          </a:p>
          <a:p>
            <a:pPr>
              <a:buFont typeface="Wingdings" charset="2"/>
              <a:buChar char="l"/>
              <a:defRPr/>
            </a:pPr>
            <a:r>
              <a:rPr lang="en-US" dirty="0"/>
              <a:t>Where </a:t>
            </a:r>
            <a:r>
              <a:rPr lang="en-US" i="1" dirty="0"/>
              <a:t>c</a:t>
            </a:r>
            <a:r>
              <a:rPr lang="en-US" dirty="0"/>
              <a:t> is the learning rate and </a:t>
            </a:r>
            <a:r>
              <a:rPr lang="en-US" i="1" dirty="0"/>
              <a:t>x</a:t>
            </a:r>
            <a:r>
              <a:rPr lang="en-US" dirty="0"/>
              <a:t> is the input for that weight</a:t>
            </a:r>
          </a:p>
          <a:p>
            <a:pPr>
              <a:buFont typeface="Wingdings" charset="2"/>
              <a:buChar char="l"/>
              <a:defRPr/>
            </a:pPr>
            <a:r>
              <a:rPr lang="en-US" dirty="0"/>
              <a:t>Delta rule will update towards the objective of minimizing the SSE, thus solving multiple linear regression</a:t>
            </a:r>
          </a:p>
          <a:p>
            <a:pPr>
              <a:buFont typeface="Wingdings" charset="2"/>
              <a:buChar char="l"/>
              <a:defRPr/>
            </a:pPr>
            <a:r>
              <a:rPr lang="en-US" dirty="0"/>
              <a:t>There are other regression approaches that give different results by trying to better handle outliers and other statistical anomalies</a:t>
            </a:r>
          </a:p>
          <a:p>
            <a:pPr>
              <a:buFont typeface="Wingdings" charset="2"/>
              <a:buChar char="l"/>
              <a:defRPr/>
            </a:pPr>
            <a:endParaRPr lang="en-US" dirty="0"/>
          </a:p>
        </p:txBody>
      </p:sp>
      <p:sp>
        <p:nvSpPr>
          <p:cNvPr id="23557"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3558" name="Slide Number Placeholder 4"/>
          <p:cNvSpPr>
            <a:spLocks noGrp="1"/>
          </p:cNvSpPr>
          <p:nvPr>
            <p:ph type="sldNum" sz="quarter" idx="12"/>
          </p:nvPr>
        </p:nvSpPr>
        <p:spPr>
          <a:noFill/>
        </p:spPr>
        <p:txBody>
          <a:bodyPr/>
          <a:lstStyle/>
          <a:p>
            <a:fld id="{536A36E8-F174-394F-84B2-E8CE27FD22B8}" type="slidenum">
              <a:rPr lang="en-US" smtClean="0">
                <a:latin typeface="Times New Roman" pitchFamily="1" charset="0"/>
              </a:rPr>
              <a:pPr/>
              <a:t>6</a:t>
            </a:fld>
            <a:endParaRPr lang="en-US">
              <a:latin typeface="Times New Roman" pitchFamily="1" charset="0"/>
            </a:endParaRPr>
          </a:p>
        </p:txBody>
      </p:sp>
      <p:graphicFrame>
        <p:nvGraphicFramePr>
          <p:cNvPr id="23554" name="Object 2"/>
          <p:cNvGraphicFramePr>
            <a:graphicFrameLocks noChangeAspect="1"/>
          </p:cNvGraphicFramePr>
          <p:nvPr/>
        </p:nvGraphicFramePr>
        <p:xfrm>
          <a:off x="2133600" y="1143000"/>
          <a:ext cx="4814888" cy="434975"/>
        </p:xfrm>
        <a:graphic>
          <a:graphicData uri="http://schemas.openxmlformats.org/presentationml/2006/ole">
            <mc:AlternateContent xmlns:mc="http://schemas.openxmlformats.org/markup-compatibility/2006">
              <mc:Choice xmlns:v="urn:schemas-microsoft-com:vml" Requires="v">
                <p:oleObj spid="_x0000_s23713" name="Equation" r:id="rId4" imgW="1968500" imgH="177800" progId="Equation.3">
                  <p:embed/>
                </p:oleObj>
              </mc:Choice>
              <mc:Fallback>
                <p:oleObj name="Equation" r:id="rId4" imgW="1968500" imgH="177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143000"/>
                        <a:ext cx="4814888" cy="434975"/>
                      </a:xfrm>
                      <a:prstGeom prst="rect">
                        <a:avLst/>
                      </a:prstGeom>
                      <a:solidFill>
                        <a:schemeClr val="accent1"/>
                      </a:solidFill>
                      <a:ln>
                        <a:noFill/>
                      </a:ln>
                      <a:extLs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686439369"/>
              </p:ext>
            </p:extLst>
          </p:nvPr>
        </p:nvGraphicFramePr>
        <p:xfrm>
          <a:off x="3429000" y="3733800"/>
          <a:ext cx="2006600" cy="406400"/>
        </p:xfrm>
        <a:graphic>
          <a:graphicData uri="http://schemas.openxmlformats.org/presentationml/2006/ole">
            <mc:AlternateContent xmlns:mc="http://schemas.openxmlformats.org/markup-compatibility/2006">
              <mc:Choice xmlns:v="urn:schemas-microsoft-com:vml" Requires="v">
                <p:oleObj spid="_x0000_s23714" name="Equation" r:id="rId6" imgW="1066800" imgH="215900" progId="Equation.3">
                  <p:embed/>
                </p:oleObj>
              </mc:Choice>
              <mc:Fallback>
                <p:oleObj name="Equation" r:id="rId6" imgW="1066800" imgH="215900" progId="Equation.3">
                  <p:embed/>
                  <p:pic>
                    <p:nvPicPr>
                      <p:cNvPr id="0" name=""/>
                      <p:cNvPicPr>
                        <a:picLocks noChangeAspect="1" noChangeArrowheads="1"/>
                      </p:cNvPicPr>
                      <p:nvPr/>
                    </p:nvPicPr>
                    <p:blipFill>
                      <a:blip r:embed="rId7"/>
                      <a:srcRect/>
                      <a:stretch>
                        <a:fillRect/>
                      </a:stretch>
                    </p:blipFill>
                    <p:spPr bwMode="auto">
                      <a:xfrm>
                        <a:off x="3429000" y="3733800"/>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381000" y="1447800"/>
            <a:ext cx="5105400" cy="4648200"/>
          </a:xfrm>
        </p:spPr>
        <p:txBody>
          <a:bodyPr>
            <a:normAutofit fontScale="92500"/>
          </a:bodyPr>
          <a:lstStyle/>
          <a:p>
            <a:pPr>
              <a:buFont typeface="Wingdings" charset="2"/>
              <a:buChar char="l"/>
              <a:defRPr/>
            </a:pPr>
            <a:r>
              <a:rPr lang="en-US" dirty="0"/>
              <a:t>SSE chooses to square the difference of the predicted vs actual. Why square?</a:t>
            </a:r>
          </a:p>
          <a:p>
            <a:pPr>
              <a:buFont typeface="Wingdings" charset="2"/>
              <a:buChar char="l"/>
              <a:defRPr/>
            </a:pPr>
            <a:r>
              <a:rPr lang="en-US" dirty="0"/>
              <a:t>Don't want residues to cancel each other</a:t>
            </a:r>
          </a:p>
          <a:p>
            <a:pPr>
              <a:buFont typeface="Wingdings" charset="2"/>
              <a:buChar char="l"/>
              <a:defRPr/>
            </a:pPr>
            <a:r>
              <a:rPr lang="en-US" dirty="0"/>
              <a:t>Could use absolute or other distances to solve problem</a:t>
            </a:r>
          </a:p>
          <a:p>
            <a:pPr marL="457200" lvl="1" indent="0">
              <a:buNone/>
              <a:defRPr/>
            </a:pPr>
            <a:r>
              <a:rPr lang="en-US" sz="2200" dirty="0">
                <a:latin typeface="Symbol" charset="2"/>
              </a:rPr>
              <a:t>S</a:t>
            </a:r>
            <a:r>
              <a:rPr lang="en-US" dirty="0"/>
              <a:t> |</a:t>
            </a:r>
            <a:r>
              <a:rPr lang="en-US" i="1" dirty="0" err="1"/>
              <a:t>predicted</a:t>
            </a:r>
            <a:r>
              <a:rPr lang="en-US" i="1" baseline="-25000" dirty="0" err="1"/>
              <a:t>i</a:t>
            </a:r>
            <a:r>
              <a:rPr lang="en-US" i="1" dirty="0"/>
              <a:t> – </a:t>
            </a:r>
            <a:r>
              <a:rPr lang="en-US" i="1" dirty="0" err="1"/>
              <a:t>actual</a:t>
            </a:r>
            <a:r>
              <a:rPr lang="en-US" i="1" baseline="-25000" dirty="0" err="1"/>
              <a:t>i</a:t>
            </a:r>
            <a:r>
              <a:rPr lang="en-US" dirty="0"/>
              <a:t>|</a:t>
            </a:r>
            <a:r>
              <a:rPr lang="en-US" baseline="30000" dirty="0"/>
              <a:t> </a:t>
            </a:r>
            <a:r>
              <a:rPr lang="en-US" dirty="0"/>
              <a:t>:   L1 vs L2</a:t>
            </a:r>
          </a:p>
          <a:p>
            <a:pPr>
              <a:buFont typeface="Wingdings" charset="2"/>
              <a:buChar char="l"/>
              <a:defRPr/>
            </a:pPr>
            <a:r>
              <a:rPr lang="en-US" dirty="0"/>
              <a:t>SSE leads to a parabolic error surface which is good for gradient descent</a:t>
            </a:r>
          </a:p>
          <a:p>
            <a:pPr>
              <a:buFont typeface="Wingdings" charset="2"/>
              <a:buChar char="l"/>
              <a:defRPr/>
            </a:pPr>
            <a:r>
              <a:rPr lang="en-US" dirty="0"/>
              <a:t>Which line would least squares choose?</a:t>
            </a:r>
          </a:p>
          <a:p>
            <a:pPr lvl="1">
              <a:defRPr/>
            </a:pPr>
            <a:r>
              <a:rPr lang="en-US" dirty="0"/>
              <a:t>There is always one “best” fit</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7</a:t>
            </a:fld>
            <a:endParaRPr lang="en-US">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0866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381000" y="1447800"/>
            <a:ext cx="5105400" cy="4648200"/>
          </a:xfrm>
        </p:spPr>
        <p:txBody>
          <a:bodyPr>
            <a:normAutofit/>
          </a:bodyPr>
          <a:lstStyle/>
          <a:p>
            <a:pPr>
              <a:buFont typeface="Wingdings" charset="2"/>
              <a:buChar char="l"/>
              <a:defRPr/>
            </a:pPr>
            <a:r>
              <a:rPr lang="en-US" dirty="0"/>
              <a:t>SSE leads to a parabolic error surface which is good for gradient descent</a:t>
            </a:r>
          </a:p>
          <a:p>
            <a:pPr>
              <a:buFont typeface="Wingdings" charset="2"/>
              <a:buChar char="l"/>
              <a:defRPr/>
            </a:pPr>
            <a:r>
              <a:rPr lang="en-US" dirty="0"/>
              <a:t>Which line would least squares choose?</a:t>
            </a:r>
          </a:p>
          <a:p>
            <a:pPr lvl="1">
              <a:defRPr/>
            </a:pPr>
            <a:r>
              <a:rPr lang="en-US" dirty="0"/>
              <a:t>There is always one “best” fit</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8</a:t>
            </a:fld>
            <a:endParaRPr lang="en-US">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8" name="Straight Connector 37"/>
          <p:cNvCxnSpPr>
            <a:cxnSpLocks noChangeShapeType="1"/>
          </p:cNvCxnSpPr>
          <p:nvPr/>
        </p:nvCxnSpPr>
        <p:spPr bwMode="auto">
          <a:xfrm flipV="1">
            <a:off x="5886987" y="1600200"/>
            <a:ext cx="2497969" cy="2569114"/>
          </a:xfrm>
          <a:prstGeom prst="line">
            <a:avLst/>
          </a:prstGeom>
          <a:noFill/>
          <a:ln w="19050">
            <a:solidFill>
              <a:srgbClr val="FF6600"/>
            </a:solidFill>
            <a:round/>
            <a:headEnd/>
            <a:tailEnd/>
          </a:ln>
        </p:spPr>
      </p:cxnSp>
      <p:cxnSp>
        <p:nvCxnSpPr>
          <p:cNvPr id="8" name="Straight Connector 7"/>
          <p:cNvCxnSpPr>
            <a:stCxn id="26634" idx="0"/>
          </p:cNvCxnSpPr>
          <p:nvPr/>
        </p:nvCxnSpPr>
        <p:spPr bwMode="auto">
          <a:xfrm flipV="1">
            <a:off x="8320662" y="1676400"/>
            <a:ext cx="0"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696200"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6600"/>
                </a:solidFill>
              </a:rPr>
              <a:t>7</a:t>
            </a: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SSE and Linear Regression</a:t>
            </a:r>
          </a:p>
        </p:txBody>
      </p:sp>
      <p:sp>
        <p:nvSpPr>
          <p:cNvPr id="3" name="Content Placeholder 2"/>
          <p:cNvSpPr>
            <a:spLocks noGrp="1"/>
          </p:cNvSpPr>
          <p:nvPr>
            <p:ph idx="1"/>
          </p:nvPr>
        </p:nvSpPr>
        <p:spPr>
          <a:xfrm>
            <a:off x="381000" y="1447800"/>
            <a:ext cx="5105400" cy="4648200"/>
          </a:xfrm>
        </p:spPr>
        <p:txBody>
          <a:bodyPr>
            <a:normAutofit/>
          </a:bodyPr>
          <a:lstStyle/>
          <a:p>
            <a:pPr>
              <a:buFont typeface="Wingdings" charset="2"/>
              <a:buChar char="l"/>
              <a:defRPr/>
            </a:pPr>
            <a:r>
              <a:rPr lang="en-US" dirty="0"/>
              <a:t>SSE leads to a parabolic error surface which is good for gradient descent</a:t>
            </a:r>
          </a:p>
          <a:p>
            <a:pPr>
              <a:buFont typeface="Wingdings" charset="2"/>
              <a:buChar char="l"/>
              <a:defRPr/>
            </a:pPr>
            <a:r>
              <a:rPr lang="en-US" dirty="0"/>
              <a:t>Which line would least squares choose?</a:t>
            </a:r>
          </a:p>
          <a:p>
            <a:pPr lvl="1">
              <a:defRPr/>
            </a:pPr>
            <a:r>
              <a:rPr lang="en-US" dirty="0"/>
              <a:t>There is always one “best” fit</a:t>
            </a:r>
          </a:p>
          <a:p>
            <a:pPr>
              <a:buFont typeface="Wingdings" charset="2"/>
              <a:buChar char="l"/>
              <a:defRPr/>
            </a:pPr>
            <a:endParaRPr lang="en-US" dirty="0"/>
          </a:p>
          <a:p>
            <a:pPr>
              <a:buFont typeface="Wingdings" charset="2"/>
              <a:buChar char="l"/>
              <a:defRPr/>
            </a:pPr>
            <a:endParaRPr lang="en-US" dirty="0"/>
          </a:p>
          <a:p>
            <a:pPr>
              <a:buFont typeface="Wingdings" charset="2"/>
              <a:buNone/>
              <a:defRPr/>
            </a:pPr>
            <a:endParaRPr lang="en-US" dirty="0"/>
          </a:p>
        </p:txBody>
      </p:sp>
      <p:sp>
        <p:nvSpPr>
          <p:cNvPr id="26628" name="Footer Placeholder 3"/>
          <p:cNvSpPr>
            <a:spLocks noGrp="1"/>
          </p:cNvSpPr>
          <p:nvPr>
            <p:ph type="ftr" sz="quarter" idx="11"/>
          </p:nvPr>
        </p:nvSpPr>
        <p:spPr>
          <a:noFill/>
        </p:spPr>
        <p:txBody>
          <a:bodyPr/>
          <a:lstStyle/>
          <a:p>
            <a:r>
              <a:rPr lang="en-US">
                <a:latin typeface="Times New Roman" pitchFamily="1" charset="0"/>
              </a:rPr>
              <a:t>CS 472 -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9</a:t>
            </a:fld>
            <a:endParaRPr lang="en-US">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8" name="Straight Connector 37"/>
          <p:cNvCxnSpPr>
            <a:cxnSpLocks noChangeShapeType="1"/>
          </p:cNvCxnSpPr>
          <p:nvPr/>
        </p:nvCxnSpPr>
        <p:spPr bwMode="auto">
          <a:xfrm flipV="1">
            <a:off x="5886987" y="1600200"/>
            <a:ext cx="2497969" cy="2569114"/>
          </a:xfrm>
          <a:prstGeom prst="line">
            <a:avLst/>
          </a:prstGeom>
          <a:noFill/>
          <a:ln w="19050">
            <a:solidFill>
              <a:srgbClr val="FF6600"/>
            </a:solidFill>
            <a:round/>
            <a:headEnd/>
            <a:tailEnd/>
          </a:ln>
        </p:spPr>
      </p:cxnSp>
      <p:cxnSp>
        <p:nvCxnSpPr>
          <p:cNvPr id="8" name="Straight Connector 7"/>
          <p:cNvCxnSpPr>
            <a:stCxn id="26634" idx="0"/>
          </p:cNvCxnSpPr>
          <p:nvPr/>
        </p:nvCxnSpPr>
        <p:spPr bwMode="auto">
          <a:xfrm flipH="1" flipV="1">
            <a:off x="8305800" y="1676400"/>
            <a:ext cx="14862"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940074"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6600"/>
                </a:solidFill>
              </a:rPr>
              <a:t>7</a:t>
            </a:r>
          </a:p>
        </p:txBody>
      </p:sp>
      <p:cxnSp>
        <p:nvCxnSpPr>
          <p:cNvPr id="47" name="Straight Connector 15"/>
          <p:cNvCxnSpPr>
            <a:cxnSpLocks noChangeShapeType="1"/>
          </p:cNvCxnSpPr>
          <p:nvPr/>
        </p:nvCxnSpPr>
        <p:spPr bwMode="auto">
          <a:xfrm flipV="1">
            <a:off x="5836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V="1">
            <a:off x="7315201" y="2732088"/>
            <a:ext cx="0" cy="1001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7100094" y="2980192"/>
            <a:ext cx="300038"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0000"/>
                </a:solidFill>
              </a:rPr>
              <a:t>5</a:t>
            </a: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385285551"/>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10005</TotalTime>
  <Words>3155</Words>
  <Application>Microsoft Macintosh PowerPoint</Application>
  <PresentationFormat>On-screen Show (4:3)</PresentationFormat>
  <Paragraphs>612</Paragraphs>
  <Slides>35</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Symbol</vt:lpstr>
      <vt:lpstr>Times New Roman</vt:lpstr>
      <vt:lpstr>Wingdings</vt:lpstr>
      <vt:lpstr>Soaring</vt:lpstr>
      <vt:lpstr>Equation</vt:lpstr>
      <vt:lpstr>Regression</vt:lpstr>
      <vt:lpstr>Regression</vt:lpstr>
      <vt:lpstr>Regression</vt:lpstr>
      <vt:lpstr>Simple Linear Regression</vt:lpstr>
      <vt:lpstr>How do we "learn" parameters</vt:lpstr>
      <vt:lpstr>Multiple Linear Regression</vt:lpstr>
      <vt:lpstr>SSE and Linear Regression</vt:lpstr>
      <vt:lpstr>SSE and Linear Regression</vt:lpstr>
      <vt:lpstr>SSE and Linear Regression</vt:lpstr>
      <vt:lpstr>SSE and Linear Regression</vt:lpstr>
      <vt:lpstr>SSE and Linear Regression Generalization</vt:lpstr>
      <vt:lpstr>Linear Regression - Challenge Question </vt:lpstr>
      <vt:lpstr>Linear Regression - Challenge Question </vt:lpstr>
      <vt:lpstr>Linear Regression - Challenge Question </vt:lpstr>
      <vt:lpstr>Linear Regression Homework </vt:lpstr>
      <vt:lpstr>Intelligibility (Interpretable ML, Transparent)</vt:lpstr>
      <vt:lpstr>Anscombe's Quartet</vt:lpstr>
      <vt:lpstr>Delta rule natural for regression, not classification</vt:lpstr>
      <vt:lpstr>Delta Rule for Classification?</vt:lpstr>
      <vt:lpstr>Delta Rule for Classification?</vt:lpstr>
      <vt:lpstr>Delta Rule for Classification?</vt:lpstr>
      <vt:lpstr>Delta Rule for Classification?</vt:lpstr>
      <vt:lpstr>PowerPoint Presentation</vt:lpstr>
      <vt:lpstr>PowerPoint Presentation</vt:lpstr>
      <vt:lpstr>Logistic Regression</vt:lpstr>
      <vt:lpstr>Logistic Regression Example</vt:lpstr>
      <vt:lpstr>Logistic Regression Approach</vt:lpstr>
      <vt:lpstr>Non-Linear Pre-Process to Logit (Log Odds)</vt:lpstr>
      <vt:lpstr>Non-Linear Pre-Process to Logit (Log Odds)</vt:lpstr>
      <vt:lpstr>Logistic Regression Approach</vt:lpstr>
      <vt:lpstr>Non-Linear Pre-Process to Logit (Log Odds)</vt:lpstr>
      <vt:lpstr>Regression of Log Odds</vt:lpstr>
      <vt:lpstr>Logistic Regression Homework </vt:lpstr>
      <vt:lpstr>Summary</vt:lpstr>
      <vt:lpstr>Non-Linear Regression</vt:lpstr>
    </vt:vector>
  </TitlesOfParts>
  <Company>BYU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Tony Martinez</cp:lastModifiedBy>
  <cp:revision>144</cp:revision>
  <dcterms:created xsi:type="dcterms:W3CDTF">2014-01-22T01:50:19Z</dcterms:created>
  <dcterms:modified xsi:type="dcterms:W3CDTF">2020-09-16T16:30:57Z</dcterms:modified>
</cp:coreProperties>
</file>