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5" r:id="rId5"/>
    <p:sldId id="303" r:id="rId6"/>
    <p:sldId id="304" r:id="rId7"/>
    <p:sldId id="302" r:id="rId8"/>
    <p:sldId id="307" r:id="rId9"/>
    <p:sldId id="283" r:id="rId10"/>
    <p:sldId id="314" r:id="rId11"/>
    <p:sldId id="301" r:id="rId12"/>
    <p:sldId id="305" r:id="rId13"/>
    <p:sldId id="293" r:id="rId14"/>
    <p:sldId id="295" r:id="rId15"/>
    <p:sldId id="298" r:id="rId16"/>
    <p:sldId id="308" r:id="rId17"/>
    <p:sldId id="291" r:id="rId18"/>
    <p:sldId id="310" r:id="rId19"/>
    <p:sldId id="311" r:id="rId20"/>
    <p:sldId id="294" r:id="rId21"/>
    <p:sldId id="313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139" d="100"/>
          <a:sy n="139" d="100"/>
        </p:scale>
        <p:origin x="852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95097" y="2571750"/>
            <a:ext cx="6424836" cy="1080120"/>
          </a:xfrm>
        </p:spPr>
        <p:txBody>
          <a:bodyPr/>
          <a:lstStyle/>
          <a:p>
            <a:r>
              <a:rPr lang="en-US" sz="2400" dirty="0"/>
              <a:t>Risk prediction in Life Insurance Industry using Machine Learning</a:t>
            </a:r>
            <a:endParaRPr lang="en-US" altLang="ko-KR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34269" y="2571750"/>
            <a:ext cx="160828" cy="108012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BA7991-E69A-4BDB-B613-3EB53286B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23478"/>
            <a:ext cx="2699792" cy="626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666727-90F6-4C12-82E1-F494B63B9231}"/>
              </a:ext>
            </a:extLst>
          </p:cNvPr>
          <p:cNvSpPr txBox="1"/>
          <p:nvPr/>
        </p:nvSpPr>
        <p:spPr>
          <a:xfrm>
            <a:off x="2815923" y="396500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P. </a:t>
            </a:r>
            <a:r>
              <a:rPr lang="en-IN" dirty="0" err="1"/>
              <a:t>Bala</a:t>
            </a:r>
            <a:r>
              <a:rPr lang="en-IN" dirty="0"/>
              <a:t> Gangadhar </a:t>
            </a:r>
          </a:p>
          <a:p>
            <a:r>
              <a:rPr lang="en-IN" dirty="0"/>
              <a:t>M. Sri Krishna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AB0FF-C7C5-4C59-B7D9-7BE760A0A5B5}"/>
              </a:ext>
            </a:extLst>
          </p:cNvPr>
          <p:cNvSpPr txBox="1"/>
          <p:nvPr/>
        </p:nvSpPr>
        <p:spPr>
          <a:xfrm>
            <a:off x="4977489" y="3579862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Mentor : </a:t>
            </a:r>
            <a:r>
              <a:rPr lang="en-IN" dirty="0" err="1"/>
              <a:t>Animesh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97708-BFDD-46F6-AE9D-69E6EC925B7F}"/>
              </a:ext>
            </a:extLst>
          </p:cNvPr>
          <p:cNvSpPr/>
          <p:nvPr/>
        </p:nvSpPr>
        <p:spPr>
          <a:xfrm>
            <a:off x="7123680" y="3949194"/>
            <a:ext cx="185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G. Swetha </a:t>
            </a:r>
          </a:p>
          <a:p>
            <a:r>
              <a:rPr lang="en-IN" dirty="0"/>
              <a:t>A. Sree Charan 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Baseline Accuracy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Google Shape;361;p26">
            <a:extLst>
              <a:ext uri="{FF2B5EF4-FFF2-40B4-BE49-F238E27FC236}">
                <a16:creationId xmlns:a16="http://schemas.microsoft.com/office/drawing/2014/main" id="{3ACADB37-1482-4249-A611-4586C237A8E1}"/>
              </a:ext>
            </a:extLst>
          </p:cNvPr>
          <p:cNvSpPr txBox="1">
            <a:spLocks/>
          </p:cNvSpPr>
          <p:nvPr/>
        </p:nvSpPr>
        <p:spPr>
          <a:xfrm>
            <a:off x="775200" y="915566"/>
            <a:ext cx="7593600" cy="3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/>
              <a:t>Baseline accuracy defines the minimum performance of the classification model should have based on the data.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1600" b="1" dirty="0">
                <a:highlight>
                  <a:srgbClr val="FFE599"/>
                </a:highlight>
              </a:rPr>
              <a:t>Baseline Accuracy = column with max no. of counts / Total no. of counts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1600" b="1" dirty="0"/>
              <a:t>		=  count( Risk Level 8) / count(All Risk levels)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1600" b="1" dirty="0"/>
              <a:t>		=  19489/59381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1600" b="1" dirty="0"/>
              <a:t>		= </a:t>
            </a:r>
            <a:r>
              <a:rPr lang="en-US" sz="1800" b="1" dirty="0">
                <a:highlight>
                  <a:srgbClr val="FF0000"/>
                </a:highlight>
              </a:rPr>
              <a:t>0.3282</a:t>
            </a:r>
            <a:endParaRPr lang="en-US" sz="1800" b="1" dirty="0">
              <a:highlight>
                <a:srgbClr val="FF5427"/>
              </a:highlight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sz="16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600" b="1" dirty="0"/>
              <a:t>A Classification model will be considered as Good only if it outperforms the Baseline Accuracy.</a:t>
            </a:r>
          </a:p>
        </p:txBody>
      </p:sp>
    </p:spTree>
    <p:extLst>
      <p:ext uri="{BB962C8B-B14F-4D97-AF65-F5344CB8AC3E}">
        <p14:creationId xmlns:p14="http://schemas.microsoft.com/office/powerpoint/2010/main" val="5822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884867533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604458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3197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1730484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b="1" dirty="0"/>
              <a:t>Accuracy of Base Models</a:t>
            </a:r>
            <a:endParaRPr lang="ko-KR" altLang="en-US" b="1" dirty="0"/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47.6%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40.2%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47.8%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30.3%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1717" y="3407970"/>
            <a:ext cx="15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Tree Classifier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2606" y="3352805"/>
            <a:ext cx="153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0829" y="3407970"/>
            <a:ext cx="153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 NN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9941" y="3407970"/>
            <a:ext cx="15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Hyper parameters Turning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31969"/>
              </p:ext>
            </p:extLst>
          </p:nvPr>
        </p:nvGraphicFramePr>
        <p:xfrm>
          <a:off x="1763688" y="1347614"/>
          <a:ext cx="1829300" cy="3377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 NN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 =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n_neighbors</a:t>
                      </a:r>
                      <a:r>
                        <a:rPr lang="en-IN" sz="1600" dirty="0"/>
                        <a:t> = 39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37.08%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30.3% without parameter turning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70489"/>
              </p:ext>
            </p:extLst>
          </p:nvPr>
        </p:nvGraphicFramePr>
        <p:xfrm>
          <a:off x="3753851" y="1347614"/>
          <a:ext cx="1829300" cy="3377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Decision Tree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min_samples_leaf</a:t>
                      </a:r>
                      <a:r>
                        <a:rPr lang="en-IN" sz="1200" dirty="0"/>
                        <a:t>: 5, </a:t>
                      </a:r>
                      <a:r>
                        <a:rPr lang="en-IN" sz="1200" dirty="0" err="1"/>
                        <a:t>max_leaf_nodes</a:t>
                      </a:r>
                      <a:r>
                        <a:rPr lang="en-IN" sz="1200" dirty="0"/>
                        <a:t> : 7,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'</a:t>
                      </a:r>
                      <a:r>
                        <a:rPr lang="en-IN" sz="1200" dirty="0" err="1"/>
                        <a:t>max_depth</a:t>
                      </a:r>
                      <a:r>
                        <a:rPr lang="en-IN" sz="1200" dirty="0"/>
                        <a:t>’: 4, '</a:t>
                      </a:r>
                      <a:r>
                        <a:rPr lang="en-IN" sz="1200" dirty="0" err="1"/>
                        <a:t>criterion':‘entropy</a:t>
                      </a:r>
                      <a:r>
                        <a:rPr lang="en-IN" sz="1200" dirty="0"/>
                        <a:t>'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46.65%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40.2% without parameter turning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30976"/>
              </p:ext>
            </p:extLst>
          </p:nvPr>
        </p:nvGraphicFramePr>
        <p:xfrm>
          <a:off x="5744015" y="1346816"/>
          <a:ext cx="1829300" cy="338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Random Forest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': 88, '</a:t>
                      </a:r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': 9,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'criterion': '</a:t>
                      </a:r>
                      <a:r>
                        <a:rPr lang="en-US" sz="1400" dirty="0" err="1"/>
                        <a:t>gini</a:t>
                      </a:r>
                      <a:r>
                        <a:rPr lang="en-US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    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52.62%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47.6% without parameter turning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287309C-18C7-464C-ABEE-ECCF5502D13B}"/>
              </a:ext>
            </a:extLst>
          </p:cNvPr>
          <p:cNvSpPr txBox="1">
            <a:spLocks/>
          </p:cNvSpPr>
          <p:nvPr/>
        </p:nvSpPr>
        <p:spPr>
          <a:xfrm>
            <a:off x="77264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Accuracy of Models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Target Variable Data Distribution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Each Response represents the Risk level of the applicant.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Response 1 represents the Risk level to be HIGH where as Response 8 represents Risk level to be LOW.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From the Figure, it is found that the data is imbalanced with Risk Level 8 dominating over the others, this may misclassify and result in wrong prediction. Hence a technique called SMOTE is implemented to handle imbalanced data.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6D1F05-8811-4055-B055-A39AA58B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275606"/>
            <a:ext cx="5904657" cy="37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5D1C05D-2D6E-485F-8B81-CD3D8FF20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825"/>
            <a:ext cx="9144000" cy="576263"/>
          </a:xfrm>
        </p:spPr>
        <p:txBody>
          <a:bodyPr/>
          <a:lstStyle/>
          <a:p>
            <a:r>
              <a:rPr lang="en-IN" b="1" dirty="0"/>
              <a:t>Techniques to handle Imbalance Data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C63CAD3-4292-4B33-B28E-11124FA7B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00088"/>
            <a:ext cx="9144000" cy="287337"/>
          </a:xfrm>
        </p:spPr>
        <p:txBody>
          <a:bodyPr/>
          <a:lstStyle/>
          <a:p>
            <a:r>
              <a:rPr lang="en-IN" dirty="0"/>
              <a:t>Sampling with SMOTE(</a:t>
            </a:r>
            <a:r>
              <a:rPr lang="en-IN" b="1" dirty="0"/>
              <a:t>S</a:t>
            </a:r>
            <a:r>
              <a:rPr lang="en-IN" dirty="0"/>
              <a:t>ynthetic </a:t>
            </a:r>
            <a:r>
              <a:rPr lang="en-IN" b="1" dirty="0"/>
              <a:t>M</a:t>
            </a:r>
            <a:r>
              <a:rPr lang="en-IN" dirty="0"/>
              <a:t>inority </a:t>
            </a:r>
            <a:r>
              <a:rPr lang="en-IN" b="1" dirty="0"/>
              <a:t>O</a:t>
            </a:r>
            <a:r>
              <a:rPr lang="en-IN" dirty="0"/>
              <a:t>ver-Sampling </a:t>
            </a:r>
            <a:r>
              <a:rPr lang="en-IN" b="1" dirty="0" err="1"/>
              <a:t>TE</a:t>
            </a:r>
            <a:r>
              <a:rPr lang="en-IN" dirty="0" err="1"/>
              <a:t>chnique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/>
              <a:t>Sampling Techniques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raw.githubusercontent.com/rafjaa/machine_learning_fecib/master/src/static/img/resampling.png">
            <a:extLst>
              <a:ext uri="{FF2B5EF4-FFF2-40B4-BE49-F238E27FC236}">
                <a16:creationId xmlns:a16="http://schemas.microsoft.com/office/drawing/2014/main" id="{3EC73486-541E-432F-BB38-DAB8E159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810967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Graphical Representation of Target Variable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Imbalanced Data to Balanced Data using SMOTE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Imbalanced Data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Balanced Data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Size of Imbalanced Data: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59381 X 118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Size of Balanced Data: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155912 X 118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Proportionately distributed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2DFF5-CFC1-4C8F-9394-AD9B175B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6" y="2020416"/>
            <a:ext cx="1815238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442AF9D-57ED-48D5-B24D-2A10C2A6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56" y="2020416"/>
            <a:ext cx="179622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2730199887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513927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423145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482982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b="1" dirty="0"/>
              <a:t>Accuracy of Base Models with SMOTE</a:t>
            </a:r>
            <a:endParaRPr lang="ko-KR" altLang="en-US" b="1" dirty="0"/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53.3%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44.4%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98214"/>
            <a:ext cx="936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67.8%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1717" y="3407970"/>
            <a:ext cx="15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Tree Classifier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2606" y="3352805"/>
            <a:ext cx="153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0829" y="3407970"/>
            <a:ext cx="153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 NN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9941" y="3407970"/>
            <a:ext cx="15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Hyper parameters Turning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287309C-18C7-464C-ABEE-ECCF5502D13B}"/>
              </a:ext>
            </a:extLst>
          </p:cNvPr>
          <p:cNvSpPr txBox="1">
            <a:spLocks/>
          </p:cNvSpPr>
          <p:nvPr/>
        </p:nvSpPr>
        <p:spPr>
          <a:xfrm>
            <a:off x="77264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Accuracy of Models with SMOTE</a:t>
            </a:r>
            <a:endParaRPr lang="ko-KR" altLang="en-US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9879D-5C99-49CF-815B-01024DA09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6215"/>
              </p:ext>
            </p:extLst>
          </p:nvPr>
        </p:nvGraphicFramePr>
        <p:xfrm>
          <a:off x="1763688" y="1347614"/>
          <a:ext cx="1829300" cy="338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 NN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'p': 35, '</a:t>
                      </a:r>
                      <a:r>
                        <a:rPr lang="en-US" sz="1600" dirty="0" err="1"/>
                        <a:t>n_neighbors</a:t>
                      </a:r>
                      <a:r>
                        <a:rPr lang="en-US" sz="1600" dirty="0"/>
                        <a:t>': 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68.75%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67.8% without parameter turning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16510CD-A22D-4C6C-8E28-2A0A011B6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97906"/>
              </p:ext>
            </p:extLst>
          </p:nvPr>
        </p:nvGraphicFramePr>
        <p:xfrm>
          <a:off x="3753851" y="1347614"/>
          <a:ext cx="1829300" cy="338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Decision Tree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min_samples_leaf</a:t>
                      </a:r>
                      <a:r>
                        <a:rPr lang="en-IN" sz="1200" dirty="0"/>
                        <a:t>: 6, '</a:t>
                      </a:r>
                      <a:r>
                        <a:rPr lang="en-IN" sz="1200" dirty="0" err="1"/>
                        <a:t>max_leaf_nodes</a:t>
                      </a:r>
                      <a:r>
                        <a:rPr lang="en-IN" sz="1200" dirty="0"/>
                        <a:t>': 7,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'</a:t>
                      </a:r>
                      <a:r>
                        <a:rPr lang="en-IN" sz="1200" dirty="0" err="1"/>
                        <a:t>max_depth</a:t>
                      </a:r>
                      <a:r>
                        <a:rPr lang="en-IN" sz="1200" dirty="0"/>
                        <a:t>': 3, 'criterion': '</a:t>
                      </a:r>
                      <a:r>
                        <a:rPr lang="en-IN" sz="1200" dirty="0" err="1"/>
                        <a:t>gini</a:t>
                      </a:r>
                      <a:r>
                        <a:rPr lang="en-IN" sz="1200" dirty="0"/>
                        <a:t>'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55.85%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53.3% without parameter turning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2EA159-8E2F-4BCD-9F2D-346B7684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60627"/>
              </p:ext>
            </p:extLst>
          </p:nvPr>
        </p:nvGraphicFramePr>
        <p:xfrm>
          <a:off x="5744015" y="1346816"/>
          <a:ext cx="1829300" cy="3391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Random Forest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': 98, '</a:t>
                      </a:r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': 4,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'criterion': '</a:t>
                      </a:r>
                      <a:r>
                        <a:rPr lang="en-US" sz="1400" dirty="0" err="1"/>
                        <a:t>gini</a:t>
                      </a:r>
                      <a:r>
                        <a:rPr lang="en-US" sz="1400" dirty="0"/>
                        <a:t>'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72.97%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65% without parameter turning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9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b="1" dirty="0"/>
              <a:t>Evaluation Metrics</a:t>
            </a:r>
            <a:endParaRPr lang="ko-KR" alt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55345"/>
              </p:ext>
            </p:extLst>
          </p:nvPr>
        </p:nvGraphicFramePr>
        <p:xfrm>
          <a:off x="1250269" y="915566"/>
          <a:ext cx="6643461" cy="4032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609">
                  <a:extLst>
                    <a:ext uri="{9D8B030D-6E8A-4147-A177-3AD203B41FA5}">
                      <a16:colId xmlns:a16="http://schemas.microsoft.com/office/drawing/2014/main" val="3062443719"/>
                    </a:ext>
                  </a:extLst>
                </a:gridCol>
              </a:tblGrid>
              <a:tr h="4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Models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Accuracy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Precision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Recall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F1 Score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Logistic Regression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48%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45%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48%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44%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 NN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27%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28%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902987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Decision Tree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86014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Random Forest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44%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48%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05649"/>
                  </a:ext>
                </a:extLst>
              </a:tr>
              <a:tr h="49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Logistic Regression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(SMOTE)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49%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46%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46%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019578"/>
                  </a:ext>
                </a:extLst>
              </a:tr>
              <a:tr h="494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 NN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(SMOTE)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72%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71%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Decision Tree (SMOTE)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54%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56%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Random Forest (SMOTE)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75%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75%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75%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74%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5" name="Google Shape;378;p29">
            <a:extLst>
              <a:ext uri="{FF2B5EF4-FFF2-40B4-BE49-F238E27FC236}">
                <a16:creationId xmlns:a16="http://schemas.microsoft.com/office/drawing/2014/main" id="{2D7942FF-CE0A-4E19-ACCF-F6247AA682AC}"/>
              </a:ext>
            </a:extLst>
          </p:cNvPr>
          <p:cNvSpPr txBox="1">
            <a:spLocks/>
          </p:cNvSpPr>
          <p:nvPr/>
        </p:nvSpPr>
        <p:spPr>
          <a:xfrm>
            <a:off x="967036" y="771550"/>
            <a:ext cx="7200800" cy="153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/>
              <a:t>Out of all the models, Random Forest with Balanced data using SMOTE Technique has Outperformed all the models with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/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/>
              <a:t>Test Accuracy : 75%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en-US" sz="1400" b="1" dirty="0"/>
              <a:t>Precision, recall, f1-score for all the 8 Classes are Displayed Below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6" name="Google Shape;380;p29">
            <a:extLst>
              <a:ext uri="{FF2B5EF4-FFF2-40B4-BE49-F238E27FC236}">
                <a16:creationId xmlns:a16="http://schemas.microsoft.com/office/drawing/2014/main" id="{7D2F0A0F-B8DB-4524-A0EF-0226E06EA21C}"/>
              </a:ext>
            </a:extLst>
          </p:cNvPr>
          <p:cNvSpPr txBox="1"/>
          <p:nvPr/>
        </p:nvSpPr>
        <p:spPr>
          <a:xfrm>
            <a:off x="967036" y="4319726"/>
            <a:ext cx="7200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This is the </a:t>
            </a:r>
            <a:r>
              <a:rPr lang="en-IN" sz="1200" b="1" dirty="0"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 Model with balanced Data build with Hyper parameters </a:t>
            </a:r>
            <a:r>
              <a:rPr lang="en-US" sz="1200" b="1" dirty="0" err="1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n_estimators</a:t>
            </a:r>
            <a:r>
              <a:rPr lang="en-US" sz="1200" b="1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=96,max_features=4,criterion='</a:t>
            </a:r>
            <a:r>
              <a:rPr lang="en-US" sz="1200" b="1" dirty="0" err="1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gini</a:t>
            </a:r>
            <a:r>
              <a:rPr lang="en-US" sz="1200" b="1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'</a:t>
            </a: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, which has improved Precision and recall scores.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BD98B-8DBB-4404-B242-0957D2E0D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8" t="40196" r="27950" b="5338"/>
          <a:stretch/>
        </p:blipFill>
        <p:spPr>
          <a:xfrm>
            <a:off x="2551212" y="2163394"/>
            <a:ext cx="4032448" cy="22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876" y="745207"/>
            <a:ext cx="424847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 a one-click shopping world with on-demand everything, the Life insurance application 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process is antiquated.</a:t>
            </a:r>
          </a:p>
          <a:p>
            <a:pPr lvl="0" algn="just"/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just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Customers provide extensive information to </a:t>
            </a:r>
          </a:p>
          <a:p>
            <a:pPr lvl="0" algn="just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identify risk classification and eligibility, </a:t>
            </a:r>
          </a:p>
          <a:p>
            <a:pPr lvl="0" algn="just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including scheduling medical exams, a </a:t>
            </a:r>
          </a:p>
          <a:p>
            <a:pPr lvl="0" algn="just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process that takes an average of 30 days.</a:t>
            </a:r>
          </a:p>
          <a:p>
            <a:pPr lvl="0" algn="just"/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just"/>
            <a:r>
              <a:rPr lang="en-US" sz="1600" dirty="0"/>
              <a:t>The result? People are turned off.</a:t>
            </a:r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just"/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This Life Insurance company wants to make it quicker and less labor intensive for new 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 existing customers to get a quote while maintaining privacy boundaries.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48444A-E125-4376-8A49-BD388798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44" y="745207"/>
            <a:ext cx="3672408" cy="42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57251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" sz="2000" dirty="0"/>
              <a:t>Develop a prediction model that accurately classify the Risk Level of a Life Insurance application</a:t>
            </a:r>
            <a:endParaRPr lang="en-US" sz="20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3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altLang="ko-KR" b="1" dirty="0"/>
              <a:t>Understanding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oogle Shape;311;p18">
            <a:extLst>
              <a:ext uri="{FF2B5EF4-FFF2-40B4-BE49-F238E27FC236}">
                <a16:creationId xmlns:a16="http://schemas.microsoft.com/office/drawing/2014/main" id="{0B05493C-FDD3-43E3-A531-1BD2848991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9992" y="750423"/>
            <a:ext cx="4282026" cy="4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10;p18">
            <a:extLst>
              <a:ext uri="{FF2B5EF4-FFF2-40B4-BE49-F238E27FC236}">
                <a16:creationId xmlns:a16="http://schemas.microsoft.com/office/drawing/2014/main" id="{38C53444-A99A-49A9-BB80-30360DCF310E}"/>
              </a:ext>
            </a:extLst>
          </p:cNvPr>
          <p:cNvSpPr txBox="1">
            <a:spLocks/>
          </p:cNvSpPr>
          <p:nvPr/>
        </p:nvSpPr>
        <p:spPr>
          <a:xfrm>
            <a:off x="385817" y="2924745"/>
            <a:ext cx="3725394" cy="165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1800" dirty="0">
                <a:solidFill>
                  <a:srgbClr val="000000"/>
                </a:solidFill>
              </a:rPr>
              <a:t>Solution:</a:t>
            </a:r>
          </a:p>
          <a:p>
            <a:pPr marL="457200">
              <a:spcBef>
                <a:spcPts val="1000"/>
              </a:spcBef>
              <a:buClr>
                <a:srgbClr val="000000"/>
              </a:buClr>
              <a:buSzPts val="1800"/>
              <a:buFont typeface="Arial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Column Reduction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Missing Value Imputation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Imbalanced Data Treatment: </a:t>
            </a:r>
          </a:p>
          <a:p>
            <a:pPr marL="914400" lvl="1" indent="-342900"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○"/>
            </a:pPr>
            <a:r>
              <a:rPr lang="en-US" sz="1800" dirty="0">
                <a:solidFill>
                  <a:srgbClr val="000000"/>
                </a:solidFill>
              </a:rPr>
              <a:t>SMOTE </a:t>
            </a:r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10;p18">
            <a:extLst>
              <a:ext uri="{FF2B5EF4-FFF2-40B4-BE49-F238E27FC236}">
                <a16:creationId xmlns:a16="http://schemas.microsoft.com/office/drawing/2014/main" id="{FBF9DA9B-93DA-4E03-AC51-652D0F37E7AA}"/>
              </a:ext>
            </a:extLst>
          </p:cNvPr>
          <p:cNvSpPr txBox="1">
            <a:spLocks/>
          </p:cNvSpPr>
          <p:nvPr/>
        </p:nvSpPr>
        <p:spPr>
          <a:xfrm>
            <a:off x="361982" y="1179071"/>
            <a:ext cx="3339026" cy="1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1000"/>
              </a:spcBef>
              <a:buClr>
                <a:srgbClr val="000000"/>
              </a:buClr>
              <a:buSzPts val="1800"/>
              <a:buNone/>
            </a:pPr>
            <a:r>
              <a:rPr lang="en-US" sz="1800" dirty="0">
                <a:solidFill>
                  <a:srgbClr val="000000"/>
                </a:solidFill>
              </a:rPr>
              <a:t>Challenges in the Dataset:</a:t>
            </a:r>
          </a:p>
          <a:p>
            <a:pPr marL="457200">
              <a:spcBef>
                <a:spcPts val="1000"/>
              </a:spcBef>
              <a:buClr>
                <a:srgbClr val="000000"/>
              </a:buClr>
              <a:buSzPts val="1800"/>
              <a:buFont typeface="Arial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Encoded Data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More than 50% of Missing Value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Imbalanced Data</a:t>
            </a:r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15F4F-315A-4457-8275-668949B1FD1B}"/>
              </a:ext>
            </a:extLst>
          </p:cNvPr>
          <p:cNvSpPr txBox="1"/>
          <p:nvPr/>
        </p:nvSpPr>
        <p:spPr>
          <a:xfrm>
            <a:off x="467544" y="80894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Data: 59381 x 128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8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r>
              <a:rPr lang="en-US" altLang="ko-KR" b="1" dirty="0"/>
              <a:t>Data Description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5E9D4B-56E2-4F14-8C0B-E4ED663EF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07749"/>
              </p:ext>
            </p:extLst>
          </p:nvPr>
        </p:nvGraphicFramePr>
        <p:xfrm>
          <a:off x="395536" y="521686"/>
          <a:ext cx="8352927" cy="459172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29688">
                  <a:extLst>
                    <a:ext uri="{9D8B030D-6E8A-4147-A177-3AD203B41FA5}">
                      <a16:colId xmlns:a16="http://schemas.microsoft.com/office/drawing/2014/main" val="2977164279"/>
                    </a:ext>
                  </a:extLst>
                </a:gridCol>
                <a:gridCol w="1609751">
                  <a:extLst>
                    <a:ext uri="{9D8B030D-6E8A-4147-A177-3AD203B41FA5}">
                      <a16:colId xmlns:a16="http://schemas.microsoft.com/office/drawing/2014/main" val="1433345708"/>
                    </a:ext>
                  </a:extLst>
                </a:gridCol>
                <a:gridCol w="4913488">
                  <a:extLst>
                    <a:ext uri="{9D8B030D-6E8A-4147-A177-3AD203B41FA5}">
                      <a16:colId xmlns:a16="http://schemas.microsoft.com/office/drawing/2014/main" val="1693289113"/>
                    </a:ext>
                  </a:extLst>
                </a:gridCol>
              </a:tblGrid>
              <a:tr h="209321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L="80485" marR="80485" marT="30182" marB="2347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45816"/>
                  </a:ext>
                </a:extLst>
              </a:tr>
              <a:tr h="20961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Product_Info_1,2,3,5,6,7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Nominal</a:t>
                      </a:r>
                    </a:p>
                  </a:txBody>
                  <a:tcPr marL="80485" marR="80485" marT="30182" marB="23475" anchor="ctr"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normalized variables relating to the product applied for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311495883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Product_Info_4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1574570616"/>
                  </a:ext>
                </a:extLst>
              </a:tr>
              <a:tr h="209321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Ins_Age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Normalized age of applicant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802126553"/>
                  </a:ext>
                </a:extLst>
              </a:tr>
              <a:tr h="209321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Normalized height of applicant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3448668900"/>
                  </a:ext>
                </a:extLst>
              </a:tr>
              <a:tr h="226174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Normalized weight of applicant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3031738994"/>
                  </a:ext>
                </a:extLst>
              </a:tr>
              <a:tr h="209321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Normalized BMI of applicant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1436538490"/>
                  </a:ext>
                </a:extLst>
              </a:tr>
              <a:tr h="2743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Employmnt_Info_1,4,6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normalized variables relating to the employment history of the applicant.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4170887148"/>
                  </a:ext>
                </a:extLst>
              </a:tr>
              <a:tr h="142571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Employment_Info_2,3,5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Nominal</a:t>
                      </a:r>
                    </a:p>
                  </a:txBody>
                  <a:tcPr marL="80485" marR="80485" marT="30182" marB="23475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2729559947"/>
                  </a:ext>
                </a:extLst>
              </a:tr>
              <a:tr h="174622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InsuredInfo_1-6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Nominal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normalized variables providing information about the applicant.</a:t>
                      </a:r>
                      <a:endParaRPr lang="en-US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3608673396"/>
                  </a:ext>
                </a:extLst>
              </a:tr>
              <a:tr h="3641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Insurance_History_1,2,3,4,7,8,9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Nominal</a:t>
                      </a:r>
                    </a:p>
                  </a:txBody>
                  <a:tcPr marL="80485" marR="80485" marT="30182" marB="23475" anchor="ctr"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normalized variables relating to the insurance history of the applicant.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101359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Insurance_History_5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2246998993"/>
                  </a:ext>
                </a:extLst>
              </a:tr>
              <a:tr h="1683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Family_Hist_1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Nominal</a:t>
                      </a:r>
                    </a:p>
                  </a:txBody>
                  <a:tcPr marL="80485" marR="80485" marT="30182" marB="23475" anchor="ctr"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normalized variables relating to the family history of the applicant.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3832803120"/>
                  </a:ext>
                </a:extLst>
              </a:tr>
              <a:tr h="178343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Family_Hist_2,3,4,5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Continuous</a:t>
                      </a:r>
                    </a:p>
                  </a:txBody>
                  <a:tcPr marL="80485" marR="80485" marT="30182" marB="23475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608436877"/>
                  </a:ext>
                </a:extLst>
              </a:tr>
              <a:tr h="26031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Medical_History_1,10,15,24,32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Nominal</a:t>
                      </a:r>
                    </a:p>
                  </a:txBody>
                  <a:tcPr marL="80485" marR="80485" marT="30182" marB="23475" anchor="ctr"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normalized variables relating to the medical history of the applicant.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4157103381"/>
                  </a:ext>
                </a:extLst>
              </a:tr>
              <a:tr h="256222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Medical_History_2-9,11-14,16-23,25-31,33-41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Discrete</a:t>
                      </a:r>
                    </a:p>
                  </a:txBody>
                  <a:tcPr marL="80485" marR="80485" marT="30182" marB="23475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3935417149"/>
                  </a:ext>
                </a:extLst>
              </a:tr>
              <a:tr h="229161"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Medical_Keyword_1-48</a:t>
                      </a:r>
                      <a:endParaRPr lang="en-IN" sz="10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 Variables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of dummy variables relating to the presence of/absence of a medical keyword </a:t>
                      </a:r>
                    </a:p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being associated with the application.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1808511156"/>
                  </a:ext>
                </a:extLst>
              </a:tr>
              <a:tr h="265067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en-IN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 marL="80485" marR="80485" marT="30182" marB="2347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is the target variable, an ordinal variable relating to the final decision associated with an application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85" marR="80485" marT="30182" marB="23475" anchor="ctr"/>
                </a:tc>
                <a:extLst>
                  <a:ext uri="{0D108BD9-81ED-4DB2-BD59-A6C34878D82A}">
                    <a16:rowId xmlns:a16="http://schemas.microsoft.com/office/drawing/2014/main" val="222321629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B3F7FB4-06E4-485E-94DF-4612DB34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1370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39C08B-DD6F-4661-A22F-1DA352FA0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Percentage of Missing Values</a:t>
            </a:r>
            <a:endParaRPr lang="en-IN" dirty="0"/>
          </a:p>
        </p:txBody>
      </p:sp>
      <p:pic>
        <p:nvPicPr>
          <p:cNvPr id="12" name="Google Shape;325;p20">
            <a:extLst>
              <a:ext uri="{FF2B5EF4-FFF2-40B4-BE49-F238E27FC236}">
                <a16:creationId xmlns:a16="http://schemas.microsoft.com/office/drawing/2014/main" id="{6FD88FD8-2F9B-430A-86AA-C2B334CE7D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69325"/>
            <a:ext cx="9144001" cy="387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9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Missing Value Imputation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150230" cy="1395550"/>
            <a:chOff x="2113657" y="4283314"/>
            <a:chExt cx="2180095" cy="139555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478535"/>
              <a:ext cx="21800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Numerical Continuous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 data type.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Since it has more number of outliers and deletion of outliers is not permitted, Missing Values are imputed using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itchFamily="34" charset="0"/>
                </a:rPr>
                <a:t>median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Employment_Info_1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883" y="3744681"/>
            <a:ext cx="209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Employment_Info_6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4179" y="3744681"/>
            <a:ext cx="209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Medical_History_1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5405D-E2E3-47ED-A6B8-817A448E5CA6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479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FF1FF4-9C03-4BDD-9E5A-293AC6425970}"/>
              </a:ext>
            </a:extLst>
          </p:cNvPr>
          <p:cNvPicPr>
            <a:picLocks noGrp="1" noChangeAspect="1" noChangeArrowheads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r="48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755D3E-7A26-47BB-BBFF-321E56398770}"/>
              </a:ext>
            </a:extLst>
          </p:cNvPr>
          <p:cNvSpPr txBox="1"/>
          <p:nvPr/>
        </p:nvSpPr>
        <p:spPr>
          <a:xfrm>
            <a:off x="3429881" y="3939902"/>
            <a:ext cx="209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Numerical Continuous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data type.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Since it is right skewed, Missing Values are imputed using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itchFamily="34" charset="0"/>
              </a:rPr>
              <a:t>median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36238-8DD2-4B94-BDFB-6947B0CE9932}"/>
              </a:ext>
            </a:extLst>
          </p:cNvPr>
          <p:cNvSpPr txBox="1"/>
          <p:nvPr/>
        </p:nvSpPr>
        <p:spPr>
          <a:xfrm>
            <a:off x="6100561" y="3939901"/>
            <a:ext cx="209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Categorical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data type.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Since it has more number of outliers and deletion of outliers is not permitted, Missing Values are imputed using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itchFamily="34" charset="0"/>
              </a:rPr>
              <a:t>mode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08867" y="1803621"/>
            <a:ext cx="2150230" cy="1395550"/>
            <a:chOff x="2113657" y="4283314"/>
            <a:chExt cx="2180095" cy="139555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78535"/>
              <a:ext cx="21800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Numerical Continuous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 data type.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Since it has more number of outliers and deletion of outliers is not permitted, Missing Values are imputed using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itchFamily="34" charset="0"/>
                </a:rPr>
                <a:t>median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Employment_Info_4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00561" y="139027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Data Processing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b="1" dirty="0" smtClean="0"/>
              <a:t>FEATURE ENCODING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EE45F-0088-4D32-A2A8-2FB4968B2DEE}"/>
              </a:ext>
            </a:extLst>
          </p:cNvPr>
          <p:cNvSpPr txBox="1"/>
          <p:nvPr/>
        </p:nvSpPr>
        <p:spPr>
          <a:xfrm>
            <a:off x="1835696" y="426846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 Shape of Dataset after cleaning : 59381 x 119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9739" y="1531393"/>
            <a:ext cx="37327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the above table, we can see that there is 'Product_Info_2' Column which is still Categorical, and it has to </a:t>
            </a:r>
            <a:r>
              <a:rPr lang="en-US" sz="1600" dirty="0" smtClean="0"/>
              <a:t>be</a:t>
            </a:r>
          </a:p>
          <a:p>
            <a:r>
              <a:rPr lang="en-US" sz="1600" dirty="0" smtClean="0"/>
              <a:t>encoded</a:t>
            </a:r>
            <a:r>
              <a:rPr lang="en-US" sz="1600" dirty="0"/>
              <a:t>.</a:t>
            </a:r>
          </a:p>
          <a:p>
            <a:r>
              <a:rPr lang="en-US" sz="1600" dirty="0"/>
              <a:t>Since it is Nominal Categorical </a:t>
            </a:r>
            <a:r>
              <a:rPr lang="en-US" sz="1600" dirty="0" err="1" smtClean="0"/>
              <a:t>Variableit</a:t>
            </a:r>
            <a:r>
              <a:rPr lang="en-US" sz="1600" dirty="0" smtClean="0"/>
              <a:t> </a:t>
            </a:r>
            <a:r>
              <a:rPr lang="en-US" sz="1600" dirty="0"/>
              <a:t>is </a:t>
            </a:r>
            <a:r>
              <a:rPr lang="en-US" sz="1600" dirty="0" err="1"/>
              <a:t>splited</a:t>
            </a:r>
            <a:r>
              <a:rPr lang="en-US" sz="1600" dirty="0"/>
              <a:t> with characters into one </a:t>
            </a:r>
            <a:endParaRPr lang="en-US" sz="1600" dirty="0" smtClean="0"/>
          </a:p>
          <a:p>
            <a:r>
              <a:rPr lang="en-US" sz="1600" dirty="0" smtClean="0"/>
              <a:t>column </a:t>
            </a:r>
            <a:r>
              <a:rPr lang="en-US" sz="1600" dirty="0"/>
              <a:t>and numbers into another and </a:t>
            </a:r>
            <a:endParaRPr lang="en-US" sz="1600" dirty="0" smtClean="0"/>
          </a:p>
          <a:p>
            <a:r>
              <a:rPr lang="en-US" sz="1600" dirty="0" smtClean="0"/>
              <a:t>finally </a:t>
            </a:r>
            <a:r>
              <a:rPr lang="en-US" sz="1600" dirty="0"/>
              <a:t>each column is encoded.</a:t>
            </a:r>
          </a:p>
          <a:p>
            <a:r>
              <a:rPr lang="en-US" sz="1600" dirty="0"/>
              <a:t>After encoding is done the original </a:t>
            </a:r>
            <a:endParaRPr lang="en-US" sz="1600" dirty="0" smtClean="0"/>
          </a:p>
          <a:p>
            <a:r>
              <a:rPr lang="en-US" sz="1600" dirty="0" smtClean="0"/>
              <a:t>column </a:t>
            </a:r>
            <a:r>
              <a:rPr lang="en-US" sz="1600" dirty="0"/>
              <a:t>'Product_Info_2' is dropped.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t="-817" b="18495"/>
          <a:stretch/>
        </p:blipFill>
        <p:spPr>
          <a:xfrm>
            <a:off x="41561" y="1287142"/>
            <a:ext cx="5103339" cy="1212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"/>
          <a:stretch/>
        </p:blipFill>
        <p:spPr>
          <a:xfrm>
            <a:off x="41561" y="2499742"/>
            <a:ext cx="5116747" cy="14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Classification Modelling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455410"/>
            <a:chOff x="496119" y="2469560"/>
            <a:chExt cx="1752190" cy="145541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Logistic model (or logit model) is used to model the probability of a certain class or event existing such as pass/fail, win/lose, alive/dead or healthy/sick. This can be extended to model several classes of event also.</a:t>
              </a:r>
              <a:endParaRPr lang="en-US" altLang="ko-KR" sz="12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Logistic Regression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270744"/>
            <a:chOff x="496119" y="2469560"/>
            <a:chExt cx="1752190" cy="1270744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KNN algorithm is one of the simplest classification algorithm and it is one of the most used learning algorithm. KNN is a </a:t>
              </a:r>
              <a:r>
                <a:rPr lang="en-US" sz="1200" b="1" i="1" dirty="0"/>
                <a:t>non-parametric, lazy learning </a:t>
              </a:r>
              <a:r>
                <a:rPr lang="en-US" sz="1200" i="1" dirty="0"/>
                <a:t>algorithm.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k Nearest Neighbors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736303" cy="901412"/>
            <a:chOff x="496119" y="2469560"/>
            <a:chExt cx="1799546" cy="901412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20" y="2724641"/>
              <a:ext cx="179954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Decision Tree Classifier, repetitively divides the working area into sub part by identifying lines.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Decision Tree Classifier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82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270744"/>
            <a:chOff x="496119" y="2469560"/>
            <a:chExt cx="1752190" cy="1270744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A random forest is a data construct applied to machine learning that develops large numbers of random decision trees analyzing sets of variables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Random Forest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1121</Words>
  <Application>Microsoft Office PowerPoint</Application>
  <PresentationFormat>On-screen Show (16:9)</PresentationFormat>
  <Paragraphs>257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맑은 고딕</vt:lpstr>
      <vt:lpstr>Arial</vt:lpstr>
      <vt:lpstr>Nunito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krishna muppalaneni</cp:lastModifiedBy>
  <cp:revision>141</cp:revision>
  <dcterms:created xsi:type="dcterms:W3CDTF">2016-12-05T23:26:54Z</dcterms:created>
  <dcterms:modified xsi:type="dcterms:W3CDTF">2019-08-02T11:44:47Z</dcterms:modified>
</cp:coreProperties>
</file>