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2" r:id="rId5"/>
    <p:sldId id="261" r:id="rId6"/>
    <p:sldId id="264" r:id="rId7"/>
    <p:sldId id="263" r:id="rId8"/>
    <p:sldId id="266" r:id="rId9"/>
    <p:sldId id="265" r:id="rId10"/>
    <p:sldId id="268" r:id="rId11"/>
    <p:sldId id="267" r:id="rId12"/>
    <p:sldId id="270" r:id="rId13"/>
    <p:sldId id="269" r:id="rId14"/>
    <p:sldId id="272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128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%20drrivvve\praxis\sql\projects\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Sheet1!$A$1:$A$2</c:f>
              <c:strCache>
                <c:ptCount val="2"/>
                <c:pt idx="0">
                  <c:v>Tables in ER</c:v>
                </c:pt>
                <c:pt idx="1">
                  <c:v>Mapping tables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51</c:v>
                </c:pt>
                <c:pt idx="1">
                  <c:v>15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49522F1-190D-4C95-B5CA-611B8BCEC3C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22F1-190D-4C95-B5CA-611B8BCEC3C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49522F1-190D-4C95-B5CA-611B8BCEC3C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49522F1-190D-4C95-B5CA-611B8BCEC3C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0F9689-C1FC-4C15-AAF7-0BD39078735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Scope, ER diagram, table details, deployment file, SAMPLE queries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University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496" y="3429000"/>
            <a:ext cx="4953000" cy="280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6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TABLE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20643563"/>
              </p:ext>
            </p:extLst>
          </p:nvPr>
        </p:nvGraphicFramePr>
        <p:xfrm>
          <a:off x="304800" y="1981200"/>
          <a:ext cx="8549799" cy="304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7680"/>
                <a:gridCol w="425211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Relationship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Student –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M 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Student – 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M 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Student –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0/M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–</a:t>
                      </a:r>
                      <a:r>
                        <a:rPr lang="en-US" sz="1400" baseline="0" dirty="0" smtClean="0"/>
                        <a:t>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Student – Award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0/M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Student – placement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0/1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Student – Exam</a:t>
                      </a:r>
                      <a:r>
                        <a:rPr lang="en-US" sz="1400" baseline="0" dirty="0" smtClean="0"/>
                        <a:t> status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0/1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Student – Admission</a:t>
                      </a:r>
                      <a:r>
                        <a:rPr lang="en-US" sz="1400" baseline="0" dirty="0" smtClean="0"/>
                        <a:t> details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Exam</a:t>
                      </a:r>
                      <a:r>
                        <a:rPr lang="en-US" sz="1400" baseline="0" dirty="0" smtClean="0"/>
                        <a:t> – </a:t>
                      </a:r>
                      <a:r>
                        <a:rPr lang="en-US" sz="1400" baseline="0" dirty="0" err="1" smtClean="0"/>
                        <a:t>Exam_status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0/1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Exam_reevaluation_status</a:t>
                      </a:r>
                      <a:r>
                        <a:rPr lang="en-US" sz="1400" baseline="0" dirty="0" smtClean="0"/>
                        <a:t>– </a:t>
                      </a:r>
                      <a:r>
                        <a:rPr lang="en-US" sz="1400" baseline="0" dirty="0" err="1" smtClean="0"/>
                        <a:t>Exam_status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1 - 0/1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215354"/>
            <a:ext cx="853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Same awards may be distributed to different students in the cases of a tie.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95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TABLE MAPPING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3350"/>
            <a:ext cx="6477000" cy="6592350"/>
          </a:xfrm>
          <a:prstGeom prst="rect">
            <a:avLst/>
          </a:prstGeom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097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TABLE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6006492"/>
              </p:ext>
            </p:extLst>
          </p:nvPr>
        </p:nvGraphicFramePr>
        <p:xfrm>
          <a:off x="304800" y="1981200"/>
          <a:ext cx="8549799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7680"/>
                <a:gridCol w="425211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Relationship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Instructor –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 – 0/1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Instructor–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M – 0/1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Instructor – 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–</a:t>
                      </a:r>
                      <a:r>
                        <a:rPr lang="en-US" sz="1400" baseline="0" dirty="0" smtClean="0"/>
                        <a:t>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Instructor–</a:t>
                      </a:r>
                      <a:r>
                        <a:rPr lang="en-US" sz="1400" baseline="0" dirty="0" smtClean="0"/>
                        <a:t> Course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0/M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Instructor – Student</a:t>
                      </a:r>
                      <a:r>
                        <a:rPr lang="en-US" sz="1400" baseline="0" dirty="0" smtClean="0"/>
                        <a:t> Exam </a:t>
                      </a:r>
                      <a:r>
                        <a:rPr lang="en-US" sz="1400" dirty="0" smtClean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0/1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Instructor– Reevaluation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0/1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Instructor– 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– 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3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TABLE MAPPING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1451"/>
            <a:ext cx="6417057" cy="618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3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PERSON TABLES MAPPING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99114823"/>
              </p:ext>
            </p:extLst>
          </p:nvPr>
        </p:nvGraphicFramePr>
        <p:xfrm>
          <a:off x="304800" y="1981200"/>
          <a:ext cx="8549799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7680"/>
                <a:gridCol w="425211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Relationship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Staff /BM/TA/LA–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 – 0/1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Staff /TA/LA –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M – 0/1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Staff – 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M </a:t>
                      </a:r>
                      <a:r>
                        <a:rPr lang="en-US" sz="1400" dirty="0" smtClean="0"/>
                        <a:t>–</a:t>
                      </a:r>
                      <a:r>
                        <a:rPr lang="en-US" sz="1400" baseline="0" dirty="0" smtClean="0"/>
                        <a:t>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TA–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 –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BM– </a:t>
                      </a:r>
                      <a:r>
                        <a:rPr lang="en-US" sz="1400" dirty="0" err="1" smtClean="0"/>
                        <a:t>Mngmt</a:t>
                      </a:r>
                      <a:r>
                        <a:rPr lang="en-US" sz="1400" dirty="0" smtClean="0"/>
                        <a:t>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Job_salary</a:t>
                      </a:r>
                      <a:r>
                        <a:rPr lang="en-US" sz="1400" dirty="0" smtClean="0"/>
                        <a:t> – </a:t>
                      </a:r>
                      <a:r>
                        <a:rPr lang="en-US" sz="1400" dirty="0" err="1" smtClean="0"/>
                        <a:t>Job_Role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 – 0/1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Job_salary</a:t>
                      </a:r>
                      <a:r>
                        <a:rPr lang="en-US" sz="1400" dirty="0" smtClean="0"/>
                        <a:t> –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– 0/1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Job_salary</a:t>
                      </a:r>
                      <a:r>
                        <a:rPr lang="en-US" sz="1400" dirty="0" smtClean="0"/>
                        <a:t> – </a:t>
                      </a:r>
                      <a:r>
                        <a:rPr lang="en-US" sz="1400" dirty="0" err="1" smtClean="0"/>
                        <a:t>Industry_type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 – 0/1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Job_salary</a:t>
                      </a:r>
                      <a:r>
                        <a:rPr lang="en-US" sz="1400" dirty="0" smtClean="0"/>
                        <a:t> – </a:t>
                      </a:r>
                      <a:r>
                        <a:rPr lang="en-US" sz="1400" dirty="0" err="1" smtClean="0"/>
                        <a:t>placement_offerrs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0/1 – M </a:t>
                      </a:r>
                      <a:r>
                        <a:rPr lang="en-US" sz="1400" baseline="0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2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TABLES MAPPING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737"/>
            <a:ext cx="487680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881" y="566737"/>
            <a:ext cx="4125912" cy="337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7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M-M </a:t>
            </a:r>
            <a:r>
              <a:rPr lang="en-US" dirty="0"/>
              <a:t>MAPPING TABLES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8915400" cy="5660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7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The university consists of multiple colleges, under which college specific details are stored.</a:t>
            </a:r>
          </a:p>
          <a:p>
            <a:r>
              <a:rPr lang="en-US" sz="1600" dirty="0" smtClean="0"/>
              <a:t>The university has only bachelor level programs for the duration of 4 years, and multiple courses, lectures, tutorials and labs under each program.</a:t>
            </a:r>
          </a:p>
          <a:p>
            <a:r>
              <a:rPr lang="en-US" sz="1600" dirty="0" smtClean="0"/>
              <a:t>There are persons who have been segregated into student, instructors, staff, board members, Teaching and lab assistants.</a:t>
            </a:r>
          </a:p>
          <a:p>
            <a:r>
              <a:rPr lang="en-US" sz="1600" dirty="0" smtClean="0"/>
              <a:t>Each course is assigned a head instructor and classroom per college, with the lectures being taught by multiple instructors.</a:t>
            </a:r>
          </a:p>
          <a:p>
            <a:r>
              <a:rPr lang="en-US" sz="1600" dirty="0" smtClean="0"/>
              <a:t>The roles of Teaching and lab assistants could also be taken by students along with full-time assistants.</a:t>
            </a:r>
          </a:p>
          <a:p>
            <a:r>
              <a:rPr lang="en-US" sz="1600" dirty="0" smtClean="0"/>
              <a:t>Various tutorials and labs are taken by TA’s and LA’s  and not shared amongst other courses and other assistants within a college.</a:t>
            </a:r>
          </a:p>
          <a:p>
            <a:r>
              <a:rPr lang="en-US" sz="1600" dirty="0" smtClean="0"/>
              <a:t>There are pre-requisites and anti-requisites for some courses.</a:t>
            </a:r>
          </a:p>
          <a:p>
            <a:r>
              <a:rPr lang="en-US" sz="1600" dirty="0" smtClean="0"/>
              <a:t>Examinations are conducted across all colleges along with the details of invigilators, classroom, grades etc.</a:t>
            </a:r>
          </a:p>
          <a:p>
            <a:r>
              <a:rPr lang="en-US" sz="1600" dirty="0" smtClean="0"/>
              <a:t>We also have other miscellaneous details like scholarships, student activities, placement offers, departments etc.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The detailed relationship between all tables are explained in the further slides.</a:t>
            </a:r>
          </a:p>
        </p:txBody>
      </p:sp>
    </p:spTree>
    <p:extLst>
      <p:ext uri="{BB962C8B-B14F-4D97-AF65-F5344CB8AC3E}">
        <p14:creationId xmlns:p14="http://schemas.microsoft.com/office/powerpoint/2010/main" val="6707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In subsequent slides we will go through the snapshot of the ER diagram that covers all the kinds of relationships along with optional mapping.</a:t>
            </a:r>
          </a:p>
          <a:p>
            <a:r>
              <a:rPr lang="en-US" sz="1600" dirty="0" smtClean="0"/>
              <a:t>Then the individual tables are covered as database diagram units to understand the relationships.</a:t>
            </a:r>
          </a:p>
          <a:p>
            <a:r>
              <a:rPr lang="en-US" sz="1600" dirty="0" smtClean="0"/>
              <a:t>The code deployment file is attached.</a:t>
            </a:r>
          </a:p>
          <a:p>
            <a:r>
              <a:rPr lang="en-US" sz="1600" dirty="0" smtClean="0"/>
              <a:t>We also have sample queries that show the possible querying use-cases applicable to the university management system.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211777"/>
              </p:ext>
            </p:extLst>
          </p:nvPr>
        </p:nvGraphicFramePr>
        <p:xfrm>
          <a:off x="2286000" y="1371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29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TABLE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50339756"/>
              </p:ext>
            </p:extLst>
          </p:nvPr>
        </p:nvGraphicFramePr>
        <p:xfrm>
          <a:off x="304800" y="1600200"/>
          <a:ext cx="8549799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7680"/>
                <a:gridCol w="425211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Relationship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Person – Qualifications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r>
                        <a:rPr lang="en-US" sz="1400" baseline="0" dirty="0" smtClean="0"/>
                        <a:t> 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Person –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  <a:r>
                        <a:rPr lang="en-US" sz="1400" baseline="0" dirty="0" smtClean="0"/>
                        <a:t>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Person –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–</a:t>
                      </a:r>
                      <a:r>
                        <a:rPr lang="en-US" sz="1400" baseline="0" dirty="0" smtClean="0"/>
                        <a:t>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Person –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0/1 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Person – Instructor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0/1 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Person –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0/1 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Person – 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0/1 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Person – Board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0/1 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Person – 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0/1 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Person –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Person –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Person –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0/1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Person –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Person –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– 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2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TABLE MAPPING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15400" cy="681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5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TABLE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81478144"/>
              </p:ext>
            </p:extLst>
          </p:nvPr>
        </p:nvGraphicFramePr>
        <p:xfrm>
          <a:off x="304800" y="1600200"/>
          <a:ext cx="8549799" cy="304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7680"/>
                <a:gridCol w="425211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Relationship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College –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r>
                        <a:rPr lang="en-US" sz="1400" baseline="0" dirty="0" smtClean="0"/>
                        <a:t>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College –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  <a:r>
                        <a:rPr lang="en-US" sz="1400" baseline="0" dirty="0" smtClean="0"/>
                        <a:t> 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College – Audit</a:t>
                      </a:r>
                      <a:r>
                        <a:rPr lang="en-US" sz="1400" baseline="0" dirty="0" smtClean="0"/>
                        <a:t> info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 –</a:t>
                      </a:r>
                      <a:r>
                        <a:rPr lang="en-US" sz="1400" baseline="0" dirty="0" smtClean="0"/>
                        <a:t>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College –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College – Tuition</a:t>
                      </a:r>
                      <a:r>
                        <a:rPr lang="en-US" sz="1400" baseline="0" dirty="0" smtClean="0"/>
                        <a:t> Fees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College – Hostel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College –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College – Classroom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College –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– 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48768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tuition fees table is separated from the main Fees table as it does not hold a 1-1 relationship with college.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relationship between college and address is 1-1 when compared to the 1-M relationship of person and address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66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TABLE MAPPING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73301"/>
            <a:ext cx="8991600" cy="693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3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TABLE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11360770"/>
              </p:ext>
            </p:extLst>
          </p:nvPr>
        </p:nvGraphicFramePr>
        <p:xfrm>
          <a:off x="304800" y="1600200"/>
          <a:ext cx="8549799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7680"/>
                <a:gridCol w="425211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Relationship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Course –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r>
                        <a:rPr lang="en-US" sz="1400" baseline="0" dirty="0" smtClean="0"/>
                        <a:t> – 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Course – 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M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Course –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–</a:t>
                      </a:r>
                      <a:r>
                        <a:rPr lang="en-US" sz="1400" baseline="0" dirty="0" smtClean="0"/>
                        <a:t>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Course –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0/1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Course – Prereq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0/1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Course – Antireq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0/1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Course – Reference</a:t>
                      </a:r>
                      <a:r>
                        <a:rPr lang="en-US" sz="1400" baseline="0" dirty="0" smtClean="0"/>
                        <a:t> materials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Course –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Course – Classroom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 – 0/M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Course – 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Course – isElective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r>
                        <a:rPr lang="en-US" sz="1400" baseline="0" dirty="0" smtClean="0"/>
                        <a:t> – 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Course –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0/1 - 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5562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All the mapping tables with M-M relationships will be shown at the end separately.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33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TABLE MAPPING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575"/>
            <a:ext cx="6423226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3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924</TotalTime>
  <Words>771</Words>
  <Application>Microsoft Office PowerPoint</Application>
  <PresentationFormat>On-screen Show (4:3)</PresentationFormat>
  <Paragraphs>181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University management system</vt:lpstr>
      <vt:lpstr>BUSINESS SCOPE</vt:lpstr>
      <vt:lpstr>DETAILS</vt:lpstr>
      <vt:lpstr>PERSON TABLE MAPPING</vt:lpstr>
      <vt:lpstr>PERSON TABLE MAPPING</vt:lpstr>
      <vt:lpstr>COLLEGE TABLE MAPPING</vt:lpstr>
      <vt:lpstr>COLLEGE TABLE MAPPING</vt:lpstr>
      <vt:lpstr>COURSE TABLE MAPPING</vt:lpstr>
      <vt:lpstr>COURSE TABLE MAPPING</vt:lpstr>
      <vt:lpstr>STUDENT TABLE MAPPING</vt:lpstr>
      <vt:lpstr>STUDENT TABLE MAPPING</vt:lpstr>
      <vt:lpstr>INSTRUCTOR TABLE MAPPING</vt:lpstr>
      <vt:lpstr>INSTRUCTOR TABLE MAPPING</vt:lpstr>
      <vt:lpstr>OTHER PERSON TABLES MAPPING</vt:lpstr>
      <vt:lpstr>OTHER TABLES MAPPING</vt:lpstr>
      <vt:lpstr>M-M MAPPING TABLES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142</cp:revision>
  <dcterms:created xsi:type="dcterms:W3CDTF">2022-08-12T17:30:02Z</dcterms:created>
  <dcterms:modified xsi:type="dcterms:W3CDTF">2022-10-23T16:09:57Z</dcterms:modified>
</cp:coreProperties>
</file>