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60" r:id="rId3"/>
    <p:sldId id="332" r:id="rId4"/>
    <p:sldId id="333" r:id="rId5"/>
    <p:sldId id="291" r:id="rId6"/>
    <p:sldId id="267" r:id="rId7"/>
    <p:sldId id="290" r:id="rId8"/>
    <p:sldId id="279" r:id="rId9"/>
    <p:sldId id="278" r:id="rId10"/>
    <p:sldId id="283" r:id="rId11"/>
    <p:sldId id="281" r:id="rId12"/>
    <p:sldId id="285" r:id="rId13"/>
    <p:sldId id="286" r:id="rId14"/>
    <p:sldId id="287" r:id="rId15"/>
    <p:sldId id="288" r:id="rId16"/>
    <p:sldId id="317" r:id="rId17"/>
    <p:sldId id="289" r:id="rId18"/>
    <p:sldId id="292" r:id="rId19"/>
    <p:sldId id="293" r:id="rId20"/>
    <p:sldId id="282" r:id="rId21"/>
    <p:sldId id="294" r:id="rId22"/>
    <p:sldId id="275" r:id="rId23"/>
    <p:sldId id="301" r:id="rId24"/>
    <p:sldId id="318" r:id="rId25"/>
    <p:sldId id="298" r:id="rId26"/>
    <p:sldId id="319" r:id="rId27"/>
    <p:sldId id="296" r:id="rId28"/>
    <p:sldId id="303" r:id="rId29"/>
    <p:sldId id="297" r:id="rId30"/>
    <p:sldId id="320" r:id="rId31"/>
    <p:sldId id="330" r:id="rId32"/>
    <p:sldId id="331" r:id="rId33"/>
    <p:sldId id="324" r:id="rId34"/>
    <p:sldId id="325" r:id="rId35"/>
    <p:sldId id="310" r:id="rId36"/>
    <p:sldId id="307" r:id="rId37"/>
    <p:sldId id="312" r:id="rId38"/>
    <p:sldId id="311" r:id="rId39"/>
    <p:sldId id="308" r:id="rId40"/>
    <p:sldId id="309" r:id="rId41"/>
    <p:sldId id="313" r:id="rId42"/>
    <p:sldId id="314" r:id="rId43"/>
    <p:sldId id="302" r:id="rId44"/>
    <p:sldId id="315" r:id="rId45"/>
    <p:sldId id="326" r:id="rId46"/>
    <p:sldId id="316" r:id="rId47"/>
    <p:sldId id="32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EEA"/>
    <a:srgbClr val="1F2A30"/>
    <a:srgbClr val="3B9CED"/>
    <a:srgbClr val="338AC3"/>
    <a:srgbClr val="3389C1"/>
    <a:srgbClr val="1971BB"/>
    <a:srgbClr val="134D7E"/>
    <a:srgbClr val="A6B7C2"/>
    <a:srgbClr val="CBD5DB"/>
    <a:srgbClr val="9AA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D5A4-8184-445F-82E3-78B17B258C3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124F-46F3-4FDB-91BD-A605E9F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4124F-46F3-4FDB-91BD-A605E9F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64124F-46F3-4FDB-91BD-A605E9F65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42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64124F-46F3-4FDB-91BD-A605E9F65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3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060"/>
            <a:ext cx="103632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54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887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0148" y="792733"/>
            <a:ext cx="2411704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235" y="3404806"/>
            <a:ext cx="7433531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828800" y="4319115"/>
            <a:ext cx="85344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5279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4011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91833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9427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3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3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4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cs typeface="Open Sans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3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32535" y="1320800"/>
            <a:ext cx="2445225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92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36407" y="1760703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89336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188591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550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54865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89792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325336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1824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0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009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212042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612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50688" y="2119729"/>
            <a:ext cx="2090556" cy="366682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9339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9160" y="2119729"/>
            <a:ext cx="3492190" cy="48645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07915" y="1889919"/>
            <a:ext cx="3958710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8074" y="1874839"/>
            <a:ext cx="3958710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12192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3ECB-6902-4767-B59B-54C71C4E0F4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29E2-7AFD-4E19-B4AD-28ED2641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1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0" marR="0" lvl="0" indent="0" algn="ctr" defTabSz="543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8CE9-3F3D-1446-A027-4B4CDD3883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marL="0" marR="0" lvl="0" indent="0" algn="ctr" defTabSz="543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4430" y="6802394"/>
            <a:ext cx="12267735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43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43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43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43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436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0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543613" rtl="0" eaLnBrk="1" latinLnBrk="0" hangingPunct="1">
        <a:spcBef>
          <a:spcPct val="0"/>
        </a:spcBef>
        <a:buNone/>
        <a:defRPr sz="2999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2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54361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1087226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63084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2174455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98987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3490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710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718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361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722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084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4455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1806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168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529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4890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4" y="2430202"/>
            <a:ext cx="2647335" cy="19975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10605" y="2813447"/>
            <a:ext cx="7566495" cy="1261884"/>
            <a:chOff x="4344776" y="2560087"/>
            <a:chExt cx="7566495" cy="1261884"/>
          </a:xfrm>
        </p:grpSpPr>
        <p:sp>
          <p:nvSpPr>
            <p:cNvPr id="10" name="Rectangle 9"/>
            <p:cNvSpPr/>
            <p:nvPr/>
          </p:nvSpPr>
          <p:spPr>
            <a:xfrm>
              <a:off x="4344776" y="2560087"/>
              <a:ext cx="75664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FFFFFF"/>
                  </a:solidFill>
                  <a:latin typeface="Bariol" panose="02000506040000020003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History of Virtualization</a:t>
              </a:r>
              <a:endParaRPr lang="en-US" sz="4800" b="1" dirty="0">
                <a:solidFill>
                  <a:srgbClr val="FFFFFF"/>
                </a:solidFill>
                <a:latin typeface="Bariol" panose="02000506040000020003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91076" y="3391084"/>
              <a:ext cx="36308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Bariol" panose="02000506040000020003"/>
                </a:rPr>
                <a:t>Virtual Machines Vs Containers</a:t>
              </a:r>
              <a:endParaRPr lang="en-US" sz="2200" dirty="0">
                <a:solidFill>
                  <a:schemeClr val="bg1"/>
                </a:solidFill>
                <a:latin typeface="Bariol" panose="02000506040000020003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16805" y="5610051"/>
            <a:ext cx="460168" cy="431456"/>
            <a:chOff x="8649108" y="5430475"/>
            <a:chExt cx="383725" cy="359783"/>
          </a:xfrm>
        </p:grpSpPr>
        <p:sp>
          <p:nvSpPr>
            <p:cNvPr id="20" name="Freeform 386"/>
            <p:cNvSpPr>
              <a:spLocks/>
            </p:cNvSpPr>
            <p:nvPr/>
          </p:nvSpPr>
          <p:spPr bwMode="auto">
            <a:xfrm>
              <a:off x="8649108" y="5460657"/>
              <a:ext cx="281032" cy="329601"/>
            </a:xfrm>
            <a:custGeom>
              <a:avLst/>
              <a:gdLst>
                <a:gd name="T0" fmla="*/ 20 w 31"/>
                <a:gd name="T1" fmla="*/ 20 h 39"/>
                <a:gd name="T2" fmla="*/ 9 w 31"/>
                <a:gd name="T3" fmla="*/ 9 h 39"/>
                <a:gd name="T4" fmla="*/ 12 w 31"/>
                <a:gd name="T5" fmla="*/ 0 h 39"/>
                <a:gd name="T6" fmla="*/ 3 w 31"/>
                <a:gd name="T7" fmla="*/ 2 h 39"/>
                <a:gd name="T8" fmla="*/ 0 w 31"/>
                <a:gd name="T9" fmla="*/ 6 h 39"/>
                <a:gd name="T10" fmla="*/ 8 w 31"/>
                <a:gd name="T11" fmla="*/ 37 h 39"/>
                <a:gd name="T12" fmla="*/ 12 w 31"/>
                <a:gd name="T13" fmla="*/ 39 h 39"/>
                <a:gd name="T14" fmla="*/ 15 w 31"/>
                <a:gd name="T15" fmla="*/ 38 h 39"/>
                <a:gd name="T16" fmla="*/ 9 w 31"/>
                <a:gd name="T17" fmla="*/ 35 h 39"/>
                <a:gd name="T18" fmla="*/ 12 w 31"/>
                <a:gd name="T19" fmla="*/ 28 h 39"/>
                <a:gd name="T20" fmla="*/ 22 w 31"/>
                <a:gd name="T21" fmla="*/ 31 h 39"/>
                <a:gd name="T22" fmla="*/ 20 w 31"/>
                <a:gd name="T2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">
                  <a:moveTo>
                    <a:pt x="20" y="20"/>
                  </a:moveTo>
                  <a:cubicBezTo>
                    <a:pt x="14" y="18"/>
                    <a:pt x="9" y="14"/>
                    <a:pt x="9" y="9"/>
                  </a:cubicBezTo>
                  <a:cubicBezTo>
                    <a:pt x="9" y="6"/>
                    <a:pt x="9" y="3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10" y="39"/>
                    <a:pt x="12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1" y="37"/>
                    <a:pt x="9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7" y="31"/>
                    <a:pt x="22" y="31"/>
                  </a:cubicBezTo>
                  <a:cubicBezTo>
                    <a:pt x="28" y="31"/>
                    <a:pt x="31" y="24"/>
                    <a:pt x="2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Freeform 387"/>
            <p:cNvSpPr>
              <a:spLocks/>
            </p:cNvSpPr>
            <p:nvPr/>
          </p:nvSpPr>
          <p:spPr bwMode="auto">
            <a:xfrm>
              <a:off x="8747888" y="5430475"/>
              <a:ext cx="284945" cy="316660"/>
            </a:xfrm>
            <a:custGeom>
              <a:avLst/>
              <a:gdLst>
                <a:gd name="T0" fmla="*/ 29 w 30"/>
                <a:gd name="T1" fmla="*/ 33 h 38"/>
                <a:gd name="T2" fmla="*/ 22 w 30"/>
                <a:gd name="T3" fmla="*/ 2 h 38"/>
                <a:gd name="T4" fmla="*/ 18 w 30"/>
                <a:gd name="T5" fmla="*/ 0 h 38"/>
                <a:gd name="T6" fmla="*/ 12 w 30"/>
                <a:gd name="T7" fmla="*/ 2 h 38"/>
                <a:gd name="T8" fmla="*/ 20 w 30"/>
                <a:gd name="T9" fmla="*/ 4 h 38"/>
                <a:gd name="T10" fmla="*/ 17 w 30"/>
                <a:gd name="T11" fmla="*/ 12 h 38"/>
                <a:gd name="T12" fmla="*/ 9 w 30"/>
                <a:gd name="T13" fmla="*/ 9 h 38"/>
                <a:gd name="T14" fmla="*/ 11 w 30"/>
                <a:gd name="T15" fmla="*/ 19 h 38"/>
                <a:gd name="T16" fmla="*/ 23 w 30"/>
                <a:gd name="T17" fmla="*/ 32 h 38"/>
                <a:gd name="T18" fmla="*/ 21 w 30"/>
                <a:gd name="T19" fmla="*/ 38 h 38"/>
                <a:gd name="T20" fmla="*/ 27 w 30"/>
                <a:gd name="T21" fmla="*/ 37 h 38"/>
                <a:gd name="T22" fmla="*/ 29 w 30"/>
                <a:gd name="T23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8">
                  <a:moveTo>
                    <a:pt x="29" y="33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2"/>
                    <a:pt x="17" y="2"/>
                    <a:pt x="20" y="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5" y="9"/>
                    <a:pt x="9" y="9"/>
                  </a:cubicBezTo>
                  <a:cubicBezTo>
                    <a:pt x="3" y="9"/>
                    <a:pt x="0" y="15"/>
                    <a:pt x="11" y="19"/>
                  </a:cubicBezTo>
                  <a:cubicBezTo>
                    <a:pt x="20" y="21"/>
                    <a:pt x="23" y="27"/>
                    <a:pt x="23" y="32"/>
                  </a:cubicBezTo>
                  <a:cubicBezTo>
                    <a:pt x="23" y="35"/>
                    <a:pt x="22" y="37"/>
                    <a:pt x="21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9" y="36"/>
                    <a:pt x="30" y="35"/>
                    <a:pt x="29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93951" y="5502614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riol" panose="02000506040000020003" pitchFamily="50" charset="0"/>
                <a:ea typeface="Gulim" panose="020B0600000101010101" pitchFamily="34" charset="-127"/>
              </a:rPr>
              <a:t>By Srikrishna</a:t>
            </a:r>
            <a:r>
              <a:rPr lang="en-US" sz="3600" b="1" dirty="0" smtClean="0">
                <a:solidFill>
                  <a:schemeClr val="bg1"/>
                </a:solidFill>
                <a:latin typeface="Bariol" panose="02000506040000020003" pitchFamily="50" charset="0"/>
                <a:ea typeface="Gulim" panose="020B0600000101010101" pitchFamily="34" charset="-127"/>
              </a:rPr>
              <a:t>.</a:t>
            </a:r>
            <a:endParaRPr lang="en-US" sz="3600" b="1" dirty="0">
              <a:solidFill>
                <a:schemeClr val="bg1"/>
              </a:solidFill>
              <a:latin typeface="Bariol" panose="02000506040000020003" pitchFamily="50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1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93"/>
          <p:cNvSpPr/>
          <p:nvPr/>
        </p:nvSpPr>
        <p:spPr>
          <a:xfrm rot="18901490">
            <a:off x="1488730" y="2433676"/>
            <a:ext cx="1850559" cy="1850559"/>
          </a:xfrm>
          <a:prstGeom prst="roundRect">
            <a:avLst>
              <a:gd name="adj" fmla="val 15883"/>
            </a:avLst>
          </a:prstGeom>
          <a:solidFill>
            <a:srgbClr val="3F576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Shape 794"/>
          <p:cNvSpPr/>
          <p:nvPr/>
        </p:nvSpPr>
        <p:spPr>
          <a:xfrm>
            <a:off x="2833247" y="2431993"/>
            <a:ext cx="504359" cy="50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/>
          </a:solidFill>
          <a:ln w="50800">
            <a:solidFill>
              <a:srgbClr val="353D4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700" b="1">
                <a:solidFill>
                  <a:srgbClr val="3B3B4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 defTabSz="292100">
              <a:defRPr sz="1800" b="0">
                <a:solidFill>
                  <a:srgbClr val="000000"/>
                </a:solidFill>
              </a:defRPr>
            </a:pPr>
            <a:r>
              <a:rPr sz="1350" kern="0"/>
              <a:t>1</a:t>
            </a:r>
          </a:p>
        </p:txBody>
      </p:sp>
      <p:sp>
        <p:nvSpPr>
          <p:cNvPr id="6" name="Shape 795"/>
          <p:cNvSpPr/>
          <p:nvPr/>
        </p:nvSpPr>
        <p:spPr>
          <a:xfrm>
            <a:off x="1719970" y="3212312"/>
            <a:ext cx="1390059" cy="385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sz="2000" b="1" kern="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BIOS</a:t>
            </a:r>
            <a:endParaRPr sz="2000" kern="0" dirty="0">
              <a:solidFill>
                <a:srgbClr val="A3C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7" name="Shape 796"/>
          <p:cNvSpPr/>
          <p:nvPr/>
        </p:nvSpPr>
        <p:spPr>
          <a:xfrm rot="18901490">
            <a:off x="3302470" y="3771693"/>
            <a:ext cx="1850559" cy="1850559"/>
          </a:xfrm>
          <a:prstGeom prst="roundRect">
            <a:avLst>
              <a:gd name="adj" fmla="val 18024"/>
            </a:avLst>
          </a:prstGeom>
          <a:solidFill>
            <a:srgbClr val="3F576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8" name="Shape 797"/>
          <p:cNvSpPr/>
          <p:nvPr/>
        </p:nvSpPr>
        <p:spPr>
          <a:xfrm>
            <a:off x="4698278" y="3827401"/>
            <a:ext cx="504358" cy="50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/>
          </a:solidFill>
          <a:ln w="50800">
            <a:solidFill>
              <a:srgbClr val="353D4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700" b="1">
                <a:solidFill>
                  <a:srgbClr val="3B3B4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 defTabSz="292100">
              <a:defRPr sz="1800" b="0">
                <a:solidFill>
                  <a:srgbClr val="000000"/>
                </a:solidFill>
              </a:defRPr>
            </a:pPr>
            <a:r>
              <a:rPr sz="1350" kern="0"/>
              <a:t>2</a:t>
            </a:r>
          </a:p>
        </p:txBody>
      </p:sp>
      <p:sp>
        <p:nvSpPr>
          <p:cNvPr id="9" name="Shape 798"/>
          <p:cNvSpPr/>
          <p:nvPr/>
        </p:nvSpPr>
        <p:spPr>
          <a:xfrm>
            <a:off x="3463518" y="4530658"/>
            <a:ext cx="1617513" cy="46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sz="2000" b="1" kern="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Bootloader</a:t>
            </a:r>
            <a:endParaRPr sz="2000" kern="0" dirty="0">
              <a:solidFill>
                <a:srgbClr val="A3C3E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Shape 799"/>
          <p:cNvSpPr/>
          <p:nvPr/>
        </p:nvSpPr>
        <p:spPr>
          <a:xfrm rot="18901490">
            <a:off x="6994629" y="3771693"/>
            <a:ext cx="1850559" cy="1850559"/>
          </a:xfrm>
          <a:prstGeom prst="roundRect">
            <a:avLst>
              <a:gd name="adj" fmla="val 15796"/>
            </a:avLst>
          </a:prstGeom>
          <a:solidFill>
            <a:srgbClr val="3F576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1" name="Shape 800"/>
          <p:cNvSpPr/>
          <p:nvPr/>
        </p:nvSpPr>
        <p:spPr>
          <a:xfrm>
            <a:off x="8341229" y="3772092"/>
            <a:ext cx="504359" cy="50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/>
          </a:solidFill>
          <a:ln w="50800">
            <a:solidFill>
              <a:srgbClr val="353D4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700" b="1">
                <a:solidFill>
                  <a:srgbClr val="3B3B4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 defTabSz="292100">
              <a:defRPr sz="1800" b="0">
                <a:solidFill>
                  <a:srgbClr val="000000"/>
                </a:solidFill>
              </a:defRPr>
            </a:pPr>
            <a:r>
              <a:rPr sz="1350" kern="0"/>
              <a:t>4</a:t>
            </a:r>
          </a:p>
        </p:txBody>
      </p:sp>
      <p:sp>
        <p:nvSpPr>
          <p:cNvPr id="12" name="Shape 801"/>
          <p:cNvSpPr/>
          <p:nvPr/>
        </p:nvSpPr>
        <p:spPr>
          <a:xfrm>
            <a:off x="7224878" y="4504579"/>
            <a:ext cx="1390060" cy="45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sz="2000" b="1" kern="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 Apps</a:t>
            </a:r>
            <a:endParaRPr sz="2000" kern="0" dirty="0">
              <a:solidFill>
                <a:srgbClr val="A3C3E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02"/>
          <p:cNvSpPr/>
          <p:nvPr/>
        </p:nvSpPr>
        <p:spPr>
          <a:xfrm rot="18901490">
            <a:off x="8871765" y="2431183"/>
            <a:ext cx="1850559" cy="1850559"/>
          </a:xfrm>
          <a:prstGeom prst="roundRect">
            <a:avLst>
              <a:gd name="adj" fmla="val 17549"/>
            </a:avLst>
          </a:prstGeom>
          <a:solidFill>
            <a:srgbClr val="09BAF7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4" name="Shape 803"/>
          <p:cNvSpPr/>
          <p:nvPr/>
        </p:nvSpPr>
        <p:spPr>
          <a:xfrm>
            <a:off x="10218366" y="2431584"/>
            <a:ext cx="504358" cy="50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/>
          </a:solidFill>
          <a:ln w="50800">
            <a:solidFill>
              <a:srgbClr val="353D4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700" b="1">
                <a:solidFill>
                  <a:srgbClr val="3B3B4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 defTabSz="292100">
              <a:defRPr sz="1800" b="0">
                <a:solidFill>
                  <a:srgbClr val="000000"/>
                </a:solidFill>
              </a:defRPr>
            </a:pPr>
            <a:r>
              <a:rPr sz="1350" kern="0"/>
              <a:t>5</a:t>
            </a:r>
          </a:p>
        </p:txBody>
      </p:sp>
      <p:sp>
        <p:nvSpPr>
          <p:cNvPr id="15" name="Shape 804"/>
          <p:cNvSpPr/>
          <p:nvPr/>
        </p:nvSpPr>
        <p:spPr>
          <a:xfrm>
            <a:off x="9104070" y="3212312"/>
            <a:ext cx="1390059" cy="47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sz="2000" b="1" kern="0" dirty="0" smtClean="0">
                <a:solidFill>
                  <a:srgbClr val="F8F8F8"/>
                </a:solidFill>
                <a:latin typeface="Open Sans"/>
                <a:ea typeface="Open Sans"/>
                <a:cs typeface="Open Sans"/>
                <a:sym typeface="Open Sans"/>
              </a:rPr>
              <a:t>User Apps</a:t>
            </a:r>
            <a:endParaRPr sz="2000" kern="0" dirty="0">
              <a:solidFill>
                <a:srgbClr val="F8F8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Shape 805"/>
          <p:cNvSpPr/>
          <p:nvPr/>
        </p:nvSpPr>
        <p:spPr>
          <a:xfrm rot="18901490">
            <a:off x="5141301" y="2444292"/>
            <a:ext cx="1850559" cy="1850559"/>
          </a:xfrm>
          <a:prstGeom prst="roundRect">
            <a:avLst>
              <a:gd name="adj" fmla="val 16715"/>
            </a:avLst>
          </a:prstGeom>
          <a:solidFill>
            <a:srgbClr val="3F576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7" name="Shape 806"/>
          <p:cNvSpPr/>
          <p:nvPr/>
        </p:nvSpPr>
        <p:spPr>
          <a:xfrm>
            <a:off x="6487905" y="2444693"/>
            <a:ext cx="504358" cy="50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/>
          </a:solidFill>
          <a:ln w="50800">
            <a:solidFill>
              <a:srgbClr val="353D4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700" b="1">
                <a:solidFill>
                  <a:srgbClr val="3B3B4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 defTabSz="292100">
              <a:defRPr sz="1800" b="0">
                <a:solidFill>
                  <a:srgbClr val="000000"/>
                </a:solidFill>
              </a:defRPr>
            </a:pPr>
            <a:r>
              <a:rPr sz="1350" kern="0"/>
              <a:t>3</a:t>
            </a:r>
          </a:p>
        </p:txBody>
      </p:sp>
      <p:sp>
        <p:nvSpPr>
          <p:cNvPr id="18" name="Shape 807"/>
          <p:cNvSpPr/>
          <p:nvPr/>
        </p:nvSpPr>
        <p:spPr>
          <a:xfrm>
            <a:off x="5371550" y="3212312"/>
            <a:ext cx="1390059" cy="48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sz="2000" b="1" kern="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Kernel</a:t>
            </a:r>
            <a:endParaRPr sz="2000" kern="0" dirty="0">
              <a:solidFill>
                <a:srgbClr val="A3C3E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809"/>
          <p:cNvSpPr/>
          <p:nvPr/>
        </p:nvSpPr>
        <p:spPr>
          <a:xfrm>
            <a:off x="3946553" y="982256"/>
            <a:ext cx="4304063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algn="ctr" defTabSz="412750">
              <a:defRPr sz="1800">
                <a:solidFill>
                  <a:srgbClr val="000000"/>
                </a:solidFill>
              </a:defRPr>
            </a:pPr>
            <a:r>
              <a:rPr lang="en-US" sz="3200" kern="0" dirty="0" smtClean="0">
                <a:solidFill>
                  <a:srgbClr val="F8F8F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OS Starting Sequence</a:t>
            </a:r>
            <a:endParaRPr sz="3200" kern="0" dirty="0">
              <a:solidFill>
                <a:srgbClr val="F8F8F8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Shape 810"/>
          <p:cNvSpPr/>
          <p:nvPr/>
        </p:nvSpPr>
        <p:spPr>
          <a:xfrm>
            <a:off x="5848350" y="1670050"/>
            <a:ext cx="494729" cy="1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1" name="Shape 811"/>
          <p:cNvSpPr/>
          <p:nvPr/>
        </p:nvSpPr>
        <p:spPr>
          <a:xfrm rot="20470675">
            <a:off x="3655099" y="2813904"/>
            <a:ext cx="650765" cy="64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226" extrusionOk="0">
                <a:moveTo>
                  <a:pt x="0" y="4066"/>
                </a:moveTo>
                <a:cubicBezTo>
                  <a:pt x="4490" y="-1220"/>
                  <a:pt x="12544" y="-1374"/>
                  <a:pt x="17230" y="3736"/>
                </a:cubicBezTo>
                <a:cubicBezTo>
                  <a:pt x="21600" y="8502"/>
                  <a:pt x="21194" y="15970"/>
                  <a:pt x="16334" y="20226"/>
                </a:cubicBezTo>
              </a:path>
            </a:pathLst>
          </a:custGeom>
          <a:ln w="63500">
            <a:solidFill>
              <a:srgbClr val="717C9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2" name="Shape 812"/>
          <p:cNvSpPr/>
          <p:nvPr/>
        </p:nvSpPr>
        <p:spPr>
          <a:xfrm rot="20470675">
            <a:off x="7253439" y="2816229"/>
            <a:ext cx="650765" cy="644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226" extrusionOk="0">
                <a:moveTo>
                  <a:pt x="0" y="4066"/>
                </a:moveTo>
                <a:cubicBezTo>
                  <a:pt x="4490" y="-1220"/>
                  <a:pt x="12544" y="-1374"/>
                  <a:pt x="17230" y="3736"/>
                </a:cubicBezTo>
                <a:cubicBezTo>
                  <a:pt x="21600" y="8502"/>
                  <a:pt x="21194" y="15970"/>
                  <a:pt x="16334" y="20226"/>
                </a:cubicBezTo>
              </a:path>
            </a:pathLst>
          </a:custGeom>
          <a:ln w="63500">
            <a:solidFill>
              <a:srgbClr val="717C9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3" name="Shape 813"/>
          <p:cNvSpPr/>
          <p:nvPr/>
        </p:nvSpPr>
        <p:spPr>
          <a:xfrm rot="6637869">
            <a:off x="5478409" y="4600548"/>
            <a:ext cx="650765" cy="64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226" extrusionOk="0">
                <a:moveTo>
                  <a:pt x="0" y="4066"/>
                </a:moveTo>
                <a:cubicBezTo>
                  <a:pt x="4490" y="-1220"/>
                  <a:pt x="12544" y="-1374"/>
                  <a:pt x="17230" y="3736"/>
                </a:cubicBezTo>
                <a:cubicBezTo>
                  <a:pt x="21600" y="8502"/>
                  <a:pt x="21194" y="15970"/>
                  <a:pt x="16334" y="20226"/>
                </a:cubicBezTo>
              </a:path>
            </a:pathLst>
          </a:custGeom>
          <a:ln w="63500">
            <a:solidFill>
              <a:srgbClr val="717C97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4" name="Shape 814"/>
          <p:cNvSpPr/>
          <p:nvPr/>
        </p:nvSpPr>
        <p:spPr>
          <a:xfrm rot="6637869">
            <a:off x="9125292" y="4600548"/>
            <a:ext cx="650765" cy="64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226" extrusionOk="0">
                <a:moveTo>
                  <a:pt x="0" y="4066"/>
                </a:moveTo>
                <a:cubicBezTo>
                  <a:pt x="4490" y="-1220"/>
                  <a:pt x="12544" y="-1374"/>
                  <a:pt x="17230" y="3736"/>
                </a:cubicBezTo>
                <a:cubicBezTo>
                  <a:pt x="21600" y="8502"/>
                  <a:pt x="21194" y="15970"/>
                  <a:pt x="16334" y="20226"/>
                </a:cubicBezTo>
              </a:path>
            </a:pathLst>
          </a:custGeom>
          <a:ln w="63500">
            <a:solidFill>
              <a:srgbClr val="717C97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108828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8" y="0"/>
            <a:ext cx="10783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369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" y="187961"/>
            <a:ext cx="12035972" cy="64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0509" y="2998113"/>
            <a:ext cx="9150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Example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systemd log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ariol" panose="02000506040000020003" pitchFamily="50" charset="0"/>
              </a:rPr>
              <a:t>https://upload.wikimedia.org/wikipedia/commons/a/ab/Systemd-on-fedora.png</a:t>
            </a:r>
          </a:p>
        </p:txBody>
      </p:sp>
    </p:spTree>
    <p:extLst>
      <p:ext uri="{BB962C8B-B14F-4D97-AF65-F5344CB8AC3E}">
        <p14:creationId xmlns:p14="http://schemas.microsoft.com/office/powerpoint/2010/main" val="25973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5" y="0"/>
            <a:ext cx="10958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6"/>
            <a:ext cx="12192000" cy="68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533" y="3136613"/>
            <a:ext cx="802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Let’s take a deep look into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systemd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 process tree</a:t>
            </a:r>
          </a:p>
        </p:txBody>
      </p:sp>
    </p:spTree>
    <p:extLst>
      <p:ext uri="{BB962C8B-B14F-4D97-AF65-F5344CB8AC3E}">
        <p14:creationId xmlns:p14="http://schemas.microsoft.com/office/powerpoint/2010/main" val="2758171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0509" y="2890391"/>
            <a:ext cx="9150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That’s how operating system works.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Simple, is not it ?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10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0509" y="2890391"/>
            <a:ext cx="9150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People went crazy, and wanted to install </a:t>
            </a:r>
          </a:p>
          <a:p>
            <a:pPr algn="ctr"/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OS on top of OS</a:t>
            </a:r>
            <a:endParaRPr lang="en-US" sz="3200" dirty="0">
              <a:solidFill>
                <a:srgbClr val="1D8EEA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5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B97AC"/>
            </a:gs>
            <a:gs pos="0">
              <a:srgbClr val="AF7C7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76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77697" y="2240280"/>
            <a:ext cx="9636606" cy="2377440"/>
            <a:chOff x="1288278" y="2035810"/>
            <a:chExt cx="9636606" cy="2377440"/>
          </a:xfrm>
        </p:grpSpPr>
        <p:sp>
          <p:nvSpPr>
            <p:cNvPr id="10" name="Rectangle 9"/>
            <p:cNvSpPr/>
            <p:nvPr/>
          </p:nvSpPr>
          <p:spPr>
            <a:xfrm>
              <a:off x="4214777" y="2228406"/>
              <a:ext cx="389677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600" b="1" dirty="0" smtClean="0">
                  <a:solidFill>
                    <a:srgbClr val="FFFFFF"/>
                  </a:solidFill>
                  <a:latin typeface="Bariol" panose="02000506040000020003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Disclaimer</a:t>
              </a:r>
              <a:endPara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iol" panose="02000506040000020003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777" y="3372573"/>
              <a:ext cx="6710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iol" panose="02000506040000020003"/>
                  <a:ea typeface="+mn-ea"/>
                  <a:cs typeface="+mn-cs"/>
                </a:rPr>
                <a:t>Its just</a:t>
              </a: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iol" panose="02000506040000020003"/>
                  <a:ea typeface="+mn-ea"/>
                  <a:cs typeface="+mn-cs"/>
                </a:rPr>
                <a:t> my learning and knowledge. I am no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iol" panose="02000506040000020003"/>
                  <a:ea typeface="+mn-ea"/>
                  <a:cs typeface="+mn-cs"/>
                </a:rPr>
                <a:t>subject mater export nor worked on any of this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/>
                <a:ea typeface="+mn-ea"/>
                <a:cs typeface="+mn-cs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278" y="2035810"/>
              <a:ext cx="2377440" cy="2377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68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862" y="2890391"/>
            <a:ext cx="9946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This is </a:t>
            </a:r>
            <a:r>
              <a:rPr lang="en-US" sz="3200" dirty="0">
                <a:solidFill>
                  <a:schemeClr val="bg1"/>
                </a:solidFill>
                <a:latin typeface="Bariol" panose="02000506040000020003" pitchFamily="50" charset="0"/>
              </a:rPr>
              <a:t>called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Virtual Machine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.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Precisely </a:t>
            </a:r>
            <a:r>
              <a:rPr lang="en-US" sz="3200" dirty="0">
                <a:solidFill>
                  <a:schemeClr val="bg1"/>
                </a:solidFill>
                <a:latin typeface="Bariol" panose="02000506040000020003" pitchFamily="50" charset="0"/>
              </a:rPr>
              <a:t>hardware or software 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virtualization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26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838" y="3136613"/>
            <a:ext cx="819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Hypervisors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 are born to full fill Crazy idea.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0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330263" y="1789388"/>
            <a:ext cx="3531475" cy="4603529"/>
            <a:chOff x="4330263" y="1127237"/>
            <a:chExt cx="3531475" cy="4603529"/>
          </a:xfrm>
        </p:grpSpPr>
        <p:sp>
          <p:nvSpPr>
            <p:cNvPr id="7" name="Rounded Rectangle 6"/>
            <p:cNvSpPr/>
            <p:nvPr/>
          </p:nvSpPr>
          <p:spPr>
            <a:xfrm>
              <a:off x="4330263" y="1127237"/>
              <a:ext cx="3531475" cy="4603529"/>
            </a:xfrm>
            <a:prstGeom prst="roundRect">
              <a:avLst>
                <a:gd name="adj" fmla="val 5060"/>
              </a:avLst>
            </a:prstGeom>
            <a:solidFill>
              <a:srgbClr val="2A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49438" y="4897821"/>
              <a:ext cx="329049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49437" y="4138447"/>
              <a:ext cx="3290497" cy="651641"/>
            </a:xfrm>
            <a:prstGeom prst="roundRect">
              <a:avLst/>
            </a:prstGeom>
            <a:solidFill>
              <a:srgbClr val="33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Hypervisor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41977" y="3379073"/>
              <a:ext cx="1597957" cy="651641"/>
            </a:xfrm>
            <a:prstGeom prst="roundRect">
              <a:avLst>
                <a:gd name="adj" fmla="val 6143"/>
              </a:avLst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36485" y="3379072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41977" y="2619699"/>
              <a:ext cx="1597957" cy="651641"/>
            </a:xfrm>
            <a:prstGeom prst="roundRect">
              <a:avLst/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Bins/Libs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36484" y="2619697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Bins/Libs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148463" y="1860321"/>
              <a:ext cx="1597957" cy="651641"/>
            </a:xfrm>
            <a:prstGeom prst="roundRect">
              <a:avLst/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B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442970" y="1860319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141885" y="1355834"/>
              <a:ext cx="1597959" cy="2667336"/>
            </a:xfrm>
            <a:prstGeom prst="roundRect">
              <a:avLst>
                <a:gd name="adj" fmla="val 314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90799" y="141899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7644" y="1789387"/>
            <a:ext cx="3531475" cy="4603529"/>
            <a:chOff x="8255877" y="1127235"/>
            <a:chExt cx="3531475" cy="4603529"/>
          </a:xfrm>
        </p:grpSpPr>
        <p:sp>
          <p:nvSpPr>
            <p:cNvPr id="12" name="Rounded Rectangle 11"/>
            <p:cNvSpPr/>
            <p:nvPr/>
          </p:nvSpPr>
          <p:spPr>
            <a:xfrm>
              <a:off x="8255877" y="1127235"/>
              <a:ext cx="3531475" cy="4603529"/>
            </a:xfrm>
            <a:prstGeom prst="roundRect">
              <a:avLst>
                <a:gd name="adj" fmla="val 5060"/>
              </a:avLst>
            </a:prstGeom>
            <a:solidFill>
              <a:srgbClr val="2A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66118" y="4897820"/>
              <a:ext cx="329049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66117" y="4138446"/>
              <a:ext cx="329049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373736" y="3379072"/>
              <a:ext cx="3290497" cy="651641"/>
            </a:xfrm>
            <a:prstGeom prst="roundRect">
              <a:avLst/>
            </a:prstGeom>
            <a:solidFill>
              <a:srgbClr val="33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Hypervisor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079050" y="2619697"/>
              <a:ext cx="1597957" cy="651641"/>
            </a:xfrm>
            <a:prstGeom prst="roundRect">
              <a:avLst>
                <a:gd name="adj" fmla="val 9651"/>
              </a:avLst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73557" y="2619695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093156" y="1860319"/>
              <a:ext cx="1597957" cy="651641"/>
            </a:xfrm>
            <a:prstGeom prst="roundRect">
              <a:avLst/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387663" y="1860317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0080092" y="1355833"/>
              <a:ext cx="1597959" cy="1914193"/>
            </a:xfrm>
            <a:prstGeom prst="roundRect">
              <a:avLst>
                <a:gd name="adj" fmla="val 314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14809" y="140997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Shape 809"/>
          <p:cNvSpPr/>
          <p:nvPr/>
        </p:nvSpPr>
        <p:spPr>
          <a:xfrm>
            <a:off x="497884" y="607132"/>
            <a:ext cx="6269345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defTabSz="412750">
              <a:defRPr sz="1800">
                <a:solidFill>
                  <a:srgbClr val="000000"/>
                </a:solidFill>
              </a:defRPr>
            </a:pPr>
            <a:r>
              <a:rPr lang="en-US" sz="3200" kern="0" dirty="0" smtClean="0">
                <a:solidFill>
                  <a:srgbClr val="F8F8F8"/>
                </a:solidFill>
              </a:rPr>
              <a:t>Hypervisor based Virtualization</a:t>
            </a:r>
            <a:endParaRPr sz="3200" kern="0" dirty="0">
              <a:solidFill>
                <a:srgbClr val="F8F8F8"/>
              </a:solidFill>
            </a:endParaRPr>
          </a:p>
        </p:txBody>
      </p:sp>
      <p:sp>
        <p:nvSpPr>
          <p:cNvPr id="40" name="Shape 810"/>
          <p:cNvSpPr/>
          <p:nvPr/>
        </p:nvSpPr>
        <p:spPr>
          <a:xfrm>
            <a:off x="602936" y="1240353"/>
            <a:ext cx="914400" cy="1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41789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179" y="2890391"/>
            <a:ext cx="5251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riol" panose="02000506040000020003" pitchFamily="50" charset="0"/>
              </a:rPr>
              <a:t>Anyway why would </a:t>
            </a:r>
            <a:endParaRPr lang="en-US" sz="3200" dirty="0" smtClean="0">
              <a:solidFill>
                <a:schemeClr val="bg1"/>
              </a:solidFill>
              <a:latin typeface="Bariol" panose="02000506040000020003" pitchFamily="50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anybody </a:t>
            </a:r>
            <a:r>
              <a:rPr lang="en-US" sz="3200" dirty="0">
                <a:solidFill>
                  <a:schemeClr val="bg1"/>
                </a:solidFill>
                <a:latin typeface="Bariol" panose="02000506040000020003" pitchFamily="50" charset="0"/>
              </a:rPr>
              <a:t>wants virtualization?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693" y="3957748"/>
            <a:ext cx="361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Application Isolation &amp; limits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7693" y="5569448"/>
            <a:ext cx="346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What ever Docker enjoys 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7693" y="3151898"/>
            <a:ext cx="32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Effective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use of hardware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7693" y="2346048"/>
            <a:ext cx="377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prstClr val="white"/>
                </a:solidFill>
                <a:latin typeface="Bariol" panose="02000506040000020003" pitchFamily="50" charset="0"/>
              </a:rPr>
              <a:t>Large scale app management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7693" y="734346"/>
            <a:ext cx="319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Applications are portable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693" y="1540198"/>
            <a:ext cx="328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prstClr val="white"/>
                </a:solidFill>
                <a:latin typeface="Bariol" panose="02000506040000020003" pitchFamily="50" charset="0"/>
              </a:rPr>
              <a:t>Applications run any ware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693" y="4763598"/>
            <a:ext cx="419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App requirements are different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03925" y="873739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94304" y="1186908"/>
            <a:ext cx="0" cy="365760"/>
          </a:xfrm>
          <a:prstGeom prst="line">
            <a:avLst/>
          </a:prstGeom>
          <a:noFill/>
          <a:ln w="34925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solid"/>
          </a:ln>
          <a:effectLst/>
        </p:spPr>
      </p:cxnSp>
      <p:sp>
        <p:nvSpPr>
          <p:cNvPr id="19" name="Oval 18"/>
          <p:cNvSpPr/>
          <p:nvPr/>
        </p:nvSpPr>
        <p:spPr>
          <a:xfrm>
            <a:off x="6802864" y="1679590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02864" y="2485441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894304" y="1991472"/>
            <a:ext cx="0" cy="365760"/>
          </a:xfrm>
          <a:prstGeom prst="line">
            <a:avLst/>
          </a:prstGeom>
          <a:noFill/>
          <a:ln w="34925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solid"/>
          </a:ln>
          <a:effectLst/>
        </p:spPr>
      </p:cxnSp>
      <p:sp>
        <p:nvSpPr>
          <p:cNvPr id="22" name="Oval 21"/>
          <p:cNvSpPr/>
          <p:nvPr/>
        </p:nvSpPr>
        <p:spPr>
          <a:xfrm>
            <a:off x="6802864" y="3306078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02864" y="4114021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02864" y="4935515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02864" y="5743722"/>
            <a:ext cx="182880" cy="182880"/>
          </a:xfrm>
          <a:prstGeom prst="ellipse">
            <a:avLst/>
          </a:prstGeom>
          <a:solidFill>
            <a:srgbClr val="1D8EE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906363" y="2812832"/>
            <a:ext cx="0" cy="365760"/>
          </a:xfrm>
          <a:prstGeom prst="line">
            <a:avLst/>
          </a:prstGeom>
          <a:noFill/>
          <a:ln w="34925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6894304" y="3628351"/>
            <a:ext cx="0" cy="365760"/>
          </a:xfrm>
          <a:prstGeom prst="line">
            <a:avLst/>
          </a:prstGeom>
          <a:noFill/>
          <a:ln w="34925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>
            <a:off x="6892381" y="4439320"/>
            <a:ext cx="0" cy="365760"/>
          </a:xfrm>
          <a:prstGeom prst="line">
            <a:avLst/>
          </a:prstGeom>
          <a:noFill/>
          <a:ln w="34925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solid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>
            <a:off x="6892126" y="5241332"/>
            <a:ext cx="0" cy="365760"/>
          </a:xfrm>
          <a:prstGeom prst="line">
            <a:avLst/>
          </a:prstGeom>
          <a:noFill/>
          <a:ln w="34925" cap="flat" cmpd="sng" algn="ctr">
            <a:solidFill>
              <a:sysClr val="windowText" lastClr="000000">
                <a:lumMod val="40000"/>
                <a:lumOff val="60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831251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593" y="2890391"/>
            <a:ext cx="1047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But still hypervisors are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expensive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 in both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cost and operations</a:t>
            </a:r>
            <a:endParaRPr lang="en-US" sz="3200" dirty="0">
              <a:solidFill>
                <a:srgbClr val="1D8EEA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5468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593" y="3136613"/>
            <a:ext cx="1047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Only handful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of company's can able to manage or offer 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8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3440" y="2890391"/>
            <a:ext cx="8605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More over virtualization is not a crazy idea nor ops problem,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it’s a revolution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.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82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6126" y="2882334"/>
            <a:ext cx="8605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Yes.!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Cloud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is the result of that revolution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2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6549" y="2894947"/>
            <a:ext cx="8605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Demo time for a simple cloud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vultr.com</a:t>
            </a:r>
            <a:endParaRPr lang="en-US" sz="3200" dirty="0">
              <a:solidFill>
                <a:srgbClr val="1D8EEA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3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6549" y="2894947"/>
            <a:ext cx="8605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Since cloud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today hypervisors are more powerful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171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227" y="694482"/>
            <a:ext cx="6754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riol" panose="02000506040000020003" pitchFamily="50" charset="0"/>
              </a:rPr>
              <a:t>Let me understand you better to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riol" panose="02000506040000020003" pitchFamily="50" charset="0"/>
              </a:rPr>
              <a:t>make it simple…</a:t>
            </a:r>
            <a:endParaRPr lang="en-US" sz="40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145891" y="2562623"/>
            <a:ext cx="4507888" cy="1131818"/>
            <a:chOff x="1145891" y="2215373"/>
            <a:chExt cx="4507888" cy="1131818"/>
          </a:xfrm>
        </p:grpSpPr>
        <p:sp>
          <p:nvSpPr>
            <p:cNvPr id="9" name="TextBox 8"/>
            <p:cNvSpPr txBox="1"/>
            <p:nvPr/>
          </p:nvSpPr>
          <p:spPr>
            <a:xfrm>
              <a:off x="2561266" y="2376817"/>
              <a:ext cx="309251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Have you ever installed</a:t>
              </a:r>
            </a:p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Operating System?</a:t>
              </a:r>
              <a:endParaRPr lang="en-US" sz="2500" dirty="0">
                <a:solidFill>
                  <a:schemeClr val="bg1"/>
                </a:solidFill>
                <a:latin typeface="Bariol" panose="02000506040000020003" pitchFamily="50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45891" y="2215373"/>
              <a:ext cx="1192192" cy="113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1F2A30"/>
                  </a:solidFill>
                  <a:latin typeface="Bariol" panose="02000506040000020003" pitchFamily="50" charset="0"/>
                </a:rPr>
                <a:t>01</a:t>
              </a:r>
              <a:endParaRPr lang="en-US" sz="3200" b="1" dirty="0">
                <a:solidFill>
                  <a:srgbClr val="1F2A30"/>
                </a:solidFill>
                <a:latin typeface="Bariol" panose="02000506040000020003" pitchFamily="50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5337" y="2562623"/>
            <a:ext cx="4059047" cy="1131818"/>
            <a:chOff x="6755337" y="2215373"/>
            <a:chExt cx="4059047" cy="1131818"/>
          </a:xfrm>
        </p:grpSpPr>
        <p:sp>
          <p:nvSpPr>
            <p:cNvPr id="14" name="TextBox 13"/>
            <p:cNvSpPr txBox="1"/>
            <p:nvPr/>
          </p:nvSpPr>
          <p:spPr>
            <a:xfrm>
              <a:off x="8170712" y="2376817"/>
              <a:ext cx="264367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Have you ever used</a:t>
              </a:r>
            </a:p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Virtual Machines?</a:t>
              </a:r>
              <a:endParaRPr lang="en-US" sz="2500" dirty="0">
                <a:solidFill>
                  <a:schemeClr val="bg1"/>
                </a:solidFill>
                <a:latin typeface="Bariol" panose="02000506040000020003" pitchFamily="50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755337" y="2215373"/>
              <a:ext cx="1192192" cy="113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1F2A30"/>
                  </a:solidFill>
                  <a:latin typeface="Bariol" panose="02000506040000020003" pitchFamily="50" charset="0"/>
                </a:rPr>
                <a:t>02</a:t>
              </a:r>
              <a:endParaRPr lang="en-US" sz="3200" b="1" dirty="0">
                <a:solidFill>
                  <a:srgbClr val="1F2A30"/>
                </a:solidFill>
                <a:latin typeface="Bariol" panose="02000506040000020003" pitchFamily="50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45891" y="4445285"/>
            <a:ext cx="4658571" cy="1131818"/>
            <a:chOff x="1145891" y="4260085"/>
            <a:chExt cx="4658571" cy="1131818"/>
          </a:xfrm>
        </p:grpSpPr>
        <p:sp>
          <p:nvSpPr>
            <p:cNvPr id="16" name="TextBox 15"/>
            <p:cNvSpPr txBox="1"/>
            <p:nvPr/>
          </p:nvSpPr>
          <p:spPr>
            <a:xfrm>
              <a:off x="2561266" y="4421529"/>
              <a:ext cx="324319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Have you ever used any </a:t>
              </a:r>
            </a:p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Cloud services ?</a:t>
              </a:r>
              <a:endParaRPr lang="en-US" sz="2500" dirty="0">
                <a:solidFill>
                  <a:schemeClr val="bg1"/>
                </a:solidFill>
                <a:latin typeface="Bariol" panose="02000506040000020003" pitchFamily="50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45891" y="4260085"/>
              <a:ext cx="1192192" cy="113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1F2A30"/>
                  </a:solidFill>
                  <a:latin typeface="Bariol" panose="02000506040000020003" pitchFamily="50" charset="0"/>
                </a:rPr>
                <a:t>03</a:t>
              </a:r>
              <a:endParaRPr lang="en-US" sz="3200" b="1" dirty="0">
                <a:solidFill>
                  <a:srgbClr val="1F2A30"/>
                </a:solidFill>
                <a:latin typeface="Bariol" panose="02000506040000020003" pitchFamily="50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55337" y="4445285"/>
            <a:ext cx="4059047" cy="1131818"/>
            <a:chOff x="6755337" y="4260085"/>
            <a:chExt cx="4059047" cy="1131818"/>
          </a:xfrm>
        </p:grpSpPr>
        <p:sp>
          <p:nvSpPr>
            <p:cNvPr id="18" name="TextBox 17"/>
            <p:cNvSpPr txBox="1"/>
            <p:nvPr/>
          </p:nvSpPr>
          <p:spPr>
            <a:xfrm>
              <a:off x="8170712" y="4421529"/>
              <a:ext cx="264367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Have you ever used</a:t>
              </a:r>
            </a:p>
            <a:p>
              <a:r>
                <a:rPr lang="en-US" sz="25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Containers?</a:t>
              </a:r>
              <a:endParaRPr lang="en-US" sz="2500" dirty="0">
                <a:solidFill>
                  <a:schemeClr val="bg1"/>
                </a:solidFill>
                <a:latin typeface="Bariol" panose="02000506040000020003" pitchFamily="50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755337" y="4260085"/>
              <a:ext cx="1192192" cy="113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1F2A30"/>
                  </a:solidFill>
                  <a:latin typeface="Bariol" panose="02000506040000020003" pitchFamily="50" charset="0"/>
                </a:rPr>
                <a:t>04</a:t>
              </a:r>
              <a:endParaRPr lang="en-US" sz="3200" b="1" dirty="0">
                <a:solidFill>
                  <a:srgbClr val="1F2A30"/>
                </a:solidFill>
                <a:latin typeface="Bariol" panose="02000506040000020003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531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809"/>
          <p:cNvSpPr/>
          <p:nvPr/>
        </p:nvSpPr>
        <p:spPr>
          <a:xfrm>
            <a:off x="365804" y="596972"/>
            <a:ext cx="3803926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Type 1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Hypervisor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1307" y="1737675"/>
            <a:ext cx="2452831" cy="892552"/>
            <a:chOff x="1083425" y="2072803"/>
            <a:chExt cx="2452831" cy="892552"/>
          </a:xfrm>
        </p:grpSpPr>
        <p:grpSp>
          <p:nvGrpSpPr>
            <p:cNvPr id="3" name="Group 2"/>
            <p:cNvGrpSpPr/>
            <p:nvPr/>
          </p:nvGrpSpPr>
          <p:grpSpPr>
            <a:xfrm>
              <a:off x="1290320" y="2072803"/>
              <a:ext cx="2245936" cy="892552"/>
              <a:chOff x="1290320" y="2169352"/>
              <a:chExt cx="2245936" cy="89255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90320" y="2169352"/>
                <a:ext cx="7104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Xen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290320" y="2692572"/>
                <a:ext cx="224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Amazon Web Services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19152" y="2972160"/>
            <a:ext cx="2287786" cy="892552"/>
            <a:chOff x="1083425" y="2072803"/>
            <a:chExt cx="2287786" cy="892552"/>
          </a:xfrm>
        </p:grpSpPr>
        <p:grpSp>
          <p:nvGrpSpPr>
            <p:cNvPr id="49" name="Group 48"/>
            <p:cNvGrpSpPr/>
            <p:nvPr/>
          </p:nvGrpSpPr>
          <p:grpSpPr>
            <a:xfrm>
              <a:off x="1290320" y="2072803"/>
              <a:ext cx="2080891" cy="892552"/>
              <a:chOff x="1290320" y="2169352"/>
              <a:chExt cx="2080891" cy="89255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290320" y="2169352"/>
                <a:ext cx="8627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KVM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90320" y="2692572"/>
                <a:ext cx="2080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AWS, GCP, DO, Vulter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1307" y="4206645"/>
            <a:ext cx="1527513" cy="892552"/>
            <a:chOff x="1083425" y="2072803"/>
            <a:chExt cx="1527513" cy="892552"/>
          </a:xfrm>
        </p:grpSpPr>
        <p:grpSp>
          <p:nvGrpSpPr>
            <p:cNvPr id="54" name="Group 53"/>
            <p:cNvGrpSpPr/>
            <p:nvPr/>
          </p:nvGrpSpPr>
          <p:grpSpPr>
            <a:xfrm>
              <a:off x="1290320" y="2072803"/>
              <a:ext cx="1320618" cy="892552"/>
              <a:chOff x="1290320" y="2169352"/>
              <a:chExt cx="1320618" cy="89255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290320" y="2169352"/>
                <a:ext cx="13206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Hyper-V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290320" y="2692572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Azure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55" name="Rounded Rectangle 54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19152" y="5441130"/>
            <a:ext cx="2471105" cy="892552"/>
            <a:chOff x="1083425" y="2072803"/>
            <a:chExt cx="2471105" cy="892552"/>
          </a:xfrm>
        </p:grpSpPr>
        <p:grpSp>
          <p:nvGrpSpPr>
            <p:cNvPr id="59" name="Group 58"/>
            <p:cNvGrpSpPr/>
            <p:nvPr/>
          </p:nvGrpSpPr>
          <p:grpSpPr>
            <a:xfrm>
              <a:off x="1290320" y="2072803"/>
              <a:ext cx="2264210" cy="892552"/>
              <a:chOff x="1290320" y="2169352"/>
              <a:chExt cx="2264210" cy="8925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290320" y="2169352"/>
                <a:ext cx="819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EXSi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290320" y="2692572"/>
                <a:ext cx="2264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Google Cloud Platform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67698" y="1661909"/>
            <a:ext cx="1823043" cy="892552"/>
            <a:chOff x="1083425" y="2072803"/>
            <a:chExt cx="1823043" cy="892552"/>
          </a:xfrm>
        </p:grpSpPr>
        <p:grpSp>
          <p:nvGrpSpPr>
            <p:cNvPr id="64" name="Group 63"/>
            <p:cNvGrpSpPr/>
            <p:nvPr/>
          </p:nvGrpSpPr>
          <p:grpSpPr>
            <a:xfrm>
              <a:off x="1290320" y="2072803"/>
              <a:ext cx="1616148" cy="892552"/>
              <a:chOff x="1290320" y="2169352"/>
              <a:chExt cx="1616148" cy="89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290320" y="2169352"/>
                <a:ext cx="1616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VirtualBox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0320" y="2692572"/>
                <a:ext cx="153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Oracle Product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F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025543" y="2896394"/>
            <a:ext cx="1997065" cy="892552"/>
            <a:chOff x="1083425" y="2072803"/>
            <a:chExt cx="1997065" cy="892552"/>
          </a:xfrm>
        </p:grpSpPr>
        <p:grpSp>
          <p:nvGrpSpPr>
            <p:cNvPr id="69" name="Group 68"/>
            <p:cNvGrpSpPr/>
            <p:nvPr/>
          </p:nvGrpSpPr>
          <p:grpSpPr>
            <a:xfrm>
              <a:off x="1290320" y="2072803"/>
              <a:ext cx="1790170" cy="892552"/>
              <a:chOff x="1290320" y="2169352"/>
              <a:chExt cx="1790170" cy="89255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290320" y="2169352"/>
                <a:ext cx="16022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Virtual PC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290320" y="2692572"/>
                <a:ext cx="1790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Microsoft Product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70" name="Rounded Rectangle 69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F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67698" y="4130879"/>
            <a:ext cx="3700159" cy="892552"/>
            <a:chOff x="1083425" y="2072803"/>
            <a:chExt cx="3700159" cy="892552"/>
          </a:xfrm>
        </p:grpSpPr>
        <p:grpSp>
          <p:nvGrpSpPr>
            <p:cNvPr id="74" name="Group 73"/>
            <p:cNvGrpSpPr/>
            <p:nvPr/>
          </p:nvGrpSpPr>
          <p:grpSpPr>
            <a:xfrm>
              <a:off x="1290320" y="2072803"/>
              <a:ext cx="3493264" cy="892552"/>
              <a:chOff x="1290320" y="2169352"/>
              <a:chExt cx="3493264" cy="89255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290320" y="2169352"/>
                <a:ext cx="3493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VM Workstation/Server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290320" y="2692572"/>
                <a:ext cx="17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VMWare Product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F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025543" y="5365364"/>
            <a:ext cx="2990734" cy="892552"/>
            <a:chOff x="1083425" y="2072803"/>
            <a:chExt cx="2990734" cy="892552"/>
          </a:xfrm>
        </p:grpSpPr>
        <p:grpSp>
          <p:nvGrpSpPr>
            <p:cNvPr id="79" name="Group 78"/>
            <p:cNvGrpSpPr/>
            <p:nvPr/>
          </p:nvGrpSpPr>
          <p:grpSpPr>
            <a:xfrm>
              <a:off x="1290320" y="2072803"/>
              <a:ext cx="2783839" cy="892552"/>
              <a:chOff x="1290320" y="2169352"/>
              <a:chExt cx="2783839" cy="89255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290320" y="2169352"/>
                <a:ext cx="2783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VM Fusion/Player</a:t>
                </a:r>
                <a:endParaRPr lang="en-US" sz="36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90320" y="2692572"/>
                <a:ext cx="17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VMWare Product</a:t>
                </a:r>
                <a:endParaRPr lang="en-US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</p:grpSp>
        <p:sp>
          <p:nvSpPr>
            <p:cNvPr id="80" name="Rounded Rectangle 79"/>
            <p:cNvSpPr/>
            <p:nvPr/>
          </p:nvSpPr>
          <p:spPr>
            <a:xfrm>
              <a:off x="1083425" y="2190134"/>
              <a:ext cx="91440" cy="699455"/>
            </a:xfrm>
            <a:prstGeom prst="roundRect">
              <a:avLst/>
            </a:prstGeom>
            <a:solidFill>
              <a:srgbClr val="1F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Shape 809"/>
          <p:cNvSpPr/>
          <p:nvPr/>
        </p:nvSpPr>
        <p:spPr>
          <a:xfrm>
            <a:off x="6495310" y="591571"/>
            <a:ext cx="3803926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Type 2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Hypervisors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79891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809"/>
          <p:cNvSpPr/>
          <p:nvPr/>
        </p:nvSpPr>
        <p:spPr>
          <a:xfrm>
            <a:off x="365804" y="3157131"/>
            <a:ext cx="5084725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 defTabSz="412750">
              <a:defRPr sz="1800">
                <a:solidFill>
                  <a:srgbClr val="000000"/>
                </a:solidFill>
              </a:defRPr>
            </a:pPr>
            <a:r>
              <a:rPr lang="en-US" sz="3200" kern="0" dirty="0">
                <a:solidFill>
                  <a:srgbClr val="F8F8F8"/>
                </a:solidFill>
              </a:rPr>
              <a:t>Hypervisor </a:t>
            </a:r>
            <a:r>
              <a:rPr lang="en-US" sz="3200" kern="0" dirty="0" smtClean="0">
                <a:solidFill>
                  <a:srgbClr val="F8F8F8"/>
                </a:solidFill>
              </a:rPr>
              <a:t>Orchestrators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67698" y="1715731"/>
            <a:ext cx="3170014" cy="523220"/>
            <a:chOff x="6867698" y="1715731"/>
            <a:chExt cx="3170014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7074593" y="1715731"/>
              <a:ext cx="2963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sz="2800" dirty="0">
                  <a:solidFill>
                    <a:prstClr val="white"/>
                  </a:solidFill>
                </a:rPr>
                <a:t>Apache CloudStack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867698" y="1767666"/>
              <a:ext cx="91440" cy="417464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23865" y="3062313"/>
            <a:ext cx="1982939" cy="523220"/>
            <a:chOff x="8223865" y="3062313"/>
            <a:chExt cx="1982939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8460364" y="3062313"/>
              <a:ext cx="1746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sz="2800" dirty="0">
                  <a:solidFill>
                    <a:prstClr val="white"/>
                  </a:solidFill>
                </a:rPr>
                <a:t>OpenStack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223865" y="3136374"/>
              <a:ext cx="91440" cy="417464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698" y="4434691"/>
            <a:ext cx="2183719" cy="523220"/>
            <a:chOff x="6867698" y="4434691"/>
            <a:chExt cx="2183719" cy="523220"/>
          </a:xfrm>
        </p:grpSpPr>
        <p:sp>
          <p:nvSpPr>
            <p:cNvPr id="83" name="TextBox 82"/>
            <p:cNvSpPr txBox="1"/>
            <p:nvPr/>
          </p:nvSpPr>
          <p:spPr>
            <a:xfrm>
              <a:off x="7074593" y="4434691"/>
              <a:ext cx="1976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sz="2800" dirty="0" smtClean="0">
                  <a:solidFill>
                    <a:prstClr val="white"/>
                  </a:solidFill>
                </a:rPr>
                <a:t>Opennebula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867698" y="4487569"/>
              <a:ext cx="91440" cy="417464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162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09" y="2767281"/>
            <a:ext cx="5777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white"/>
                </a:solidFill>
                <a:latin typeface="Bariol" panose="02000506040000020003" pitchFamily="50" charset="0"/>
              </a:rPr>
              <a:t>Even though Hypervisor </a:t>
            </a:r>
            <a:endParaRPr lang="en-US" sz="3200" dirty="0" smtClean="0">
              <a:solidFill>
                <a:prstClr val="white"/>
              </a:solidFill>
              <a:latin typeface="Bariol" panose="02000506040000020003" pitchFamily="50" charset="0"/>
            </a:endParaRPr>
          </a:p>
          <a:p>
            <a:pPr lvl="0" algn="ctr">
              <a:defRPr/>
            </a:pP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are </a:t>
            </a:r>
            <a:r>
              <a:rPr lang="en-US" sz="3200" dirty="0">
                <a:solidFill>
                  <a:prstClr val="white"/>
                </a:solidFill>
                <a:latin typeface="Bariol" panose="02000506040000020003" pitchFamily="50" charset="0"/>
              </a:rPr>
              <a:t>better, still not </a:t>
            </a:r>
            <a:endParaRPr lang="en-US" sz="3200" dirty="0" smtClean="0">
              <a:solidFill>
                <a:prstClr val="white"/>
              </a:solidFill>
              <a:latin typeface="Bariol" panose="02000506040000020003" pitchFamily="50" charset="0"/>
            </a:endParaRPr>
          </a:p>
          <a:p>
            <a:pPr lvl="0" algn="ctr">
              <a:defRPr/>
            </a:pP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for </a:t>
            </a:r>
            <a:r>
              <a:rPr lang="en-US" sz="3200" dirty="0">
                <a:solidFill>
                  <a:prstClr val="white"/>
                </a:solidFill>
                <a:latin typeface="Bariol" panose="02000506040000020003" pitchFamily="50" charset="0"/>
              </a:rPr>
              <a:t>every one.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5270" y="2951947"/>
            <a:ext cx="4915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Bariol" panose="02000506040000020003" pitchFamily="50" charset="0"/>
              </a:rPr>
              <a:t>Still not able to full fill </a:t>
            </a:r>
            <a:r>
              <a:rPr lang="en-US" sz="2800" dirty="0" smtClean="0">
                <a:solidFill>
                  <a:prstClr val="white"/>
                </a:solidFill>
                <a:latin typeface="Bariol" panose="02000506040000020003" pitchFamily="50" charset="0"/>
              </a:rPr>
              <a:t>original </a:t>
            </a:r>
            <a:r>
              <a:rPr lang="en-US" sz="2800" dirty="0">
                <a:solidFill>
                  <a:prstClr val="white"/>
                </a:solidFill>
                <a:latin typeface="Bariol" panose="02000506040000020003" pitchFamily="50" charset="0"/>
              </a:rPr>
              <a:t>ideas with ease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6661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264" y="2644170"/>
            <a:ext cx="4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riol" panose="02000506040000020003" pitchFamily="50" charset="0"/>
              </a:rPr>
              <a:t>So 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people are </a:t>
            </a:r>
            <a:r>
              <a:rPr lang="en-US" sz="3200" dirty="0">
                <a:solidFill>
                  <a:schemeClr val="bg1"/>
                </a:solidFill>
                <a:latin typeface="Bariol" panose="02000506040000020003" pitchFamily="50" charset="0"/>
              </a:rPr>
              <a:t>working on something </a:t>
            </a:r>
            <a:r>
              <a:rPr lang="en-US" sz="3200" dirty="0">
                <a:solidFill>
                  <a:srgbClr val="1D8EEA"/>
                </a:solidFill>
                <a:latin typeface="Bariol" panose="02000506040000020003" pitchFamily="50" charset="0"/>
              </a:rPr>
              <a:t>light weight and easy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2534" y="2951946"/>
            <a:ext cx="4915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This work is also started before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cloud revolution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65182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09" y="2890391"/>
            <a:ext cx="5777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And they defined light weight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virtualization as?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054" y="2736503"/>
            <a:ext cx="48958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Just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application level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virtualization, </a:t>
            </a:r>
            <a:r>
              <a:rPr lang="en-US" sz="2800" baseline="0" dirty="0" smtClean="0">
                <a:solidFill>
                  <a:prstClr val="white"/>
                </a:solidFill>
                <a:latin typeface="Bariol" panose="02000506040000020003" pitchFamily="50" charset="0"/>
              </a:rPr>
              <a:t>With</a:t>
            </a:r>
            <a:r>
              <a:rPr lang="en-US" sz="2800" dirty="0" smtClean="0">
                <a:solidFill>
                  <a:prstClr val="white"/>
                </a:solidFill>
                <a:latin typeface="Bariol" panose="02000506040000020003" pitchFamily="50" charset="0"/>
              </a:rPr>
              <a:t> out need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prstClr val="white"/>
                </a:solidFill>
                <a:latin typeface="Bariol" panose="02000506040000020003" pitchFamily="50" charset="0"/>
              </a:rPr>
              <a:t> of another OS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88971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8599" y="3136613"/>
            <a:ext cx="891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cgroups</a:t>
            </a: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 was built by google and donated to Linux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398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9381" y="2890391"/>
            <a:ext cx="887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</a:rPr>
              <a:t>Namespaces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</a:rPr>
              <a:t> are developed by IBM for its Unix. Later </a:t>
            </a: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the idea was adapted to Linux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117" y="2890391"/>
            <a:ext cx="6441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With these two features combined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Linux containers </a:t>
            </a: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are born. 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LXC &amp; LXD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D8EEA"/>
              </a:solidFill>
              <a:effectLst/>
              <a:uLnTx/>
              <a:uFillTx/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6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476" y="2890391"/>
            <a:ext cx="9715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It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light weight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as promised but still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hard to play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with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223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9711" y="2890391"/>
            <a:ext cx="9715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Still only handful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of Organization able have kernel engineers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715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09" y="2890391"/>
            <a:ext cx="5777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What is the motivation of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this talk?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29400" y="897158"/>
            <a:ext cx="4610169" cy="830997"/>
            <a:chOff x="6629400" y="897158"/>
            <a:chExt cx="4610169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6947368" y="897158"/>
              <a:ext cx="42922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Virtualization is there for decades, 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  <a:latin typeface="Bariol" panose="02000506040000020003" pitchFamily="50" charset="0"/>
                </a:rPr>
                <a:t>why everyone wants Docker now?</a:t>
              </a:r>
              <a:endParaRPr lang="en-US" sz="2400" dirty="0">
                <a:solidFill>
                  <a:schemeClr val="bg1"/>
                </a:solidFill>
                <a:latin typeface="Bariol" panose="02000506040000020003" pitchFamily="50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978961"/>
              <a:ext cx="91440" cy="699455"/>
            </a:xfrm>
            <a:prstGeom prst="roundRect">
              <a:avLst/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9400" y="2951947"/>
            <a:ext cx="4929615" cy="2885786"/>
            <a:chOff x="6629400" y="2951947"/>
            <a:chExt cx="4929615" cy="2885786"/>
          </a:xfrm>
        </p:grpSpPr>
        <p:grpSp>
          <p:nvGrpSpPr>
            <p:cNvPr id="14" name="Group 13"/>
            <p:cNvGrpSpPr/>
            <p:nvPr/>
          </p:nvGrpSpPr>
          <p:grpSpPr>
            <a:xfrm>
              <a:off x="6629400" y="2951947"/>
              <a:ext cx="4929615" cy="830997"/>
              <a:chOff x="6629400" y="2951947"/>
              <a:chExt cx="4929615" cy="83099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947368" y="2951947"/>
                <a:ext cx="46116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Why Hypervisor based Virtualization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i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s heavy weight?</a:t>
                </a:r>
                <a:endParaRPr lang="en-US" sz="24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629400" y="3017717"/>
                <a:ext cx="91440" cy="699455"/>
              </a:xfrm>
              <a:prstGeom prst="roundRect">
                <a:avLst/>
              </a:prstGeom>
              <a:solidFill>
                <a:srgbClr val="1D8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29400" y="5006736"/>
              <a:ext cx="4659285" cy="830997"/>
              <a:chOff x="6629400" y="5006736"/>
              <a:chExt cx="4659285" cy="83099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947368" y="5006736"/>
                <a:ext cx="43413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Why Docker based Virtualization is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Bariol" panose="02000506040000020003" pitchFamily="50" charset="0"/>
                  </a:rPr>
                  <a:t>light weight?</a:t>
                </a:r>
                <a:endParaRPr lang="en-US" sz="2400" dirty="0">
                  <a:solidFill>
                    <a:schemeClr val="bg1"/>
                  </a:solidFill>
                  <a:latin typeface="Bariol" panose="02000506040000020003" pitchFamily="50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629400" y="5078044"/>
                <a:ext cx="91440" cy="699455"/>
              </a:xfrm>
              <a:prstGeom prst="roundRect">
                <a:avLst/>
              </a:prstGeom>
              <a:solidFill>
                <a:srgbClr val="1D8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679276" y="1926201"/>
            <a:ext cx="0" cy="2864368"/>
            <a:chOff x="6679276" y="1926201"/>
            <a:chExt cx="0" cy="286436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679276" y="1926201"/>
              <a:ext cx="0" cy="822960"/>
            </a:xfrm>
            <a:prstGeom prst="line">
              <a:avLst/>
            </a:prstGeom>
            <a:ln w="25400" cap="flat" cmpd="sng" algn="ctr">
              <a:solidFill>
                <a:srgbClr val="1D8EEA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79276" y="3967609"/>
              <a:ext cx="0" cy="822960"/>
            </a:xfrm>
            <a:prstGeom prst="line">
              <a:avLst/>
            </a:prstGeom>
            <a:ln w="25400" cap="flat" cmpd="sng" algn="ctr">
              <a:solidFill>
                <a:srgbClr val="1D8EEA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02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8476" y="2890391"/>
            <a:ext cx="9715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Docker simplified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the containers for everyone</a:t>
            </a:r>
            <a:r>
              <a:rPr lang="en-US" sz="3200" dirty="0">
                <a:solidFill>
                  <a:prstClr val="white"/>
                </a:solidFill>
                <a:latin typeface="Bariol" panose="02000506040000020003" pitchFamily="50" charset="0"/>
              </a:rPr>
              <a:t> </a:t>
            </a:r>
            <a:r>
              <a:rPr lang="en-US" sz="3200" dirty="0" smtClean="0">
                <a:solidFill>
                  <a:prstClr val="white"/>
                </a:solidFill>
                <a:latin typeface="Bariol" panose="02000506040000020003" pitchFamily="50" charset="0"/>
              </a:rPr>
              <a:t>and made dev and ops guys friends.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6952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8742" y="2890391"/>
            <a:ext cx="765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Imagine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writing a web app in C lang (LXC) Vs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Spring boot (Docker)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D8EEA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62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295334" y="1820916"/>
            <a:ext cx="3531475" cy="4572000"/>
          </a:xfrm>
          <a:prstGeom prst="roundRect">
            <a:avLst>
              <a:gd name="adj" fmla="val 5060"/>
            </a:avLst>
          </a:prstGeom>
          <a:solidFill>
            <a:srgbClr val="2A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15823" y="5583620"/>
            <a:ext cx="329049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15822" y="4824246"/>
            <a:ext cx="329049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415821" y="4064872"/>
            <a:ext cx="3290497" cy="651641"/>
          </a:xfrm>
          <a:prstGeom prst="roundRect">
            <a:avLst/>
          </a:prstGeom>
          <a:solidFill>
            <a:srgbClr val="33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02868" y="2546122"/>
            <a:ext cx="1597958" cy="1411016"/>
            <a:chOff x="8402868" y="2546122"/>
            <a:chExt cx="1597958" cy="1411016"/>
          </a:xfrm>
        </p:grpSpPr>
        <p:sp>
          <p:nvSpPr>
            <p:cNvPr id="19" name="Rounded Rectangle 18"/>
            <p:cNvSpPr/>
            <p:nvPr/>
          </p:nvSpPr>
          <p:spPr>
            <a:xfrm>
              <a:off x="8402869" y="3305497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Bins/Libs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402868" y="2546122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108358" y="2041632"/>
            <a:ext cx="1597960" cy="1915507"/>
            <a:chOff x="10108358" y="2041632"/>
            <a:chExt cx="1597960" cy="1915507"/>
          </a:xfrm>
        </p:grpSpPr>
        <p:sp>
          <p:nvSpPr>
            <p:cNvPr id="18" name="Rounded Rectangle 17"/>
            <p:cNvSpPr/>
            <p:nvPr/>
          </p:nvSpPr>
          <p:spPr>
            <a:xfrm>
              <a:off x="10108361" y="3305498"/>
              <a:ext cx="1597957" cy="651641"/>
            </a:xfrm>
            <a:prstGeom prst="roundRect">
              <a:avLst>
                <a:gd name="adj" fmla="val 8482"/>
              </a:avLst>
            </a:prstGeom>
            <a:solidFill>
              <a:srgbClr val="33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Bins/Libs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108361" y="2546124"/>
              <a:ext cx="1597957" cy="651641"/>
            </a:xfrm>
            <a:prstGeom prst="roundRect">
              <a:avLst>
                <a:gd name="adj" fmla="val 9651"/>
              </a:avLst>
            </a:prstGeom>
            <a:solidFill>
              <a:srgbClr val="33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108358" y="2041632"/>
              <a:ext cx="1597959" cy="1914193"/>
            </a:xfrm>
            <a:prstGeom prst="roundRect">
              <a:avLst>
                <a:gd name="adj" fmla="val 314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67995" y="2109212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30263" y="1789388"/>
            <a:ext cx="3531475" cy="4603529"/>
            <a:chOff x="4330263" y="1127237"/>
            <a:chExt cx="3531475" cy="4603529"/>
          </a:xfrm>
        </p:grpSpPr>
        <p:sp>
          <p:nvSpPr>
            <p:cNvPr id="7" name="Rounded Rectangle 6"/>
            <p:cNvSpPr/>
            <p:nvPr/>
          </p:nvSpPr>
          <p:spPr>
            <a:xfrm>
              <a:off x="4330263" y="1127237"/>
              <a:ext cx="3531475" cy="4603529"/>
            </a:xfrm>
            <a:prstGeom prst="roundRect">
              <a:avLst>
                <a:gd name="adj" fmla="val 5060"/>
              </a:avLst>
            </a:prstGeom>
            <a:solidFill>
              <a:srgbClr val="2A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49438" y="4897821"/>
              <a:ext cx="329049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49437" y="4138447"/>
              <a:ext cx="3290497" cy="651641"/>
            </a:xfrm>
            <a:prstGeom prst="roundRect">
              <a:avLst/>
            </a:prstGeom>
            <a:solidFill>
              <a:srgbClr val="33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Hypervisor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41977" y="3379073"/>
              <a:ext cx="1597957" cy="651641"/>
            </a:xfrm>
            <a:prstGeom prst="roundRect">
              <a:avLst>
                <a:gd name="adj" fmla="val 6143"/>
              </a:avLst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36485" y="3379072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41977" y="2619699"/>
              <a:ext cx="1597957" cy="651641"/>
            </a:xfrm>
            <a:prstGeom prst="roundRect">
              <a:avLst/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Bins/Libs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36484" y="2619697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Bins/Libs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148463" y="1860321"/>
              <a:ext cx="1597957" cy="651641"/>
            </a:xfrm>
            <a:prstGeom prst="roundRect">
              <a:avLst/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B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442970" y="1860319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141885" y="1355834"/>
              <a:ext cx="1597959" cy="2667336"/>
            </a:xfrm>
            <a:prstGeom prst="roundRect">
              <a:avLst>
                <a:gd name="adj" fmla="val 314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90799" y="141899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7644" y="1789387"/>
            <a:ext cx="3531475" cy="4603529"/>
            <a:chOff x="8255877" y="1127235"/>
            <a:chExt cx="3531475" cy="4603529"/>
          </a:xfrm>
        </p:grpSpPr>
        <p:sp>
          <p:nvSpPr>
            <p:cNvPr id="12" name="Rounded Rectangle 11"/>
            <p:cNvSpPr/>
            <p:nvPr/>
          </p:nvSpPr>
          <p:spPr>
            <a:xfrm>
              <a:off x="8255877" y="1127235"/>
              <a:ext cx="3531475" cy="4603529"/>
            </a:xfrm>
            <a:prstGeom prst="roundRect">
              <a:avLst>
                <a:gd name="adj" fmla="val 5060"/>
              </a:avLst>
            </a:prstGeom>
            <a:solidFill>
              <a:srgbClr val="2A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66118" y="4897820"/>
              <a:ext cx="329049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66117" y="4138446"/>
              <a:ext cx="329049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373736" y="3379072"/>
              <a:ext cx="3290497" cy="651641"/>
            </a:xfrm>
            <a:prstGeom prst="roundRect">
              <a:avLst/>
            </a:prstGeom>
            <a:solidFill>
              <a:srgbClr val="33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Hypervisor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079050" y="2619697"/>
              <a:ext cx="1597957" cy="651641"/>
            </a:xfrm>
            <a:prstGeom prst="roundRect">
              <a:avLst>
                <a:gd name="adj" fmla="val 9651"/>
              </a:avLst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73557" y="2619695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093156" y="1860319"/>
              <a:ext cx="1597957" cy="651641"/>
            </a:xfrm>
            <a:prstGeom prst="roundRect">
              <a:avLst/>
            </a:prstGeom>
            <a:solidFill>
              <a:srgbClr val="9A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387663" y="1860317"/>
              <a:ext cx="1597957" cy="651641"/>
            </a:xfrm>
            <a:prstGeom prst="roundRect">
              <a:avLst/>
            </a:prstGeom>
            <a:solidFill>
              <a:srgbClr val="3F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A/Libs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0080092" y="1355833"/>
              <a:ext cx="1597959" cy="1914193"/>
            </a:xfrm>
            <a:prstGeom prst="roundRect">
              <a:avLst>
                <a:gd name="adj" fmla="val 314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14809" y="140997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Shape 809"/>
          <p:cNvSpPr/>
          <p:nvPr/>
        </p:nvSpPr>
        <p:spPr>
          <a:xfrm>
            <a:off x="497884" y="607132"/>
            <a:ext cx="5514330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Docker based Virtualization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0" name="Shape 810"/>
          <p:cNvSpPr/>
          <p:nvPr/>
        </p:nvSpPr>
        <p:spPr>
          <a:xfrm>
            <a:off x="602936" y="1240353"/>
            <a:ext cx="2468880" cy="1"/>
          </a:xfrm>
          <a:prstGeom prst="line">
            <a:avLst/>
          </a:prstGeom>
          <a:ln w="508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5568263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1378" y="2890391"/>
            <a:ext cx="9109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Lets see the containers virtualization in action.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Deep dive inside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 containers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3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8476" y="2890391"/>
            <a:ext cx="9715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</a:rPr>
              <a:t>Containers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</a:rPr>
              <a:t> &amp;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Bariol" panose="02000506040000020003" pitchFamily="50" charset="0"/>
              </a:rPr>
              <a:t>Ace of use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</a:rPr>
              <a:t> is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solidFill>
                  <a:srgbClr val="1D8EEA"/>
                </a:solidFill>
                <a:latin typeface="Bariol" panose="02000506040000020003" pitchFamily="50" charset="0"/>
              </a:rPr>
              <a:t>Game</a:t>
            </a:r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 changer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D8EEA"/>
              </a:solidFill>
              <a:effectLst/>
              <a:uLnTx/>
              <a:uFillTx/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0411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897" y="3136613"/>
            <a:ext cx="7830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iol" panose="02000506040000020003" pitchFamily="50" charset="0"/>
                <a:ea typeface="+mn-ea"/>
                <a:cs typeface="+mn-cs"/>
              </a:rPr>
              <a:t>Now you know little secret behind the Docker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iol" panose="0200050604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2950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229279" y="1779176"/>
            <a:ext cx="8060083" cy="1214740"/>
          </a:xfrm>
          <a:prstGeom prst="rect">
            <a:avLst/>
          </a:prstGeom>
        </p:spPr>
        <p:txBody>
          <a:bodyPr lIns="45707" tIns="22853" rIns="45707" bIns="22853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0" marR="0" lvl="0" indent="0" algn="ctr" defTabSz="10876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91438" algn="l"/>
              </a:tabLst>
              <a:defRPr/>
            </a:pPr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vecento sans wide Book" pitchFamily="50" charset="-94"/>
                <a:ea typeface="+mj-ea"/>
                <a:cs typeface="Open Sans"/>
              </a:rPr>
              <a:t>Thank You For </a:t>
            </a:r>
            <a:r>
              <a:rPr kumimoji="0" lang="tr-T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vecento sans wide Book" pitchFamily="50" charset="-94"/>
                <a:ea typeface="+mj-ea"/>
                <a:cs typeface="Open Sans"/>
              </a:rPr>
              <a:t>Lıstenıng</a:t>
            </a:r>
          </a:p>
          <a:p>
            <a:pPr marL="0" marR="0" lvl="0" indent="0" algn="ctr" defTabSz="10876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We love to hear you</a:t>
            </a:r>
            <a:endParaRPr kumimoji="0" lang="tr-T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97534" y="4396650"/>
            <a:ext cx="4297516" cy="892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itchFamily="34" charset="0"/>
                <a:ea typeface="+mj-ea"/>
                <a:cs typeface="+mj-cs"/>
              </a:rPr>
              <a:t>Feel free to say hi!</a:t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itchFamily="34" charset="0"/>
                <a:ea typeface="+mj-ea"/>
                <a:cs typeface="+mj-cs"/>
              </a:rPr>
              <a:t>If you have anything to ask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itchFamily="34" charset="0"/>
              <a:ea typeface="+mj-ea"/>
              <a:cs typeface="+mj-cs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6083108" y="4542353"/>
            <a:ext cx="615572" cy="601145"/>
          </a:xfrm>
          <a:custGeom>
            <a:avLst/>
            <a:gdLst>
              <a:gd name="T0" fmla="*/ 360 w 371"/>
              <a:gd name="T1" fmla="*/ 3 h 299"/>
              <a:gd name="T2" fmla="*/ 7 w 371"/>
              <a:gd name="T3" fmla="*/ 127 h 299"/>
              <a:gd name="T4" fmla="*/ 6 w 371"/>
              <a:gd name="T5" fmla="*/ 137 h 299"/>
              <a:gd name="T6" fmla="*/ 82 w 371"/>
              <a:gd name="T7" fmla="*/ 167 h 299"/>
              <a:gd name="T8" fmla="*/ 82 w 371"/>
              <a:gd name="T9" fmla="*/ 167 h 299"/>
              <a:gd name="T10" fmla="*/ 127 w 371"/>
              <a:gd name="T11" fmla="*/ 185 h 299"/>
              <a:gd name="T12" fmla="*/ 347 w 371"/>
              <a:gd name="T13" fmla="*/ 24 h 299"/>
              <a:gd name="T14" fmla="*/ 351 w 371"/>
              <a:gd name="T15" fmla="*/ 28 h 299"/>
              <a:gd name="T16" fmla="*/ 194 w 371"/>
              <a:gd name="T17" fmla="*/ 198 h 299"/>
              <a:gd name="T18" fmla="*/ 194 w 371"/>
              <a:gd name="T19" fmla="*/ 198 h 299"/>
              <a:gd name="T20" fmla="*/ 185 w 371"/>
              <a:gd name="T21" fmla="*/ 208 h 299"/>
              <a:gd name="T22" fmla="*/ 197 w 371"/>
              <a:gd name="T23" fmla="*/ 215 h 299"/>
              <a:gd name="T24" fmla="*/ 197 w 371"/>
              <a:gd name="T25" fmla="*/ 215 h 299"/>
              <a:gd name="T26" fmla="*/ 296 w 371"/>
              <a:gd name="T27" fmla="*/ 268 h 299"/>
              <a:gd name="T28" fmla="*/ 311 w 371"/>
              <a:gd name="T29" fmla="*/ 262 h 299"/>
              <a:gd name="T30" fmla="*/ 369 w 371"/>
              <a:gd name="T31" fmla="*/ 11 h 299"/>
              <a:gd name="T32" fmla="*/ 360 w 371"/>
              <a:gd name="T33" fmla="*/ 3 h 299"/>
              <a:gd name="T34" fmla="*/ 127 w 371"/>
              <a:gd name="T35" fmla="*/ 293 h 299"/>
              <a:gd name="T36" fmla="*/ 133 w 371"/>
              <a:gd name="T37" fmla="*/ 296 h 299"/>
              <a:gd name="T38" fmla="*/ 190 w 371"/>
              <a:gd name="T39" fmla="*/ 245 h 299"/>
              <a:gd name="T40" fmla="*/ 127 w 371"/>
              <a:gd name="T41" fmla="*/ 212 h 299"/>
              <a:gd name="T42" fmla="*/ 127 w 371"/>
              <a:gd name="T43" fmla="*/ 29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" h="299">
                <a:moveTo>
                  <a:pt x="360" y="3"/>
                </a:moveTo>
                <a:cubicBezTo>
                  <a:pt x="353" y="5"/>
                  <a:pt x="13" y="125"/>
                  <a:pt x="7" y="127"/>
                </a:cubicBezTo>
                <a:cubicBezTo>
                  <a:pt x="1" y="129"/>
                  <a:pt x="0" y="134"/>
                  <a:pt x="6" y="137"/>
                </a:cubicBezTo>
                <a:cubicBezTo>
                  <a:pt x="14" y="140"/>
                  <a:pt x="82" y="167"/>
                  <a:pt x="82" y="167"/>
                </a:cubicBezTo>
                <a:cubicBezTo>
                  <a:pt x="82" y="167"/>
                  <a:pt x="82" y="167"/>
                  <a:pt x="82" y="167"/>
                </a:cubicBezTo>
                <a:cubicBezTo>
                  <a:pt x="127" y="185"/>
                  <a:pt x="127" y="185"/>
                  <a:pt x="127" y="185"/>
                </a:cubicBezTo>
                <a:cubicBezTo>
                  <a:pt x="127" y="185"/>
                  <a:pt x="344" y="26"/>
                  <a:pt x="347" y="24"/>
                </a:cubicBezTo>
                <a:cubicBezTo>
                  <a:pt x="350" y="22"/>
                  <a:pt x="353" y="26"/>
                  <a:pt x="351" y="28"/>
                </a:cubicBezTo>
                <a:cubicBezTo>
                  <a:pt x="349" y="30"/>
                  <a:pt x="194" y="198"/>
                  <a:pt x="194" y="198"/>
                </a:cubicBezTo>
                <a:cubicBezTo>
                  <a:pt x="194" y="198"/>
                  <a:pt x="194" y="198"/>
                  <a:pt x="194" y="198"/>
                </a:cubicBezTo>
                <a:cubicBezTo>
                  <a:pt x="185" y="208"/>
                  <a:pt x="185" y="208"/>
                  <a:pt x="185" y="208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290" y="265"/>
                  <a:pt x="296" y="268"/>
                </a:cubicBezTo>
                <a:cubicBezTo>
                  <a:pt x="302" y="272"/>
                  <a:pt x="310" y="269"/>
                  <a:pt x="311" y="262"/>
                </a:cubicBezTo>
                <a:cubicBezTo>
                  <a:pt x="313" y="253"/>
                  <a:pt x="368" y="16"/>
                  <a:pt x="369" y="11"/>
                </a:cubicBezTo>
                <a:cubicBezTo>
                  <a:pt x="371" y="4"/>
                  <a:pt x="367" y="0"/>
                  <a:pt x="360" y="3"/>
                </a:cubicBezTo>
                <a:close/>
                <a:moveTo>
                  <a:pt x="127" y="293"/>
                </a:moveTo>
                <a:cubicBezTo>
                  <a:pt x="127" y="298"/>
                  <a:pt x="130" y="299"/>
                  <a:pt x="133" y="296"/>
                </a:cubicBezTo>
                <a:cubicBezTo>
                  <a:pt x="138" y="291"/>
                  <a:pt x="190" y="245"/>
                  <a:pt x="190" y="245"/>
                </a:cubicBezTo>
                <a:cubicBezTo>
                  <a:pt x="127" y="212"/>
                  <a:pt x="127" y="212"/>
                  <a:pt x="127" y="212"/>
                </a:cubicBezTo>
                <a:lnTo>
                  <a:pt x="127" y="29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utoShape 119"/>
          <p:cNvSpPr>
            <a:spLocks/>
          </p:cNvSpPr>
          <p:nvPr/>
        </p:nvSpPr>
        <p:spPr bwMode="auto">
          <a:xfrm>
            <a:off x="2585543" y="1779176"/>
            <a:ext cx="989707" cy="10566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200" b="0" i="0" u="none" strike="noStrike" kern="120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724776" y="5289202"/>
            <a:ext cx="2590800" cy="44546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srikrishna.s@sella.it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8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7" grpId="0" animBg="1"/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D8EEA"/>
            </a:gs>
            <a:gs pos="50000">
              <a:srgbClr val="253237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10" y="2890391"/>
            <a:ext cx="579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For that we need to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Understand this first.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480" y="1457008"/>
            <a:ext cx="401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riol" panose="02000506040000020003" pitchFamily="50" charset="0"/>
              </a:rPr>
              <a:t>What is Operating System</a:t>
            </a:r>
            <a:r>
              <a:rPr lang="en-US" sz="2400" dirty="0" smtClean="0">
                <a:solidFill>
                  <a:schemeClr val="bg1"/>
                </a:solidFill>
                <a:latin typeface="Bariol" panose="02000506040000020003" pitchFamily="50" charset="0"/>
              </a:rPr>
              <a:t>?</a:t>
            </a:r>
            <a:endParaRPr lang="en-US" sz="2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8480" y="2358668"/>
            <a:ext cx="454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riol" panose="02000506040000020003" pitchFamily="50" charset="0"/>
              </a:rPr>
              <a:t>How Operating System works?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480" y="3260328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riol" panose="02000506040000020003" pitchFamily="50" charset="0"/>
              </a:rPr>
              <a:t>What is Virtualization</a:t>
            </a:r>
            <a:r>
              <a:rPr lang="en-US" sz="2400" dirty="0" smtClean="0">
                <a:solidFill>
                  <a:schemeClr val="bg1"/>
                </a:solidFill>
                <a:latin typeface="Bariol" panose="02000506040000020003" pitchFamily="50" charset="0"/>
              </a:rPr>
              <a:t>?</a:t>
            </a:r>
            <a:endParaRPr lang="en-US" sz="2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8480" y="4161988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iol" panose="02000506040000020003" pitchFamily="50" charset="0"/>
              </a:rPr>
              <a:t>Hypervisor Virtualization</a:t>
            </a:r>
            <a:endParaRPr lang="en-US" sz="2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8480" y="5063648"/>
            <a:ext cx="357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iol" panose="02000506040000020003" pitchFamily="50" charset="0"/>
              </a:rPr>
              <a:t>Container Virtualization</a:t>
            </a:r>
            <a:endParaRPr lang="en-US" sz="2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585995" y="1672716"/>
            <a:ext cx="81706" cy="985572"/>
          </a:xfrm>
          <a:prstGeom prst="line">
            <a:avLst/>
          </a:prstGeom>
          <a:ln w="25400" cap="flat" cmpd="sng" algn="ctr">
            <a:solidFill>
              <a:srgbClr val="1D8EE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8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897" y="2890391"/>
            <a:ext cx="7830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Then let’s just start with what is </a:t>
            </a:r>
          </a:p>
          <a:p>
            <a:pPr algn="ctr"/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Operating System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?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6001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3977640" y="1725032"/>
            <a:ext cx="3383280" cy="3383280"/>
          </a:xfrm>
          <a:prstGeom prst="ellipse">
            <a:avLst/>
          </a:prstGeom>
          <a:solidFill>
            <a:srgbClr val="134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42991" y="2655734"/>
            <a:ext cx="2452578" cy="2452578"/>
          </a:xfrm>
          <a:prstGeom prst="ellipse">
            <a:avLst/>
          </a:prstGeom>
          <a:solidFill>
            <a:srgbClr val="19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0339" y="3590430"/>
            <a:ext cx="1517882" cy="1517882"/>
          </a:xfrm>
          <a:prstGeom prst="ellipse">
            <a:avLst/>
          </a:prstGeom>
          <a:solidFill>
            <a:srgbClr val="1D8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486"/>
          <p:cNvSpPr/>
          <p:nvPr/>
        </p:nvSpPr>
        <p:spPr>
          <a:xfrm>
            <a:off x="6513413" y="1886852"/>
            <a:ext cx="1587501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8" y="18788"/>
                  <a:pt x="3252" y="0"/>
                  <a:pt x="3252" y="0"/>
                </a:cubicBezTo>
                <a:lnTo>
                  <a:pt x="21600" y="0"/>
                </a:lnTo>
              </a:path>
            </a:pathLst>
          </a:custGeom>
          <a:ln w="25400">
            <a:solidFill>
              <a:srgbClr val="8DA7C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4" name="Shape 489"/>
          <p:cNvSpPr/>
          <p:nvPr/>
        </p:nvSpPr>
        <p:spPr>
          <a:xfrm>
            <a:off x="8172862" y="1749691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>
              <a:alpha val="2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Shape 486"/>
          <p:cNvSpPr/>
          <p:nvPr/>
        </p:nvSpPr>
        <p:spPr>
          <a:xfrm>
            <a:off x="6513412" y="3262465"/>
            <a:ext cx="1587501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8" y="18788"/>
                  <a:pt x="3252" y="0"/>
                  <a:pt x="3252" y="0"/>
                </a:cubicBezTo>
                <a:lnTo>
                  <a:pt x="21600" y="0"/>
                </a:lnTo>
              </a:path>
            </a:pathLst>
          </a:custGeom>
          <a:ln w="25400">
            <a:solidFill>
              <a:srgbClr val="8DA7C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89"/>
          <p:cNvSpPr/>
          <p:nvPr/>
        </p:nvSpPr>
        <p:spPr>
          <a:xfrm>
            <a:off x="8172861" y="3125304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>
              <a:alpha val="2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88"/>
          <p:cNvSpPr/>
          <p:nvPr/>
        </p:nvSpPr>
        <p:spPr>
          <a:xfrm>
            <a:off x="6238770" y="4501248"/>
            <a:ext cx="1934092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5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8DA7C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4" name="Shape 489"/>
          <p:cNvSpPr/>
          <p:nvPr/>
        </p:nvSpPr>
        <p:spPr>
          <a:xfrm>
            <a:off x="8238383" y="4833991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A7C0">
              <a:alpha val="2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TextBox 44"/>
          <p:cNvSpPr txBox="1"/>
          <p:nvPr/>
        </p:nvSpPr>
        <p:spPr>
          <a:xfrm>
            <a:off x="8839400" y="1625241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User Space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39399" y="3000854"/>
            <a:ext cx="2047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Kernel Space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39399" y="4709539"/>
            <a:ext cx="254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Hardware Space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900" y="2644170"/>
            <a:ext cx="28167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ariol" panose="02000506040000020003" pitchFamily="50" charset="0"/>
              </a:rPr>
              <a:t>Operating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Bariol" panose="02000506040000020003" pitchFamily="50" charset="0"/>
              </a:rPr>
              <a:t>System</a:t>
            </a:r>
            <a:endParaRPr lang="en-US" sz="4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0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57056" y="5212080"/>
            <a:ext cx="8871431" cy="1158649"/>
          </a:xfrm>
          <a:prstGeom prst="roundRect">
            <a:avLst>
              <a:gd name="adj" fmla="val 5060"/>
            </a:avLst>
          </a:prstGeom>
          <a:solidFill>
            <a:srgbClr val="2A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49" y="5442207"/>
            <a:ext cx="650296" cy="671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86" y="5253963"/>
            <a:ext cx="975444" cy="1006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9" y="5454155"/>
            <a:ext cx="650296" cy="671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2653" y="5432143"/>
            <a:ext cx="671105" cy="650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772" y="5421738"/>
            <a:ext cx="650296" cy="67110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469599" y="2355456"/>
            <a:ext cx="8871431" cy="2599207"/>
          </a:xfrm>
          <a:prstGeom prst="roundRect">
            <a:avLst>
              <a:gd name="adj" fmla="val 5060"/>
            </a:avLst>
          </a:prstGeom>
          <a:solidFill>
            <a:srgbClr val="2A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01955" y="4153325"/>
            <a:ext cx="8601344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</a:t>
            </a:r>
            <a:r>
              <a:rPr lang="en-US" dirty="0" smtClean="0">
                <a:solidFill>
                  <a:schemeClr val="bg1"/>
                </a:solidFill>
              </a:rPr>
              <a:t>Drivers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29233" y="3328250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402772" y="3328250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Virtual/File System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21368" y="3328250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629233" y="2525416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402772" y="2525416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I/O Management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521368" y="2525416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469599" y="515753"/>
            <a:ext cx="8871431" cy="1654970"/>
          </a:xfrm>
          <a:prstGeom prst="roundRect">
            <a:avLst>
              <a:gd name="adj" fmla="val 5060"/>
            </a:avLst>
          </a:prstGeom>
          <a:solidFill>
            <a:srgbClr val="2A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629233" y="617813"/>
            <a:ext cx="8574066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 used installed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9233" y="1401287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Gallery/Player/Editor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402772" y="1401287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GUI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21368" y="1401287"/>
            <a:ext cx="2800527" cy="651641"/>
          </a:xfrm>
          <a:prstGeom prst="roundRect">
            <a:avLst/>
          </a:prstGeom>
          <a:solidFill>
            <a:srgbClr val="3F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240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 animBg="1"/>
      <p:bldP spid="17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0509" y="2890391"/>
            <a:ext cx="9150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Fair enough. lets understand how these </a:t>
            </a:r>
          </a:p>
          <a:p>
            <a:pPr algn="ctr"/>
            <a:r>
              <a:rPr lang="en-US" sz="3200" dirty="0" smtClean="0">
                <a:solidFill>
                  <a:srgbClr val="1D8EEA"/>
                </a:solidFill>
                <a:latin typeface="Bariol" panose="02000506040000020003" pitchFamily="50" charset="0"/>
              </a:rPr>
              <a:t>things works together</a:t>
            </a:r>
            <a:r>
              <a:rPr lang="en-US" sz="3200" dirty="0" smtClean="0">
                <a:solidFill>
                  <a:schemeClr val="bg1"/>
                </a:solidFill>
                <a:latin typeface="Bariol" panose="02000506040000020003" pitchFamily="50" charset="0"/>
              </a:rPr>
              <a:t>.</a:t>
            </a:r>
            <a:endParaRPr lang="en-US" sz="32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3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">
  <a:themeElements>
    <a:clrScheme name="Blue 01">
      <a:dk1>
        <a:sysClr val="windowText" lastClr="000000"/>
      </a:dk1>
      <a:lt1>
        <a:sysClr val="window" lastClr="FFFFFF"/>
      </a:lt1>
      <a:dk2>
        <a:srgbClr val="797979"/>
      </a:dk2>
      <a:lt2>
        <a:srgbClr val="1D8EEA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1971BB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672</Words>
  <Application>Microsoft Office PowerPoint</Application>
  <PresentationFormat>Widescreen</PresentationFormat>
  <Paragraphs>186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Bariol</vt:lpstr>
      <vt:lpstr>Calibri</vt:lpstr>
      <vt:lpstr>Calibri Light</vt:lpstr>
      <vt:lpstr>Gill Sans</vt:lpstr>
      <vt:lpstr>Gulim</vt:lpstr>
      <vt:lpstr>Helvetica</vt:lpstr>
      <vt:lpstr>Novecento sans wide Book</vt:lpstr>
      <vt:lpstr>Open Sans</vt:lpstr>
      <vt:lpstr>Open Sans Light</vt:lpstr>
      <vt:lpstr>Open Sans Semibold</vt:lpstr>
      <vt:lpstr>Source Sans Pro Light</vt:lpstr>
      <vt:lpstr>Office Theme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703</cp:revision>
  <dcterms:created xsi:type="dcterms:W3CDTF">2018-04-19T16:03:00Z</dcterms:created>
  <dcterms:modified xsi:type="dcterms:W3CDTF">2018-05-04T11:22:00Z</dcterms:modified>
</cp:coreProperties>
</file>