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3" r:id="rId2"/>
    <p:sldId id="614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3" r:id="rId11"/>
    <p:sldId id="624" r:id="rId12"/>
    <p:sldId id="625" r:id="rId13"/>
    <p:sldId id="626" r:id="rId14"/>
    <p:sldId id="627" r:id="rId15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E91EE"/>
    <a:srgbClr val="4CAF50"/>
    <a:srgbClr val="FDFDFD"/>
    <a:srgbClr val="108EE9"/>
    <a:srgbClr val="118CE7"/>
    <a:srgbClr val="595959"/>
    <a:srgbClr val="2B2B2B"/>
    <a:srgbClr val="262626"/>
    <a:srgbClr val="191919"/>
    <a:srgbClr val="9B9B9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80" autoAdjust="0"/>
    <p:restoredTop sz="93939" autoAdjust="0"/>
  </p:normalViewPr>
  <p:slideViewPr>
    <p:cSldViewPr snapToGrid="0" snapToObjects="1">
      <p:cViewPr varScale="1">
        <p:scale>
          <a:sx n="43" d="100"/>
          <a:sy n="43" d="100"/>
        </p:scale>
        <p:origin x="-240" y="-108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pPr/>
              <a:t>16/02/2016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085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err="1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err="1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err="1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79769" y="6329173"/>
            <a:ext cx="1469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 err="1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slideproject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81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757737" y="1857375"/>
            <a:ext cx="375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Roboto" pitchFamily="2" charset="0"/>
              </a:rPr>
              <a:t>Wallboard</a:t>
            </a:r>
          </a:p>
        </p:txBody>
      </p:sp>
      <p:pic>
        <p:nvPicPr>
          <p:cNvPr id="18" name="Picture 4" descr="method-draw-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7" y="1812925"/>
            <a:ext cx="6921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111735" y="5295325"/>
            <a:ext cx="20874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Gulim" pitchFamily="34" charset="-127"/>
                <a:ea typeface="Gulim" pitchFamily="34" charset="-127"/>
              </a:rPr>
              <a:t>and David</a:t>
            </a:r>
            <a:endParaRPr lang="en-US" sz="3200" b="1" dirty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543050" y="5422900"/>
            <a:ext cx="2522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boto" pitchFamily="2" charset="0"/>
              </a:rPr>
              <a:t>Pointel Solutions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7475" y="5295325"/>
            <a:ext cx="311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By Srikrishna.</a:t>
            </a:r>
            <a:endParaRPr lang="en-US" sz="32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Freeform 386"/>
          <p:cNvSpPr>
            <a:spLocks/>
          </p:cNvSpPr>
          <p:nvPr/>
        </p:nvSpPr>
        <p:spPr bwMode="auto">
          <a:xfrm>
            <a:off x="8649108" y="5460657"/>
            <a:ext cx="281032" cy="329601"/>
          </a:xfrm>
          <a:custGeom>
            <a:avLst/>
            <a:gdLst>
              <a:gd name="T0" fmla="*/ 20 w 31"/>
              <a:gd name="T1" fmla="*/ 20 h 39"/>
              <a:gd name="T2" fmla="*/ 9 w 31"/>
              <a:gd name="T3" fmla="*/ 9 h 39"/>
              <a:gd name="T4" fmla="*/ 12 w 31"/>
              <a:gd name="T5" fmla="*/ 0 h 39"/>
              <a:gd name="T6" fmla="*/ 3 w 31"/>
              <a:gd name="T7" fmla="*/ 2 h 39"/>
              <a:gd name="T8" fmla="*/ 0 w 31"/>
              <a:gd name="T9" fmla="*/ 6 h 39"/>
              <a:gd name="T10" fmla="*/ 8 w 31"/>
              <a:gd name="T11" fmla="*/ 37 h 39"/>
              <a:gd name="T12" fmla="*/ 12 w 31"/>
              <a:gd name="T13" fmla="*/ 39 h 39"/>
              <a:gd name="T14" fmla="*/ 15 w 31"/>
              <a:gd name="T15" fmla="*/ 38 h 39"/>
              <a:gd name="T16" fmla="*/ 9 w 31"/>
              <a:gd name="T17" fmla="*/ 35 h 39"/>
              <a:gd name="T18" fmla="*/ 12 w 31"/>
              <a:gd name="T19" fmla="*/ 28 h 39"/>
              <a:gd name="T20" fmla="*/ 22 w 31"/>
              <a:gd name="T21" fmla="*/ 31 h 39"/>
              <a:gd name="T22" fmla="*/ 20 w 31"/>
              <a:gd name="T23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" h="39">
                <a:moveTo>
                  <a:pt x="20" y="20"/>
                </a:moveTo>
                <a:cubicBezTo>
                  <a:pt x="14" y="18"/>
                  <a:pt x="9" y="14"/>
                  <a:pt x="9" y="9"/>
                </a:cubicBezTo>
                <a:cubicBezTo>
                  <a:pt x="9" y="6"/>
                  <a:pt x="9" y="3"/>
                  <a:pt x="12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0" y="4"/>
                  <a:pt x="0" y="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8"/>
                  <a:pt x="10" y="39"/>
                  <a:pt x="12" y="39"/>
                </a:cubicBezTo>
                <a:cubicBezTo>
                  <a:pt x="15" y="38"/>
                  <a:pt x="15" y="38"/>
                  <a:pt x="15" y="38"/>
                </a:cubicBezTo>
                <a:cubicBezTo>
                  <a:pt x="14" y="38"/>
                  <a:pt x="11" y="37"/>
                  <a:pt x="9" y="35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7" y="31"/>
                  <a:pt x="22" y="31"/>
                </a:cubicBezTo>
                <a:cubicBezTo>
                  <a:pt x="28" y="31"/>
                  <a:pt x="31" y="24"/>
                  <a:pt x="20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9" name="Freeform 387"/>
          <p:cNvSpPr>
            <a:spLocks/>
          </p:cNvSpPr>
          <p:nvPr/>
        </p:nvSpPr>
        <p:spPr bwMode="auto">
          <a:xfrm>
            <a:off x="8747888" y="5430475"/>
            <a:ext cx="284945" cy="316660"/>
          </a:xfrm>
          <a:custGeom>
            <a:avLst/>
            <a:gdLst>
              <a:gd name="T0" fmla="*/ 29 w 30"/>
              <a:gd name="T1" fmla="*/ 33 h 38"/>
              <a:gd name="T2" fmla="*/ 22 w 30"/>
              <a:gd name="T3" fmla="*/ 2 h 38"/>
              <a:gd name="T4" fmla="*/ 18 w 30"/>
              <a:gd name="T5" fmla="*/ 0 h 38"/>
              <a:gd name="T6" fmla="*/ 12 w 30"/>
              <a:gd name="T7" fmla="*/ 2 h 38"/>
              <a:gd name="T8" fmla="*/ 20 w 30"/>
              <a:gd name="T9" fmla="*/ 4 h 38"/>
              <a:gd name="T10" fmla="*/ 17 w 30"/>
              <a:gd name="T11" fmla="*/ 12 h 38"/>
              <a:gd name="T12" fmla="*/ 9 w 30"/>
              <a:gd name="T13" fmla="*/ 9 h 38"/>
              <a:gd name="T14" fmla="*/ 11 w 30"/>
              <a:gd name="T15" fmla="*/ 19 h 38"/>
              <a:gd name="T16" fmla="*/ 23 w 30"/>
              <a:gd name="T17" fmla="*/ 32 h 38"/>
              <a:gd name="T18" fmla="*/ 21 w 30"/>
              <a:gd name="T19" fmla="*/ 38 h 38"/>
              <a:gd name="T20" fmla="*/ 27 w 30"/>
              <a:gd name="T21" fmla="*/ 37 h 38"/>
              <a:gd name="T22" fmla="*/ 29 w 30"/>
              <a:gd name="T23" fmla="*/ 3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38">
                <a:moveTo>
                  <a:pt x="29" y="33"/>
                </a:move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0" y="0"/>
                  <a:pt x="18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4" y="2"/>
                  <a:pt x="17" y="2"/>
                  <a:pt x="20" y="4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5" y="9"/>
                  <a:pt x="9" y="9"/>
                </a:cubicBezTo>
                <a:cubicBezTo>
                  <a:pt x="3" y="9"/>
                  <a:pt x="0" y="15"/>
                  <a:pt x="11" y="19"/>
                </a:cubicBezTo>
                <a:cubicBezTo>
                  <a:pt x="20" y="21"/>
                  <a:pt x="23" y="27"/>
                  <a:pt x="23" y="32"/>
                </a:cubicBezTo>
                <a:cubicBezTo>
                  <a:pt x="23" y="35"/>
                  <a:pt x="22" y="37"/>
                  <a:pt x="21" y="38"/>
                </a:cubicBezTo>
                <a:cubicBezTo>
                  <a:pt x="27" y="37"/>
                  <a:pt x="27" y="37"/>
                  <a:pt x="27" y="37"/>
                </a:cubicBezTo>
                <a:cubicBezTo>
                  <a:pt x="29" y="36"/>
                  <a:pt x="30" y="35"/>
                  <a:pt x="29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72706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177557" y="1549398"/>
            <a:ext cx="6630472" cy="6985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chemeClr val="bg1"/>
                </a:solidFill>
                <a:latin typeface="Roboto" pitchFamily="2" charset="0"/>
              </a:rPr>
              <a:t>From </a:t>
            </a:r>
            <a:r>
              <a:rPr lang="en-US" altLang="en-US" sz="3600" b="1" dirty="0" err="1" smtClean="0">
                <a:solidFill>
                  <a:schemeClr val="bg1"/>
                </a:solidFill>
                <a:latin typeface="Roboto" pitchFamily="2" charset="0"/>
              </a:rPr>
              <a:t>Dev’s</a:t>
            </a:r>
            <a:r>
              <a:rPr lang="en-US" altLang="en-US" sz="3600" b="1" dirty="0" smtClean="0">
                <a:solidFill>
                  <a:schemeClr val="bg1"/>
                </a:solidFill>
                <a:latin typeface="Roboto" pitchFamily="2" charset="0"/>
              </a:rPr>
              <a:t> </a:t>
            </a:r>
            <a:r>
              <a:rPr lang="en-US" altLang="en-US" sz="3600" b="1" dirty="0">
                <a:solidFill>
                  <a:schemeClr val="bg1"/>
                </a:solidFill>
                <a:latin typeface="Roboto" pitchFamily="2" charset="0"/>
              </a:rPr>
              <a:t>P</a:t>
            </a:r>
            <a:r>
              <a:rPr lang="en-US" sz="3600" b="1" dirty="0">
                <a:solidFill>
                  <a:schemeClr val="bg1"/>
                </a:solidFill>
                <a:latin typeface="Roboto" pitchFamily="2" charset="0"/>
              </a:rPr>
              <a:t>ers</a:t>
            </a:r>
            <a:r>
              <a:rPr lang="en-US" altLang="en-US" sz="3600" b="1" dirty="0">
                <a:solidFill>
                  <a:schemeClr val="bg1"/>
                </a:solidFill>
                <a:latin typeface="Roboto" pitchFamily="2" charset="0"/>
              </a:rPr>
              <a:t>pective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177557" y="3968326"/>
            <a:ext cx="3142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Modularity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177557" y="4431332"/>
            <a:ext cx="3669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Easy to Extend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177556" y="4894338"/>
            <a:ext cx="4812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Provider Module is the only moving part</a:t>
            </a:r>
          </a:p>
        </p:txBody>
      </p:sp>
    </p:spTree>
    <p:extLst>
      <p:ext uri="{BB962C8B-B14F-4D97-AF65-F5344CB8AC3E}">
        <p14:creationId xmlns="" xmlns:p14="http://schemas.microsoft.com/office/powerpoint/2010/main" val="335195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  <p:bldP spid="11" grpId="0" bldLvl="0" autoUpdateAnimBg="0"/>
      <p:bldP spid="12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08301" y="709041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altLang="en-US" sz="3600" b="1" smtClean="0">
                <a:solidFill>
                  <a:schemeClr val="bg1"/>
                </a:solidFill>
                <a:latin typeface="Roboto" pitchFamily="2" charset="0"/>
              </a:rPr>
              <a:t>How it </a:t>
            </a:r>
            <a:r>
              <a:rPr lang="en-US" sz="3600" b="1" smtClean="0">
                <a:solidFill>
                  <a:schemeClr val="bg1"/>
                </a:solidFill>
                <a:latin typeface="Roboto" pitchFamily="2" charset="0"/>
              </a:rPr>
              <a:t>works</a:t>
            </a:r>
            <a:r>
              <a:rPr lang="en-US" altLang="en-US" sz="3600" b="1" smtClean="0">
                <a:solidFill>
                  <a:schemeClr val="bg1"/>
                </a:solidFill>
                <a:latin typeface="Roboto" pitchFamily="2" charset="0"/>
              </a:rPr>
              <a:t>...? Technical Stuff</a:t>
            </a:r>
            <a:endParaRPr lang="en-US" altLang="en-US" sz="36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01700" y="1659953"/>
            <a:ext cx="3028950" cy="974725"/>
          </a:xfrm>
          <a:prstGeom prst="roundRect">
            <a:avLst>
              <a:gd name="adj" fmla="val 16667"/>
            </a:avLst>
          </a:prstGeom>
          <a:solidFill>
            <a:srgbClr val="2199F3"/>
          </a:solidFill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" pitchFamily="2" charset="0"/>
              </a:rPr>
              <a:t>Provider 1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664100" y="1659953"/>
            <a:ext cx="3028950" cy="974725"/>
          </a:xfrm>
          <a:prstGeom prst="roundRect">
            <a:avLst>
              <a:gd name="adj" fmla="val 16667"/>
            </a:avLst>
          </a:prstGeom>
          <a:solidFill>
            <a:srgbClr val="2199F3"/>
          </a:solidFill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" pitchFamily="2" charset="0"/>
              </a:rPr>
              <a:t>Provider 2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55925" y="3568128"/>
            <a:ext cx="3028950" cy="974725"/>
          </a:xfrm>
          <a:prstGeom prst="roundRect">
            <a:avLst>
              <a:gd name="adj" fmla="val 16667"/>
            </a:avLst>
          </a:prstGeom>
          <a:solidFill>
            <a:srgbClr val="2199F3"/>
          </a:solidFill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" pitchFamily="2" charset="0"/>
              </a:rPr>
              <a:t>Core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41525" y="5455666"/>
            <a:ext cx="914400" cy="914400"/>
          </a:xfrm>
          <a:prstGeom prst="rect">
            <a:avLst/>
          </a:prstGeom>
          <a:solidFill>
            <a:srgbClr val="2199F3"/>
          </a:solidFill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" pitchFamily="2" charset="0"/>
              </a:rPr>
              <a:t>Admin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784875" y="5455666"/>
            <a:ext cx="914400" cy="914400"/>
          </a:xfrm>
          <a:prstGeom prst="rect">
            <a:avLst/>
          </a:prstGeom>
          <a:solidFill>
            <a:srgbClr val="2199F3"/>
          </a:solidFill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" pitchFamily="2" charset="0"/>
              </a:rPr>
              <a:t>Client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297137" y="4987353"/>
            <a:ext cx="3962400" cy="1588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295550" y="4987353"/>
            <a:ext cx="1587" cy="468313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8259537" y="4987353"/>
            <a:ext cx="0" cy="468313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6197375" y="4542853"/>
            <a:ext cx="1587" cy="466725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6197375" y="3101403"/>
            <a:ext cx="0" cy="466725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216175" y="3101403"/>
            <a:ext cx="3962400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216175" y="2634678"/>
            <a:ext cx="0" cy="466725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8176987" y="2634678"/>
            <a:ext cx="1588" cy="466725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9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 autoUpdateAnimBg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49300" y="65222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</a:rPr>
              <a:t>Practical Explanations make sense</a:t>
            </a:r>
            <a:endParaRPr lang="en-US" altLang="en-US" sz="36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701700" y="1659953"/>
            <a:ext cx="3028950" cy="974725"/>
          </a:xfrm>
          <a:prstGeom prst="roundRect">
            <a:avLst>
              <a:gd name="adj" fmla="val 16667"/>
            </a:avLst>
          </a:prstGeom>
          <a:solidFill>
            <a:srgbClr val="2199F3"/>
          </a:solidFill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itchFamily="2" charset="0"/>
              </a:rPr>
              <a:t>Facebook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664100" y="1659953"/>
            <a:ext cx="3028950" cy="974725"/>
          </a:xfrm>
          <a:prstGeom prst="roundRect">
            <a:avLst>
              <a:gd name="adj" fmla="val 16667"/>
            </a:avLst>
          </a:prstGeom>
          <a:solidFill>
            <a:srgbClr val="2199F3"/>
          </a:solidFill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itchFamily="2" charset="0"/>
              </a:rPr>
              <a:t>Email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55925" y="3568128"/>
            <a:ext cx="3028950" cy="974725"/>
          </a:xfrm>
          <a:prstGeom prst="roundRect">
            <a:avLst>
              <a:gd name="adj" fmla="val 16667"/>
            </a:avLst>
          </a:prstGeom>
          <a:solidFill>
            <a:srgbClr val="2199F3"/>
          </a:solidFill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" pitchFamily="2" charset="0"/>
              </a:rPr>
              <a:t>Core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41525" y="5455666"/>
            <a:ext cx="914400" cy="914400"/>
          </a:xfrm>
          <a:prstGeom prst="rect">
            <a:avLst/>
          </a:prstGeom>
          <a:solidFill>
            <a:srgbClr val="2199F3"/>
          </a:solidFill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" pitchFamily="2" charset="0"/>
              </a:rPr>
              <a:t>Admin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784875" y="5455666"/>
            <a:ext cx="914400" cy="914400"/>
          </a:xfrm>
          <a:prstGeom prst="rect">
            <a:avLst/>
          </a:prstGeom>
          <a:solidFill>
            <a:srgbClr val="2199F3"/>
          </a:solidFill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" pitchFamily="2" charset="0"/>
              </a:rPr>
              <a:t>Client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297137" y="4987353"/>
            <a:ext cx="3962400" cy="1588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295550" y="4987353"/>
            <a:ext cx="1587" cy="468313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8259537" y="4987353"/>
            <a:ext cx="0" cy="468313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6197375" y="4542853"/>
            <a:ext cx="1587" cy="466725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6197375" y="3101403"/>
            <a:ext cx="0" cy="466725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216175" y="3101403"/>
            <a:ext cx="3962400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216175" y="2634678"/>
            <a:ext cx="0" cy="466725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8176987" y="2634678"/>
            <a:ext cx="1588" cy="466725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538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42785" y="2574245"/>
            <a:ext cx="6101216" cy="528183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altLang="en-US" sz="3600" b="1" dirty="0" smtClean="0">
                <a:solidFill>
                  <a:schemeClr val="bg1"/>
                </a:solidFill>
                <a:latin typeface="Roboto" pitchFamily="2" charset="0"/>
              </a:rPr>
              <a:t>What</a:t>
            </a:r>
            <a:r>
              <a:rPr lang="en-US" sz="3600" b="1" dirty="0" smtClean="0">
                <a:solidFill>
                  <a:schemeClr val="bg1"/>
                </a:solidFill>
                <a:latin typeface="Roboto" pitchFamily="2" charset="0"/>
              </a:rPr>
              <a:t>'</a:t>
            </a:r>
            <a:r>
              <a:rPr lang="en-US" altLang="en-US" sz="3600" b="1" dirty="0" smtClean="0">
                <a:solidFill>
                  <a:schemeClr val="bg1"/>
                </a:solidFill>
                <a:latin typeface="Roboto" pitchFamily="2" charset="0"/>
              </a:rPr>
              <a:t>s our Current Status</a:t>
            </a:r>
            <a:r>
              <a:rPr lang="en-US" sz="3600" b="1" dirty="0" smtClean="0">
                <a:solidFill>
                  <a:schemeClr val="bg1"/>
                </a:solidFill>
                <a:latin typeface="Roboto" pitchFamily="2" charset="0"/>
              </a:rPr>
              <a:t>...?</a:t>
            </a:r>
            <a:endParaRPr lang="en-US" altLang="en-US" sz="3600" b="1" dirty="0">
              <a:solidFill>
                <a:schemeClr val="bg1"/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1608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57929" y="2497252"/>
            <a:ext cx="6790871" cy="497794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altLang="en-US" sz="3200" b="1" dirty="0" smtClean="0">
                <a:solidFill>
                  <a:schemeClr val="bg1"/>
                </a:solidFill>
                <a:latin typeface="Roboto" pitchFamily="2" charset="0"/>
              </a:rPr>
              <a:t>Enough Talks... Let</a:t>
            </a:r>
            <a:r>
              <a:rPr lang="en-US" sz="3200" b="1" dirty="0" smtClean="0">
                <a:solidFill>
                  <a:schemeClr val="bg1"/>
                </a:solidFill>
                <a:latin typeface="Roboto" pitchFamily="2" charset="0"/>
              </a:rPr>
              <a:t>'</a:t>
            </a:r>
            <a:r>
              <a:rPr lang="en-US" altLang="en-US" sz="3200" b="1" dirty="0" smtClean="0">
                <a:solidFill>
                  <a:schemeClr val="bg1"/>
                </a:solidFill>
                <a:latin typeface="Roboto" pitchFamily="2" charset="0"/>
              </a:rPr>
              <a:t>s see the reality</a:t>
            </a:r>
            <a:endParaRPr lang="en-US" altLang="en-US" sz="3200" b="1" dirty="0">
              <a:solidFill>
                <a:schemeClr val="bg1"/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502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56141" y="2580481"/>
            <a:ext cx="47704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Roboto" pitchFamily="2" charset="0"/>
              </a:rPr>
              <a:t>What is Wallboard ... ?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80823" y="3426619"/>
            <a:ext cx="352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Open Sans Semibold"/>
              </a:rPr>
              <a:t>Digital Signage Solution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829099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2935" y="253394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pPr algn="ctr"/>
            <a:r>
              <a:rPr lang="en-US" altLang="en-US" sz="3200" dirty="0" smtClean="0">
                <a:solidFill>
                  <a:schemeClr val="bg1"/>
                </a:solidFill>
                <a:latin typeface="Roboto" pitchFamily="2" charset="0"/>
              </a:rPr>
              <a:t>Then </a:t>
            </a:r>
            <a:r>
              <a:rPr lang="en-US" altLang="en-US" sz="3600" dirty="0" smtClean="0">
                <a:solidFill>
                  <a:schemeClr val="bg1"/>
                </a:solidFill>
                <a:latin typeface="Roboto" pitchFamily="2" charset="0"/>
              </a:rPr>
              <a:t>what</a:t>
            </a:r>
            <a:r>
              <a:rPr lang="en-US" altLang="en-US" sz="3200" dirty="0" smtClean="0">
                <a:solidFill>
                  <a:schemeClr val="bg1"/>
                </a:solidFill>
                <a:latin typeface="Roboto" pitchFamily="2" charset="0"/>
              </a:rPr>
              <a:t> exactly </a:t>
            </a:r>
            <a:r>
              <a:rPr lang="en-US" sz="3200" dirty="0" smtClean="0">
                <a:solidFill>
                  <a:schemeClr val="bg1"/>
                </a:solidFill>
                <a:latin typeface="Roboto" pitchFamily="2" charset="0"/>
              </a:rPr>
              <a:t>is D</a:t>
            </a:r>
            <a:r>
              <a:rPr lang="en-US" altLang="en-US" sz="3200" dirty="0" smtClean="0">
                <a:solidFill>
                  <a:schemeClr val="bg1"/>
                </a:solidFill>
                <a:latin typeface="Roboto" pitchFamily="2" charset="0"/>
              </a:rPr>
              <a:t>igital Si</a:t>
            </a:r>
            <a:r>
              <a:rPr lang="en-US" sz="3200" dirty="0" smtClean="0">
                <a:solidFill>
                  <a:schemeClr val="bg1"/>
                </a:solidFill>
                <a:latin typeface="Roboto" pitchFamily="2" charset="0"/>
              </a:rPr>
              <a:t>gn</a:t>
            </a:r>
            <a:r>
              <a:rPr lang="en-US" altLang="en-US" sz="3200" dirty="0" smtClean="0">
                <a:solidFill>
                  <a:schemeClr val="bg1"/>
                </a:solidFill>
                <a:latin typeface="Roboto" pitchFamily="2" charset="0"/>
              </a:rPr>
              <a:t>age Solution?</a:t>
            </a:r>
            <a:endParaRPr lang="en-US" altLang="en-US" sz="3200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80415" y="3653021"/>
            <a:ext cx="3732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latin typeface="Open Sans Semibold" charset="0"/>
              </a:rPr>
              <a:t>- A look at old school definitions</a:t>
            </a:r>
            <a:endParaRPr lang="en-US" b="1" i="1" dirty="0">
              <a:solidFill>
                <a:schemeClr val="bg1"/>
              </a:solidFill>
              <a:latin typeface="Open Sans Semibold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5715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5778" y="2539542"/>
            <a:ext cx="95360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  <a:latin typeface="Roboto" pitchFamily="2" charset="0"/>
              </a:rPr>
              <a:t>Why are</a:t>
            </a:r>
            <a:r>
              <a:rPr lang="en-US" sz="3600" dirty="0">
                <a:solidFill>
                  <a:schemeClr val="bg1"/>
                </a:solidFill>
                <a:latin typeface="Roboto" pitchFamily="2" charset="0"/>
              </a:rPr>
              <a:t> we</a:t>
            </a:r>
            <a:r>
              <a:rPr lang="en-US" altLang="en-US" sz="3600" dirty="0">
                <a:solidFill>
                  <a:schemeClr val="bg1"/>
                </a:solidFill>
                <a:latin typeface="Roboto" pitchFamily="2" charset="0"/>
              </a:rPr>
              <a:t> here in Digital Si</a:t>
            </a:r>
            <a:r>
              <a:rPr lang="en-US" sz="3600" dirty="0">
                <a:solidFill>
                  <a:schemeClr val="bg1"/>
                </a:solidFill>
                <a:latin typeface="Roboto" pitchFamily="2" charset="0"/>
              </a:rPr>
              <a:t>gn</a:t>
            </a:r>
            <a:r>
              <a:rPr lang="en-US" altLang="en-US" sz="3600" dirty="0">
                <a:solidFill>
                  <a:schemeClr val="bg1"/>
                </a:solidFill>
                <a:latin typeface="Roboto" pitchFamily="2" charset="0"/>
              </a:rPr>
              <a:t>age Space ... ?</a:t>
            </a:r>
            <a:endParaRPr lang="en-US" sz="3600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027324" y="3470459"/>
            <a:ext cx="3409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pen Sans Semibold" charset="0"/>
              </a:rPr>
              <a:t>- Business Use cases and needs</a:t>
            </a:r>
          </a:p>
        </p:txBody>
      </p:sp>
    </p:spTree>
    <p:extLst>
      <p:ext uri="{BB962C8B-B14F-4D97-AF65-F5344CB8AC3E}">
        <p14:creationId xmlns="" xmlns:p14="http://schemas.microsoft.com/office/powerpoint/2010/main" val="84796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23329" y="253942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pPr algn="ctr"/>
            <a:r>
              <a:rPr lang="en-US" altLang="en-US" sz="3200" dirty="0" smtClean="0">
                <a:solidFill>
                  <a:schemeClr val="bg1"/>
                </a:solidFill>
                <a:latin typeface="Roboto" pitchFamily="2" charset="0"/>
              </a:rPr>
              <a:t>What makes </a:t>
            </a:r>
            <a:r>
              <a:rPr lang="en-US" sz="3200" dirty="0" smtClean="0">
                <a:solidFill>
                  <a:schemeClr val="bg1"/>
                </a:solidFill>
                <a:latin typeface="Roboto" pitchFamily="2" charset="0"/>
              </a:rPr>
              <a:t>it </a:t>
            </a:r>
            <a:r>
              <a:rPr lang="en-US" altLang="en-US" sz="3200" dirty="0" smtClean="0">
                <a:solidFill>
                  <a:schemeClr val="bg1"/>
                </a:solidFill>
                <a:latin typeface="Roboto" pitchFamily="2" charset="0"/>
              </a:rPr>
              <a:t>distinct from other and older </a:t>
            </a:r>
            <a:r>
              <a:rPr lang="en-US" sz="3200" dirty="0" smtClean="0">
                <a:solidFill>
                  <a:schemeClr val="bg1"/>
                </a:solidFill>
                <a:latin typeface="Roboto" pitchFamily="2" charset="0"/>
              </a:rPr>
              <a:t>versions of </a:t>
            </a:r>
            <a:r>
              <a:rPr lang="en-US" altLang="en-US" sz="3200" dirty="0" smtClean="0">
                <a:solidFill>
                  <a:schemeClr val="bg1"/>
                </a:solidFill>
                <a:latin typeface="Roboto" pitchFamily="2" charset="0"/>
              </a:rPr>
              <a:t>wallboard...?</a:t>
            </a:r>
            <a:endParaRPr lang="en-US" altLang="en-US" sz="3200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295429" y="3723408"/>
            <a:ext cx="257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Open Sans Semibold" charset="0"/>
              </a:rPr>
              <a:t>- A huge List on its own</a:t>
            </a:r>
          </a:p>
        </p:txBody>
      </p:sp>
    </p:spTree>
    <p:extLst>
      <p:ext uri="{BB962C8B-B14F-4D97-AF65-F5344CB8AC3E}">
        <p14:creationId xmlns="" xmlns:p14="http://schemas.microsoft.com/office/powerpoint/2010/main" val="3569323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75609" y="71120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sz="3600" b="1" smtClean="0">
                <a:solidFill>
                  <a:schemeClr val="bg1"/>
                </a:solidFill>
                <a:latin typeface="Roboto" pitchFamily="2" charset="0"/>
              </a:rPr>
              <a:t>Let's Understand Wallboard V1</a:t>
            </a:r>
            <a:endParaRPr lang="en-US" sz="36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347402" y="2151857"/>
            <a:ext cx="26765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Only for Genesys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16494" y="4474333"/>
            <a:ext cx="39497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Configurations are stored in CME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6990" y="2674940"/>
            <a:ext cx="26781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Uses Flex Technology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71171" y="5782001"/>
            <a:ext cx="209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Roboto" pitchFamily="2" charset="0"/>
              </a:rPr>
              <a:t>Only IE8 Support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5102" y="3834212"/>
            <a:ext cx="417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Limited Scheduling Capabilities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47402" y="3165078"/>
            <a:ext cx="415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Design of View is not Intuitive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9496" y="5050239"/>
            <a:ext cx="547689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One TV screen can show only one information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6007677" y="2349501"/>
            <a:ext cx="12700" cy="3652838"/>
          </a:xfrm>
          <a:prstGeom prst="line">
            <a:avLst/>
          </a:pr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982277" y="2311401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5969577" y="5942339"/>
            <a:ext cx="76200" cy="76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692034" y="1328738"/>
            <a:ext cx="218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Semibold" charset="0"/>
              </a:rPr>
              <a:t>- little bit of history</a:t>
            </a:r>
          </a:p>
        </p:txBody>
      </p:sp>
    </p:spTree>
    <p:extLst>
      <p:ext uri="{BB962C8B-B14F-4D97-AF65-F5344CB8AC3E}">
        <p14:creationId xmlns="" xmlns:p14="http://schemas.microsoft.com/office/powerpoint/2010/main" val="3586009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3" grpId="0" bldLvl="0" autoUpdateAnimBg="0"/>
      <p:bldP spid="4" grpId="0" bldLvl="0" autoUpdateAnimBg="0"/>
      <p:bldP spid="5" grpId="0" bldLvl="0" autoUpdateAnimBg="0"/>
      <p:bldP spid="6" grpId="0" bldLvl="0" autoUpdateAnimBg="0"/>
      <p:bldP spid="7" grpId="0" bldLvl="0" autoUpdateAnimBg="0"/>
      <p:bldP spid="8" grpId="0" bldLvl="0" autoUpdateAnimBg="0"/>
      <p:bldP spid="9" grpId="0" bldLvl="0" autoUpdateAnimBg="0"/>
      <p:bldP spid="10" grpId="0" animBg="1"/>
      <p:bldP spid="11" grpId="0" animBg="1"/>
      <p:bldP spid="12" grpId="0" animBg="1"/>
      <p:bldP spid="1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3575" y="1184729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Roboto" pitchFamily="2" charset="0"/>
              </a:rPr>
              <a:t>How about Wallboard V2</a:t>
            </a:r>
            <a:endParaRPr lang="en-US" sz="36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03575" y="3641726"/>
            <a:ext cx="475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Modernized Look and feel of application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03575" y="4999038"/>
            <a:ext cx="450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Roboto" pitchFamily="2" charset="0"/>
              </a:rPr>
              <a:t>Same limitations as Wallboard V1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03575" y="4332288"/>
            <a:ext cx="56753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Roboto" pitchFamily="2" charset="0"/>
              </a:rPr>
              <a:t>Flex Technology is replaced with HTML and CSS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524625" y="1941740"/>
            <a:ext cx="1851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Semibold" charset="0"/>
              </a:rPr>
              <a:t>- </a:t>
            </a:r>
            <a:r>
              <a:rPr lang="en-US" i="1" dirty="0" smtClean="0">
                <a:solidFill>
                  <a:schemeClr val="bg1"/>
                </a:solidFill>
                <a:latin typeface="Open Sans Semibold" charset="0"/>
              </a:rPr>
              <a:t>Another history</a:t>
            </a:r>
            <a:endParaRPr lang="en-US" i="1" dirty="0">
              <a:solidFill>
                <a:schemeClr val="bg1"/>
              </a:solidFill>
              <a:latin typeface="Open Sans Semibold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0026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bldLvl="0" autoUpdateAnimBg="0"/>
      <p:bldP spid="6" grpId="0" bldLvl="0" autoUpdateAnimBg="0"/>
      <p:bldP spid="7" grpId="0" bldLvl="0" autoUpdateAnimBg="0"/>
      <p:bldP spid="8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913063" y="1168855"/>
            <a:ext cx="5980566" cy="715507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Roboto" pitchFamily="2" charset="0"/>
              </a:rPr>
              <a:t>Final Solution Wallboard V3</a:t>
            </a:r>
            <a:endParaRPr lang="en-US" sz="36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13063" y="3441700"/>
            <a:ext cx="61214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Not limited to </a:t>
            </a:r>
            <a:r>
              <a:rPr lang="en-US" sz="2000" b="1" dirty="0" smtClean="0">
                <a:solidFill>
                  <a:schemeClr val="bg1"/>
                </a:solidFill>
                <a:latin typeface="Roboto" pitchFamily="2" charset="0"/>
              </a:rPr>
              <a:t>Genesys. Welcomes any kind of data</a:t>
            </a:r>
            <a:endParaRPr lang="en-US" sz="20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13063" y="4043363"/>
            <a:ext cx="62811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Design of TV screens is user </a:t>
            </a:r>
            <a:r>
              <a:rPr lang="en-US" sz="2000" b="1" dirty="0" smtClean="0">
                <a:solidFill>
                  <a:schemeClr val="bg1"/>
                </a:solidFill>
                <a:latin typeface="Roboto" pitchFamily="2" charset="0"/>
              </a:rPr>
              <a:t>friendly. Drag and Drops</a:t>
            </a:r>
            <a:endParaRPr lang="en-US" sz="20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13063" y="4603750"/>
            <a:ext cx="58122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Powerful </a:t>
            </a:r>
            <a:r>
              <a:rPr lang="en-US" sz="2000" b="1" dirty="0" smtClean="0">
                <a:solidFill>
                  <a:schemeClr val="bg1"/>
                </a:solidFill>
                <a:latin typeface="Roboto" pitchFamily="2" charset="0"/>
              </a:rPr>
              <a:t>Scheduler. Change Schedules on the fly</a:t>
            </a:r>
            <a:endParaRPr lang="en-US" sz="20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13063" y="5141913"/>
            <a:ext cx="68888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Supports all modern </a:t>
            </a:r>
            <a:r>
              <a:rPr lang="en-US" sz="2000" b="1" dirty="0" smtClean="0">
                <a:solidFill>
                  <a:schemeClr val="bg1"/>
                </a:solidFill>
                <a:latin typeface="Roboto" pitchFamily="2" charset="0"/>
              </a:rPr>
              <a:t>browsers. Solid foundation for future</a:t>
            </a:r>
            <a:endParaRPr lang="en-US" sz="20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03974" y="1906587"/>
            <a:ext cx="3421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Semibold" charset="0"/>
              </a:rPr>
              <a:t>- </a:t>
            </a:r>
            <a:r>
              <a:rPr lang="en-US" i="1" dirty="0" smtClean="0">
                <a:solidFill>
                  <a:schemeClr val="bg1"/>
                </a:solidFill>
                <a:latin typeface="Open Sans Semibold" charset="0"/>
              </a:rPr>
              <a:t>Lessons learned from history</a:t>
            </a:r>
            <a:endParaRPr lang="en-US" i="1" dirty="0">
              <a:solidFill>
                <a:schemeClr val="bg1"/>
              </a:solidFill>
              <a:latin typeface="Open Sans Semibold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258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bldLvl="0" autoUpdateAnimBg="0"/>
      <p:bldP spid="6" grpId="0" bldLvl="0" autoUpdateAnimBg="0"/>
      <p:bldP spid="7" grpId="0" bldLvl="0" autoUpdateAnimBg="0"/>
      <p:bldP spid="8" grpId="0" bldLvl="0" autoUpdateAnimBg="0"/>
      <p:bldP spid="9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7557" y="1549398"/>
            <a:ext cx="6630472" cy="69850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+mj-cs"/>
              </a:defRPr>
            </a:lvl1pPr>
          </a:lstStyle>
          <a:p>
            <a:r>
              <a:rPr lang="en-US" altLang="en-US" sz="3600" b="1" dirty="0" smtClean="0">
                <a:solidFill>
                  <a:schemeClr val="bg1"/>
                </a:solidFill>
                <a:latin typeface="Roboto" pitchFamily="2" charset="0"/>
              </a:rPr>
              <a:t>From Customer</a:t>
            </a:r>
            <a:r>
              <a:rPr lang="en-US" sz="3600" b="1" dirty="0" smtClean="0">
                <a:solidFill>
                  <a:schemeClr val="bg1"/>
                </a:solidFill>
                <a:latin typeface="Roboto" pitchFamily="2" charset="0"/>
              </a:rPr>
              <a:t>'</a:t>
            </a:r>
            <a:r>
              <a:rPr lang="en-US" altLang="en-US" sz="3600" b="1" dirty="0" smtClean="0">
                <a:solidFill>
                  <a:schemeClr val="bg1"/>
                </a:solidFill>
                <a:latin typeface="Roboto" pitchFamily="2" charset="0"/>
              </a:rPr>
              <a:t>s P</a:t>
            </a:r>
            <a:r>
              <a:rPr lang="en-US" sz="3600" b="1" dirty="0" smtClean="0">
                <a:solidFill>
                  <a:schemeClr val="bg1"/>
                </a:solidFill>
                <a:latin typeface="Roboto" pitchFamily="2" charset="0"/>
              </a:rPr>
              <a:t>er</a:t>
            </a:r>
            <a:r>
              <a:rPr lang="en-US" altLang="en-US" sz="3600" b="1" dirty="0" smtClean="0">
                <a:solidFill>
                  <a:schemeClr val="bg1"/>
                </a:solidFill>
                <a:latin typeface="Roboto" pitchFamily="2" charset="0"/>
              </a:rPr>
              <a:t>spective</a:t>
            </a:r>
            <a:endParaRPr lang="en-US" altLang="en-US" sz="3600" b="1" dirty="0">
              <a:solidFill>
                <a:schemeClr val="bg1"/>
              </a:solidFill>
              <a:latin typeface="Roboto" pitchFamily="2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77557" y="3968326"/>
            <a:ext cx="3142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Easy to Use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77557" y="4431332"/>
            <a:ext cx="3669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Easy to deploy and Maintain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77557" y="4894338"/>
            <a:ext cx="23174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pitchFamily="2" charset="0"/>
              </a:rPr>
              <a:t>Stable 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214392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6" grpId="0" bldLvl="0" autoUpdateAnimBg="0"/>
      <p:bldP spid="7" grpId="0" bldLvl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18900</TotalTime>
  <Words>248</Words>
  <Application>Microsoft Office PowerPoint</Application>
  <PresentationFormat>Custom</PresentationFormat>
  <Paragraphs>62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conference</cp:lastModifiedBy>
  <cp:revision>2486</cp:revision>
  <dcterms:created xsi:type="dcterms:W3CDTF">2014-10-04T04:19:21Z</dcterms:created>
  <dcterms:modified xsi:type="dcterms:W3CDTF">2016-02-16T06:23:06Z</dcterms:modified>
</cp:coreProperties>
</file>