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9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0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86" r:id="rId4"/>
    <p:sldMasterId id="2147483707" r:id="rId5"/>
    <p:sldMasterId id="2147483719" r:id="rId6"/>
    <p:sldMasterId id="2147483772" r:id="rId7"/>
    <p:sldMasterId id="2147484035" r:id="rId8"/>
    <p:sldMasterId id="2147484060" r:id="rId9"/>
    <p:sldMasterId id="2147484194" r:id="rId10"/>
    <p:sldMasterId id="2147484218" r:id="rId11"/>
  </p:sldMasterIdLst>
  <p:notesMasterIdLst>
    <p:notesMasterId r:id="rId43"/>
  </p:notesMasterIdLst>
  <p:sldIdLst>
    <p:sldId id="256" r:id="rId12"/>
    <p:sldId id="321" r:id="rId13"/>
    <p:sldId id="259" r:id="rId14"/>
    <p:sldId id="261" r:id="rId15"/>
    <p:sldId id="274" r:id="rId16"/>
    <p:sldId id="295" r:id="rId17"/>
    <p:sldId id="325" r:id="rId18"/>
    <p:sldId id="299" r:id="rId19"/>
    <p:sldId id="317" r:id="rId20"/>
    <p:sldId id="301" r:id="rId21"/>
    <p:sldId id="307" r:id="rId22"/>
    <p:sldId id="304" r:id="rId23"/>
    <p:sldId id="263" r:id="rId24"/>
    <p:sldId id="292" r:id="rId25"/>
    <p:sldId id="293" r:id="rId26"/>
    <p:sldId id="318" r:id="rId27"/>
    <p:sldId id="319" r:id="rId28"/>
    <p:sldId id="270" r:id="rId29"/>
    <p:sldId id="306" r:id="rId30"/>
    <p:sldId id="309" r:id="rId31"/>
    <p:sldId id="294" r:id="rId32"/>
    <p:sldId id="323" r:id="rId33"/>
    <p:sldId id="320" r:id="rId34"/>
    <p:sldId id="329" r:id="rId35"/>
    <p:sldId id="330" r:id="rId36"/>
    <p:sldId id="334" r:id="rId37"/>
    <p:sldId id="333" r:id="rId38"/>
    <p:sldId id="335" r:id="rId39"/>
    <p:sldId id="336" r:id="rId40"/>
    <p:sldId id="337" r:id="rId41"/>
    <p:sldId id="3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heme" Target="theme/theme1.xml"/><Relationship Id="rId20" Type="http://schemas.openxmlformats.org/officeDocument/2006/relationships/slide" Target="slides/slide9.xml"/><Relationship Id="rId41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138325475405198E-2"/>
          <c:y val="3.5645820878346703E-2"/>
          <c:w val="0.95450634426848302"/>
          <c:h val="0.69441376148123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50800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Two</c:v>
                </c:pt>
                <c:pt idx="1">
                  <c:v>Four</c:v>
                </c:pt>
                <c:pt idx="2">
                  <c:v>Six</c:v>
                </c:pt>
                <c:pt idx="3">
                  <c:v>Eight</c:v>
                </c:pt>
                <c:pt idx="4">
                  <c:v>Ten</c:v>
                </c:pt>
                <c:pt idx="5">
                  <c:v>Twelve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0640"/>
        <c:axId val="2079411216"/>
      </c:lineChart>
      <c:catAx>
        <c:axId val="143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411216"/>
        <c:crosses val="autoZero"/>
        <c:auto val="1"/>
        <c:lblAlgn val="ctr"/>
        <c:lblOffset val="100"/>
        <c:tickLblSkip val="1"/>
        <c:noMultiLvlLbl val="0"/>
      </c:catAx>
      <c:valAx>
        <c:axId val="207941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995BE-993C-4813-AB6A-4DF5C24344A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9409-36E3-4203-95A7-C9D05471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image and</a:t>
            </a:r>
            <a:r>
              <a:rPr lang="en-US" baseline="0" dirty="0" smtClean="0"/>
              <a:t> Place your own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3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535" y="1320800"/>
            <a:ext cx="2445225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2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54865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89792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25336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212042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50688" y="2119729"/>
            <a:ext cx="2090556" cy="366682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9160" y="2119729"/>
            <a:ext cx="3492190" cy="48645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7915" y="1889919"/>
            <a:ext cx="3958710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8074" y="1874839"/>
            <a:ext cx="3958710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12192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5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  <a:solidFill>
            <a:srgbClr val="D9D9D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69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1621491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54591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54589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idx="18"/>
          </p:nvPr>
        </p:nvSpPr>
        <p:spPr>
          <a:xfrm>
            <a:off x="4209946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743046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743044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1"/>
          </p:nvPr>
        </p:nvSpPr>
        <p:spPr>
          <a:xfrm>
            <a:off x="6798401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31501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331499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idx="24"/>
          </p:nvPr>
        </p:nvSpPr>
        <p:spPr>
          <a:xfrm>
            <a:off x="9386856" y="1487808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8919956" y="2823842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8919954" y="3134883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27"/>
          </p:nvPr>
        </p:nvSpPr>
        <p:spPr>
          <a:xfrm>
            <a:off x="1621491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154591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1154589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idx="30"/>
          </p:nvPr>
        </p:nvSpPr>
        <p:spPr>
          <a:xfrm>
            <a:off x="4209946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3743046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3743044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idx="33"/>
          </p:nvPr>
        </p:nvSpPr>
        <p:spPr>
          <a:xfrm>
            <a:off x="6798401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331501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331499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idx="36"/>
          </p:nvPr>
        </p:nvSpPr>
        <p:spPr>
          <a:xfrm>
            <a:off x="9386856" y="3891894"/>
            <a:ext cx="1167148" cy="11671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0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8919956" y="5227928"/>
            <a:ext cx="2100948" cy="287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/>
          </p:nvPr>
        </p:nvSpPr>
        <p:spPr>
          <a:xfrm>
            <a:off x="8919954" y="5538969"/>
            <a:ext cx="2100952" cy="516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i="0">
                <a:solidFill>
                  <a:schemeClr val="tx2"/>
                </a:solidFill>
              </a:defRPr>
            </a:lvl1pPr>
            <a:lvl2pPr marL="342891" indent="0">
              <a:buNone/>
              <a:defRPr sz="900"/>
            </a:lvl2pPr>
            <a:lvl3pPr marL="685783" indent="0">
              <a:buNone/>
              <a:defRPr sz="900"/>
            </a:lvl3pPr>
            <a:lvl4pPr marL="1028674" indent="0">
              <a:buNone/>
              <a:defRPr sz="900"/>
            </a:lvl4pPr>
            <a:lvl5pPr marL="1371566" indent="0"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64425" y="1930157"/>
            <a:ext cx="3463151" cy="34631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  <a:solidFill>
            <a:srgbClr val="D9D9D9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  <a:solidFill>
            <a:srgbClr val="D9D9D9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  <a:solidFill>
            <a:srgbClr val="D9D9D9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495182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5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0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3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3989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4078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4256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1022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1111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01289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312007" y="1539054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91022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61111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01289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312007" y="3760718"/>
            <a:ext cx="2331720" cy="14021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12875" y="2202287"/>
            <a:ext cx="2128815" cy="283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898301" y="3108066"/>
            <a:ext cx="1057275" cy="1878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142409" y="2277375"/>
            <a:ext cx="3971925" cy="2233611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5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55767" y="1578420"/>
            <a:ext cx="2186585" cy="438824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41120" y="1645921"/>
            <a:ext cx="3145536" cy="1993392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9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26952" y="2152460"/>
            <a:ext cx="2536090" cy="3391932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 smtClean="0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76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81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43381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26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30083" y="810814"/>
            <a:ext cx="2469365" cy="1481329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547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035237" y="938830"/>
            <a:ext cx="2469365" cy="1481329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22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0148" y="792733"/>
            <a:ext cx="2411704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235" y="3404806"/>
            <a:ext cx="7433531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828800" y="4319115"/>
            <a:ext cx="85344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5279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4011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91833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9427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535" y="1320800"/>
            <a:ext cx="2445225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54865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89792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25336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id-ID" sz="1351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www.</a:t>
            </a:r>
            <a:r>
              <a:rPr lang="en-US" sz="1000" dirty="0" err="1">
                <a:solidFill>
                  <a:srgbClr val="D4D4D4">
                    <a:lumMod val="25000"/>
                  </a:srgb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>
                <a:solidFill>
                  <a:srgbClr val="FFFFFF">
                    <a:lumMod val="50000"/>
                  </a:srgbClr>
                </a:solidFill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rgbClr val="FFFFFF">
                  <a:lumMod val="50000"/>
                </a:srgb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212042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50688" y="2119729"/>
            <a:ext cx="2090556" cy="366682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9160" y="2119729"/>
            <a:ext cx="3492190" cy="48645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7915" y="1889919"/>
            <a:ext cx="3958710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8074" y="1874839"/>
            <a:ext cx="3958710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12192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231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6121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8198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105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7899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8791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3657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9334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5677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2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1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5034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7944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0717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7924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967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028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3278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1821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3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0148" y="792733"/>
            <a:ext cx="2411704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235" y="3404806"/>
            <a:ext cx="7433531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828800" y="4319115"/>
            <a:ext cx="85344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5279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4011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91833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9427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535" y="1320800"/>
            <a:ext cx="2445225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54865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89792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25336" y="1893450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212042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50688" y="2119729"/>
            <a:ext cx="2090556" cy="366682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9160" y="2119729"/>
            <a:ext cx="3492190" cy="48645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7915" y="1889919"/>
            <a:ext cx="3958710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8074" y="1874839"/>
            <a:ext cx="3958710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12192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89649" y="1395413"/>
            <a:ext cx="4741245" cy="474265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07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61107" y="1708627"/>
            <a:ext cx="3165944" cy="31659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1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1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1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1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68" y="15240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68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3" y="26852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48" y="385332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48" y="501455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1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7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7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8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3" y="146518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8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4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4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3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7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5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4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962431" y="1797729"/>
            <a:ext cx="2230292" cy="395896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6" y="2489881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054290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684333" y="3930189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Calibri Light"/>
                <a:cs typeface="Calibri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7080920" y="3356091"/>
            <a:ext cx="2127997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321915" y="3279088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Pho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1" y="2028992"/>
            <a:ext cx="1405498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8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13398" y="1961357"/>
            <a:ext cx="2681192" cy="360283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-11544" y="-34642"/>
            <a:ext cx="12211914" cy="33084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22321" y="2216831"/>
            <a:ext cx="4341831" cy="275028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 rot="120000">
            <a:off x="2689846" y="2310930"/>
            <a:ext cx="2806077" cy="3752252"/>
          </a:xfrm>
          <a:prstGeom prst="rect">
            <a:avLst/>
          </a:prstGeom>
          <a:ln>
            <a:noFill/>
          </a:ln>
        </p:spPr>
        <p:txBody>
          <a:bodyPr bIns="731557" anchor="b"/>
          <a:lstStyle>
            <a:lvl1pPr algn="ctr"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7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051719"/>
            <a:ext cx="12192000" cy="3629819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23473" y="0"/>
            <a:ext cx="2495244" cy="1329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75839" y="1926167"/>
            <a:ext cx="1733551" cy="17335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2019300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2019300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2019300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2019300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/>
      <p:bldP spid="19" grpId="0"/>
      <p:bldP spid="20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406254" y="1787056"/>
            <a:ext cx="3165944" cy="31659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7" y="1560987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566155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571249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7" y="3971207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1" y="3971207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96094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96094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676261" y="1560987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Source Sans Pro ExtraLight"/>
                <a:cs typeface="Source Sans Pro Extra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7" grpId="0"/>
      <p:bldP spid="28" grpId="0"/>
      <p:bldP spid="29" grpId="0"/>
      <p:bldP spid="30" grpId="0"/>
      <p:bldP spid="32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076539" y="2054681"/>
            <a:ext cx="2020549" cy="3581554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943026" y="2590800"/>
            <a:ext cx="1010123" cy="2514600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200756" y="2590800"/>
            <a:ext cx="1010123" cy="2514600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257387" y="1371846"/>
            <a:ext cx="6659197" cy="5181355"/>
            <a:chOff x="2084279" y="594889"/>
            <a:chExt cx="4994398" cy="3886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09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52943" y="2350005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Oval 28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83" y="1260551"/>
            <a:ext cx="5908184" cy="5178350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42672" y="197527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67431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868820"/>
            <a:ext cx="4267200" cy="235527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924800" y="1868820"/>
            <a:ext cx="4267200" cy="235527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75839" y="1926167"/>
            <a:ext cx="1733551" cy="17335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6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83348" y="356058"/>
            <a:ext cx="532601" cy="365126"/>
          </a:xfrm>
          <a:prstGeom prst="rect">
            <a:avLst/>
          </a:prstGeom>
        </p:spPr>
        <p:txBody>
          <a:bodyPr vert="horz" lIns="121910" tIns="60955" rIns="121910" bIns="60955" rtlCol="0" anchor="ctr"/>
          <a:lstStyle>
            <a:defPPr>
              <a:defRPr lang="en-US"/>
            </a:defPPr>
            <a:lvl1pPr marL="0" algn="ctr" defTabSz="1219261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z="1200" smtClean="0">
                <a:solidFill>
                  <a:prstClr val="white"/>
                </a:solidFill>
                <a:latin typeface="Source Sans Pro ExtraLight"/>
                <a:cs typeface="Source Sans Pro ExtraLight"/>
              </a:rPr>
              <a:pPr/>
              <a:t>‹#›</a:t>
            </a:fld>
            <a:endParaRPr lang="en-US" sz="1200" dirty="0">
              <a:solidFill>
                <a:prstClr val="white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9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03270" y="2088862"/>
            <a:ext cx="1752461" cy="175088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Source Sans Pro"/>
                <a:cs typeface="Source Sans Pro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2888125" y="2078599"/>
            <a:ext cx="1752461" cy="175088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Source Sans Pro"/>
                <a:cs typeface="Source Sans Pro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59729" y="3842685"/>
            <a:ext cx="1752461" cy="175088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Source Sans Pro"/>
                <a:cs typeface="Source Sans Pro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838190" y="3839751"/>
            <a:ext cx="1752461" cy="175088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Source Sans Pro"/>
                <a:cs typeface="Source Sans Pro"/>
              </a:defRPr>
            </a:lvl1pPr>
          </a:lstStyle>
          <a:p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2086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5982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9878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3914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0868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59828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788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839148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5982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39148" y="1531742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36261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788" y="3976719"/>
            <a:ext cx="2722371" cy="242764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5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52028" y="2440694"/>
            <a:ext cx="4288963" cy="382463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59807" y="4353013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229375" y="4353013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392670" y="4353013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-40639" y="1572382"/>
            <a:ext cx="2445173" cy="244517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414495" y="4017555"/>
            <a:ext cx="2445173" cy="244517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69630" y="1572382"/>
            <a:ext cx="2445173" cy="244517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324765" y="4017555"/>
            <a:ext cx="2445173" cy="244517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779899" y="1572382"/>
            <a:ext cx="2445173" cy="244517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98917" y="1981200"/>
            <a:ext cx="5968496" cy="3920258"/>
            <a:chOff x="1017405" y="2693983"/>
            <a:chExt cx="6794663" cy="4462905"/>
          </a:xfrm>
        </p:grpSpPr>
        <p:grpSp>
          <p:nvGrpSpPr>
            <p:cNvPr id="10" name="Group 9"/>
            <p:cNvGrpSpPr/>
            <p:nvPr/>
          </p:nvGrpSpPr>
          <p:grpSpPr>
            <a:xfrm>
              <a:off x="1017405" y="2693983"/>
              <a:ext cx="6794663" cy="4462905"/>
              <a:chOff x="1017405" y="2693983"/>
              <a:chExt cx="6794663" cy="4462905"/>
            </a:xfrm>
          </p:grpSpPr>
          <p:sp>
            <p:nvSpPr>
              <p:cNvPr id="13" name="AutoShape 1"/>
              <p:cNvSpPr>
                <a:spLocks/>
              </p:cNvSpPr>
              <p:nvPr/>
            </p:nvSpPr>
            <p:spPr bwMode="auto">
              <a:xfrm>
                <a:off x="1017405" y="2693983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609509"/>
                <a:endParaRPr lang="id-ID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09"/>
                  <a:endParaRPr lang="id-ID" sz="2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09"/>
                <a:endParaRPr lang="id-ID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53071" y="3063038"/>
              <a:ext cx="1396408" cy="26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09"/>
              <a:r>
                <a:rPr lang="id-ID" sz="900" dirty="0">
                  <a:solidFill>
                    <a:prstClr val="white">
                      <a:lumMod val="65000"/>
                    </a:prstClr>
                  </a:solidFill>
                  <a:cs typeface="Calibri"/>
                </a:rPr>
                <a:t>www.louistwelve.com</a:t>
              </a:r>
            </a:p>
          </p:txBody>
        </p:sp>
        <p:sp>
          <p:nvSpPr>
            <p:cNvPr id="12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09"/>
              <a:endParaRPr lang="id-ID" sz="2400">
                <a:solidFill>
                  <a:prstClr val="black"/>
                </a:solidFill>
              </a:endParaRPr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98917" y="2550837"/>
            <a:ext cx="5968496" cy="3350621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Source Sans Pro ExtraLight"/>
                <a:cs typeface="Source Sans Pro ExtraLight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0148" y="792733"/>
            <a:ext cx="2411704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235" y="3404806"/>
            <a:ext cx="7433531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828800" y="4319115"/>
            <a:ext cx="85344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5279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4011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91833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9427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>
              <a:solidFill>
                <a:srgbClr val="797979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5747-31DF-43BA-8A35-070171213F6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80D-C41D-43EE-BDF8-C27AD60D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fld id="{FCEE2C88-6C8F-484D-AF69-578F576B1F4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34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1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defTabSz="543613"/>
            <a:fld id="{C9468CE9-3F3D-1446-A027-4B4CDD3883B0}" type="slidenum">
              <a:rPr lang="en-US" smtClean="0">
                <a:solidFill>
                  <a:prstClr val="white"/>
                </a:solidFill>
              </a:rPr>
              <a:pPr defTabSz="543613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4430" y="6802394"/>
            <a:ext cx="12267735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6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43613" rtl="0" eaLnBrk="1" latinLnBrk="0" hangingPunct="1">
        <a:spcBef>
          <a:spcPct val="0"/>
        </a:spcBef>
        <a:buNone/>
        <a:defRPr sz="2999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2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54361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1087226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63084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2174455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98987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490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10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718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361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4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4455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1806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168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529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4890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4211"/>
            <a:fld id="{21599422-E8BB-434D-B83B-853B35C0D38C}" type="datetimeFigureOut">
              <a:rPr lang="en-US" smtClean="0">
                <a:solidFill>
                  <a:srgbClr val="737572">
                    <a:tint val="75000"/>
                  </a:srgbClr>
                </a:solidFill>
              </a:rPr>
              <a:pPr defTabSz="544211"/>
              <a:t>11/2/2016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4211"/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4211"/>
            <a:fld id="{4AFB891B-AB7E-3649-97C7-338B5D56FE40}" type="slidenum">
              <a:rPr lang="en-US" smtClean="0">
                <a:solidFill>
                  <a:srgbClr val="737572">
                    <a:tint val="75000"/>
                  </a:srgbClr>
                </a:solidFill>
              </a:rPr>
              <a:pPr defTabSz="544211"/>
              <a:t>‹#›</a:t>
            </a:fld>
            <a:endParaRPr lang="en-US">
              <a:solidFill>
                <a:srgbClr val="737572">
                  <a:tint val="75000"/>
                </a:srgbClr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0982365" y="437372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84984" y="468126"/>
            <a:ext cx="532601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z="1200" smtClean="0">
                <a:solidFill>
                  <a:prstClr val="white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89325" y="0"/>
            <a:ext cx="1942006" cy="1245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4421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3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544211" rtl="0" eaLnBrk="1" latinLnBrk="0" hangingPunct="1">
        <a:spcBef>
          <a:spcPct val="0"/>
        </a:spcBef>
        <a:buNone/>
        <a:defRPr sz="5249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544211" rtl="0" eaLnBrk="1" latinLnBrk="0" hangingPunct="1">
        <a:spcBef>
          <a:spcPct val="20000"/>
        </a:spcBef>
        <a:buFont typeface="Arial"/>
        <a:buNone/>
        <a:defRPr sz="3799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544211" indent="0" algn="l" defTabSz="544211" rtl="0" eaLnBrk="1" latinLnBrk="0" hangingPunct="1">
        <a:spcBef>
          <a:spcPct val="20000"/>
        </a:spcBef>
        <a:buFont typeface="Arial"/>
        <a:buNone/>
        <a:defRPr sz="3349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1088421" indent="0" algn="l" defTabSz="544211" rtl="0" eaLnBrk="1" latinLnBrk="0" hangingPunct="1">
        <a:spcBef>
          <a:spcPct val="20000"/>
        </a:spcBef>
        <a:buFont typeface="Arial"/>
        <a:buNone/>
        <a:defRPr sz="2849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1632632" indent="0" algn="l" defTabSz="544211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176843" indent="0" algn="l" defTabSz="544211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993158" indent="-272105" algn="l" defTabSz="54421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369" indent="-272105" algn="l" defTabSz="54421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580" indent="-272105" algn="l" defTabSz="54421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790" indent="-272105" algn="l" defTabSz="54421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21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32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43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53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64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9474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53685" algn="l" defTabSz="544211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11/2/2016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95A5A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95A5A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defTabSz="609509"/>
            <a:fld id="{9DF686B8-C880-FF40-96DC-14FF2413C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0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</p:sldLayoutIdLst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609509" rtl="0" eaLnBrk="1" latinLnBrk="0" hangingPunct="1">
        <a:spcBef>
          <a:spcPct val="0"/>
        </a:spcBef>
        <a:buNone/>
        <a:defRPr sz="3749" kern="1200">
          <a:solidFill>
            <a:schemeClr val="bg2"/>
          </a:solidFill>
          <a:latin typeface="Source Sans Pro ExtraLight"/>
          <a:ea typeface="+mj-ea"/>
          <a:cs typeface="Source Sans Pro ExtraLight"/>
        </a:defRPr>
      </a:lvl1pPr>
    </p:titleStyle>
    <p:bodyStyle>
      <a:lvl1pPr marL="0" indent="0" algn="l" defTabSz="609509" rtl="0" eaLnBrk="1" latinLnBrk="0" hangingPunct="1">
        <a:spcBef>
          <a:spcPct val="20000"/>
        </a:spcBef>
        <a:buFont typeface="Arial"/>
        <a:buNone/>
        <a:defRPr sz="3199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1pPr>
      <a:lvl2pPr marL="609509" indent="0" algn="l" defTabSz="609509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2pPr>
      <a:lvl3pPr marL="1219017" indent="0" algn="l" defTabSz="609509" rtl="0" eaLnBrk="1" latinLnBrk="0" hangingPunct="1">
        <a:spcBef>
          <a:spcPct val="20000"/>
        </a:spcBef>
        <a:buFont typeface="Arial"/>
        <a:buNone/>
        <a:defRPr sz="215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3pPr>
      <a:lvl4pPr marL="1828526" indent="0" algn="l" defTabSz="609509" rtl="0" eaLnBrk="1" latinLnBrk="0" hangingPunct="1">
        <a:spcBef>
          <a:spcPct val="20000"/>
        </a:spcBef>
        <a:buFont typeface="Arial"/>
        <a:buNone/>
        <a:defRPr sz="185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4pPr>
      <a:lvl5pPr marL="2438034" indent="0" algn="l" defTabSz="609509" rtl="0" eaLnBrk="1" latinLnBrk="0" hangingPunct="1">
        <a:spcBef>
          <a:spcPct val="20000"/>
        </a:spcBef>
        <a:buFont typeface="Arial"/>
        <a:buNone/>
        <a:defRPr sz="185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5pPr>
      <a:lvl6pPr marL="3352297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1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defTabSz="543613"/>
            <a:fld id="{C9468CE9-3F3D-1446-A027-4B4CDD3883B0}" type="slidenum">
              <a:rPr lang="en-US" smtClean="0">
                <a:solidFill>
                  <a:prstClr val="white"/>
                </a:solidFill>
              </a:rPr>
              <a:pPr defTabSz="543613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4430" y="6802394"/>
            <a:ext cx="12267735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43613" rtl="0" eaLnBrk="1" latinLnBrk="0" hangingPunct="1">
        <a:spcBef>
          <a:spcPct val="0"/>
        </a:spcBef>
        <a:buNone/>
        <a:defRPr sz="2999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2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54361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1087226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63084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2174455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98987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490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10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718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361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4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4455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1806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168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529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4890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defTabSz="914340"/>
            <a:fld id="{FCEE2C88-6C8F-484D-AF69-578F576B1F4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34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  <p:sldLayoutId id="2147484053" r:id="rId18"/>
    <p:sldLayoutId id="2147484054" r:id="rId19"/>
    <p:sldLayoutId id="2147484055" r:id="rId20"/>
    <p:sldLayoutId id="2147484056" r:id="rId21"/>
    <p:sldLayoutId id="2147484057" r:id="rId22"/>
    <p:sldLayoutId id="2147484058" r:id="rId23"/>
    <p:sldLayoutId id="2147484059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1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defTabSz="543613"/>
            <a:fld id="{C9468CE9-3F3D-1446-A027-4B4CDD3883B0}" type="slidenum">
              <a:rPr lang="en-US" smtClean="0">
                <a:solidFill>
                  <a:prstClr val="white"/>
                </a:solidFill>
              </a:rPr>
              <a:pPr defTabSz="543613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4430" y="6802394"/>
            <a:ext cx="12267735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43613"/>
              <a:endParaRPr lang="en-US" sz="2150" dirty="0">
                <a:solidFill>
                  <a:prstClr val="white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2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  <p:sldLayoutId id="2147484078" r:id="rId18"/>
    <p:sldLayoutId id="21474840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43613" rtl="0" eaLnBrk="1" latinLnBrk="0" hangingPunct="1">
        <a:spcBef>
          <a:spcPct val="0"/>
        </a:spcBef>
        <a:buNone/>
        <a:defRPr sz="2999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2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54361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1087226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63084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2174455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98987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490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10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718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361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4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4455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1806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168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529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4890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150" y="2904779"/>
            <a:ext cx="3042821" cy="15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4211">
              <a:lnSpc>
                <a:spcPct val="90000"/>
              </a:lnSpc>
            </a:pPr>
            <a:r>
              <a:rPr lang="en-US" sz="7200" b="1" dirty="0">
                <a:solidFill>
                  <a:prstClr val="white"/>
                </a:solidFill>
                <a:latin typeface="Calibri" panose="020F0502020204030204" pitchFamily="34" charset="0"/>
                <a:cs typeface="Arial"/>
              </a:rPr>
              <a:t>F Pay</a:t>
            </a:r>
          </a:p>
          <a:p>
            <a:pPr defTabSz="544211">
              <a:lnSpc>
                <a:spcPct val="90000"/>
              </a:lnSpc>
            </a:pPr>
            <a:r>
              <a:rPr lang="en-US" sz="2999" dirty="0">
                <a:solidFill>
                  <a:prstClr val="white"/>
                </a:solidFill>
                <a:latin typeface="Calibri" panose="020F0502020204030204" pitchFamily="34" charset="0"/>
                <a:cs typeface="Arial"/>
              </a:rPr>
              <a:t>Secured Payments</a:t>
            </a:r>
            <a:endParaRPr lang="en-US" sz="6899" dirty="0">
              <a:solidFill>
                <a:prstClr val="white"/>
              </a:solidFill>
              <a:latin typeface="Calibri" panose="020F0502020204030204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0"/>
            <a:ext cx="561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sndAc>
          <p:stSnd>
            <p:snd r:embed="rId2" name="arrow.wav"/>
          </p:stSnd>
        </p:sndAc>
      </p:transition>
    </mc:Choice>
    <mc:Fallback xmlns="">
      <p:transition advClick="0"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82646" y="1963039"/>
            <a:ext cx="2909868" cy="4132498"/>
            <a:chOff x="8099434" y="2121218"/>
            <a:chExt cx="1322388" cy="1878013"/>
          </a:xfrm>
        </p:grpSpPr>
        <p:sp>
          <p:nvSpPr>
            <p:cNvPr id="5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6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1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id-ID">
                <a:solidFill>
                  <a:srgbClr val="000000"/>
                </a:solidFill>
              </a:endParaRPr>
            </a:p>
          </p:txBody>
        </p:sp>
      </p:grpSp>
      <p:cxnSp>
        <p:nvCxnSpPr>
          <p:cNvPr id="31" name="Straight Connector 30"/>
          <p:cNvCxnSpPr>
            <a:cxnSpLocks/>
            <a:stCxn id="40" idx="0"/>
          </p:cNvCxnSpPr>
          <p:nvPr/>
        </p:nvCxnSpPr>
        <p:spPr>
          <a:xfrm flipH="1" flipV="1">
            <a:off x="6818062" y="1430877"/>
            <a:ext cx="2482697" cy="12738"/>
          </a:xfrm>
          <a:prstGeom prst="line">
            <a:avLst/>
          </a:prstGeom>
          <a:ln w="1111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58350" y="1765129"/>
            <a:ext cx="1" cy="692975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8943168" y="1443615"/>
            <a:ext cx="715182" cy="668002"/>
          </a:xfrm>
          <a:prstGeom prst="arc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95" y="2682187"/>
            <a:ext cx="3620256" cy="3048636"/>
          </a:xfrm>
          <a:prstGeom prst="rect">
            <a:avLst/>
          </a:prstGeom>
        </p:spPr>
      </p:pic>
      <p:sp>
        <p:nvSpPr>
          <p:cNvPr id="49" name="Arc 48"/>
          <p:cNvSpPr/>
          <p:nvPr/>
        </p:nvSpPr>
        <p:spPr>
          <a:xfrm rot="16200000">
            <a:off x="6465902" y="1457788"/>
            <a:ext cx="715182" cy="668002"/>
          </a:xfrm>
          <a:prstGeom prst="arc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endCxn id="63" idx="2"/>
          </p:cNvCxnSpPr>
          <p:nvPr/>
        </p:nvCxnSpPr>
        <p:spPr>
          <a:xfrm flipH="1">
            <a:off x="2421302" y="1425767"/>
            <a:ext cx="3460996" cy="39679"/>
          </a:xfrm>
          <a:prstGeom prst="line">
            <a:avLst/>
          </a:prstGeom>
          <a:ln w="1111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39887" y="1747282"/>
            <a:ext cx="1" cy="201051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>
            <a:off x="5524705" y="1425767"/>
            <a:ext cx="715182" cy="668002"/>
          </a:xfrm>
          <a:prstGeom prst="arc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rot="16200000">
            <a:off x="2063711" y="1489036"/>
            <a:ext cx="715182" cy="668002"/>
          </a:xfrm>
          <a:prstGeom prst="arc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87301" y="1801110"/>
            <a:ext cx="0" cy="1304040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090500" y="1791789"/>
            <a:ext cx="501199" cy="1724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9610" y="418836"/>
            <a:ext cx="86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4211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Roboto Black"/>
              </a:rPr>
              <a:t>F Pay POS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Robo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04" y="2453130"/>
            <a:ext cx="2849380" cy="316834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7721" y="1005918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37" y="2317055"/>
            <a:ext cx="2609315" cy="34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66529" y="1894013"/>
            <a:ext cx="3656725" cy="2945879"/>
            <a:chOff x="4300539" y="1984376"/>
            <a:chExt cx="3589338" cy="289083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0110" y="3122762"/>
            <a:ext cx="1246535" cy="1770750"/>
            <a:chOff x="8099434" y="2121218"/>
            <a:chExt cx="1322388" cy="1878013"/>
          </a:xfrm>
        </p:grpSpPr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2023" y="3767823"/>
            <a:ext cx="541822" cy="1124804"/>
            <a:chOff x="7242184" y="2673668"/>
            <a:chExt cx="652463" cy="1354138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4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5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6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7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8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39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0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1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2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3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4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5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6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7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8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49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50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54475" y="5268173"/>
            <a:ext cx="3137605" cy="585787"/>
            <a:chOff x="1905775" y="10536355"/>
            <a:chExt cx="6275209" cy="1171574"/>
          </a:xfrm>
        </p:grpSpPr>
        <p:sp>
          <p:nvSpPr>
            <p:cNvPr id="52" name="Oval 51"/>
            <p:cNvSpPr/>
            <p:nvPr/>
          </p:nvSpPr>
          <p:spPr>
            <a:xfrm flipH="1">
              <a:off x="1905775" y="10536355"/>
              <a:ext cx="1171269" cy="11715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 defTabSz="914217"/>
              <a:endParaRPr lang="en-AU" sz="1600" dirty="0">
                <a:solidFill>
                  <a:srgbClr val="FFFFFF"/>
                </a:solidFill>
                <a:latin typeface="Raleway Light"/>
                <a:cs typeface="Raleway Light"/>
              </a:endParaRPr>
            </a:p>
          </p:txBody>
        </p:sp>
        <p:sp>
          <p:nvSpPr>
            <p:cNvPr id="53" name="Text Placeholder 33"/>
            <p:cNvSpPr txBox="1">
              <a:spLocks/>
            </p:cNvSpPr>
            <p:nvPr/>
          </p:nvSpPr>
          <p:spPr>
            <a:xfrm>
              <a:off x="3335403" y="10882308"/>
              <a:ext cx="4845581" cy="5599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300" b="1" dirty="0" smtClean="0">
                  <a:solidFill>
                    <a:srgbClr val="041B31"/>
                  </a:solidFill>
                  <a:latin typeface="Raleway Regular"/>
                  <a:cs typeface="Raleway Regular"/>
                </a:rPr>
                <a:t>Tablet or Phone</a:t>
              </a:r>
              <a:endParaRPr lang="en-AU" sz="1300" b="1" dirty="0">
                <a:solidFill>
                  <a:srgbClr val="041B31"/>
                </a:solidFill>
                <a:latin typeface="Raleway Regular"/>
                <a:cs typeface="Raleway Regular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96626" y="5268173"/>
            <a:ext cx="3161065" cy="585787"/>
            <a:chOff x="8990077" y="10536355"/>
            <a:chExt cx="6322129" cy="1171574"/>
          </a:xfrm>
        </p:grpSpPr>
        <p:sp>
          <p:nvSpPr>
            <p:cNvPr id="57" name="Text Placeholder 33"/>
            <p:cNvSpPr txBox="1">
              <a:spLocks/>
            </p:cNvSpPr>
            <p:nvPr/>
          </p:nvSpPr>
          <p:spPr>
            <a:xfrm>
              <a:off x="10466625" y="10848385"/>
              <a:ext cx="4845581" cy="5599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300" b="1" dirty="0" smtClean="0">
                  <a:solidFill>
                    <a:srgbClr val="041B31"/>
                  </a:solidFill>
                  <a:latin typeface="Raleway Regular"/>
                  <a:cs typeface="Raleway Regular"/>
                </a:rPr>
                <a:t>Full Fledged POS</a:t>
              </a:r>
              <a:endParaRPr lang="en-AU" sz="1300" b="1" dirty="0">
                <a:solidFill>
                  <a:srgbClr val="041B31"/>
                </a:solidFill>
                <a:latin typeface="Raleway Regular"/>
                <a:cs typeface="Raleway Regular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flipH="1">
              <a:off x="8990077" y="10536355"/>
              <a:ext cx="1171269" cy="11715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 defTabSz="914217"/>
              <a:endParaRPr lang="en-US" sz="1600" dirty="0">
                <a:solidFill>
                  <a:srgbClr val="FFFFFF"/>
                </a:solidFill>
                <a:latin typeface="Raleway Light"/>
                <a:cs typeface="Raleway Ligh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75556" y="5284617"/>
            <a:ext cx="3161065" cy="585787"/>
            <a:chOff x="16147937" y="10569241"/>
            <a:chExt cx="6322130" cy="1171574"/>
          </a:xfrm>
        </p:grpSpPr>
        <p:sp>
          <p:nvSpPr>
            <p:cNvPr id="62" name="Text Placeholder 33"/>
            <p:cNvSpPr txBox="1">
              <a:spLocks/>
            </p:cNvSpPr>
            <p:nvPr/>
          </p:nvSpPr>
          <p:spPr>
            <a:xfrm>
              <a:off x="17624485" y="10848376"/>
              <a:ext cx="4845582" cy="5599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300" b="1" dirty="0" smtClean="0">
                  <a:solidFill>
                    <a:srgbClr val="041B31"/>
                  </a:solidFill>
                  <a:latin typeface="Raleway Regular"/>
                  <a:cs typeface="Raleway Regular"/>
                </a:rPr>
                <a:t>Desktops with POS</a:t>
              </a:r>
              <a:endParaRPr lang="en-AU" sz="1300" b="1" dirty="0">
                <a:solidFill>
                  <a:srgbClr val="041B31"/>
                </a:solidFill>
                <a:latin typeface="Raleway Regular"/>
                <a:cs typeface="Raleway Regular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147937" y="10569241"/>
              <a:ext cx="1171269" cy="11715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 defTabSz="914217"/>
              <a:endParaRPr lang="en-AU" sz="1600" dirty="0">
                <a:solidFill>
                  <a:srgbClr val="FFFFFF"/>
                </a:solidFill>
                <a:latin typeface="Raleway Light"/>
                <a:cs typeface="Raleway Light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32433" y="501511"/>
            <a:ext cx="672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Raleway"/>
              </a:rPr>
              <a:t>Apps on Every Platform</a:t>
            </a:r>
            <a:endParaRPr lang="id-ID" sz="2400" b="1" dirty="0">
              <a:solidFill>
                <a:schemeClr val="tx1">
                  <a:lumMod val="95000"/>
                  <a:lumOff val="5000"/>
                </a:schemeClr>
              </a:solidFill>
              <a:cs typeface="Raleway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708767" y="3251956"/>
            <a:ext cx="2850126" cy="1640670"/>
            <a:chOff x="8440747" y="4796156"/>
            <a:chExt cx="2786063" cy="1603375"/>
          </a:xfrm>
        </p:grpSpPr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6" name="Rectangle 53"/>
            <p:cNvSpPr>
              <a:spLocks noChangeArrowheads="1"/>
            </p:cNvSpPr>
            <p:nvPr/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8" name="Oval 55"/>
            <p:cNvSpPr>
              <a:spLocks noChangeArrowheads="1"/>
            </p:cNvSpPr>
            <p:nvPr/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79" name="Oval 56"/>
            <p:cNvSpPr>
              <a:spLocks noChangeArrowheads="1"/>
            </p:cNvSpPr>
            <p:nvPr/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80" name="Oval 57"/>
            <p:cNvSpPr>
              <a:spLocks noChangeArrowheads="1"/>
            </p:cNvSpPr>
            <p:nvPr/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>
                <a:solidFill>
                  <a:srgbClr val="7E7E7E"/>
                </a:solidFill>
              </a:endParaRPr>
            </a:p>
          </p:txBody>
        </p:sp>
      </p:grpSp>
      <p:sp>
        <p:nvSpPr>
          <p:cNvPr id="82" name="Freeform 76"/>
          <p:cNvSpPr>
            <a:spLocks noChangeArrowheads="1"/>
          </p:cNvSpPr>
          <p:nvPr/>
        </p:nvSpPr>
        <p:spPr bwMode="auto">
          <a:xfrm>
            <a:off x="1141513" y="5403558"/>
            <a:ext cx="211557" cy="317574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83" name="Freeform 96"/>
          <p:cNvSpPr>
            <a:spLocks noChangeArrowheads="1"/>
          </p:cNvSpPr>
          <p:nvPr/>
        </p:nvSpPr>
        <p:spPr bwMode="auto">
          <a:xfrm>
            <a:off x="8221964" y="5453239"/>
            <a:ext cx="292818" cy="267893"/>
          </a:xfrm>
          <a:custGeom>
            <a:avLst/>
            <a:gdLst>
              <a:gd name="T0" fmla="*/ 442 w 497"/>
              <a:gd name="T1" fmla="*/ 0 h 435"/>
              <a:gd name="T2" fmla="*/ 442 w 497"/>
              <a:gd name="T3" fmla="*/ 0 h 435"/>
              <a:gd name="T4" fmla="*/ 53 w 497"/>
              <a:gd name="T5" fmla="*/ 0 h 435"/>
              <a:gd name="T6" fmla="*/ 0 w 497"/>
              <a:gd name="T7" fmla="*/ 44 h 435"/>
              <a:gd name="T8" fmla="*/ 0 w 497"/>
              <a:gd name="T9" fmla="*/ 319 h 435"/>
              <a:gd name="T10" fmla="*/ 44 w 497"/>
              <a:gd name="T11" fmla="*/ 381 h 435"/>
              <a:gd name="T12" fmla="*/ 160 w 497"/>
              <a:gd name="T13" fmla="*/ 399 h 435"/>
              <a:gd name="T14" fmla="*/ 123 w 497"/>
              <a:gd name="T15" fmla="*/ 434 h 435"/>
              <a:gd name="T16" fmla="*/ 372 w 497"/>
              <a:gd name="T17" fmla="*/ 434 h 435"/>
              <a:gd name="T18" fmla="*/ 336 w 497"/>
              <a:gd name="T19" fmla="*/ 399 h 435"/>
              <a:gd name="T20" fmla="*/ 451 w 497"/>
              <a:gd name="T21" fmla="*/ 381 h 435"/>
              <a:gd name="T22" fmla="*/ 496 w 497"/>
              <a:gd name="T23" fmla="*/ 319 h 435"/>
              <a:gd name="T24" fmla="*/ 496 w 497"/>
              <a:gd name="T25" fmla="*/ 44 h 435"/>
              <a:gd name="T26" fmla="*/ 442 w 497"/>
              <a:gd name="T27" fmla="*/ 0 h 435"/>
              <a:gd name="T28" fmla="*/ 442 w 497"/>
              <a:gd name="T29" fmla="*/ 319 h 435"/>
              <a:gd name="T30" fmla="*/ 442 w 497"/>
              <a:gd name="T31" fmla="*/ 319 h 435"/>
              <a:gd name="T32" fmla="*/ 53 w 497"/>
              <a:gd name="T33" fmla="*/ 319 h 435"/>
              <a:gd name="T34" fmla="*/ 53 w 497"/>
              <a:gd name="T35" fmla="*/ 44 h 435"/>
              <a:gd name="T36" fmla="*/ 442 w 497"/>
              <a:gd name="T37" fmla="*/ 44 h 435"/>
              <a:gd name="T38" fmla="*/ 442 w 497"/>
              <a:gd name="T39" fmla="*/ 31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7" h="435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17"/>
                  <a:pt x="0" y="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5"/>
                  <a:pt x="17" y="372"/>
                  <a:pt x="44" y="381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399"/>
                  <a:pt x="62" y="434"/>
                  <a:pt x="123" y="434"/>
                </a:cubicBezTo>
                <a:cubicBezTo>
                  <a:pt x="372" y="434"/>
                  <a:pt x="372" y="434"/>
                  <a:pt x="372" y="434"/>
                </a:cubicBezTo>
                <a:cubicBezTo>
                  <a:pt x="434" y="434"/>
                  <a:pt x="336" y="399"/>
                  <a:pt x="336" y="399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479" y="372"/>
                  <a:pt x="496" y="345"/>
                  <a:pt x="496" y="319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70" y="0"/>
                  <a:pt x="442" y="0"/>
                </a:cubicBezTo>
                <a:close/>
                <a:moveTo>
                  <a:pt x="442" y="319"/>
                </a:moveTo>
                <a:lnTo>
                  <a:pt x="442" y="319"/>
                </a:lnTo>
                <a:cubicBezTo>
                  <a:pt x="53" y="319"/>
                  <a:pt x="53" y="319"/>
                  <a:pt x="53" y="319"/>
                </a:cubicBezTo>
                <a:cubicBezTo>
                  <a:pt x="53" y="44"/>
                  <a:pt x="53" y="44"/>
                  <a:pt x="53" y="44"/>
                </a:cubicBezTo>
                <a:cubicBezTo>
                  <a:pt x="442" y="44"/>
                  <a:pt x="442" y="44"/>
                  <a:pt x="442" y="44"/>
                </a:cubicBezTo>
                <a:lnTo>
                  <a:pt x="442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90"/>
          <p:cNvSpPr>
            <a:spLocks noChangeArrowheads="1"/>
          </p:cNvSpPr>
          <p:nvPr/>
        </p:nvSpPr>
        <p:spPr bwMode="auto">
          <a:xfrm>
            <a:off x="4636694" y="5489079"/>
            <a:ext cx="305498" cy="196211"/>
          </a:xfrm>
          <a:custGeom>
            <a:avLst/>
            <a:gdLst>
              <a:gd name="T0" fmla="*/ 444 w 498"/>
              <a:gd name="T1" fmla="*/ 0 h 248"/>
              <a:gd name="T2" fmla="*/ 444 w 498"/>
              <a:gd name="T3" fmla="*/ 0 h 248"/>
              <a:gd name="T4" fmla="*/ 53 w 498"/>
              <a:gd name="T5" fmla="*/ 0 h 248"/>
              <a:gd name="T6" fmla="*/ 0 w 498"/>
              <a:gd name="T7" fmla="*/ 53 h 248"/>
              <a:gd name="T8" fmla="*/ 0 w 498"/>
              <a:gd name="T9" fmla="*/ 203 h 248"/>
              <a:gd name="T10" fmla="*/ 53 w 498"/>
              <a:gd name="T11" fmla="*/ 247 h 248"/>
              <a:gd name="T12" fmla="*/ 444 w 498"/>
              <a:gd name="T13" fmla="*/ 247 h 248"/>
              <a:gd name="T14" fmla="*/ 497 w 498"/>
              <a:gd name="T15" fmla="*/ 203 h 248"/>
              <a:gd name="T16" fmla="*/ 497 w 498"/>
              <a:gd name="T17" fmla="*/ 53 h 248"/>
              <a:gd name="T18" fmla="*/ 444 w 498"/>
              <a:gd name="T19" fmla="*/ 0 h 248"/>
              <a:gd name="T20" fmla="*/ 444 w 498"/>
              <a:gd name="T21" fmla="*/ 203 h 248"/>
              <a:gd name="T22" fmla="*/ 444 w 498"/>
              <a:gd name="T23" fmla="*/ 203 h 248"/>
              <a:gd name="T24" fmla="*/ 53 w 498"/>
              <a:gd name="T25" fmla="*/ 203 h 248"/>
              <a:gd name="T26" fmla="*/ 53 w 498"/>
              <a:gd name="T27" fmla="*/ 53 h 248"/>
              <a:gd name="T28" fmla="*/ 444 w 498"/>
              <a:gd name="T29" fmla="*/ 53 h 248"/>
              <a:gd name="T30" fmla="*/ 444 w 498"/>
              <a:gd name="T31" fmla="*/ 203 h 248"/>
              <a:gd name="T32" fmla="*/ 426 w 498"/>
              <a:gd name="T33" fmla="*/ 79 h 248"/>
              <a:gd name="T34" fmla="*/ 426 w 498"/>
              <a:gd name="T35" fmla="*/ 79 h 248"/>
              <a:gd name="T36" fmla="*/ 319 w 498"/>
              <a:gd name="T37" fmla="*/ 79 h 248"/>
              <a:gd name="T38" fmla="*/ 319 w 498"/>
              <a:gd name="T39" fmla="*/ 177 h 248"/>
              <a:gd name="T40" fmla="*/ 426 w 498"/>
              <a:gd name="T41" fmla="*/ 177 h 248"/>
              <a:gd name="T42" fmla="*/ 426 w 498"/>
              <a:gd name="T43" fmla="*/ 79 h 248"/>
              <a:gd name="T44" fmla="*/ 178 w 498"/>
              <a:gd name="T45" fmla="*/ 79 h 248"/>
              <a:gd name="T46" fmla="*/ 178 w 498"/>
              <a:gd name="T47" fmla="*/ 79 h 248"/>
              <a:gd name="T48" fmla="*/ 72 w 498"/>
              <a:gd name="T49" fmla="*/ 79 h 248"/>
              <a:gd name="T50" fmla="*/ 72 w 498"/>
              <a:gd name="T51" fmla="*/ 177 h 248"/>
              <a:gd name="T52" fmla="*/ 178 w 498"/>
              <a:gd name="T53" fmla="*/ 177 h 248"/>
              <a:gd name="T54" fmla="*/ 178 w 498"/>
              <a:gd name="T55" fmla="*/ 79 h 248"/>
              <a:gd name="T56" fmla="*/ 301 w 498"/>
              <a:gd name="T57" fmla="*/ 79 h 248"/>
              <a:gd name="T58" fmla="*/ 301 w 498"/>
              <a:gd name="T59" fmla="*/ 79 h 248"/>
              <a:gd name="T60" fmla="*/ 195 w 498"/>
              <a:gd name="T61" fmla="*/ 79 h 248"/>
              <a:gd name="T62" fmla="*/ 195 w 498"/>
              <a:gd name="T63" fmla="*/ 177 h 248"/>
              <a:gd name="T64" fmla="*/ 301 w 498"/>
              <a:gd name="T65" fmla="*/ 177 h 248"/>
              <a:gd name="T66" fmla="*/ 301 w 498"/>
              <a:gd name="T67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891156" y="1086123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2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 flipH="1">
            <a:off x="0" y="-1"/>
            <a:ext cx="12195251" cy="6858001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 t="-25963" b="-249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609600" y="584231"/>
            <a:ext cx="10972800" cy="697563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b="1" dirty="0" smtClean="0">
                <a:solidFill>
                  <a:prstClr val="white"/>
                </a:solidFill>
                <a:latin typeface="+mn-lt"/>
              </a:rPr>
              <a:t>Benefits of App Model</a:t>
            </a:r>
            <a:endParaRPr lang="en-US" sz="3733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91200" y="1236642"/>
            <a:ext cx="609600" cy="31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36405" y="2788351"/>
            <a:ext cx="2441195" cy="734703"/>
            <a:chOff x="6627304" y="2091263"/>
            <a:chExt cx="1830896" cy="551027"/>
          </a:xfrm>
        </p:grpSpPr>
        <p:grpSp>
          <p:nvGrpSpPr>
            <p:cNvPr id="100" name="Group 99"/>
            <p:cNvGrpSpPr/>
            <p:nvPr/>
          </p:nvGrpSpPr>
          <p:grpSpPr>
            <a:xfrm>
              <a:off x="6627304" y="2166263"/>
              <a:ext cx="401025" cy="401024"/>
              <a:chOff x="6665323" y="3562825"/>
              <a:chExt cx="587140" cy="587140"/>
            </a:xfrm>
          </p:grpSpPr>
          <p:sp>
            <p:nvSpPr>
              <p:cNvPr id="102" name="Freeform 19"/>
              <p:cNvSpPr>
                <a:spLocks noEditPoints="1"/>
              </p:cNvSpPr>
              <p:nvPr/>
            </p:nvSpPr>
            <p:spPr bwMode="auto">
              <a:xfrm>
                <a:off x="6808144" y="3735126"/>
                <a:ext cx="301499" cy="242538"/>
              </a:xfrm>
              <a:custGeom>
                <a:avLst/>
                <a:gdLst>
                  <a:gd name="T0" fmla="*/ 393 w 400"/>
                  <a:gd name="T1" fmla="*/ 61 h 322"/>
                  <a:gd name="T2" fmla="*/ 300 w 400"/>
                  <a:gd name="T3" fmla="*/ 3 h 322"/>
                  <a:gd name="T4" fmla="*/ 286 w 400"/>
                  <a:gd name="T5" fmla="*/ 3 h 322"/>
                  <a:gd name="T6" fmla="*/ 200 w 400"/>
                  <a:gd name="T7" fmla="*/ 57 h 322"/>
                  <a:gd name="T8" fmla="*/ 113 w 400"/>
                  <a:gd name="T9" fmla="*/ 3 h 322"/>
                  <a:gd name="T10" fmla="*/ 100 w 400"/>
                  <a:gd name="T11" fmla="*/ 3 h 322"/>
                  <a:gd name="T12" fmla="*/ 6 w 400"/>
                  <a:gd name="T13" fmla="*/ 61 h 322"/>
                  <a:gd name="T14" fmla="*/ 0 w 400"/>
                  <a:gd name="T15" fmla="*/ 73 h 322"/>
                  <a:gd name="T16" fmla="*/ 0 w 400"/>
                  <a:gd name="T17" fmla="*/ 307 h 322"/>
                  <a:gd name="T18" fmla="*/ 6 w 400"/>
                  <a:gd name="T19" fmla="*/ 319 h 322"/>
                  <a:gd name="T20" fmla="*/ 20 w 400"/>
                  <a:gd name="T21" fmla="*/ 319 h 322"/>
                  <a:gd name="T22" fmla="*/ 106 w 400"/>
                  <a:gd name="T23" fmla="*/ 265 h 322"/>
                  <a:gd name="T24" fmla="*/ 193 w 400"/>
                  <a:gd name="T25" fmla="*/ 319 h 322"/>
                  <a:gd name="T26" fmla="*/ 207 w 400"/>
                  <a:gd name="T27" fmla="*/ 319 h 322"/>
                  <a:gd name="T28" fmla="*/ 293 w 400"/>
                  <a:gd name="T29" fmla="*/ 265 h 322"/>
                  <a:gd name="T30" fmla="*/ 380 w 400"/>
                  <a:gd name="T31" fmla="*/ 319 h 322"/>
                  <a:gd name="T32" fmla="*/ 387 w 400"/>
                  <a:gd name="T33" fmla="*/ 321 h 322"/>
                  <a:gd name="T34" fmla="*/ 393 w 400"/>
                  <a:gd name="T35" fmla="*/ 319 h 322"/>
                  <a:gd name="T36" fmla="*/ 400 w 400"/>
                  <a:gd name="T37" fmla="*/ 307 h 322"/>
                  <a:gd name="T38" fmla="*/ 400 w 400"/>
                  <a:gd name="T39" fmla="*/ 73 h 322"/>
                  <a:gd name="T40" fmla="*/ 393 w 400"/>
                  <a:gd name="T41" fmla="*/ 61 h 322"/>
                  <a:gd name="T42" fmla="*/ 93 w 400"/>
                  <a:gd name="T43" fmla="*/ 241 h 322"/>
                  <a:gd name="T44" fmla="*/ 26 w 400"/>
                  <a:gd name="T45" fmla="*/ 283 h 322"/>
                  <a:gd name="T46" fmla="*/ 26 w 400"/>
                  <a:gd name="T47" fmla="*/ 81 h 322"/>
                  <a:gd name="T48" fmla="*/ 93 w 400"/>
                  <a:gd name="T49" fmla="*/ 39 h 322"/>
                  <a:gd name="T50" fmla="*/ 93 w 400"/>
                  <a:gd name="T51" fmla="*/ 241 h 322"/>
                  <a:gd name="T52" fmla="*/ 187 w 400"/>
                  <a:gd name="T53" fmla="*/ 283 h 322"/>
                  <a:gd name="T54" fmla="*/ 119 w 400"/>
                  <a:gd name="T55" fmla="*/ 241 h 322"/>
                  <a:gd name="T56" fmla="*/ 119 w 400"/>
                  <a:gd name="T57" fmla="*/ 39 h 322"/>
                  <a:gd name="T58" fmla="*/ 187 w 400"/>
                  <a:gd name="T59" fmla="*/ 81 h 322"/>
                  <a:gd name="T60" fmla="*/ 187 w 400"/>
                  <a:gd name="T61" fmla="*/ 283 h 322"/>
                  <a:gd name="T62" fmla="*/ 280 w 400"/>
                  <a:gd name="T63" fmla="*/ 241 h 322"/>
                  <a:gd name="T64" fmla="*/ 213 w 400"/>
                  <a:gd name="T65" fmla="*/ 283 h 322"/>
                  <a:gd name="T66" fmla="*/ 213 w 400"/>
                  <a:gd name="T67" fmla="*/ 81 h 322"/>
                  <a:gd name="T68" fmla="*/ 280 w 400"/>
                  <a:gd name="T69" fmla="*/ 39 h 322"/>
                  <a:gd name="T70" fmla="*/ 280 w 400"/>
                  <a:gd name="T71" fmla="*/ 241 h 322"/>
                  <a:gd name="T72" fmla="*/ 374 w 400"/>
                  <a:gd name="T73" fmla="*/ 283 h 322"/>
                  <a:gd name="T74" fmla="*/ 306 w 400"/>
                  <a:gd name="T75" fmla="*/ 241 h 322"/>
                  <a:gd name="T76" fmla="*/ 306 w 400"/>
                  <a:gd name="T77" fmla="*/ 39 h 322"/>
                  <a:gd name="T78" fmla="*/ 374 w 400"/>
                  <a:gd name="T79" fmla="*/ 81 h 322"/>
                  <a:gd name="T80" fmla="*/ 374 w 400"/>
                  <a:gd name="T81" fmla="*/ 283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0" h="322">
                    <a:moveTo>
                      <a:pt x="393" y="61"/>
                    </a:moveTo>
                    <a:cubicBezTo>
                      <a:pt x="300" y="3"/>
                      <a:pt x="300" y="3"/>
                      <a:pt x="300" y="3"/>
                    </a:cubicBezTo>
                    <a:cubicBezTo>
                      <a:pt x="296" y="0"/>
                      <a:pt x="291" y="0"/>
                      <a:pt x="286" y="3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09" y="0"/>
                      <a:pt x="104" y="0"/>
                      <a:pt x="100" y="3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2" y="64"/>
                      <a:pt x="0" y="68"/>
                      <a:pt x="0" y="73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12"/>
                      <a:pt x="2" y="317"/>
                      <a:pt x="6" y="319"/>
                    </a:cubicBezTo>
                    <a:cubicBezTo>
                      <a:pt x="11" y="322"/>
                      <a:pt x="16" y="321"/>
                      <a:pt x="20" y="319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93" y="319"/>
                      <a:pt x="193" y="319"/>
                      <a:pt x="193" y="319"/>
                    </a:cubicBezTo>
                    <a:cubicBezTo>
                      <a:pt x="197" y="322"/>
                      <a:pt x="202" y="322"/>
                      <a:pt x="207" y="319"/>
                    </a:cubicBezTo>
                    <a:cubicBezTo>
                      <a:pt x="293" y="265"/>
                      <a:pt x="293" y="265"/>
                      <a:pt x="293" y="265"/>
                    </a:cubicBezTo>
                    <a:cubicBezTo>
                      <a:pt x="380" y="319"/>
                      <a:pt x="380" y="319"/>
                      <a:pt x="380" y="319"/>
                    </a:cubicBezTo>
                    <a:cubicBezTo>
                      <a:pt x="382" y="320"/>
                      <a:pt x="384" y="321"/>
                      <a:pt x="387" y="321"/>
                    </a:cubicBezTo>
                    <a:cubicBezTo>
                      <a:pt x="389" y="321"/>
                      <a:pt x="391" y="320"/>
                      <a:pt x="393" y="319"/>
                    </a:cubicBezTo>
                    <a:cubicBezTo>
                      <a:pt x="397" y="317"/>
                      <a:pt x="400" y="312"/>
                      <a:pt x="400" y="307"/>
                    </a:cubicBezTo>
                    <a:cubicBezTo>
                      <a:pt x="400" y="73"/>
                      <a:pt x="400" y="73"/>
                      <a:pt x="400" y="73"/>
                    </a:cubicBezTo>
                    <a:cubicBezTo>
                      <a:pt x="400" y="68"/>
                      <a:pt x="397" y="64"/>
                      <a:pt x="393" y="61"/>
                    </a:cubicBezTo>
                    <a:close/>
                    <a:moveTo>
                      <a:pt x="93" y="241"/>
                    </a:moveTo>
                    <a:cubicBezTo>
                      <a:pt x="26" y="283"/>
                      <a:pt x="26" y="283"/>
                      <a:pt x="26" y="283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93" y="39"/>
                      <a:pt x="93" y="39"/>
                      <a:pt x="93" y="39"/>
                    </a:cubicBezTo>
                    <a:lnTo>
                      <a:pt x="93" y="241"/>
                    </a:lnTo>
                    <a:close/>
                    <a:moveTo>
                      <a:pt x="187" y="283"/>
                    </a:moveTo>
                    <a:cubicBezTo>
                      <a:pt x="119" y="241"/>
                      <a:pt x="119" y="241"/>
                      <a:pt x="119" y="241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87" y="81"/>
                      <a:pt x="187" y="81"/>
                      <a:pt x="187" y="81"/>
                    </a:cubicBezTo>
                    <a:lnTo>
                      <a:pt x="187" y="283"/>
                    </a:lnTo>
                    <a:close/>
                    <a:moveTo>
                      <a:pt x="280" y="241"/>
                    </a:moveTo>
                    <a:cubicBezTo>
                      <a:pt x="213" y="283"/>
                      <a:pt x="213" y="283"/>
                      <a:pt x="213" y="283"/>
                    </a:cubicBezTo>
                    <a:cubicBezTo>
                      <a:pt x="213" y="81"/>
                      <a:pt x="213" y="81"/>
                      <a:pt x="213" y="81"/>
                    </a:cubicBezTo>
                    <a:cubicBezTo>
                      <a:pt x="280" y="39"/>
                      <a:pt x="280" y="39"/>
                      <a:pt x="280" y="39"/>
                    </a:cubicBezTo>
                    <a:lnTo>
                      <a:pt x="280" y="241"/>
                    </a:lnTo>
                    <a:close/>
                    <a:moveTo>
                      <a:pt x="374" y="283"/>
                    </a:move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6" y="39"/>
                      <a:pt x="306" y="39"/>
                      <a:pt x="306" y="39"/>
                    </a:cubicBezTo>
                    <a:cubicBezTo>
                      <a:pt x="374" y="81"/>
                      <a:pt x="374" y="81"/>
                      <a:pt x="374" y="81"/>
                    </a:cubicBezTo>
                    <a:lnTo>
                      <a:pt x="374" y="2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23"/>
              <p:cNvSpPr>
                <a:spLocks noEditPoints="1"/>
              </p:cNvSpPr>
              <p:nvPr/>
            </p:nvSpPr>
            <p:spPr bwMode="auto">
              <a:xfrm>
                <a:off x="6665323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7086300" y="2091263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Easy to Replace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Apps are easy to replace then hardware devices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36405" y="3845766"/>
            <a:ext cx="2441195" cy="734703"/>
            <a:chOff x="6627304" y="2884324"/>
            <a:chExt cx="1830896" cy="5510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6627304" y="2959325"/>
              <a:ext cx="401025" cy="401025"/>
              <a:chOff x="7740352" y="3562825"/>
              <a:chExt cx="587140" cy="587140"/>
            </a:xfrm>
          </p:grpSpPr>
          <p:sp>
            <p:nvSpPr>
              <p:cNvPr id="107" name="Freeform 23"/>
              <p:cNvSpPr>
                <a:spLocks noEditPoints="1"/>
              </p:cNvSpPr>
              <p:nvPr/>
            </p:nvSpPr>
            <p:spPr bwMode="auto">
              <a:xfrm>
                <a:off x="7740352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27"/>
              <p:cNvSpPr>
                <a:spLocks noEditPoints="1"/>
              </p:cNvSpPr>
              <p:nvPr/>
            </p:nvSpPr>
            <p:spPr bwMode="auto">
              <a:xfrm>
                <a:off x="7931746" y="3722078"/>
                <a:ext cx="204352" cy="268635"/>
              </a:xfrm>
              <a:custGeom>
                <a:avLst/>
                <a:gdLst>
                  <a:gd name="T0" fmla="*/ 96 w 256"/>
                  <a:gd name="T1" fmla="*/ 48 h 336"/>
                  <a:gd name="T2" fmla="*/ 48 w 256"/>
                  <a:gd name="T3" fmla="*/ 0 h 336"/>
                  <a:gd name="T4" fmla="*/ 0 w 256"/>
                  <a:gd name="T5" fmla="*/ 48 h 336"/>
                  <a:gd name="T6" fmla="*/ 29 w 256"/>
                  <a:gd name="T7" fmla="*/ 92 h 336"/>
                  <a:gd name="T8" fmla="*/ 29 w 256"/>
                  <a:gd name="T9" fmla="*/ 244 h 336"/>
                  <a:gd name="T10" fmla="*/ 0 w 256"/>
                  <a:gd name="T11" fmla="*/ 288 h 336"/>
                  <a:gd name="T12" fmla="*/ 48 w 256"/>
                  <a:gd name="T13" fmla="*/ 336 h 336"/>
                  <a:gd name="T14" fmla="*/ 96 w 256"/>
                  <a:gd name="T15" fmla="*/ 288 h 336"/>
                  <a:gd name="T16" fmla="*/ 67 w 256"/>
                  <a:gd name="T17" fmla="*/ 244 h 336"/>
                  <a:gd name="T18" fmla="*/ 67 w 256"/>
                  <a:gd name="T19" fmla="*/ 92 h 336"/>
                  <a:gd name="T20" fmla="*/ 96 w 256"/>
                  <a:gd name="T21" fmla="*/ 48 h 336"/>
                  <a:gd name="T22" fmla="*/ 75 w 256"/>
                  <a:gd name="T23" fmla="*/ 288 h 336"/>
                  <a:gd name="T24" fmla="*/ 48 w 256"/>
                  <a:gd name="T25" fmla="*/ 316 h 336"/>
                  <a:gd name="T26" fmla="*/ 20 w 256"/>
                  <a:gd name="T27" fmla="*/ 288 h 336"/>
                  <a:gd name="T28" fmla="*/ 48 w 256"/>
                  <a:gd name="T29" fmla="*/ 260 h 336"/>
                  <a:gd name="T30" fmla="*/ 75 w 256"/>
                  <a:gd name="T31" fmla="*/ 288 h 336"/>
                  <a:gd name="T32" fmla="*/ 48 w 256"/>
                  <a:gd name="T33" fmla="*/ 76 h 336"/>
                  <a:gd name="T34" fmla="*/ 20 w 256"/>
                  <a:gd name="T35" fmla="*/ 48 h 336"/>
                  <a:gd name="T36" fmla="*/ 48 w 256"/>
                  <a:gd name="T37" fmla="*/ 20 h 336"/>
                  <a:gd name="T38" fmla="*/ 75 w 256"/>
                  <a:gd name="T39" fmla="*/ 48 h 336"/>
                  <a:gd name="T40" fmla="*/ 48 w 256"/>
                  <a:gd name="T41" fmla="*/ 76 h 336"/>
                  <a:gd name="T42" fmla="*/ 227 w 256"/>
                  <a:gd name="T43" fmla="*/ 244 h 336"/>
                  <a:gd name="T44" fmla="*/ 227 w 256"/>
                  <a:gd name="T45" fmla="*/ 92 h 336"/>
                  <a:gd name="T46" fmla="*/ 256 w 256"/>
                  <a:gd name="T47" fmla="*/ 48 h 336"/>
                  <a:gd name="T48" fmla="*/ 208 w 256"/>
                  <a:gd name="T49" fmla="*/ 0 h 336"/>
                  <a:gd name="T50" fmla="*/ 160 w 256"/>
                  <a:gd name="T51" fmla="*/ 48 h 336"/>
                  <a:gd name="T52" fmla="*/ 189 w 256"/>
                  <a:gd name="T53" fmla="*/ 92 h 336"/>
                  <a:gd name="T54" fmla="*/ 189 w 256"/>
                  <a:gd name="T55" fmla="*/ 244 h 336"/>
                  <a:gd name="T56" fmla="*/ 160 w 256"/>
                  <a:gd name="T57" fmla="*/ 288 h 336"/>
                  <a:gd name="T58" fmla="*/ 208 w 256"/>
                  <a:gd name="T59" fmla="*/ 336 h 336"/>
                  <a:gd name="T60" fmla="*/ 256 w 256"/>
                  <a:gd name="T61" fmla="*/ 288 h 336"/>
                  <a:gd name="T62" fmla="*/ 227 w 256"/>
                  <a:gd name="T63" fmla="*/ 244 h 336"/>
                  <a:gd name="T64" fmla="*/ 180 w 256"/>
                  <a:gd name="T65" fmla="*/ 48 h 336"/>
                  <a:gd name="T66" fmla="*/ 208 w 256"/>
                  <a:gd name="T67" fmla="*/ 20 h 336"/>
                  <a:gd name="T68" fmla="*/ 235 w 256"/>
                  <a:gd name="T69" fmla="*/ 48 h 336"/>
                  <a:gd name="T70" fmla="*/ 208 w 256"/>
                  <a:gd name="T71" fmla="*/ 76 h 336"/>
                  <a:gd name="T72" fmla="*/ 180 w 256"/>
                  <a:gd name="T73" fmla="*/ 48 h 336"/>
                  <a:gd name="T74" fmla="*/ 208 w 256"/>
                  <a:gd name="T75" fmla="*/ 316 h 336"/>
                  <a:gd name="T76" fmla="*/ 180 w 256"/>
                  <a:gd name="T77" fmla="*/ 288 h 336"/>
                  <a:gd name="T78" fmla="*/ 208 w 256"/>
                  <a:gd name="T79" fmla="*/ 260 h 336"/>
                  <a:gd name="T80" fmla="*/ 235 w 256"/>
                  <a:gd name="T81" fmla="*/ 288 h 336"/>
                  <a:gd name="T82" fmla="*/ 208 w 256"/>
                  <a:gd name="T83" fmla="*/ 31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6" h="336">
                    <a:moveTo>
                      <a:pt x="96" y="48"/>
                    </a:moveTo>
                    <a:cubicBezTo>
                      <a:pt x="96" y="21"/>
                      <a:pt x="74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68"/>
                      <a:pt x="12" y="85"/>
                      <a:pt x="29" y="92"/>
                    </a:cubicBezTo>
                    <a:cubicBezTo>
                      <a:pt x="29" y="244"/>
                      <a:pt x="29" y="244"/>
                      <a:pt x="29" y="244"/>
                    </a:cubicBezTo>
                    <a:cubicBezTo>
                      <a:pt x="12" y="251"/>
                      <a:pt x="0" y="268"/>
                      <a:pt x="0" y="288"/>
                    </a:cubicBezTo>
                    <a:cubicBezTo>
                      <a:pt x="0" y="314"/>
                      <a:pt x="21" y="336"/>
                      <a:pt x="48" y="336"/>
                    </a:cubicBezTo>
                    <a:cubicBezTo>
                      <a:pt x="74" y="336"/>
                      <a:pt x="96" y="314"/>
                      <a:pt x="96" y="288"/>
                    </a:cubicBezTo>
                    <a:cubicBezTo>
                      <a:pt x="96" y="268"/>
                      <a:pt x="84" y="251"/>
                      <a:pt x="67" y="24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4" y="85"/>
                      <a:pt x="96" y="68"/>
                      <a:pt x="96" y="48"/>
                    </a:cubicBezTo>
                    <a:close/>
                    <a:moveTo>
                      <a:pt x="75" y="288"/>
                    </a:moveTo>
                    <a:cubicBezTo>
                      <a:pt x="75" y="303"/>
                      <a:pt x="63" y="316"/>
                      <a:pt x="48" y="316"/>
                    </a:cubicBezTo>
                    <a:cubicBezTo>
                      <a:pt x="32" y="316"/>
                      <a:pt x="20" y="303"/>
                      <a:pt x="20" y="288"/>
                    </a:cubicBezTo>
                    <a:cubicBezTo>
                      <a:pt x="20" y="273"/>
                      <a:pt x="32" y="260"/>
                      <a:pt x="48" y="260"/>
                    </a:cubicBezTo>
                    <a:cubicBezTo>
                      <a:pt x="63" y="260"/>
                      <a:pt x="75" y="273"/>
                      <a:pt x="75" y="288"/>
                    </a:cubicBezTo>
                    <a:close/>
                    <a:moveTo>
                      <a:pt x="48" y="76"/>
                    </a:moveTo>
                    <a:cubicBezTo>
                      <a:pt x="32" y="76"/>
                      <a:pt x="20" y="63"/>
                      <a:pt x="20" y="48"/>
                    </a:cubicBezTo>
                    <a:cubicBezTo>
                      <a:pt x="20" y="33"/>
                      <a:pt x="32" y="20"/>
                      <a:pt x="48" y="20"/>
                    </a:cubicBezTo>
                    <a:cubicBezTo>
                      <a:pt x="63" y="20"/>
                      <a:pt x="75" y="33"/>
                      <a:pt x="75" y="48"/>
                    </a:cubicBezTo>
                    <a:cubicBezTo>
                      <a:pt x="75" y="63"/>
                      <a:pt x="63" y="76"/>
                      <a:pt x="48" y="76"/>
                    </a:cubicBezTo>
                    <a:close/>
                    <a:moveTo>
                      <a:pt x="227" y="244"/>
                    </a:moveTo>
                    <a:cubicBezTo>
                      <a:pt x="227" y="92"/>
                      <a:pt x="227" y="92"/>
                      <a:pt x="227" y="92"/>
                    </a:cubicBezTo>
                    <a:cubicBezTo>
                      <a:pt x="244" y="85"/>
                      <a:pt x="256" y="68"/>
                      <a:pt x="256" y="48"/>
                    </a:cubicBezTo>
                    <a:cubicBezTo>
                      <a:pt x="256" y="21"/>
                      <a:pt x="234" y="0"/>
                      <a:pt x="208" y="0"/>
                    </a:cubicBezTo>
                    <a:cubicBezTo>
                      <a:pt x="181" y="0"/>
                      <a:pt x="160" y="21"/>
                      <a:pt x="160" y="48"/>
                    </a:cubicBezTo>
                    <a:cubicBezTo>
                      <a:pt x="160" y="68"/>
                      <a:pt x="172" y="85"/>
                      <a:pt x="189" y="92"/>
                    </a:cubicBezTo>
                    <a:cubicBezTo>
                      <a:pt x="189" y="244"/>
                      <a:pt x="189" y="244"/>
                      <a:pt x="189" y="244"/>
                    </a:cubicBezTo>
                    <a:cubicBezTo>
                      <a:pt x="172" y="251"/>
                      <a:pt x="160" y="268"/>
                      <a:pt x="160" y="288"/>
                    </a:cubicBezTo>
                    <a:cubicBezTo>
                      <a:pt x="160" y="314"/>
                      <a:pt x="181" y="336"/>
                      <a:pt x="208" y="336"/>
                    </a:cubicBezTo>
                    <a:cubicBezTo>
                      <a:pt x="234" y="336"/>
                      <a:pt x="256" y="314"/>
                      <a:pt x="256" y="288"/>
                    </a:cubicBezTo>
                    <a:cubicBezTo>
                      <a:pt x="256" y="268"/>
                      <a:pt x="244" y="251"/>
                      <a:pt x="227" y="244"/>
                    </a:cubicBezTo>
                    <a:close/>
                    <a:moveTo>
                      <a:pt x="180" y="48"/>
                    </a:moveTo>
                    <a:cubicBezTo>
                      <a:pt x="180" y="33"/>
                      <a:pt x="192" y="20"/>
                      <a:pt x="208" y="20"/>
                    </a:cubicBezTo>
                    <a:cubicBezTo>
                      <a:pt x="223" y="20"/>
                      <a:pt x="235" y="33"/>
                      <a:pt x="235" y="48"/>
                    </a:cubicBezTo>
                    <a:cubicBezTo>
                      <a:pt x="235" y="63"/>
                      <a:pt x="223" y="76"/>
                      <a:pt x="208" y="76"/>
                    </a:cubicBezTo>
                    <a:cubicBezTo>
                      <a:pt x="192" y="76"/>
                      <a:pt x="180" y="63"/>
                      <a:pt x="180" y="48"/>
                    </a:cubicBezTo>
                    <a:close/>
                    <a:moveTo>
                      <a:pt x="208" y="316"/>
                    </a:moveTo>
                    <a:cubicBezTo>
                      <a:pt x="192" y="316"/>
                      <a:pt x="180" y="303"/>
                      <a:pt x="180" y="288"/>
                    </a:cubicBezTo>
                    <a:cubicBezTo>
                      <a:pt x="180" y="273"/>
                      <a:pt x="192" y="260"/>
                      <a:pt x="208" y="260"/>
                    </a:cubicBezTo>
                    <a:cubicBezTo>
                      <a:pt x="223" y="260"/>
                      <a:pt x="235" y="273"/>
                      <a:pt x="235" y="288"/>
                    </a:cubicBezTo>
                    <a:cubicBezTo>
                      <a:pt x="235" y="303"/>
                      <a:pt x="223" y="316"/>
                      <a:pt x="208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Content Placeholder 2"/>
            <p:cNvSpPr txBox="1">
              <a:spLocks/>
            </p:cNvSpPr>
            <p:nvPr/>
          </p:nvSpPr>
          <p:spPr>
            <a:xfrm>
              <a:off x="7086300" y="2884324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Cost Effective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Apps based development is less cost then hardware based counterparts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36405" y="4827898"/>
            <a:ext cx="2441195" cy="734703"/>
            <a:chOff x="6627304" y="3620923"/>
            <a:chExt cx="1830896" cy="551027"/>
          </a:xfrm>
        </p:grpSpPr>
        <p:grpSp>
          <p:nvGrpSpPr>
            <p:cNvPr id="95" name="Group 94"/>
            <p:cNvGrpSpPr/>
            <p:nvPr/>
          </p:nvGrpSpPr>
          <p:grpSpPr>
            <a:xfrm>
              <a:off x="6627304" y="3695926"/>
              <a:ext cx="401025" cy="401024"/>
              <a:chOff x="5607375" y="3562825"/>
              <a:chExt cx="587140" cy="587140"/>
            </a:xfrm>
          </p:grpSpPr>
          <p:sp>
            <p:nvSpPr>
              <p:cNvPr id="97" name="Freeform 15"/>
              <p:cNvSpPr>
                <a:spLocks noEditPoints="1"/>
              </p:cNvSpPr>
              <p:nvPr/>
            </p:nvSpPr>
            <p:spPr bwMode="auto">
              <a:xfrm>
                <a:off x="5746497" y="3702123"/>
                <a:ext cx="308897" cy="30854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Freeform 23"/>
              <p:cNvSpPr>
                <a:spLocks noEditPoints="1"/>
              </p:cNvSpPr>
              <p:nvPr/>
            </p:nvSpPr>
            <p:spPr bwMode="auto">
              <a:xfrm>
                <a:off x="5607375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1" name="Content Placeholder 2"/>
            <p:cNvSpPr txBox="1">
              <a:spLocks/>
            </p:cNvSpPr>
            <p:nvPr/>
          </p:nvSpPr>
          <p:spPr>
            <a:xfrm>
              <a:off x="7086300" y="3620923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Future Proof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Since it is app, we develop extensions to support any modules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2788351"/>
            <a:ext cx="2465099" cy="734703"/>
            <a:chOff x="685800" y="2091263"/>
            <a:chExt cx="1848824" cy="551027"/>
          </a:xfrm>
        </p:grpSpPr>
        <p:grpSp>
          <p:nvGrpSpPr>
            <p:cNvPr id="81" name="Group 80"/>
            <p:cNvGrpSpPr/>
            <p:nvPr/>
          </p:nvGrpSpPr>
          <p:grpSpPr>
            <a:xfrm>
              <a:off x="2133599" y="2170725"/>
              <a:ext cx="401025" cy="401025"/>
              <a:chOff x="3707904" y="1338582"/>
              <a:chExt cx="587140" cy="587140"/>
            </a:xfrm>
            <a:solidFill>
              <a:schemeClr val="accent2"/>
            </a:solidFill>
          </p:grpSpPr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3869342" y="1489799"/>
                <a:ext cx="232459" cy="261709"/>
              </a:xfrm>
              <a:custGeom>
                <a:avLst/>
                <a:gdLst>
                  <a:gd name="T0" fmla="*/ 300 w 320"/>
                  <a:gd name="T1" fmla="*/ 0 h 360"/>
                  <a:gd name="T2" fmla="*/ 256 w 320"/>
                  <a:gd name="T3" fmla="*/ 0 h 360"/>
                  <a:gd name="T4" fmla="*/ 240 w 320"/>
                  <a:gd name="T5" fmla="*/ 20 h 360"/>
                  <a:gd name="T6" fmla="*/ 240 w 320"/>
                  <a:gd name="T7" fmla="*/ 360 h 360"/>
                  <a:gd name="T8" fmla="*/ 320 w 320"/>
                  <a:gd name="T9" fmla="*/ 360 h 360"/>
                  <a:gd name="T10" fmla="*/ 320 w 320"/>
                  <a:gd name="T11" fmla="*/ 20 h 360"/>
                  <a:gd name="T12" fmla="*/ 300 w 320"/>
                  <a:gd name="T13" fmla="*/ 0 h 360"/>
                  <a:gd name="T14" fmla="*/ 180 w 320"/>
                  <a:gd name="T15" fmla="*/ 120 h 360"/>
                  <a:gd name="T16" fmla="*/ 136 w 320"/>
                  <a:gd name="T17" fmla="*/ 120 h 360"/>
                  <a:gd name="T18" fmla="*/ 120 w 320"/>
                  <a:gd name="T19" fmla="*/ 140 h 360"/>
                  <a:gd name="T20" fmla="*/ 120 w 320"/>
                  <a:gd name="T21" fmla="*/ 360 h 360"/>
                  <a:gd name="T22" fmla="*/ 200 w 320"/>
                  <a:gd name="T23" fmla="*/ 360 h 360"/>
                  <a:gd name="T24" fmla="*/ 200 w 320"/>
                  <a:gd name="T25" fmla="*/ 140 h 360"/>
                  <a:gd name="T26" fmla="*/ 180 w 320"/>
                  <a:gd name="T27" fmla="*/ 120 h 360"/>
                  <a:gd name="T28" fmla="*/ 60 w 320"/>
                  <a:gd name="T29" fmla="*/ 240 h 360"/>
                  <a:gd name="T30" fmla="*/ 16 w 320"/>
                  <a:gd name="T31" fmla="*/ 240 h 360"/>
                  <a:gd name="T32" fmla="*/ 0 w 320"/>
                  <a:gd name="T33" fmla="*/ 260 h 360"/>
                  <a:gd name="T34" fmla="*/ 0 w 320"/>
                  <a:gd name="T35" fmla="*/ 360 h 360"/>
                  <a:gd name="T36" fmla="*/ 80 w 320"/>
                  <a:gd name="T37" fmla="*/ 360 h 360"/>
                  <a:gd name="T38" fmla="*/ 80 w 320"/>
                  <a:gd name="T39" fmla="*/ 260 h 360"/>
                  <a:gd name="T40" fmla="*/ 60 w 320"/>
                  <a:gd name="T41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0" h="360">
                    <a:moveTo>
                      <a:pt x="300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5" y="0"/>
                      <a:pt x="240" y="9"/>
                      <a:pt x="240" y="2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320" y="360"/>
                      <a:pt x="320" y="360"/>
                      <a:pt x="320" y="360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20" y="9"/>
                      <a:pt x="311" y="0"/>
                      <a:pt x="300" y="0"/>
                    </a:cubicBezTo>
                    <a:close/>
                    <a:moveTo>
                      <a:pt x="180" y="120"/>
                    </a:moveTo>
                    <a:cubicBezTo>
                      <a:pt x="136" y="120"/>
                      <a:pt x="136" y="120"/>
                      <a:pt x="136" y="120"/>
                    </a:cubicBezTo>
                    <a:cubicBezTo>
                      <a:pt x="125" y="120"/>
                      <a:pt x="120" y="129"/>
                      <a:pt x="120" y="140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200" y="360"/>
                      <a:pt x="200" y="360"/>
                      <a:pt x="200" y="36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29"/>
                      <a:pt x="191" y="120"/>
                      <a:pt x="180" y="120"/>
                    </a:cubicBezTo>
                    <a:close/>
                    <a:moveTo>
                      <a:pt x="6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5" y="240"/>
                      <a:pt x="0" y="249"/>
                      <a:pt x="0" y="2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80" y="249"/>
                      <a:pt x="71" y="240"/>
                      <a:pt x="60" y="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3707904" y="1338582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685800" y="2091263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App Updates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 algn="r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Easy to push updates to app than firmware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1" y="3845766"/>
            <a:ext cx="2465100" cy="734703"/>
            <a:chOff x="685800" y="2884324"/>
            <a:chExt cx="1848825" cy="551027"/>
          </a:xfrm>
        </p:grpSpPr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685800" y="2884324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Full Control on App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 algn="r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Since we develop the app, we have control to choose features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33600" y="2959325"/>
              <a:ext cx="401025" cy="401025"/>
              <a:chOff x="2133600" y="2959325"/>
              <a:chExt cx="401025" cy="401025"/>
            </a:xfrm>
            <a:solidFill>
              <a:schemeClr val="accent2"/>
            </a:solidFill>
          </p:grpSpPr>
          <p:sp>
            <p:nvSpPr>
              <p:cNvPr id="119" name="Freeform 23"/>
              <p:cNvSpPr>
                <a:spLocks noEditPoints="1"/>
              </p:cNvSpPr>
              <p:nvPr/>
            </p:nvSpPr>
            <p:spPr bwMode="auto">
              <a:xfrm>
                <a:off x="2133600" y="2959325"/>
                <a:ext cx="401025" cy="401025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2261806" y="3069313"/>
                <a:ext cx="144612" cy="181051"/>
              </a:xfrm>
              <a:custGeom>
                <a:avLst/>
                <a:gdLst>
                  <a:gd name="T0" fmla="*/ 311 w 321"/>
                  <a:gd name="T1" fmla="*/ 99 h 402"/>
                  <a:gd name="T2" fmla="*/ 189 w 321"/>
                  <a:gd name="T3" fmla="*/ 11 h 402"/>
                  <a:gd name="T4" fmla="*/ 94 w 321"/>
                  <a:gd name="T5" fmla="*/ 126 h 402"/>
                  <a:gd name="T6" fmla="*/ 109 w 321"/>
                  <a:gd name="T7" fmla="*/ 174 h 402"/>
                  <a:gd name="T8" fmla="*/ 6 w 321"/>
                  <a:gd name="T9" fmla="*/ 328 h 402"/>
                  <a:gd name="T10" fmla="*/ 1 w 321"/>
                  <a:gd name="T11" fmla="*/ 351 h 402"/>
                  <a:gd name="T12" fmla="*/ 8 w 321"/>
                  <a:gd name="T13" fmla="*/ 390 h 402"/>
                  <a:gd name="T14" fmla="*/ 22 w 321"/>
                  <a:gd name="T15" fmla="*/ 401 h 402"/>
                  <a:gd name="T16" fmla="*/ 52 w 321"/>
                  <a:gd name="T17" fmla="*/ 395 h 402"/>
                  <a:gd name="T18" fmla="*/ 71 w 321"/>
                  <a:gd name="T19" fmla="*/ 382 h 402"/>
                  <a:gd name="T20" fmla="*/ 111 w 321"/>
                  <a:gd name="T21" fmla="*/ 316 h 402"/>
                  <a:gd name="T22" fmla="*/ 112 w 321"/>
                  <a:gd name="T23" fmla="*/ 316 h 402"/>
                  <a:gd name="T24" fmla="*/ 140 w 321"/>
                  <a:gd name="T25" fmla="*/ 311 h 402"/>
                  <a:gd name="T26" fmla="*/ 187 w 321"/>
                  <a:gd name="T27" fmla="*/ 233 h 402"/>
                  <a:gd name="T28" fmla="*/ 239 w 321"/>
                  <a:gd name="T29" fmla="*/ 232 h 402"/>
                  <a:gd name="T30" fmla="*/ 311 w 321"/>
                  <a:gd name="T31" fmla="*/ 99 h 402"/>
                  <a:gd name="T32" fmla="*/ 260 w 321"/>
                  <a:gd name="T33" fmla="*/ 130 h 402"/>
                  <a:gd name="T34" fmla="*/ 206 w 321"/>
                  <a:gd name="T35" fmla="*/ 120 h 402"/>
                  <a:gd name="T36" fmla="*/ 179 w 321"/>
                  <a:gd name="T37" fmla="*/ 71 h 402"/>
                  <a:gd name="T38" fmla="*/ 248 w 321"/>
                  <a:gd name="T39" fmla="*/ 58 h 402"/>
                  <a:gd name="T40" fmla="*/ 260 w 321"/>
                  <a:gd name="T41" fmla="*/ 13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402">
                    <a:moveTo>
                      <a:pt x="311" y="99"/>
                    </a:moveTo>
                    <a:cubicBezTo>
                      <a:pt x="301" y="40"/>
                      <a:pt x="246" y="0"/>
                      <a:pt x="189" y="11"/>
                    </a:cubicBezTo>
                    <a:cubicBezTo>
                      <a:pt x="132" y="21"/>
                      <a:pt x="84" y="67"/>
                      <a:pt x="94" y="126"/>
                    </a:cubicBezTo>
                    <a:cubicBezTo>
                      <a:pt x="96" y="139"/>
                      <a:pt x="102" y="159"/>
                      <a:pt x="109" y="174"/>
                    </a:cubicBezTo>
                    <a:cubicBezTo>
                      <a:pt x="6" y="328"/>
                      <a:pt x="6" y="328"/>
                      <a:pt x="6" y="328"/>
                    </a:cubicBezTo>
                    <a:cubicBezTo>
                      <a:pt x="2" y="334"/>
                      <a:pt x="0" y="344"/>
                      <a:pt x="1" y="351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9" y="397"/>
                      <a:pt x="15" y="402"/>
                      <a:pt x="22" y="401"/>
                    </a:cubicBezTo>
                    <a:cubicBezTo>
                      <a:pt x="52" y="395"/>
                      <a:pt x="52" y="395"/>
                      <a:pt x="52" y="395"/>
                    </a:cubicBezTo>
                    <a:cubicBezTo>
                      <a:pt x="59" y="394"/>
                      <a:pt x="67" y="388"/>
                      <a:pt x="71" y="382"/>
                    </a:cubicBezTo>
                    <a:cubicBezTo>
                      <a:pt x="111" y="316"/>
                      <a:pt x="111" y="316"/>
                      <a:pt x="111" y="316"/>
                    </a:cubicBezTo>
                    <a:cubicBezTo>
                      <a:pt x="112" y="316"/>
                      <a:pt x="112" y="316"/>
                      <a:pt x="112" y="316"/>
                    </a:cubicBezTo>
                    <a:cubicBezTo>
                      <a:pt x="140" y="311"/>
                      <a:pt x="140" y="311"/>
                      <a:pt x="140" y="311"/>
                    </a:cubicBezTo>
                    <a:cubicBezTo>
                      <a:pt x="187" y="233"/>
                      <a:pt x="187" y="233"/>
                      <a:pt x="187" y="233"/>
                    </a:cubicBezTo>
                    <a:cubicBezTo>
                      <a:pt x="203" y="236"/>
                      <a:pt x="226" y="235"/>
                      <a:pt x="239" y="232"/>
                    </a:cubicBezTo>
                    <a:cubicBezTo>
                      <a:pt x="296" y="222"/>
                      <a:pt x="321" y="159"/>
                      <a:pt x="311" y="99"/>
                    </a:cubicBezTo>
                    <a:close/>
                    <a:moveTo>
                      <a:pt x="260" y="130"/>
                    </a:moveTo>
                    <a:cubicBezTo>
                      <a:pt x="244" y="153"/>
                      <a:pt x="228" y="137"/>
                      <a:pt x="206" y="120"/>
                    </a:cubicBezTo>
                    <a:cubicBezTo>
                      <a:pt x="184" y="104"/>
                      <a:pt x="163" y="94"/>
                      <a:pt x="179" y="71"/>
                    </a:cubicBezTo>
                    <a:cubicBezTo>
                      <a:pt x="195" y="47"/>
                      <a:pt x="226" y="42"/>
                      <a:pt x="248" y="58"/>
                    </a:cubicBezTo>
                    <a:cubicBezTo>
                      <a:pt x="270" y="74"/>
                      <a:pt x="276" y="107"/>
                      <a:pt x="260" y="13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14401" y="4827898"/>
            <a:ext cx="2465100" cy="734703"/>
            <a:chOff x="685800" y="3620923"/>
            <a:chExt cx="1848825" cy="551027"/>
          </a:xfrm>
        </p:grpSpPr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685800" y="3620923"/>
              <a:ext cx="1371900" cy="551027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67" b="1" dirty="0" smtClean="0">
                  <a:solidFill>
                    <a:prstClr val="white"/>
                  </a:solidFill>
                </a:rPr>
                <a:t>Modular</a:t>
              </a:r>
              <a:endParaRPr lang="en-US" sz="1467" b="1" dirty="0">
                <a:solidFill>
                  <a:prstClr val="white"/>
                </a:solidFill>
              </a:endParaRPr>
            </a:p>
            <a:p>
              <a:pPr marL="0" indent="0" algn="r">
                <a:buNone/>
              </a:pPr>
              <a:r>
                <a:rPr lang="en-US" sz="1067" dirty="0" smtClean="0">
                  <a:solidFill>
                    <a:prstClr val="white"/>
                  </a:solidFill>
                </a:rPr>
                <a:t>Can bring any number of software and hardware modules  to work together</a:t>
              </a:r>
              <a:endParaRPr lang="en-US" sz="1067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33600" y="3695926"/>
              <a:ext cx="401025" cy="401024"/>
              <a:chOff x="2133600" y="3695926"/>
              <a:chExt cx="401025" cy="401024"/>
            </a:xfrm>
          </p:grpSpPr>
          <p:sp>
            <p:nvSpPr>
              <p:cNvPr id="114" name="Freeform 23"/>
              <p:cNvSpPr>
                <a:spLocks noEditPoints="1"/>
              </p:cNvSpPr>
              <p:nvPr/>
            </p:nvSpPr>
            <p:spPr bwMode="auto">
              <a:xfrm>
                <a:off x="2133600" y="3695926"/>
                <a:ext cx="401025" cy="401024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6"/>
              <p:cNvSpPr>
                <a:spLocks noEditPoints="1"/>
              </p:cNvSpPr>
              <p:nvPr/>
            </p:nvSpPr>
            <p:spPr bwMode="auto">
              <a:xfrm>
                <a:off x="2246237" y="3846283"/>
                <a:ext cx="167008" cy="100311"/>
              </a:xfrm>
              <a:custGeom>
                <a:avLst/>
                <a:gdLst>
                  <a:gd name="T0" fmla="*/ 308 w 400"/>
                  <a:gd name="T1" fmla="*/ 120 h 240"/>
                  <a:gd name="T2" fmla="*/ 353 w 400"/>
                  <a:gd name="T3" fmla="*/ 33 h 240"/>
                  <a:gd name="T4" fmla="*/ 380 w 400"/>
                  <a:gd name="T5" fmla="*/ 33 h 240"/>
                  <a:gd name="T6" fmla="*/ 307 w 400"/>
                  <a:gd name="T7" fmla="*/ 0 h 240"/>
                  <a:gd name="T8" fmla="*/ 106 w 400"/>
                  <a:gd name="T9" fmla="*/ 0 h 240"/>
                  <a:gd name="T10" fmla="*/ 0 w 400"/>
                  <a:gd name="T11" fmla="*/ 120 h 240"/>
                  <a:gd name="T12" fmla="*/ 106 w 400"/>
                  <a:gd name="T13" fmla="*/ 240 h 240"/>
                  <a:gd name="T14" fmla="*/ 307 w 400"/>
                  <a:gd name="T15" fmla="*/ 240 h 240"/>
                  <a:gd name="T16" fmla="*/ 380 w 400"/>
                  <a:gd name="T17" fmla="*/ 206 h 240"/>
                  <a:gd name="T18" fmla="*/ 353 w 400"/>
                  <a:gd name="T19" fmla="*/ 206 h 240"/>
                  <a:gd name="T20" fmla="*/ 308 w 400"/>
                  <a:gd name="T21" fmla="*/ 120 h 240"/>
                  <a:gd name="T22" fmla="*/ 254 w 400"/>
                  <a:gd name="T23" fmla="*/ 156 h 240"/>
                  <a:gd name="T24" fmla="*/ 240 w 400"/>
                  <a:gd name="T25" fmla="*/ 156 h 240"/>
                  <a:gd name="T26" fmla="*/ 181 w 400"/>
                  <a:gd name="T27" fmla="*/ 129 h 240"/>
                  <a:gd name="T28" fmla="*/ 172 w 400"/>
                  <a:gd name="T29" fmla="*/ 152 h 240"/>
                  <a:gd name="T30" fmla="*/ 147 w 400"/>
                  <a:gd name="T31" fmla="*/ 160 h 240"/>
                  <a:gd name="T32" fmla="*/ 76 w 400"/>
                  <a:gd name="T33" fmla="*/ 95 h 240"/>
                  <a:gd name="T34" fmla="*/ 72 w 400"/>
                  <a:gd name="T35" fmla="*/ 84 h 240"/>
                  <a:gd name="T36" fmla="*/ 86 w 400"/>
                  <a:gd name="T37" fmla="*/ 84 h 240"/>
                  <a:gd name="T38" fmla="*/ 145 w 400"/>
                  <a:gd name="T39" fmla="*/ 111 h 240"/>
                  <a:gd name="T40" fmla="*/ 154 w 400"/>
                  <a:gd name="T41" fmla="*/ 88 h 240"/>
                  <a:gd name="T42" fmla="*/ 178 w 400"/>
                  <a:gd name="T43" fmla="*/ 80 h 240"/>
                  <a:gd name="T44" fmla="*/ 250 w 400"/>
                  <a:gd name="T45" fmla="*/ 145 h 240"/>
                  <a:gd name="T46" fmla="*/ 254 w 400"/>
                  <a:gd name="T47" fmla="*/ 156 h 240"/>
                  <a:gd name="T48" fmla="*/ 377 w 400"/>
                  <a:gd name="T49" fmla="*/ 78 h 240"/>
                  <a:gd name="T50" fmla="*/ 362 w 400"/>
                  <a:gd name="T51" fmla="*/ 78 h 240"/>
                  <a:gd name="T52" fmla="*/ 340 w 400"/>
                  <a:gd name="T53" fmla="*/ 118 h 240"/>
                  <a:gd name="T54" fmla="*/ 362 w 400"/>
                  <a:gd name="T55" fmla="*/ 158 h 240"/>
                  <a:gd name="T56" fmla="*/ 377 w 400"/>
                  <a:gd name="T57" fmla="*/ 158 h 240"/>
                  <a:gd name="T58" fmla="*/ 400 w 400"/>
                  <a:gd name="T59" fmla="*/ 118 h 240"/>
                  <a:gd name="T60" fmla="*/ 377 w 400"/>
                  <a:gd name="T61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0" h="240">
                    <a:moveTo>
                      <a:pt x="308" y="120"/>
                    </a:moveTo>
                    <a:cubicBezTo>
                      <a:pt x="308" y="65"/>
                      <a:pt x="333" y="33"/>
                      <a:pt x="353" y="33"/>
                    </a:cubicBezTo>
                    <a:cubicBezTo>
                      <a:pt x="361" y="33"/>
                      <a:pt x="380" y="33"/>
                      <a:pt x="380" y="33"/>
                    </a:cubicBezTo>
                    <a:cubicBezTo>
                      <a:pt x="366" y="12"/>
                      <a:pt x="355" y="0"/>
                      <a:pt x="307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32" y="0"/>
                      <a:pt x="0" y="69"/>
                      <a:pt x="0" y="120"/>
                    </a:cubicBezTo>
                    <a:cubicBezTo>
                      <a:pt x="0" y="171"/>
                      <a:pt x="32" y="240"/>
                      <a:pt x="106" y="240"/>
                    </a:cubicBezTo>
                    <a:cubicBezTo>
                      <a:pt x="307" y="240"/>
                      <a:pt x="307" y="240"/>
                      <a:pt x="307" y="240"/>
                    </a:cubicBezTo>
                    <a:cubicBezTo>
                      <a:pt x="355" y="240"/>
                      <a:pt x="366" y="227"/>
                      <a:pt x="380" y="206"/>
                    </a:cubicBezTo>
                    <a:cubicBezTo>
                      <a:pt x="380" y="206"/>
                      <a:pt x="373" y="206"/>
                      <a:pt x="353" y="206"/>
                    </a:cubicBezTo>
                    <a:cubicBezTo>
                      <a:pt x="333" y="206"/>
                      <a:pt x="308" y="175"/>
                      <a:pt x="308" y="120"/>
                    </a:cubicBezTo>
                    <a:close/>
                    <a:moveTo>
                      <a:pt x="254" y="156"/>
                    </a:moveTo>
                    <a:cubicBezTo>
                      <a:pt x="250" y="161"/>
                      <a:pt x="240" y="156"/>
                      <a:pt x="240" y="156"/>
                    </a:cubicBezTo>
                    <a:cubicBezTo>
                      <a:pt x="181" y="129"/>
                      <a:pt x="181" y="129"/>
                      <a:pt x="181" y="129"/>
                    </a:cubicBezTo>
                    <a:cubicBezTo>
                      <a:pt x="181" y="129"/>
                      <a:pt x="176" y="143"/>
                      <a:pt x="172" y="152"/>
                    </a:cubicBezTo>
                    <a:cubicBezTo>
                      <a:pt x="167" y="162"/>
                      <a:pt x="164" y="172"/>
                      <a:pt x="147" y="160"/>
                    </a:cubicBezTo>
                    <a:cubicBezTo>
                      <a:pt x="130" y="148"/>
                      <a:pt x="76" y="95"/>
                      <a:pt x="76" y="95"/>
                    </a:cubicBezTo>
                    <a:cubicBezTo>
                      <a:pt x="76" y="95"/>
                      <a:pt x="69" y="90"/>
                      <a:pt x="72" y="84"/>
                    </a:cubicBezTo>
                    <a:cubicBezTo>
                      <a:pt x="76" y="79"/>
                      <a:pt x="86" y="84"/>
                      <a:pt x="86" y="84"/>
                    </a:cubicBezTo>
                    <a:cubicBezTo>
                      <a:pt x="145" y="111"/>
                      <a:pt x="145" y="111"/>
                      <a:pt x="145" y="111"/>
                    </a:cubicBezTo>
                    <a:cubicBezTo>
                      <a:pt x="145" y="111"/>
                      <a:pt x="150" y="97"/>
                      <a:pt x="154" y="88"/>
                    </a:cubicBezTo>
                    <a:cubicBezTo>
                      <a:pt x="158" y="79"/>
                      <a:pt x="161" y="68"/>
                      <a:pt x="178" y="80"/>
                    </a:cubicBezTo>
                    <a:cubicBezTo>
                      <a:pt x="195" y="92"/>
                      <a:pt x="250" y="145"/>
                      <a:pt x="250" y="145"/>
                    </a:cubicBezTo>
                    <a:cubicBezTo>
                      <a:pt x="250" y="145"/>
                      <a:pt x="257" y="150"/>
                      <a:pt x="254" y="156"/>
                    </a:cubicBezTo>
                    <a:close/>
                    <a:moveTo>
                      <a:pt x="377" y="78"/>
                    </a:moveTo>
                    <a:cubicBezTo>
                      <a:pt x="362" y="78"/>
                      <a:pt x="362" y="78"/>
                      <a:pt x="362" y="78"/>
                    </a:cubicBezTo>
                    <a:cubicBezTo>
                      <a:pt x="351" y="78"/>
                      <a:pt x="340" y="94"/>
                      <a:pt x="340" y="118"/>
                    </a:cubicBezTo>
                    <a:cubicBezTo>
                      <a:pt x="340" y="143"/>
                      <a:pt x="351" y="158"/>
                      <a:pt x="362" y="158"/>
                    </a:cubicBezTo>
                    <a:cubicBezTo>
                      <a:pt x="377" y="158"/>
                      <a:pt x="377" y="158"/>
                      <a:pt x="377" y="158"/>
                    </a:cubicBezTo>
                    <a:cubicBezTo>
                      <a:pt x="388" y="158"/>
                      <a:pt x="400" y="143"/>
                      <a:pt x="400" y="118"/>
                    </a:cubicBezTo>
                    <a:cubicBezTo>
                      <a:pt x="400" y="94"/>
                      <a:pt x="388" y="78"/>
                      <a:pt x="377" y="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800477" y="1905000"/>
            <a:ext cx="4591049" cy="5952067"/>
            <a:chOff x="2850357" y="1428750"/>
            <a:chExt cx="3443287" cy="4464050"/>
          </a:xfrm>
        </p:grpSpPr>
        <p:grpSp>
          <p:nvGrpSpPr>
            <p:cNvPr id="51" name="Group 50"/>
            <p:cNvGrpSpPr/>
            <p:nvPr/>
          </p:nvGrpSpPr>
          <p:grpSpPr>
            <a:xfrm>
              <a:off x="2850357" y="1428750"/>
              <a:ext cx="3443287" cy="4464050"/>
              <a:chOff x="2846388" y="1457325"/>
              <a:chExt cx="3443287" cy="4464050"/>
            </a:xfrm>
          </p:grpSpPr>
          <p:sp>
            <p:nvSpPr>
              <p:cNvPr id="56" name="Freeform 14"/>
              <p:cNvSpPr>
                <a:spLocks noEditPoints="1"/>
              </p:cNvSpPr>
              <p:nvPr/>
            </p:nvSpPr>
            <p:spPr bwMode="auto">
              <a:xfrm>
                <a:off x="2846388" y="1457325"/>
                <a:ext cx="3443287" cy="4464050"/>
              </a:xfrm>
              <a:custGeom>
                <a:avLst/>
                <a:gdLst>
                  <a:gd name="T0" fmla="*/ 1276 w 1344"/>
                  <a:gd name="T1" fmla="*/ 0 h 1743"/>
                  <a:gd name="T2" fmla="*/ 68 w 1344"/>
                  <a:gd name="T3" fmla="*/ 0 h 1743"/>
                  <a:gd name="T4" fmla="*/ 0 w 1344"/>
                  <a:gd name="T5" fmla="*/ 68 h 1743"/>
                  <a:gd name="T6" fmla="*/ 0 w 1344"/>
                  <a:gd name="T7" fmla="*/ 1675 h 1743"/>
                  <a:gd name="T8" fmla="*/ 68 w 1344"/>
                  <a:gd name="T9" fmla="*/ 1743 h 1743"/>
                  <a:gd name="T10" fmla="*/ 1276 w 1344"/>
                  <a:gd name="T11" fmla="*/ 1743 h 1743"/>
                  <a:gd name="T12" fmla="*/ 1344 w 1344"/>
                  <a:gd name="T13" fmla="*/ 1675 h 1743"/>
                  <a:gd name="T14" fmla="*/ 1344 w 1344"/>
                  <a:gd name="T15" fmla="*/ 68 h 1743"/>
                  <a:gd name="T16" fmla="*/ 1276 w 1344"/>
                  <a:gd name="T17" fmla="*/ 0 h 1743"/>
                  <a:gd name="T18" fmla="*/ 1220 w 1344"/>
                  <a:gd name="T19" fmla="*/ 1595 h 1743"/>
                  <a:gd name="T20" fmla="*/ 124 w 1344"/>
                  <a:gd name="T21" fmla="*/ 1595 h 1743"/>
                  <a:gd name="T22" fmla="*/ 124 w 1344"/>
                  <a:gd name="T23" fmla="*/ 132 h 1743"/>
                  <a:gd name="T24" fmla="*/ 1220 w 1344"/>
                  <a:gd name="T25" fmla="*/ 132 h 1743"/>
                  <a:gd name="T26" fmla="*/ 1220 w 1344"/>
                  <a:gd name="T27" fmla="*/ 1595 h 1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4" h="1743">
                    <a:moveTo>
                      <a:pt x="127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675"/>
                      <a:pt x="0" y="1675"/>
                      <a:pt x="0" y="1675"/>
                    </a:cubicBezTo>
                    <a:cubicBezTo>
                      <a:pt x="0" y="1713"/>
                      <a:pt x="31" y="1743"/>
                      <a:pt x="68" y="1743"/>
                    </a:cubicBezTo>
                    <a:cubicBezTo>
                      <a:pt x="1276" y="1743"/>
                      <a:pt x="1276" y="1743"/>
                      <a:pt x="1276" y="1743"/>
                    </a:cubicBezTo>
                    <a:cubicBezTo>
                      <a:pt x="1313" y="1743"/>
                      <a:pt x="1344" y="1713"/>
                      <a:pt x="1344" y="1675"/>
                    </a:cubicBezTo>
                    <a:cubicBezTo>
                      <a:pt x="1344" y="68"/>
                      <a:pt x="1344" y="68"/>
                      <a:pt x="1344" y="68"/>
                    </a:cubicBezTo>
                    <a:cubicBezTo>
                      <a:pt x="1344" y="31"/>
                      <a:pt x="1313" y="0"/>
                      <a:pt x="1276" y="0"/>
                    </a:cubicBezTo>
                    <a:close/>
                    <a:moveTo>
                      <a:pt x="1220" y="1595"/>
                    </a:moveTo>
                    <a:cubicBezTo>
                      <a:pt x="124" y="1595"/>
                      <a:pt x="124" y="1595"/>
                      <a:pt x="124" y="1595"/>
                    </a:cubicBez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220" y="132"/>
                      <a:pt x="1220" y="132"/>
                      <a:pt x="1220" y="132"/>
                    </a:cubicBezTo>
                    <a:lnTo>
                      <a:pt x="1220" y="1595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95A5A6"/>
                  </a:solidFill>
                </a:endParaRPr>
              </a:p>
            </p:txBody>
          </p:sp>
          <p:sp>
            <p:nvSpPr>
              <p:cNvPr id="57" name="Oval 15"/>
              <p:cNvSpPr>
                <a:spLocks noChangeArrowheads="1"/>
              </p:cNvSpPr>
              <p:nvPr/>
            </p:nvSpPr>
            <p:spPr bwMode="auto">
              <a:xfrm>
                <a:off x="4481513" y="5624513"/>
                <a:ext cx="174625" cy="1746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95A5A6"/>
                  </a:solidFill>
                </a:endParaRPr>
              </a:p>
            </p:txBody>
          </p: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4535488" y="1631950"/>
                <a:ext cx="69850" cy="6985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95A5A6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162300" y="1766545"/>
              <a:ext cx="2819400" cy="3733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5" y="2232059"/>
            <a:ext cx="3933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820608" y="2949020"/>
            <a:ext cx="8564628" cy="775255"/>
          </a:xfrm>
          <a:prstGeom prst="rect">
            <a:avLst/>
          </a:prstGeom>
        </p:spPr>
        <p:txBody>
          <a:bodyPr lIns="45707" tIns="22853" rIns="45707" bIns="22853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defTabSz="544211">
              <a:lnSpc>
                <a:spcPct val="90000"/>
              </a:lnSpc>
            </a:pPr>
            <a:r>
              <a:rPr lang="en-US" sz="3200" b="1" dirty="0" smtClean="0">
                <a:solidFill>
                  <a:prstClr val="white"/>
                </a:solidFill>
                <a:latin typeface="Arial"/>
                <a:cs typeface="Arial"/>
              </a:rPr>
              <a:t>Are we in right track ?</a:t>
            </a:r>
            <a:endParaRPr lang="en-US" sz="2000" b="1" dirty="0" smtClean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1678" y="3724275"/>
            <a:ext cx="776721" cy="639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64" tIns="22833" rIns="45664" bIns="22833" rtlCol="0" anchor="ctr"/>
          <a:lstStyle/>
          <a:p>
            <a:pPr algn="ctr" defTabSz="543613"/>
            <a:endParaRPr lang="en-US" sz="2150" dirty="0">
              <a:solidFill>
                <a:srgbClr val="1971BB"/>
              </a:solidFill>
              <a:latin typeface="Open Sans Light"/>
            </a:endParaRP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5628032" y="1938747"/>
            <a:ext cx="944014" cy="723260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543613"/>
            <a:endParaRPr lang="id-ID" sz="2150" dirty="0">
              <a:solidFill>
                <a:prstClr val="black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62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0"/>
          <p:cNvSpPr txBox="1">
            <a:spLocks/>
          </p:cNvSpPr>
          <p:nvPr/>
        </p:nvSpPr>
        <p:spPr>
          <a:xfrm>
            <a:off x="1898656" y="658267"/>
            <a:ext cx="8387645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2649" dirty="0">
                <a:solidFill>
                  <a:prstClr val="black"/>
                </a:solidFill>
                <a:latin typeface="+mn-lt"/>
              </a:rPr>
              <a:t>Visa Biometric Authentication </a:t>
            </a:r>
            <a:r>
              <a:rPr lang="en-US" sz="2649" dirty="0" smtClean="0">
                <a:solidFill>
                  <a:prstClr val="black"/>
                </a:solidFill>
                <a:latin typeface="+mn-lt"/>
              </a:rPr>
              <a:t>Study </a:t>
            </a:r>
            <a:endParaRPr lang="en-US" sz="2649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03185" y="343302"/>
            <a:ext cx="2185631" cy="306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 defTabSz="609509"/>
            <a:r>
              <a:rPr lang="en-US" sz="1400" dirty="0">
                <a:solidFill>
                  <a:prstClr val="white"/>
                </a:solidFill>
                <a:latin typeface="Source Sans Pro ExtraLight"/>
                <a:cs typeface="Source Sans Pro ExtraLight"/>
              </a:rPr>
              <a:t>VISA 2016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2217" y="2385848"/>
            <a:ext cx="5302140" cy="1685741"/>
            <a:chOff x="4161897" y="1801689"/>
            <a:chExt cx="3976605" cy="1264471"/>
          </a:xfrm>
        </p:grpSpPr>
        <p:sp>
          <p:nvSpPr>
            <p:cNvPr id="16" name="Title 20"/>
            <p:cNvSpPr txBox="1">
              <a:spLocks/>
            </p:cNvSpPr>
            <p:nvPr/>
          </p:nvSpPr>
          <p:spPr>
            <a:xfrm>
              <a:off x="4161898" y="1801689"/>
              <a:ext cx="3976604" cy="277035"/>
            </a:xfrm>
            <a:prstGeom prst="rect">
              <a:avLst/>
            </a:prstGeom>
          </p:spPr>
          <p:txBody>
            <a:bodyPr vert="horz" wrap="square" lIns="45714" tIns="0" rIns="45714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/>
              <a:r>
                <a:rPr lang="en-US" sz="2400" dirty="0" smtClean="0">
                  <a:solidFill>
                    <a:srgbClr val="43B4E3"/>
                  </a:solidFill>
                  <a:latin typeface="+mn-lt"/>
                  <a:cs typeface="Source Sans Pro"/>
                </a:rPr>
                <a:t>Research Overview</a:t>
              </a:r>
              <a:endParaRPr lang="en-US" sz="2400" dirty="0">
                <a:solidFill>
                  <a:srgbClr val="43B4E3"/>
                </a:solidFill>
                <a:latin typeface="+mn-lt"/>
                <a:cs typeface="Source Sans Pro"/>
              </a:endParaRPr>
            </a:p>
          </p:txBody>
        </p:sp>
        <p:sp>
          <p:nvSpPr>
            <p:cNvPr id="17" name="Title 20"/>
            <p:cNvSpPr txBox="1">
              <a:spLocks/>
            </p:cNvSpPr>
            <p:nvPr/>
          </p:nvSpPr>
          <p:spPr>
            <a:xfrm>
              <a:off x="4161897" y="2401281"/>
              <a:ext cx="3976604" cy="664879"/>
            </a:xfrm>
            <a:prstGeom prst="rect">
              <a:avLst/>
            </a:prstGeom>
          </p:spPr>
          <p:txBody>
            <a:bodyPr vert="horz" wrap="square" lIns="45714" tIns="22857" rIns="45714" bIns="22857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Total Samples: </a:t>
              </a:r>
              <a:r>
                <a:rPr lang="en-US" sz="1400" b="1" dirty="0" smtClean="0">
                  <a:solidFill>
                    <a:srgbClr val="0E91EE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14,236</a:t>
              </a:r>
            </a:p>
            <a:p>
              <a:pPr algn="l">
                <a:lnSpc>
                  <a:spcPct val="130000"/>
                </a:lnSpc>
              </a:pP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Fieldwork dates: 22</a:t>
              </a:r>
              <a:r>
                <a:rPr lang="en-US" sz="1400" baseline="300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nd</a:t>
              </a: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 April – 6</a:t>
              </a:r>
              <a:r>
                <a:rPr lang="en-US" sz="1400" baseline="300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th</a:t>
              </a: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 May 2016</a:t>
              </a:r>
            </a:p>
            <a:p>
              <a:pPr algn="l">
                <a:lnSpc>
                  <a:spcPct val="130000"/>
                </a:lnSpc>
              </a:pP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Markets: France, Germany, </a:t>
              </a:r>
              <a:r>
                <a:rPr lang="en-US" sz="1400" b="1" dirty="0" smtClean="0">
                  <a:solidFill>
                    <a:srgbClr val="0E91EE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Italy</a:t>
              </a:r>
              <a:r>
                <a:rPr lang="en-US" sz="1400" dirty="0" smtClean="0">
                  <a:solidFill>
                    <a:srgbClr val="79797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, Poland, Spain, Sweden And UK</a:t>
              </a:r>
              <a:endParaRPr lang="en-US" sz="1400" dirty="0">
                <a:solidFill>
                  <a:srgbClr val="797979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19" name="Freeform 12"/>
          <p:cNvSpPr>
            <a:spLocks noEditPoints="1"/>
          </p:cNvSpPr>
          <p:nvPr/>
        </p:nvSpPr>
        <p:spPr bwMode="auto">
          <a:xfrm rot="21092998">
            <a:off x="5947546" y="1625208"/>
            <a:ext cx="7487501" cy="5585611"/>
          </a:xfrm>
          <a:custGeom>
            <a:avLst/>
            <a:gdLst>
              <a:gd name="T0" fmla="*/ 231 w 1406"/>
              <a:gd name="T1" fmla="*/ 660 h 1049"/>
              <a:gd name="T2" fmla="*/ 240 w 1406"/>
              <a:gd name="T3" fmla="*/ 588 h 1049"/>
              <a:gd name="T4" fmla="*/ 204 w 1406"/>
              <a:gd name="T5" fmla="*/ 640 h 1049"/>
              <a:gd name="T6" fmla="*/ 1200 w 1406"/>
              <a:gd name="T7" fmla="*/ 159 h 1049"/>
              <a:gd name="T8" fmla="*/ 1373 w 1406"/>
              <a:gd name="T9" fmla="*/ 3 h 1049"/>
              <a:gd name="T10" fmla="*/ 1169 w 1406"/>
              <a:gd name="T11" fmla="*/ 96 h 1049"/>
              <a:gd name="T12" fmla="*/ 267 w 1406"/>
              <a:gd name="T13" fmla="*/ 700 h 1049"/>
              <a:gd name="T14" fmla="*/ 356 w 1406"/>
              <a:gd name="T15" fmla="*/ 669 h 1049"/>
              <a:gd name="T16" fmla="*/ 336 w 1406"/>
              <a:gd name="T17" fmla="*/ 602 h 1049"/>
              <a:gd name="T18" fmla="*/ 320 w 1406"/>
              <a:gd name="T19" fmla="*/ 521 h 1049"/>
              <a:gd name="T20" fmla="*/ 267 w 1406"/>
              <a:gd name="T21" fmla="*/ 516 h 1049"/>
              <a:gd name="T22" fmla="*/ 289 w 1406"/>
              <a:gd name="T23" fmla="*/ 584 h 1049"/>
              <a:gd name="T24" fmla="*/ 277 w 1406"/>
              <a:gd name="T25" fmla="*/ 640 h 1049"/>
              <a:gd name="T26" fmla="*/ 525 w 1406"/>
              <a:gd name="T27" fmla="*/ 566 h 1049"/>
              <a:gd name="T28" fmla="*/ 126 w 1406"/>
              <a:gd name="T29" fmla="*/ 338 h 1049"/>
              <a:gd name="T30" fmla="*/ 85 w 1406"/>
              <a:gd name="T31" fmla="*/ 302 h 1049"/>
              <a:gd name="T32" fmla="*/ 36 w 1406"/>
              <a:gd name="T33" fmla="*/ 316 h 1049"/>
              <a:gd name="T34" fmla="*/ 16 w 1406"/>
              <a:gd name="T35" fmla="*/ 342 h 1049"/>
              <a:gd name="T36" fmla="*/ 106 w 1406"/>
              <a:gd name="T37" fmla="*/ 356 h 1049"/>
              <a:gd name="T38" fmla="*/ 1033 w 1406"/>
              <a:gd name="T39" fmla="*/ 877 h 1049"/>
              <a:gd name="T40" fmla="*/ 1118 w 1406"/>
              <a:gd name="T41" fmla="*/ 691 h 1049"/>
              <a:gd name="T42" fmla="*/ 1303 w 1406"/>
              <a:gd name="T43" fmla="*/ 682 h 1049"/>
              <a:gd name="T44" fmla="*/ 1268 w 1406"/>
              <a:gd name="T45" fmla="*/ 619 h 1049"/>
              <a:gd name="T46" fmla="*/ 1274 w 1406"/>
              <a:gd name="T47" fmla="*/ 472 h 1049"/>
              <a:gd name="T48" fmla="*/ 1277 w 1406"/>
              <a:gd name="T49" fmla="*/ 208 h 1049"/>
              <a:gd name="T50" fmla="*/ 1180 w 1406"/>
              <a:gd name="T51" fmla="*/ 251 h 1049"/>
              <a:gd name="T52" fmla="*/ 1042 w 1406"/>
              <a:gd name="T53" fmla="*/ 289 h 1049"/>
              <a:gd name="T54" fmla="*/ 999 w 1406"/>
              <a:gd name="T55" fmla="*/ 302 h 1049"/>
              <a:gd name="T56" fmla="*/ 894 w 1406"/>
              <a:gd name="T57" fmla="*/ 358 h 1049"/>
              <a:gd name="T58" fmla="*/ 955 w 1406"/>
              <a:gd name="T59" fmla="*/ 289 h 1049"/>
              <a:gd name="T60" fmla="*/ 798 w 1406"/>
              <a:gd name="T61" fmla="*/ 190 h 1049"/>
              <a:gd name="T62" fmla="*/ 749 w 1406"/>
              <a:gd name="T63" fmla="*/ 170 h 1049"/>
              <a:gd name="T64" fmla="*/ 682 w 1406"/>
              <a:gd name="T65" fmla="*/ 183 h 1049"/>
              <a:gd name="T66" fmla="*/ 591 w 1406"/>
              <a:gd name="T67" fmla="*/ 264 h 1049"/>
              <a:gd name="T68" fmla="*/ 525 w 1406"/>
              <a:gd name="T69" fmla="*/ 342 h 1049"/>
              <a:gd name="T70" fmla="*/ 452 w 1406"/>
              <a:gd name="T71" fmla="*/ 394 h 1049"/>
              <a:gd name="T72" fmla="*/ 429 w 1406"/>
              <a:gd name="T73" fmla="*/ 449 h 1049"/>
              <a:gd name="T74" fmla="*/ 443 w 1406"/>
              <a:gd name="T75" fmla="*/ 510 h 1049"/>
              <a:gd name="T76" fmla="*/ 523 w 1406"/>
              <a:gd name="T77" fmla="*/ 503 h 1049"/>
              <a:gd name="T78" fmla="*/ 586 w 1406"/>
              <a:gd name="T79" fmla="*/ 554 h 1049"/>
              <a:gd name="T80" fmla="*/ 617 w 1406"/>
              <a:gd name="T81" fmla="*/ 416 h 1049"/>
              <a:gd name="T82" fmla="*/ 716 w 1406"/>
              <a:gd name="T83" fmla="*/ 322 h 1049"/>
              <a:gd name="T84" fmla="*/ 704 w 1406"/>
              <a:gd name="T85" fmla="*/ 459 h 1049"/>
              <a:gd name="T86" fmla="*/ 745 w 1406"/>
              <a:gd name="T87" fmla="*/ 479 h 1049"/>
              <a:gd name="T88" fmla="*/ 669 w 1406"/>
              <a:gd name="T89" fmla="*/ 561 h 1049"/>
              <a:gd name="T90" fmla="*/ 541 w 1406"/>
              <a:gd name="T91" fmla="*/ 610 h 1049"/>
              <a:gd name="T92" fmla="*/ 505 w 1406"/>
              <a:gd name="T93" fmla="*/ 525 h 1049"/>
              <a:gd name="T94" fmla="*/ 474 w 1406"/>
              <a:gd name="T95" fmla="*/ 577 h 1049"/>
              <a:gd name="T96" fmla="*/ 414 w 1406"/>
              <a:gd name="T97" fmla="*/ 673 h 1049"/>
              <a:gd name="T98" fmla="*/ 325 w 1406"/>
              <a:gd name="T99" fmla="*/ 724 h 1049"/>
              <a:gd name="T100" fmla="*/ 338 w 1406"/>
              <a:gd name="T101" fmla="*/ 814 h 1049"/>
              <a:gd name="T102" fmla="*/ 208 w 1406"/>
              <a:gd name="T103" fmla="*/ 861 h 1049"/>
              <a:gd name="T104" fmla="*/ 304 w 1406"/>
              <a:gd name="T105" fmla="*/ 997 h 1049"/>
              <a:gd name="T106" fmla="*/ 407 w 1406"/>
              <a:gd name="T107" fmla="*/ 854 h 1049"/>
              <a:gd name="T108" fmla="*/ 572 w 1406"/>
              <a:gd name="T109" fmla="*/ 917 h 1049"/>
              <a:gd name="T110" fmla="*/ 573 w 1406"/>
              <a:gd name="T111" fmla="*/ 986 h 1049"/>
              <a:gd name="T112" fmla="*/ 608 w 1406"/>
              <a:gd name="T113" fmla="*/ 910 h 1049"/>
              <a:gd name="T114" fmla="*/ 582 w 1406"/>
              <a:gd name="T115" fmla="*/ 859 h 1049"/>
              <a:gd name="T116" fmla="*/ 671 w 1406"/>
              <a:gd name="T117" fmla="*/ 984 h 1049"/>
              <a:gd name="T118" fmla="*/ 715 w 1406"/>
              <a:gd name="T119" fmla="*/ 928 h 1049"/>
              <a:gd name="T120" fmla="*/ 798 w 1406"/>
              <a:gd name="T121" fmla="*/ 1015 h 1049"/>
              <a:gd name="T122" fmla="*/ 928 w 1406"/>
              <a:gd name="T123" fmla="*/ 1035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6" h="1049">
                <a:moveTo>
                  <a:pt x="1095" y="206"/>
                </a:moveTo>
                <a:lnTo>
                  <a:pt x="1095" y="206"/>
                </a:lnTo>
                <a:lnTo>
                  <a:pt x="1096" y="206"/>
                </a:lnTo>
                <a:lnTo>
                  <a:pt x="1096" y="206"/>
                </a:lnTo>
                <a:lnTo>
                  <a:pt x="1100" y="208"/>
                </a:lnTo>
                <a:lnTo>
                  <a:pt x="1102" y="210"/>
                </a:lnTo>
                <a:lnTo>
                  <a:pt x="1104" y="217"/>
                </a:lnTo>
                <a:lnTo>
                  <a:pt x="1104" y="221"/>
                </a:lnTo>
                <a:lnTo>
                  <a:pt x="1102" y="224"/>
                </a:lnTo>
                <a:lnTo>
                  <a:pt x="1098" y="226"/>
                </a:lnTo>
                <a:lnTo>
                  <a:pt x="1095" y="224"/>
                </a:lnTo>
                <a:lnTo>
                  <a:pt x="1095" y="224"/>
                </a:lnTo>
                <a:lnTo>
                  <a:pt x="1093" y="224"/>
                </a:lnTo>
                <a:lnTo>
                  <a:pt x="1089" y="221"/>
                </a:lnTo>
                <a:lnTo>
                  <a:pt x="1087" y="213"/>
                </a:lnTo>
                <a:lnTo>
                  <a:pt x="1087" y="210"/>
                </a:lnTo>
                <a:lnTo>
                  <a:pt x="1089" y="208"/>
                </a:lnTo>
                <a:lnTo>
                  <a:pt x="1091" y="206"/>
                </a:lnTo>
                <a:lnTo>
                  <a:pt x="1095" y="206"/>
                </a:lnTo>
                <a:lnTo>
                  <a:pt x="1095" y="206"/>
                </a:lnTo>
                <a:close/>
                <a:moveTo>
                  <a:pt x="197" y="669"/>
                </a:moveTo>
                <a:lnTo>
                  <a:pt x="197" y="669"/>
                </a:lnTo>
                <a:lnTo>
                  <a:pt x="201" y="668"/>
                </a:lnTo>
                <a:lnTo>
                  <a:pt x="206" y="668"/>
                </a:lnTo>
                <a:lnTo>
                  <a:pt x="206" y="668"/>
                </a:lnTo>
                <a:lnTo>
                  <a:pt x="211" y="669"/>
                </a:lnTo>
                <a:lnTo>
                  <a:pt x="217" y="671"/>
                </a:lnTo>
                <a:lnTo>
                  <a:pt x="217" y="671"/>
                </a:lnTo>
                <a:lnTo>
                  <a:pt x="220" y="669"/>
                </a:lnTo>
                <a:lnTo>
                  <a:pt x="222" y="666"/>
                </a:lnTo>
                <a:lnTo>
                  <a:pt x="222" y="666"/>
                </a:lnTo>
                <a:lnTo>
                  <a:pt x="231" y="660"/>
                </a:lnTo>
                <a:lnTo>
                  <a:pt x="231" y="660"/>
                </a:lnTo>
                <a:lnTo>
                  <a:pt x="239" y="658"/>
                </a:lnTo>
                <a:lnTo>
                  <a:pt x="239" y="658"/>
                </a:lnTo>
                <a:lnTo>
                  <a:pt x="242" y="655"/>
                </a:lnTo>
                <a:lnTo>
                  <a:pt x="244" y="651"/>
                </a:lnTo>
                <a:lnTo>
                  <a:pt x="244" y="651"/>
                </a:lnTo>
                <a:lnTo>
                  <a:pt x="246" y="648"/>
                </a:lnTo>
                <a:lnTo>
                  <a:pt x="249" y="644"/>
                </a:lnTo>
                <a:lnTo>
                  <a:pt x="249" y="644"/>
                </a:lnTo>
                <a:lnTo>
                  <a:pt x="249" y="639"/>
                </a:lnTo>
                <a:lnTo>
                  <a:pt x="248" y="635"/>
                </a:lnTo>
                <a:lnTo>
                  <a:pt x="246" y="631"/>
                </a:lnTo>
                <a:lnTo>
                  <a:pt x="244" y="628"/>
                </a:lnTo>
                <a:lnTo>
                  <a:pt x="244" y="628"/>
                </a:lnTo>
                <a:lnTo>
                  <a:pt x="246" y="620"/>
                </a:lnTo>
                <a:lnTo>
                  <a:pt x="246" y="620"/>
                </a:lnTo>
                <a:lnTo>
                  <a:pt x="246" y="615"/>
                </a:lnTo>
                <a:lnTo>
                  <a:pt x="246" y="615"/>
                </a:lnTo>
                <a:lnTo>
                  <a:pt x="248" y="611"/>
                </a:lnTo>
                <a:lnTo>
                  <a:pt x="249" y="610"/>
                </a:lnTo>
                <a:lnTo>
                  <a:pt x="255" y="606"/>
                </a:lnTo>
                <a:lnTo>
                  <a:pt x="255" y="606"/>
                </a:lnTo>
                <a:lnTo>
                  <a:pt x="257" y="602"/>
                </a:lnTo>
                <a:lnTo>
                  <a:pt x="257" y="597"/>
                </a:lnTo>
                <a:lnTo>
                  <a:pt x="255" y="592"/>
                </a:lnTo>
                <a:lnTo>
                  <a:pt x="251" y="588"/>
                </a:lnTo>
                <a:lnTo>
                  <a:pt x="251" y="588"/>
                </a:lnTo>
                <a:lnTo>
                  <a:pt x="249" y="588"/>
                </a:lnTo>
                <a:lnTo>
                  <a:pt x="248" y="588"/>
                </a:lnTo>
                <a:lnTo>
                  <a:pt x="242" y="588"/>
                </a:lnTo>
                <a:lnTo>
                  <a:pt x="242" y="588"/>
                </a:lnTo>
                <a:lnTo>
                  <a:pt x="240" y="588"/>
                </a:lnTo>
                <a:lnTo>
                  <a:pt x="240" y="588"/>
                </a:lnTo>
                <a:lnTo>
                  <a:pt x="239" y="586"/>
                </a:lnTo>
                <a:lnTo>
                  <a:pt x="235" y="584"/>
                </a:lnTo>
                <a:lnTo>
                  <a:pt x="235" y="584"/>
                </a:lnTo>
                <a:lnTo>
                  <a:pt x="231" y="584"/>
                </a:lnTo>
                <a:lnTo>
                  <a:pt x="228" y="586"/>
                </a:lnTo>
                <a:lnTo>
                  <a:pt x="224" y="592"/>
                </a:lnTo>
                <a:lnTo>
                  <a:pt x="224" y="592"/>
                </a:lnTo>
                <a:lnTo>
                  <a:pt x="219" y="597"/>
                </a:lnTo>
                <a:lnTo>
                  <a:pt x="211" y="601"/>
                </a:lnTo>
                <a:lnTo>
                  <a:pt x="211" y="601"/>
                </a:lnTo>
                <a:lnTo>
                  <a:pt x="206" y="602"/>
                </a:lnTo>
                <a:lnTo>
                  <a:pt x="204" y="602"/>
                </a:lnTo>
                <a:lnTo>
                  <a:pt x="202" y="604"/>
                </a:lnTo>
                <a:lnTo>
                  <a:pt x="202" y="604"/>
                </a:lnTo>
                <a:lnTo>
                  <a:pt x="201" y="606"/>
                </a:lnTo>
                <a:lnTo>
                  <a:pt x="202" y="608"/>
                </a:lnTo>
                <a:lnTo>
                  <a:pt x="204" y="611"/>
                </a:lnTo>
                <a:lnTo>
                  <a:pt x="204" y="611"/>
                </a:lnTo>
                <a:lnTo>
                  <a:pt x="204" y="613"/>
                </a:lnTo>
                <a:lnTo>
                  <a:pt x="204" y="615"/>
                </a:lnTo>
                <a:lnTo>
                  <a:pt x="201" y="615"/>
                </a:lnTo>
                <a:lnTo>
                  <a:pt x="197" y="617"/>
                </a:lnTo>
                <a:lnTo>
                  <a:pt x="195" y="619"/>
                </a:lnTo>
                <a:lnTo>
                  <a:pt x="197" y="622"/>
                </a:lnTo>
                <a:lnTo>
                  <a:pt x="197" y="622"/>
                </a:lnTo>
                <a:lnTo>
                  <a:pt x="197" y="624"/>
                </a:lnTo>
                <a:lnTo>
                  <a:pt x="199" y="626"/>
                </a:lnTo>
                <a:lnTo>
                  <a:pt x="202" y="630"/>
                </a:lnTo>
                <a:lnTo>
                  <a:pt x="202" y="630"/>
                </a:lnTo>
                <a:lnTo>
                  <a:pt x="204" y="635"/>
                </a:lnTo>
                <a:lnTo>
                  <a:pt x="204" y="640"/>
                </a:lnTo>
                <a:lnTo>
                  <a:pt x="204" y="640"/>
                </a:lnTo>
                <a:lnTo>
                  <a:pt x="202" y="646"/>
                </a:lnTo>
                <a:lnTo>
                  <a:pt x="199" y="651"/>
                </a:lnTo>
                <a:lnTo>
                  <a:pt x="199" y="651"/>
                </a:lnTo>
                <a:lnTo>
                  <a:pt x="195" y="653"/>
                </a:lnTo>
                <a:lnTo>
                  <a:pt x="193" y="655"/>
                </a:lnTo>
                <a:lnTo>
                  <a:pt x="193" y="655"/>
                </a:lnTo>
                <a:lnTo>
                  <a:pt x="191" y="660"/>
                </a:lnTo>
                <a:lnTo>
                  <a:pt x="190" y="664"/>
                </a:lnTo>
                <a:lnTo>
                  <a:pt x="190" y="664"/>
                </a:lnTo>
                <a:lnTo>
                  <a:pt x="190" y="668"/>
                </a:lnTo>
                <a:lnTo>
                  <a:pt x="191" y="669"/>
                </a:lnTo>
                <a:lnTo>
                  <a:pt x="191" y="669"/>
                </a:lnTo>
                <a:lnTo>
                  <a:pt x="195" y="669"/>
                </a:lnTo>
                <a:lnTo>
                  <a:pt x="197" y="669"/>
                </a:lnTo>
                <a:lnTo>
                  <a:pt x="197" y="669"/>
                </a:lnTo>
                <a:close/>
                <a:moveTo>
                  <a:pt x="1149" y="163"/>
                </a:moveTo>
                <a:lnTo>
                  <a:pt x="1149" y="163"/>
                </a:lnTo>
                <a:lnTo>
                  <a:pt x="1153" y="166"/>
                </a:lnTo>
                <a:lnTo>
                  <a:pt x="1156" y="170"/>
                </a:lnTo>
                <a:lnTo>
                  <a:pt x="1160" y="174"/>
                </a:lnTo>
                <a:lnTo>
                  <a:pt x="1165" y="177"/>
                </a:lnTo>
                <a:lnTo>
                  <a:pt x="1165" y="177"/>
                </a:lnTo>
                <a:lnTo>
                  <a:pt x="1172" y="181"/>
                </a:lnTo>
                <a:lnTo>
                  <a:pt x="1182" y="183"/>
                </a:lnTo>
                <a:lnTo>
                  <a:pt x="1192" y="183"/>
                </a:lnTo>
                <a:lnTo>
                  <a:pt x="1196" y="181"/>
                </a:lnTo>
                <a:lnTo>
                  <a:pt x="1198" y="179"/>
                </a:lnTo>
                <a:lnTo>
                  <a:pt x="1198" y="179"/>
                </a:lnTo>
                <a:lnTo>
                  <a:pt x="1200" y="175"/>
                </a:lnTo>
                <a:lnTo>
                  <a:pt x="1200" y="170"/>
                </a:lnTo>
                <a:lnTo>
                  <a:pt x="1200" y="159"/>
                </a:lnTo>
                <a:lnTo>
                  <a:pt x="1196" y="141"/>
                </a:lnTo>
                <a:lnTo>
                  <a:pt x="1196" y="141"/>
                </a:lnTo>
                <a:lnTo>
                  <a:pt x="1194" y="127"/>
                </a:lnTo>
                <a:lnTo>
                  <a:pt x="1194" y="114"/>
                </a:lnTo>
                <a:lnTo>
                  <a:pt x="1198" y="99"/>
                </a:lnTo>
                <a:lnTo>
                  <a:pt x="1203" y="87"/>
                </a:lnTo>
                <a:lnTo>
                  <a:pt x="1203" y="87"/>
                </a:lnTo>
                <a:lnTo>
                  <a:pt x="1211" y="79"/>
                </a:lnTo>
                <a:lnTo>
                  <a:pt x="1220" y="70"/>
                </a:lnTo>
                <a:lnTo>
                  <a:pt x="1239" y="60"/>
                </a:lnTo>
                <a:lnTo>
                  <a:pt x="1239" y="60"/>
                </a:lnTo>
                <a:lnTo>
                  <a:pt x="1254" y="51"/>
                </a:lnTo>
                <a:lnTo>
                  <a:pt x="1268" y="43"/>
                </a:lnTo>
                <a:lnTo>
                  <a:pt x="1283" y="40"/>
                </a:lnTo>
                <a:lnTo>
                  <a:pt x="1301" y="36"/>
                </a:lnTo>
                <a:lnTo>
                  <a:pt x="1301" y="36"/>
                </a:lnTo>
                <a:lnTo>
                  <a:pt x="1341" y="32"/>
                </a:lnTo>
                <a:lnTo>
                  <a:pt x="1341" y="32"/>
                </a:lnTo>
                <a:lnTo>
                  <a:pt x="1368" y="29"/>
                </a:lnTo>
                <a:lnTo>
                  <a:pt x="1381" y="27"/>
                </a:lnTo>
                <a:lnTo>
                  <a:pt x="1393" y="23"/>
                </a:lnTo>
                <a:lnTo>
                  <a:pt x="1393" y="23"/>
                </a:lnTo>
                <a:lnTo>
                  <a:pt x="1401" y="20"/>
                </a:lnTo>
                <a:lnTo>
                  <a:pt x="1404" y="18"/>
                </a:lnTo>
                <a:lnTo>
                  <a:pt x="1406" y="16"/>
                </a:lnTo>
                <a:lnTo>
                  <a:pt x="1406" y="13"/>
                </a:lnTo>
                <a:lnTo>
                  <a:pt x="1402" y="7"/>
                </a:lnTo>
                <a:lnTo>
                  <a:pt x="1402" y="7"/>
                </a:lnTo>
                <a:lnTo>
                  <a:pt x="1395" y="2"/>
                </a:lnTo>
                <a:lnTo>
                  <a:pt x="1388" y="0"/>
                </a:lnTo>
                <a:lnTo>
                  <a:pt x="1381" y="0"/>
                </a:lnTo>
                <a:lnTo>
                  <a:pt x="1373" y="3"/>
                </a:lnTo>
                <a:lnTo>
                  <a:pt x="1373" y="3"/>
                </a:lnTo>
                <a:lnTo>
                  <a:pt x="1366" y="7"/>
                </a:lnTo>
                <a:lnTo>
                  <a:pt x="1366" y="7"/>
                </a:lnTo>
                <a:lnTo>
                  <a:pt x="1353" y="13"/>
                </a:lnTo>
                <a:lnTo>
                  <a:pt x="1341" y="16"/>
                </a:lnTo>
                <a:lnTo>
                  <a:pt x="1341" y="16"/>
                </a:lnTo>
                <a:lnTo>
                  <a:pt x="1328" y="16"/>
                </a:lnTo>
                <a:lnTo>
                  <a:pt x="1314" y="16"/>
                </a:lnTo>
                <a:lnTo>
                  <a:pt x="1314" y="16"/>
                </a:lnTo>
                <a:lnTo>
                  <a:pt x="1301" y="16"/>
                </a:lnTo>
                <a:lnTo>
                  <a:pt x="1294" y="16"/>
                </a:lnTo>
                <a:lnTo>
                  <a:pt x="1288" y="18"/>
                </a:lnTo>
                <a:lnTo>
                  <a:pt x="1288" y="18"/>
                </a:lnTo>
                <a:lnTo>
                  <a:pt x="1272" y="27"/>
                </a:lnTo>
                <a:lnTo>
                  <a:pt x="1265" y="31"/>
                </a:lnTo>
                <a:lnTo>
                  <a:pt x="1256" y="32"/>
                </a:lnTo>
                <a:lnTo>
                  <a:pt x="1256" y="32"/>
                </a:lnTo>
                <a:lnTo>
                  <a:pt x="1243" y="34"/>
                </a:lnTo>
                <a:lnTo>
                  <a:pt x="1232" y="36"/>
                </a:lnTo>
                <a:lnTo>
                  <a:pt x="1220" y="38"/>
                </a:lnTo>
                <a:lnTo>
                  <a:pt x="1209" y="41"/>
                </a:lnTo>
                <a:lnTo>
                  <a:pt x="1209" y="41"/>
                </a:lnTo>
                <a:lnTo>
                  <a:pt x="1198" y="49"/>
                </a:lnTo>
                <a:lnTo>
                  <a:pt x="1187" y="58"/>
                </a:lnTo>
                <a:lnTo>
                  <a:pt x="1180" y="69"/>
                </a:lnTo>
                <a:lnTo>
                  <a:pt x="1176" y="72"/>
                </a:lnTo>
                <a:lnTo>
                  <a:pt x="1174" y="78"/>
                </a:lnTo>
                <a:lnTo>
                  <a:pt x="1174" y="78"/>
                </a:lnTo>
                <a:lnTo>
                  <a:pt x="1174" y="87"/>
                </a:lnTo>
                <a:lnTo>
                  <a:pt x="1172" y="90"/>
                </a:lnTo>
                <a:lnTo>
                  <a:pt x="1169" y="96"/>
                </a:lnTo>
                <a:lnTo>
                  <a:pt x="1169" y="96"/>
                </a:lnTo>
                <a:lnTo>
                  <a:pt x="1156" y="107"/>
                </a:lnTo>
                <a:lnTo>
                  <a:pt x="1149" y="114"/>
                </a:lnTo>
                <a:lnTo>
                  <a:pt x="1144" y="121"/>
                </a:lnTo>
                <a:lnTo>
                  <a:pt x="1144" y="121"/>
                </a:lnTo>
                <a:lnTo>
                  <a:pt x="1138" y="136"/>
                </a:lnTo>
                <a:lnTo>
                  <a:pt x="1136" y="143"/>
                </a:lnTo>
                <a:lnTo>
                  <a:pt x="1136" y="152"/>
                </a:lnTo>
                <a:lnTo>
                  <a:pt x="1136" y="152"/>
                </a:lnTo>
                <a:lnTo>
                  <a:pt x="1136" y="157"/>
                </a:lnTo>
                <a:lnTo>
                  <a:pt x="1140" y="159"/>
                </a:lnTo>
                <a:lnTo>
                  <a:pt x="1149" y="163"/>
                </a:lnTo>
                <a:lnTo>
                  <a:pt x="1149" y="163"/>
                </a:lnTo>
                <a:close/>
                <a:moveTo>
                  <a:pt x="286" y="675"/>
                </a:moveTo>
                <a:lnTo>
                  <a:pt x="286" y="675"/>
                </a:lnTo>
                <a:lnTo>
                  <a:pt x="278" y="677"/>
                </a:lnTo>
                <a:lnTo>
                  <a:pt x="275" y="682"/>
                </a:lnTo>
                <a:lnTo>
                  <a:pt x="275" y="682"/>
                </a:lnTo>
                <a:lnTo>
                  <a:pt x="271" y="686"/>
                </a:lnTo>
                <a:lnTo>
                  <a:pt x="266" y="691"/>
                </a:lnTo>
                <a:lnTo>
                  <a:pt x="266" y="691"/>
                </a:lnTo>
                <a:lnTo>
                  <a:pt x="260" y="695"/>
                </a:lnTo>
                <a:lnTo>
                  <a:pt x="255" y="698"/>
                </a:lnTo>
                <a:lnTo>
                  <a:pt x="255" y="698"/>
                </a:lnTo>
                <a:lnTo>
                  <a:pt x="255" y="702"/>
                </a:lnTo>
                <a:lnTo>
                  <a:pt x="255" y="704"/>
                </a:lnTo>
                <a:lnTo>
                  <a:pt x="257" y="706"/>
                </a:lnTo>
                <a:lnTo>
                  <a:pt x="258" y="706"/>
                </a:lnTo>
                <a:lnTo>
                  <a:pt x="258" y="706"/>
                </a:lnTo>
                <a:lnTo>
                  <a:pt x="262" y="706"/>
                </a:lnTo>
                <a:lnTo>
                  <a:pt x="264" y="704"/>
                </a:lnTo>
                <a:lnTo>
                  <a:pt x="267" y="700"/>
                </a:lnTo>
                <a:lnTo>
                  <a:pt x="267" y="700"/>
                </a:lnTo>
                <a:lnTo>
                  <a:pt x="275" y="695"/>
                </a:lnTo>
                <a:lnTo>
                  <a:pt x="278" y="695"/>
                </a:lnTo>
                <a:lnTo>
                  <a:pt x="282" y="695"/>
                </a:lnTo>
                <a:lnTo>
                  <a:pt x="282" y="695"/>
                </a:lnTo>
                <a:lnTo>
                  <a:pt x="289" y="695"/>
                </a:lnTo>
                <a:lnTo>
                  <a:pt x="291" y="695"/>
                </a:lnTo>
                <a:lnTo>
                  <a:pt x="295" y="693"/>
                </a:lnTo>
                <a:lnTo>
                  <a:pt x="295" y="693"/>
                </a:lnTo>
                <a:lnTo>
                  <a:pt x="298" y="691"/>
                </a:lnTo>
                <a:lnTo>
                  <a:pt x="300" y="691"/>
                </a:lnTo>
                <a:lnTo>
                  <a:pt x="307" y="693"/>
                </a:lnTo>
                <a:lnTo>
                  <a:pt x="307" y="693"/>
                </a:lnTo>
                <a:lnTo>
                  <a:pt x="313" y="691"/>
                </a:lnTo>
                <a:lnTo>
                  <a:pt x="316" y="689"/>
                </a:lnTo>
                <a:lnTo>
                  <a:pt x="320" y="686"/>
                </a:lnTo>
                <a:lnTo>
                  <a:pt x="324" y="684"/>
                </a:lnTo>
                <a:lnTo>
                  <a:pt x="324" y="684"/>
                </a:lnTo>
                <a:lnTo>
                  <a:pt x="331" y="684"/>
                </a:lnTo>
                <a:lnTo>
                  <a:pt x="336" y="686"/>
                </a:lnTo>
                <a:lnTo>
                  <a:pt x="336" y="686"/>
                </a:lnTo>
                <a:lnTo>
                  <a:pt x="353" y="686"/>
                </a:lnTo>
                <a:lnTo>
                  <a:pt x="353" y="686"/>
                </a:lnTo>
                <a:lnTo>
                  <a:pt x="358" y="684"/>
                </a:lnTo>
                <a:lnTo>
                  <a:pt x="365" y="680"/>
                </a:lnTo>
                <a:lnTo>
                  <a:pt x="365" y="680"/>
                </a:lnTo>
                <a:lnTo>
                  <a:pt x="367" y="677"/>
                </a:lnTo>
                <a:lnTo>
                  <a:pt x="365" y="673"/>
                </a:lnTo>
                <a:lnTo>
                  <a:pt x="365" y="671"/>
                </a:lnTo>
                <a:lnTo>
                  <a:pt x="365" y="671"/>
                </a:lnTo>
                <a:lnTo>
                  <a:pt x="360" y="671"/>
                </a:lnTo>
                <a:lnTo>
                  <a:pt x="358" y="671"/>
                </a:lnTo>
                <a:lnTo>
                  <a:pt x="356" y="669"/>
                </a:lnTo>
                <a:lnTo>
                  <a:pt x="356" y="669"/>
                </a:lnTo>
                <a:lnTo>
                  <a:pt x="356" y="668"/>
                </a:lnTo>
                <a:lnTo>
                  <a:pt x="356" y="664"/>
                </a:lnTo>
                <a:lnTo>
                  <a:pt x="362" y="660"/>
                </a:lnTo>
                <a:lnTo>
                  <a:pt x="362" y="660"/>
                </a:lnTo>
                <a:lnTo>
                  <a:pt x="365" y="660"/>
                </a:lnTo>
                <a:lnTo>
                  <a:pt x="369" y="658"/>
                </a:lnTo>
                <a:lnTo>
                  <a:pt x="369" y="658"/>
                </a:lnTo>
                <a:lnTo>
                  <a:pt x="371" y="653"/>
                </a:lnTo>
                <a:lnTo>
                  <a:pt x="371" y="648"/>
                </a:lnTo>
                <a:lnTo>
                  <a:pt x="371" y="648"/>
                </a:lnTo>
                <a:lnTo>
                  <a:pt x="371" y="642"/>
                </a:lnTo>
                <a:lnTo>
                  <a:pt x="369" y="639"/>
                </a:lnTo>
                <a:lnTo>
                  <a:pt x="367" y="635"/>
                </a:lnTo>
                <a:lnTo>
                  <a:pt x="362" y="635"/>
                </a:lnTo>
                <a:lnTo>
                  <a:pt x="362" y="635"/>
                </a:lnTo>
                <a:lnTo>
                  <a:pt x="354" y="637"/>
                </a:lnTo>
                <a:lnTo>
                  <a:pt x="353" y="635"/>
                </a:lnTo>
                <a:lnTo>
                  <a:pt x="351" y="631"/>
                </a:lnTo>
                <a:lnTo>
                  <a:pt x="351" y="631"/>
                </a:lnTo>
                <a:lnTo>
                  <a:pt x="349" y="626"/>
                </a:lnTo>
                <a:lnTo>
                  <a:pt x="349" y="626"/>
                </a:lnTo>
                <a:lnTo>
                  <a:pt x="349" y="622"/>
                </a:lnTo>
                <a:lnTo>
                  <a:pt x="349" y="620"/>
                </a:lnTo>
                <a:lnTo>
                  <a:pt x="349" y="620"/>
                </a:lnTo>
                <a:lnTo>
                  <a:pt x="349" y="617"/>
                </a:lnTo>
                <a:lnTo>
                  <a:pt x="347" y="615"/>
                </a:lnTo>
                <a:lnTo>
                  <a:pt x="344" y="611"/>
                </a:lnTo>
                <a:lnTo>
                  <a:pt x="344" y="611"/>
                </a:lnTo>
                <a:lnTo>
                  <a:pt x="338" y="608"/>
                </a:lnTo>
                <a:lnTo>
                  <a:pt x="336" y="602"/>
                </a:lnTo>
                <a:lnTo>
                  <a:pt x="336" y="602"/>
                </a:lnTo>
                <a:lnTo>
                  <a:pt x="334" y="601"/>
                </a:lnTo>
                <a:lnTo>
                  <a:pt x="334" y="601"/>
                </a:lnTo>
                <a:lnTo>
                  <a:pt x="331" y="595"/>
                </a:lnTo>
                <a:lnTo>
                  <a:pt x="331" y="595"/>
                </a:lnTo>
                <a:lnTo>
                  <a:pt x="327" y="592"/>
                </a:lnTo>
                <a:lnTo>
                  <a:pt x="324" y="586"/>
                </a:lnTo>
                <a:lnTo>
                  <a:pt x="324" y="586"/>
                </a:lnTo>
                <a:lnTo>
                  <a:pt x="320" y="581"/>
                </a:lnTo>
                <a:lnTo>
                  <a:pt x="316" y="575"/>
                </a:lnTo>
                <a:lnTo>
                  <a:pt x="316" y="575"/>
                </a:lnTo>
                <a:lnTo>
                  <a:pt x="313" y="572"/>
                </a:lnTo>
                <a:lnTo>
                  <a:pt x="311" y="568"/>
                </a:lnTo>
                <a:lnTo>
                  <a:pt x="311" y="568"/>
                </a:lnTo>
                <a:lnTo>
                  <a:pt x="309" y="564"/>
                </a:lnTo>
                <a:lnTo>
                  <a:pt x="305" y="563"/>
                </a:lnTo>
                <a:lnTo>
                  <a:pt x="305" y="563"/>
                </a:lnTo>
                <a:lnTo>
                  <a:pt x="304" y="559"/>
                </a:lnTo>
                <a:lnTo>
                  <a:pt x="304" y="557"/>
                </a:lnTo>
                <a:lnTo>
                  <a:pt x="305" y="554"/>
                </a:lnTo>
                <a:lnTo>
                  <a:pt x="305" y="554"/>
                </a:lnTo>
                <a:lnTo>
                  <a:pt x="305" y="550"/>
                </a:lnTo>
                <a:lnTo>
                  <a:pt x="305" y="546"/>
                </a:lnTo>
                <a:lnTo>
                  <a:pt x="305" y="546"/>
                </a:lnTo>
                <a:lnTo>
                  <a:pt x="307" y="544"/>
                </a:lnTo>
                <a:lnTo>
                  <a:pt x="309" y="543"/>
                </a:lnTo>
                <a:lnTo>
                  <a:pt x="313" y="541"/>
                </a:lnTo>
                <a:lnTo>
                  <a:pt x="313" y="541"/>
                </a:lnTo>
                <a:lnTo>
                  <a:pt x="316" y="535"/>
                </a:lnTo>
                <a:lnTo>
                  <a:pt x="318" y="530"/>
                </a:lnTo>
                <a:lnTo>
                  <a:pt x="318" y="530"/>
                </a:lnTo>
                <a:lnTo>
                  <a:pt x="320" y="523"/>
                </a:lnTo>
                <a:lnTo>
                  <a:pt x="320" y="521"/>
                </a:lnTo>
                <a:lnTo>
                  <a:pt x="318" y="517"/>
                </a:lnTo>
                <a:lnTo>
                  <a:pt x="318" y="517"/>
                </a:lnTo>
                <a:lnTo>
                  <a:pt x="311" y="514"/>
                </a:lnTo>
                <a:lnTo>
                  <a:pt x="311" y="514"/>
                </a:lnTo>
                <a:lnTo>
                  <a:pt x="305" y="514"/>
                </a:lnTo>
                <a:lnTo>
                  <a:pt x="300" y="514"/>
                </a:lnTo>
                <a:lnTo>
                  <a:pt x="295" y="512"/>
                </a:lnTo>
                <a:lnTo>
                  <a:pt x="295" y="510"/>
                </a:lnTo>
                <a:lnTo>
                  <a:pt x="293" y="506"/>
                </a:lnTo>
                <a:lnTo>
                  <a:pt x="293" y="506"/>
                </a:lnTo>
                <a:lnTo>
                  <a:pt x="295" y="503"/>
                </a:lnTo>
                <a:lnTo>
                  <a:pt x="296" y="499"/>
                </a:lnTo>
                <a:lnTo>
                  <a:pt x="296" y="499"/>
                </a:lnTo>
                <a:lnTo>
                  <a:pt x="295" y="496"/>
                </a:lnTo>
                <a:lnTo>
                  <a:pt x="293" y="494"/>
                </a:lnTo>
                <a:lnTo>
                  <a:pt x="291" y="494"/>
                </a:lnTo>
                <a:lnTo>
                  <a:pt x="287" y="494"/>
                </a:lnTo>
                <a:lnTo>
                  <a:pt x="287" y="494"/>
                </a:lnTo>
                <a:lnTo>
                  <a:pt x="286" y="494"/>
                </a:lnTo>
                <a:lnTo>
                  <a:pt x="286" y="494"/>
                </a:lnTo>
                <a:lnTo>
                  <a:pt x="278" y="496"/>
                </a:lnTo>
                <a:lnTo>
                  <a:pt x="278" y="496"/>
                </a:lnTo>
                <a:lnTo>
                  <a:pt x="275" y="497"/>
                </a:lnTo>
                <a:lnTo>
                  <a:pt x="275" y="497"/>
                </a:lnTo>
                <a:lnTo>
                  <a:pt x="273" y="503"/>
                </a:lnTo>
                <a:lnTo>
                  <a:pt x="273" y="503"/>
                </a:lnTo>
                <a:lnTo>
                  <a:pt x="273" y="505"/>
                </a:lnTo>
                <a:lnTo>
                  <a:pt x="271" y="506"/>
                </a:lnTo>
                <a:lnTo>
                  <a:pt x="267" y="508"/>
                </a:lnTo>
                <a:lnTo>
                  <a:pt x="267" y="508"/>
                </a:lnTo>
                <a:lnTo>
                  <a:pt x="267" y="512"/>
                </a:lnTo>
                <a:lnTo>
                  <a:pt x="267" y="516"/>
                </a:lnTo>
                <a:lnTo>
                  <a:pt x="267" y="516"/>
                </a:lnTo>
                <a:lnTo>
                  <a:pt x="264" y="519"/>
                </a:lnTo>
                <a:lnTo>
                  <a:pt x="260" y="521"/>
                </a:lnTo>
                <a:lnTo>
                  <a:pt x="260" y="521"/>
                </a:lnTo>
                <a:lnTo>
                  <a:pt x="260" y="526"/>
                </a:lnTo>
                <a:lnTo>
                  <a:pt x="260" y="530"/>
                </a:lnTo>
                <a:lnTo>
                  <a:pt x="260" y="530"/>
                </a:lnTo>
                <a:lnTo>
                  <a:pt x="264" y="534"/>
                </a:lnTo>
                <a:lnTo>
                  <a:pt x="262" y="537"/>
                </a:lnTo>
                <a:lnTo>
                  <a:pt x="258" y="543"/>
                </a:lnTo>
                <a:lnTo>
                  <a:pt x="258" y="543"/>
                </a:lnTo>
                <a:lnTo>
                  <a:pt x="260" y="546"/>
                </a:lnTo>
                <a:lnTo>
                  <a:pt x="262" y="550"/>
                </a:lnTo>
                <a:lnTo>
                  <a:pt x="262" y="550"/>
                </a:lnTo>
                <a:lnTo>
                  <a:pt x="262" y="554"/>
                </a:lnTo>
                <a:lnTo>
                  <a:pt x="260" y="559"/>
                </a:lnTo>
                <a:lnTo>
                  <a:pt x="260" y="559"/>
                </a:lnTo>
                <a:lnTo>
                  <a:pt x="262" y="561"/>
                </a:lnTo>
                <a:lnTo>
                  <a:pt x="262" y="563"/>
                </a:lnTo>
                <a:lnTo>
                  <a:pt x="267" y="563"/>
                </a:lnTo>
                <a:lnTo>
                  <a:pt x="267" y="563"/>
                </a:lnTo>
                <a:lnTo>
                  <a:pt x="269" y="564"/>
                </a:lnTo>
                <a:lnTo>
                  <a:pt x="271" y="568"/>
                </a:lnTo>
                <a:lnTo>
                  <a:pt x="271" y="568"/>
                </a:lnTo>
                <a:lnTo>
                  <a:pt x="271" y="572"/>
                </a:lnTo>
                <a:lnTo>
                  <a:pt x="271" y="575"/>
                </a:lnTo>
                <a:lnTo>
                  <a:pt x="271" y="575"/>
                </a:lnTo>
                <a:lnTo>
                  <a:pt x="273" y="579"/>
                </a:lnTo>
                <a:lnTo>
                  <a:pt x="275" y="581"/>
                </a:lnTo>
                <a:lnTo>
                  <a:pt x="280" y="584"/>
                </a:lnTo>
                <a:lnTo>
                  <a:pt x="280" y="584"/>
                </a:lnTo>
                <a:lnTo>
                  <a:pt x="289" y="584"/>
                </a:lnTo>
                <a:lnTo>
                  <a:pt x="293" y="586"/>
                </a:lnTo>
                <a:lnTo>
                  <a:pt x="295" y="588"/>
                </a:lnTo>
                <a:lnTo>
                  <a:pt x="295" y="588"/>
                </a:lnTo>
                <a:lnTo>
                  <a:pt x="296" y="590"/>
                </a:lnTo>
                <a:lnTo>
                  <a:pt x="295" y="593"/>
                </a:lnTo>
                <a:lnTo>
                  <a:pt x="293" y="597"/>
                </a:lnTo>
                <a:lnTo>
                  <a:pt x="291" y="601"/>
                </a:lnTo>
                <a:lnTo>
                  <a:pt x="291" y="602"/>
                </a:lnTo>
                <a:lnTo>
                  <a:pt x="293" y="604"/>
                </a:lnTo>
                <a:lnTo>
                  <a:pt x="293" y="604"/>
                </a:lnTo>
                <a:lnTo>
                  <a:pt x="296" y="604"/>
                </a:lnTo>
                <a:lnTo>
                  <a:pt x="298" y="602"/>
                </a:lnTo>
                <a:lnTo>
                  <a:pt x="300" y="602"/>
                </a:lnTo>
                <a:lnTo>
                  <a:pt x="302" y="604"/>
                </a:lnTo>
                <a:lnTo>
                  <a:pt x="302" y="604"/>
                </a:lnTo>
                <a:lnTo>
                  <a:pt x="304" y="610"/>
                </a:lnTo>
                <a:lnTo>
                  <a:pt x="302" y="613"/>
                </a:lnTo>
                <a:lnTo>
                  <a:pt x="298" y="615"/>
                </a:lnTo>
                <a:lnTo>
                  <a:pt x="295" y="615"/>
                </a:lnTo>
                <a:lnTo>
                  <a:pt x="286" y="617"/>
                </a:lnTo>
                <a:lnTo>
                  <a:pt x="280" y="619"/>
                </a:lnTo>
                <a:lnTo>
                  <a:pt x="278" y="620"/>
                </a:lnTo>
                <a:lnTo>
                  <a:pt x="278" y="620"/>
                </a:lnTo>
                <a:lnTo>
                  <a:pt x="278" y="624"/>
                </a:lnTo>
                <a:lnTo>
                  <a:pt x="278" y="626"/>
                </a:lnTo>
                <a:lnTo>
                  <a:pt x="280" y="628"/>
                </a:lnTo>
                <a:lnTo>
                  <a:pt x="280" y="631"/>
                </a:lnTo>
                <a:lnTo>
                  <a:pt x="280" y="631"/>
                </a:lnTo>
                <a:lnTo>
                  <a:pt x="280" y="633"/>
                </a:lnTo>
                <a:lnTo>
                  <a:pt x="278" y="635"/>
                </a:lnTo>
                <a:lnTo>
                  <a:pt x="277" y="637"/>
                </a:lnTo>
                <a:lnTo>
                  <a:pt x="277" y="640"/>
                </a:lnTo>
                <a:lnTo>
                  <a:pt x="277" y="640"/>
                </a:lnTo>
                <a:lnTo>
                  <a:pt x="278" y="646"/>
                </a:lnTo>
                <a:lnTo>
                  <a:pt x="278" y="648"/>
                </a:lnTo>
                <a:lnTo>
                  <a:pt x="278" y="649"/>
                </a:lnTo>
                <a:lnTo>
                  <a:pt x="278" y="649"/>
                </a:lnTo>
                <a:lnTo>
                  <a:pt x="273" y="653"/>
                </a:lnTo>
                <a:lnTo>
                  <a:pt x="269" y="657"/>
                </a:lnTo>
                <a:lnTo>
                  <a:pt x="269" y="657"/>
                </a:lnTo>
                <a:lnTo>
                  <a:pt x="269" y="660"/>
                </a:lnTo>
                <a:lnTo>
                  <a:pt x="269" y="662"/>
                </a:lnTo>
                <a:lnTo>
                  <a:pt x="275" y="664"/>
                </a:lnTo>
                <a:lnTo>
                  <a:pt x="275" y="664"/>
                </a:lnTo>
                <a:lnTo>
                  <a:pt x="280" y="666"/>
                </a:lnTo>
                <a:lnTo>
                  <a:pt x="286" y="668"/>
                </a:lnTo>
                <a:lnTo>
                  <a:pt x="286" y="668"/>
                </a:lnTo>
                <a:lnTo>
                  <a:pt x="291" y="668"/>
                </a:lnTo>
                <a:lnTo>
                  <a:pt x="298" y="668"/>
                </a:lnTo>
                <a:lnTo>
                  <a:pt x="298" y="668"/>
                </a:lnTo>
                <a:lnTo>
                  <a:pt x="302" y="669"/>
                </a:lnTo>
                <a:lnTo>
                  <a:pt x="302" y="671"/>
                </a:lnTo>
                <a:lnTo>
                  <a:pt x="302" y="673"/>
                </a:lnTo>
                <a:lnTo>
                  <a:pt x="302" y="673"/>
                </a:lnTo>
                <a:lnTo>
                  <a:pt x="298" y="675"/>
                </a:lnTo>
                <a:lnTo>
                  <a:pt x="293" y="675"/>
                </a:lnTo>
                <a:lnTo>
                  <a:pt x="286" y="675"/>
                </a:lnTo>
                <a:lnTo>
                  <a:pt x="286" y="675"/>
                </a:lnTo>
                <a:close/>
                <a:moveTo>
                  <a:pt x="534" y="572"/>
                </a:moveTo>
                <a:lnTo>
                  <a:pt x="534" y="572"/>
                </a:lnTo>
                <a:lnTo>
                  <a:pt x="532" y="566"/>
                </a:lnTo>
                <a:lnTo>
                  <a:pt x="530" y="564"/>
                </a:lnTo>
                <a:lnTo>
                  <a:pt x="526" y="564"/>
                </a:lnTo>
                <a:lnTo>
                  <a:pt x="525" y="566"/>
                </a:lnTo>
                <a:lnTo>
                  <a:pt x="519" y="570"/>
                </a:lnTo>
                <a:lnTo>
                  <a:pt x="515" y="577"/>
                </a:lnTo>
                <a:lnTo>
                  <a:pt x="515" y="577"/>
                </a:lnTo>
                <a:lnTo>
                  <a:pt x="515" y="577"/>
                </a:lnTo>
                <a:lnTo>
                  <a:pt x="515" y="577"/>
                </a:lnTo>
                <a:lnTo>
                  <a:pt x="517" y="582"/>
                </a:lnTo>
                <a:lnTo>
                  <a:pt x="517" y="586"/>
                </a:lnTo>
                <a:lnTo>
                  <a:pt x="521" y="590"/>
                </a:lnTo>
                <a:lnTo>
                  <a:pt x="526" y="590"/>
                </a:lnTo>
                <a:lnTo>
                  <a:pt x="526" y="590"/>
                </a:lnTo>
                <a:lnTo>
                  <a:pt x="530" y="590"/>
                </a:lnTo>
                <a:lnTo>
                  <a:pt x="532" y="588"/>
                </a:lnTo>
                <a:lnTo>
                  <a:pt x="535" y="582"/>
                </a:lnTo>
                <a:lnTo>
                  <a:pt x="535" y="577"/>
                </a:lnTo>
                <a:lnTo>
                  <a:pt x="534" y="572"/>
                </a:lnTo>
                <a:lnTo>
                  <a:pt x="534" y="572"/>
                </a:lnTo>
                <a:close/>
                <a:moveTo>
                  <a:pt x="937" y="338"/>
                </a:moveTo>
                <a:lnTo>
                  <a:pt x="937" y="338"/>
                </a:lnTo>
                <a:lnTo>
                  <a:pt x="935" y="336"/>
                </a:lnTo>
                <a:lnTo>
                  <a:pt x="935" y="338"/>
                </a:lnTo>
                <a:lnTo>
                  <a:pt x="935" y="342"/>
                </a:lnTo>
                <a:lnTo>
                  <a:pt x="935" y="342"/>
                </a:lnTo>
                <a:lnTo>
                  <a:pt x="937" y="340"/>
                </a:lnTo>
                <a:lnTo>
                  <a:pt x="939" y="338"/>
                </a:lnTo>
                <a:lnTo>
                  <a:pt x="937" y="338"/>
                </a:lnTo>
                <a:lnTo>
                  <a:pt x="937" y="338"/>
                </a:lnTo>
                <a:close/>
                <a:moveTo>
                  <a:pt x="110" y="354"/>
                </a:moveTo>
                <a:lnTo>
                  <a:pt x="110" y="354"/>
                </a:lnTo>
                <a:lnTo>
                  <a:pt x="121" y="347"/>
                </a:lnTo>
                <a:lnTo>
                  <a:pt x="124" y="344"/>
                </a:lnTo>
                <a:lnTo>
                  <a:pt x="126" y="338"/>
                </a:lnTo>
                <a:lnTo>
                  <a:pt x="126" y="338"/>
                </a:lnTo>
                <a:lnTo>
                  <a:pt x="128" y="335"/>
                </a:lnTo>
                <a:lnTo>
                  <a:pt x="130" y="333"/>
                </a:lnTo>
                <a:lnTo>
                  <a:pt x="130" y="333"/>
                </a:lnTo>
                <a:lnTo>
                  <a:pt x="134" y="331"/>
                </a:lnTo>
                <a:lnTo>
                  <a:pt x="137" y="329"/>
                </a:lnTo>
                <a:lnTo>
                  <a:pt x="137" y="329"/>
                </a:lnTo>
                <a:lnTo>
                  <a:pt x="139" y="326"/>
                </a:lnTo>
                <a:lnTo>
                  <a:pt x="139" y="322"/>
                </a:lnTo>
                <a:lnTo>
                  <a:pt x="137" y="316"/>
                </a:lnTo>
                <a:lnTo>
                  <a:pt x="137" y="316"/>
                </a:lnTo>
                <a:lnTo>
                  <a:pt x="135" y="313"/>
                </a:lnTo>
                <a:lnTo>
                  <a:pt x="132" y="313"/>
                </a:lnTo>
                <a:lnTo>
                  <a:pt x="126" y="313"/>
                </a:lnTo>
                <a:lnTo>
                  <a:pt x="119" y="311"/>
                </a:lnTo>
                <a:lnTo>
                  <a:pt x="117" y="309"/>
                </a:lnTo>
                <a:lnTo>
                  <a:pt x="115" y="307"/>
                </a:lnTo>
                <a:lnTo>
                  <a:pt x="115" y="307"/>
                </a:lnTo>
                <a:lnTo>
                  <a:pt x="112" y="300"/>
                </a:lnTo>
                <a:lnTo>
                  <a:pt x="108" y="297"/>
                </a:lnTo>
                <a:lnTo>
                  <a:pt x="108" y="297"/>
                </a:lnTo>
                <a:lnTo>
                  <a:pt x="105" y="295"/>
                </a:lnTo>
                <a:lnTo>
                  <a:pt x="101" y="295"/>
                </a:lnTo>
                <a:lnTo>
                  <a:pt x="101" y="295"/>
                </a:lnTo>
                <a:lnTo>
                  <a:pt x="99" y="295"/>
                </a:lnTo>
                <a:lnTo>
                  <a:pt x="99" y="295"/>
                </a:lnTo>
                <a:lnTo>
                  <a:pt x="97" y="297"/>
                </a:lnTo>
                <a:lnTo>
                  <a:pt x="96" y="300"/>
                </a:lnTo>
                <a:lnTo>
                  <a:pt x="96" y="300"/>
                </a:lnTo>
                <a:lnTo>
                  <a:pt x="94" y="302"/>
                </a:lnTo>
                <a:lnTo>
                  <a:pt x="90" y="302"/>
                </a:lnTo>
                <a:lnTo>
                  <a:pt x="85" y="302"/>
                </a:lnTo>
                <a:lnTo>
                  <a:pt x="85" y="302"/>
                </a:lnTo>
                <a:lnTo>
                  <a:pt x="81" y="304"/>
                </a:lnTo>
                <a:lnTo>
                  <a:pt x="79" y="306"/>
                </a:lnTo>
                <a:lnTo>
                  <a:pt x="77" y="306"/>
                </a:lnTo>
                <a:lnTo>
                  <a:pt x="77" y="306"/>
                </a:lnTo>
                <a:lnTo>
                  <a:pt x="72" y="304"/>
                </a:lnTo>
                <a:lnTo>
                  <a:pt x="72" y="304"/>
                </a:lnTo>
                <a:lnTo>
                  <a:pt x="68" y="304"/>
                </a:lnTo>
                <a:lnTo>
                  <a:pt x="67" y="306"/>
                </a:lnTo>
                <a:lnTo>
                  <a:pt x="67" y="306"/>
                </a:lnTo>
                <a:lnTo>
                  <a:pt x="63" y="306"/>
                </a:lnTo>
                <a:lnTo>
                  <a:pt x="61" y="302"/>
                </a:lnTo>
                <a:lnTo>
                  <a:pt x="61" y="302"/>
                </a:lnTo>
                <a:lnTo>
                  <a:pt x="61" y="298"/>
                </a:lnTo>
                <a:lnTo>
                  <a:pt x="59" y="298"/>
                </a:lnTo>
                <a:lnTo>
                  <a:pt x="58" y="298"/>
                </a:lnTo>
                <a:lnTo>
                  <a:pt x="58" y="298"/>
                </a:lnTo>
                <a:lnTo>
                  <a:pt x="54" y="302"/>
                </a:lnTo>
                <a:lnTo>
                  <a:pt x="52" y="306"/>
                </a:lnTo>
                <a:lnTo>
                  <a:pt x="52" y="306"/>
                </a:lnTo>
                <a:lnTo>
                  <a:pt x="48" y="309"/>
                </a:lnTo>
                <a:lnTo>
                  <a:pt x="47" y="309"/>
                </a:lnTo>
                <a:lnTo>
                  <a:pt x="45" y="307"/>
                </a:lnTo>
                <a:lnTo>
                  <a:pt x="45" y="307"/>
                </a:lnTo>
                <a:lnTo>
                  <a:pt x="43" y="304"/>
                </a:lnTo>
                <a:lnTo>
                  <a:pt x="43" y="302"/>
                </a:lnTo>
                <a:lnTo>
                  <a:pt x="41" y="302"/>
                </a:lnTo>
                <a:lnTo>
                  <a:pt x="41" y="302"/>
                </a:lnTo>
                <a:lnTo>
                  <a:pt x="38" y="304"/>
                </a:lnTo>
                <a:lnTo>
                  <a:pt x="38" y="307"/>
                </a:lnTo>
                <a:lnTo>
                  <a:pt x="38" y="315"/>
                </a:lnTo>
                <a:lnTo>
                  <a:pt x="38" y="315"/>
                </a:lnTo>
                <a:lnTo>
                  <a:pt x="36" y="316"/>
                </a:lnTo>
                <a:lnTo>
                  <a:pt x="34" y="316"/>
                </a:lnTo>
                <a:lnTo>
                  <a:pt x="34" y="316"/>
                </a:lnTo>
                <a:lnTo>
                  <a:pt x="29" y="320"/>
                </a:lnTo>
                <a:lnTo>
                  <a:pt x="27" y="320"/>
                </a:lnTo>
                <a:lnTo>
                  <a:pt x="23" y="320"/>
                </a:lnTo>
                <a:lnTo>
                  <a:pt x="23" y="320"/>
                </a:lnTo>
                <a:lnTo>
                  <a:pt x="21" y="316"/>
                </a:lnTo>
                <a:lnTo>
                  <a:pt x="21" y="315"/>
                </a:lnTo>
                <a:lnTo>
                  <a:pt x="20" y="311"/>
                </a:lnTo>
                <a:lnTo>
                  <a:pt x="18" y="307"/>
                </a:lnTo>
                <a:lnTo>
                  <a:pt x="18" y="307"/>
                </a:lnTo>
                <a:lnTo>
                  <a:pt x="12" y="306"/>
                </a:lnTo>
                <a:lnTo>
                  <a:pt x="7" y="307"/>
                </a:lnTo>
                <a:lnTo>
                  <a:pt x="7" y="307"/>
                </a:lnTo>
                <a:lnTo>
                  <a:pt x="3" y="309"/>
                </a:lnTo>
                <a:lnTo>
                  <a:pt x="3" y="311"/>
                </a:lnTo>
                <a:lnTo>
                  <a:pt x="3" y="315"/>
                </a:lnTo>
                <a:lnTo>
                  <a:pt x="5" y="316"/>
                </a:lnTo>
                <a:lnTo>
                  <a:pt x="5" y="316"/>
                </a:lnTo>
                <a:lnTo>
                  <a:pt x="9" y="320"/>
                </a:lnTo>
                <a:lnTo>
                  <a:pt x="10" y="324"/>
                </a:lnTo>
                <a:lnTo>
                  <a:pt x="9" y="326"/>
                </a:lnTo>
                <a:lnTo>
                  <a:pt x="9" y="326"/>
                </a:lnTo>
                <a:lnTo>
                  <a:pt x="5" y="327"/>
                </a:lnTo>
                <a:lnTo>
                  <a:pt x="1" y="329"/>
                </a:lnTo>
                <a:lnTo>
                  <a:pt x="1" y="329"/>
                </a:lnTo>
                <a:lnTo>
                  <a:pt x="0" y="331"/>
                </a:lnTo>
                <a:lnTo>
                  <a:pt x="1" y="333"/>
                </a:lnTo>
                <a:lnTo>
                  <a:pt x="5" y="336"/>
                </a:lnTo>
                <a:lnTo>
                  <a:pt x="12" y="340"/>
                </a:lnTo>
                <a:lnTo>
                  <a:pt x="12" y="340"/>
                </a:lnTo>
                <a:lnTo>
                  <a:pt x="16" y="342"/>
                </a:lnTo>
                <a:lnTo>
                  <a:pt x="18" y="345"/>
                </a:lnTo>
                <a:lnTo>
                  <a:pt x="18" y="345"/>
                </a:lnTo>
                <a:lnTo>
                  <a:pt x="18" y="347"/>
                </a:lnTo>
                <a:lnTo>
                  <a:pt x="16" y="349"/>
                </a:lnTo>
                <a:lnTo>
                  <a:pt x="10" y="353"/>
                </a:lnTo>
                <a:lnTo>
                  <a:pt x="10" y="353"/>
                </a:lnTo>
                <a:lnTo>
                  <a:pt x="9" y="356"/>
                </a:lnTo>
                <a:lnTo>
                  <a:pt x="10" y="356"/>
                </a:lnTo>
                <a:lnTo>
                  <a:pt x="12" y="358"/>
                </a:lnTo>
                <a:lnTo>
                  <a:pt x="12" y="358"/>
                </a:lnTo>
                <a:lnTo>
                  <a:pt x="16" y="358"/>
                </a:lnTo>
                <a:lnTo>
                  <a:pt x="20" y="356"/>
                </a:lnTo>
                <a:lnTo>
                  <a:pt x="27" y="353"/>
                </a:lnTo>
                <a:lnTo>
                  <a:pt x="27" y="353"/>
                </a:lnTo>
                <a:lnTo>
                  <a:pt x="30" y="353"/>
                </a:lnTo>
                <a:lnTo>
                  <a:pt x="32" y="354"/>
                </a:lnTo>
                <a:lnTo>
                  <a:pt x="32" y="354"/>
                </a:lnTo>
                <a:lnTo>
                  <a:pt x="34" y="358"/>
                </a:lnTo>
                <a:lnTo>
                  <a:pt x="38" y="362"/>
                </a:lnTo>
                <a:lnTo>
                  <a:pt x="38" y="362"/>
                </a:lnTo>
                <a:lnTo>
                  <a:pt x="50" y="365"/>
                </a:lnTo>
                <a:lnTo>
                  <a:pt x="58" y="365"/>
                </a:lnTo>
                <a:lnTo>
                  <a:pt x="65" y="365"/>
                </a:lnTo>
                <a:lnTo>
                  <a:pt x="65" y="365"/>
                </a:lnTo>
                <a:lnTo>
                  <a:pt x="74" y="360"/>
                </a:lnTo>
                <a:lnTo>
                  <a:pt x="79" y="358"/>
                </a:lnTo>
                <a:lnTo>
                  <a:pt x="85" y="356"/>
                </a:lnTo>
                <a:lnTo>
                  <a:pt x="85" y="356"/>
                </a:lnTo>
                <a:lnTo>
                  <a:pt x="90" y="358"/>
                </a:lnTo>
                <a:lnTo>
                  <a:pt x="90" y="358"/>
                </a:lnTo>
                <a:lnTo>
                  <a:pt x="101" y="358"/>
                </a:lnTo>
                <a:lnTo>
                  <a:pt x="106" y="356"/>
                </a:lnTo>
                <a:lnTo>
                  <a:pt x="110" y="354"/>
                </a:lnTo>
                <a:lnTo>
                  <a:pt x="110" y="354"/>
                </a:lnTo>
                <a:close/>
                <a:moveTo>
                  <a:pt x="1109" y="1044"/>
                </a:moveTo>
                <a:lnTo>
                  <a:pt x="1109" y="1044"/>
                </a:lnTo>
                <a:lnTo>
                  <a:pt x="1107" y="1035"/>
                </a:lnTo>
                <a:lnTo>
                  <a:pt x="1106" y="1026"/>
                </a:lnTo>
                <a:lnTo>
                  <a:pt x="1107" y="1004"/>
                </a:lnTo>
                <a:lnTo>
                  <a:pt x="1107" y="1004"/>
                </a:lnTo>
                <a:lnTo>
                  <a:pt x="1109" y="986"/>
                </a:lnTo>
                <a:lnTo>
                  <a:pt x="1109" y="977"/>
                </a:lnTo>
                <a:lnTo>
                  <a:pt x="1107" y="968"/>
                </a:lnTo>
                <a:lnTo>
                  <a:pt x="1107" y="968"/>
                </a:lnTo>
                <a:lnTo>
                  <a:pt x="1104" y="961"/>
                </a:lnTo>
                <a:lnTo>
                  <a:pt x="1100" y="957"/>
                </a:lnTo>
                <a:lnTo>
                  <a:pt x="1091" y="948"/>
                </a:lnTo>
                <a:lnTo>
                  <a:pt x="1078" y="941"/>
                </a:lnTo>
                <a:lnTo>
                  <a:pt x="1068" y="932"/>
                </a:lnTo>
                <a:lnTo>
                  <a:pt x="1068" y="932"/>
                </a:lnTo>
                <a:lnTo>
                  <a:pt x="1060" y="924"/>
                </a:lnTo>
                <a:lnTo>
                  <a:pt x="1055" y="917"/>
                </a:lnTo>
                <a:lnTo>
                  <a:pt x="1055" y="917"/>
                </a:lnTo>
                <a:lnTo>
                  <a:pt x="1053" y="912"/>
                </a:lnTo>
                <a:lnTo>
                  <a:pt x="1053" y="906"/>
                </a:lnTo>
                <a:lnTo>
                  <a:pt x="1053" y="901"/>
                </a:lnTo>
                <a:lnTo>
                  <a:pt x="1053" y="897"/>
                </a:lnTo>
                <a:lnTo>
                  <a:pt x="1053" y="897"/>
                </a:lnTo>
                <a:lnTo>
                  <a:pt x="1048" y="894"/>
                </a:lnTo>
                <a:lnTo>
                  <a:pt x="1042" y="890"/>
                </a:lnTo>
                <a:lnTo>
                  <a:pt x="1039" y="888"/>
                </a:lnTo>
                <a:lnTo>
                  <a:pt x="1035" y="883"/>
                </a:lnTo>
                <a:lnTo>
                  <a:pt x="1035" y="883"/>
                </a:lnTo>
                <a:lnTo>
                  <a:pt x="1033" y="877"/>
                </a:lnTo>
                <a:lnTo>
                  <a:pt x="1037" y="872"/>
                </a:lnTo>
                <a:lnTo>
                  <a:pt x="1042" y="861"/>
                </a:lnTo>
                <a:lnTo>
                  <a:pt x="1042" y="861"/>
                </a:lnTo>
                <a:lnTo>
                  <a:pt x="1046" y="852"/>
                </a:lnTo>
                <a:lnTo>
                  <a:pt x="1051" y="848"/>
                </a:lnTo>
                <a:lnTo>
                  <a:pt x="1068" y="843"/>
                </a:lnTo>
                <a:lnTo>
                  <a:pt x="1068" y="843"/>
                </a:lnTo>
                <a:lnTo>
                  <a:pt x="1073" y="841"/>
                </a:lnTo>
                <a:lnTo>
                  <a:pt x="1078" y="838"/>
                </a:lnTo>
                <a:lnTo>
                  <a:pt x="1084" y="832"/>
                </a:lnTo>
                <a:lnTo>
                  <a:pt x="1089" y="825"/>
                </a:lnTo>
                <a:lnTo>
                  <a:pt x="1098" y="820"/>
                </a:lnTo>
                <a:lnTo>
                  <a:pt x="1098" y="820"/>
                </a:lnTo>
                <a:lnTo>
                  <a:pt x="1107" y="814"/>
                </a:lnTo>
                <a:lnTo>
                  <a:pt x="1116" y="812"/>
                </a:lnTo>
                <a:lnTo>
                  <a:pt x="1125" y="814"/>
                </a:lnTo>
                <a:lnTo>
                  <a:pt x="1134" y="816"/>
                </a:lnTo>
                <a:lnTo>
                  <a:pt x="1134" y="816"/>
                </a:lnTo>
                <a:lnTo>
                  <a:pt x="1134" y="800"/>
                </a:lnTo>
                <a:lnTo>
                  <a:pt x="1136" y="785"/>
                </a:lnTo>
                <a:lnTo>
                  <a:pt x="1136" y="785"/>
                </a:lnTo>
                <a:lnTo>
                  <a:pt x="1134" y="774"/>
                </a:lnTo>
                <a:lnTo>
                  <a:pt x="1131" y="767"/>
                </a:lnTo>
                <a:lnTo>
                  <a:pt x="1127" y="758"/>
                </a:lnTo>
                <a:lnTo>
                  <a:pt x="1124" y="749"/>
                </a:lnTo>
                <a:lnTo>
                  <a:pt x="1124" y="749"/>
                </a:lnTo>
                <a:lnTo>
                  <a:pt x="1124" y="740"/>
                </a:lnTo>
                <a:lnTo>
                  <a:pt x="1124" y="729"/>
                </a:lnTo>
                <a:lnTo>
                  <a:pt x="1125" y="720"/>
                </a:lnTo>
                <a:lnTo>
                  <a:pt x="1125" y="709"/>
                </a:lnTo>
                <a:lnTo>
                  <a:pt x="1125" y="709"/>
                </a:lnTo>
                <a:lnTo>
                  <a:pt x="1118" y="691"/>
                </a:lnTo>
                <a:lnTo>
                  <a:pt x="1118" y="682"/>
                </a:lnTo>
                <a:lnTo>
                  <a:pt x="1120" y="671"/>
                </a:lnTo>
                <a:lnTo>
                  <a:pt x="1120" y="671"/>
                </a:lnTo>
                <a:lnTo>
                  <a:pt x="1124" y="664"/>
                </a:lnTo>
                <a:lnTo>
                  <a:pt x="1127" y="660"/>
                </a:lnTo>
                <a:lnTo>
                  <a:pt x="1131" y="658"/>
                </a:lnTo>
                <a:lnTo>
                  <a:pt x="1134" y="658"/>
                </a:lnTo>
                <a:lnTo>
                  <a:pt x="1145" y="660"/>
                </a:lnTo>
                <a:lnTo>
                  <a:pt x="1158" y="664"/>
                </a:lnTo>
                <a:lnTo>
                  <a:pt x="1158" y="664"/>
                </a:lnTo>
                <a:lnTo>
                  <a:pt x="1167" y="666"/>
                </a:lnTo>
                <a:lnTo>
                  <a:pt x="1172" y="666"/>
                </a:lnTo>
                <a:lnTo>
                  <a:pt x="1187" y="664"/>
                </a:lnTo>
                <a:lnTo>
                  <a:pt x="1200" y="664"/>
                </a:lnTo>
                <a:lnTo>
                  <a:pt x="1205" y="664"/>
                </a:lnTo>
                <a:lnTo>
                  <a:pt x="1212" y="664"/>
                </a:lnTo>
                <a:lnTo>
                  <a:pt x="1212" y="664"/>
                </a:lnTo>
                <a:lnTo>
                  <a:pt x="1220" y="668"/>
                </a:lnTo>
                <a:lnTo>
                  <a:pt x="1225" y="671"/>
                </a:lnTo>
                <a:lnTo>
                  <a:pt x="1238" y="680"/>
                </a:lnTo>
                <a:lnTo>
                  <a:pt x="1249" y="691"/>
                </a:lnTo>
                <a:lnTo>
                  <a:pt x="1261" y="700"/>
                </a:lnTo>
                <a:lnTo>
                  <a:pt x="1261" y="700"/>
                </a:lnTo>
                <a:lnTo>
                  <a:pt x="1272" y="706"/>
                </a:lnTo>
                <a:lnTo>
                  <a:pt x="1277" y="707"/>
                </a:lnTo>
                <a:lnTo>
                  <a:pt x="1283" y="707"/>
                </a:lnTo>
                <a:lnTo>
                  <a:pt x="1287" y="706"/>
                </a:lnTo>
                <a:lnTo>
                  <a:pt x="1290" y="696"/>
                </a:lnTo>
                <a:lnTo>
                  <a:pt x="1294" y="691"/>
                </a:lnTo>
                <a:lnTo>
                  <a:pt x="1299" y="686"/>
                </a:lnTo>
                <a:lnTo>
                  <a:pt x="1299" y="686"/>
                </a:lnTo>
                <a:lnTo>
                  <a:pt x="1303" y="682"/>
                </a:lnTo>
                <a:lnTo>
                  <a:pt x="1310" y="680"/>
                </a:lnTo>
                <a:lnTo>
                  <a:pt x="1315" y="678"/>
                </a:lnTo>
                <a:lnTo>
                  <a:pt x="1319" y="677"/>
                </a:lnTo>
                <a:lnTo>
                  <a:pt x="1319" y="677"/>
                </a:lnTo>
                <a:lnTo>
                  <a:pt x="1321" y="671"/>
                </a:lnTo>
                <a:lnTo>
                  <a:pt x="1321" y="669"/>
                </a:lnTo>
                <a:lnTo>
                  <a:pt x="1319" y="668"/>
                </a:lnTo>
                <a:lnTo>
                  <a:pt x="1317" y="666"/>
                </a:lnTo>
                <a:lnTo>
                  <a:pt x="1310" y="664"/>
                </a:lnTo>
                <a:lnTo>
                  <a:pt x="1308" y="662"/>
                </a:lnTo>
                <a:lnTo>
                  <a:pt x="1306" y="658"/>
                </a:lnTo>
                <a:lnTo>
                  <a:pt x="1306" y="658"/>
                </a:lnTo>
                <a:lnTo>
                  <a:pt x="1306" y="649"/>
                </a:lnTo>
                <a:lnTo>
                  <a:pt x="1308" y="639"/>
                </a:lnTo>
                <a:lnTo>
                  <a:pt x="1314" y="619"/>
                </a:lnTo>
                <a:lnTo>
                  <a:pt x="1314" y="619"/>
                </a:lnTo>
                <a:lnTo>
                  <a:pt x="1315" y="610"/>
                </a:lnTo>
                <a:lnTo>
                  <a:pt x="1315" y="599"/>
                </a:lnTo>
                <a:lnTo>
                  <a:pt x="1315" y="595"/>
                </a:lnTo>
                <a:lnTo>
                  <a:pt x="1314" y="592"/>
                </a:lnTo>
                <a:lnTo>
                  <a:pt x="1308" y="590"/>
                </a:lnTo>
                <a:lnTo>
                  <a:pt x="1303" y="588"/>
                </a:lnTo>
                <a:lnTo>
                  <a:pt x="1303" y="588"/>
                </a:lnTo>
                <a:lnTo>
                  <a:pt x="1296" y="588"/>
                </a:lnTo>
                <a:lnTo>
                  <a:pt x="1290" y="592"/>
                </a:lnTo>
                <a:lnTo>
                  <a:pt x="1287" y="595"/>
                </a:lnTo>
                <a:lnTo>
                  <a:pt x="1285" y="601"/>
                </a:lnTo>
                <a:lnTo>
                  <a:pt x="1281" y="610"/>
                </a:lnTo>
                <a:lnTo>
                  <a:pt x="1279" y="615"/>
                </a:lnTo>
                <a:lnTo>
                  <a:pt x="1276" y="619"/>
                </a:lnTo>
                <a:lnTo>
                  <a:pt x="1276" y="619"/>
                </a:lnTo>
                <a:lnTo>
                  <a:pt x="1268" y="619"/>
                </a:lnTo>
                <a:lnTo>
                  <a:pt x="1263" y="619"/>
                </a:lnTo>
                <a:lnTo>
                  <a:pt x="1259" y="615"/>
                </a:lnTo>
                <a:lnTo>
                  <a:pt x="1256" y="610"/>
                </a:lnTo>
                <a:lnTo>
                  <a:pt x="1250" y="597"/>
                </a:lnTo>
                <a:lnTo>
                  <a:pt x="1247" y="586"/>
                </a:lnTo>
                <a:lnTo>
                  <a:pt x="1247" y="586"/>
                </a:lnTo>
                <a:lnTo>
                  <a:pt x="1241" y="572"/>
                </a:lnTo>
                <a:lnTo>
                  <a:pt x="1241" y="568"/>
                </a:lnTo>
                <a:lnTo>
                  <a:pt x="1243" y="566"/>
                </a:lnTo>
                <a:lnTo>
                  <a:pt x="1250" y="564"/>
                </a:lnTo>
                <a:lnTo>
                  <a:pt x="1258" y="563"/>
                </a:lnTo>
                <a:lnTo>
                  <a:pt x="1265" y="561"/>
                </a:lnTo>
                <a:lnTo>
                  <a:pt x="1265" y="561"/>
                </a:lnTo>
                <a:lnTo>
                  <a:pt x="1274" y="554"/>
                </a:lnTo>
                <a:lnTo>
                  <a:pt x="1285" y="543"/>
                </a:lnTo>
                <a:lnTo>
                  <a:pt x="1288" y="535"/>
                </a:lnTo>
                <a:lnTo>
                  <a:pt x="1292" y="530"/>
                </a:lnTo>
                <a:lnTo>
                  <a:pt x="1294" y="525"/>
                </a:lnTo>
                <a:lnTo>
                  <a:pt x="1292" y="519"/>
                </a:lnTo>
                <a:lnTo>
                  <a:pt x="1292" y="519"/>
                </a:lnTo>
                <a:lnTo>
                  <a:pt x="1290" y="516"/>
                </a:lnTo>
                <a:lnTo>
                  <a:pt x="1288" y="514"/>
                </a:lnTo>
                <a:lnTo>
                  <a:pt x="1283" y="512"/>
                </a:lnTo>
                <a:lnTo>
                  <a:pt x="1276" y="510"/>
                </a:lnTo>
                <a:lnTo>
                  <a:pt x="1272" y="506"/>
                </a:lnTo>
                <a:lnTo>
                  <a:pt x="1272" y="506"/>
                </a:lnTo>
                <a:lnTo>
                  <a:pt x="1270" y="501"/>
                </a:lnTo>
                <a:lnTo>
                  <a:pt x="1272" y="497"/>
                </a:lnTo>
                <a:lnTo>
                  <a:pt x="1274" y="494"/>
                </a:lnTo>
                <a:lnTo>
                  <a:pt x="1276" y="490"/>
                </a:lnTo>
                <a:lnTo>
                  <a:pt x="1276" y="490"/>
                </a:lnTo>
                <a:lnTo>
                  <a:pt x="1274" y="472"/>
                </a:lnTo>
                <a:lnTo>
                  <a:pt x="1274" y="458"/>
                </a:lnTo>
                <a:lnTo>
                  <a:pt x="1277" y="425"/>
                </a:lnTo>
                <a:lnTo>
                  <a:pt x="1277" y="425"/>
                </a:lnTo>
                <a:lnTo>
                  <a:pt x="1277" y="402"/>
                </a:lnTo>
                <a:lnTo>
                  <a:pt x="1276" y="378"/>
                </a:lnTo>
                <a:lnTo>
                  <a:pt x="1270" y="354"/>
                </a:lnTo>
                <a:lnTo>
                  <a:pt x="1265" y="331"/>
                </a:lnTo>
                <a:lnTo>
                  <a:pt x="1265" y="331"/>
                </a:lnTo>
                <a:lnTo>
                  <a:pt x="1261" y="318"/>
                </a:lnTo>
                <a:lnTo>
                  <a:pt x="1263" y="306"/>
                </a:lnTo>
                <a:lnTo>
                  <a:pt x="1268" y="297"/>
                </a:lnTo>
                <a:lnTo>
                  <a:pt x="1276" y="288"/>
                </a:lnTo>
                <a:lnTo>
                  <a:pt x="1287" y="282"/>
                </a:lnTo>
                <a:lnTo>
                  <a:pt x="1297" y="277"/>
                </a:lnTo>
                <a:lnTo>
                  <a:pt x="1325" y="269"/>
                </a:lnTo>
                <a:lnTo>
                  <a:pt x="1325" y="269"/>
                </a:lnTo>
                <a:lnTo>
                  <a:pt x="1339" y="262"/>
                </a:lnTo>
                <a:lnTo>
                  <a:pt x="1350" y="255"/>
                </a:lnTo>
                <a:lnTo>
                  <a:pt x="1357" y="248"/>
                </a:lnTo>
                <a:lnTo>
                  <a:pt x="1359" y="237"/>
                </a:lnTo>
                <a:lnTo>
                  <a:pt x="1359" y="237"/>
                </a:lnTo>
                <a:lnTo>
                  <a:pt x="1352" y="230"/>
                </a:lnTo>
                <a:lnTo>
                  <a:pt x="1343" y="221"/>
                </a:lnTo>
                <a:lnTo>
                  <a:pt x="1335" y="213"/>
                </a:lnTo>
                <a:lnTo>
                  <a:pt x="1330" y="212"/>
                </a:lnTo>
                <a:lnTo>
                  <a:pt x="1325" y="208"/>
                </a:lnTo>
                <a:lnTo>
                  <a:pt x="1325" y="208"/>
                </a:lnTo>
                <a:lnTo>
                  <a:pt x="1315" y="208"/>
                </a:lnTo>
                <a:lnTo>
                  <a:pt x="1308" y="206"/>
                </a:lnTo>
                <a:lnTo>
                  <a:pt x="1292" y="208"/>
                </a:lnTo>
                <a:lnTo>
                  <a:pt x="1292" y="208"/>
                </a:lnTo>
                <a:lnTo>
                  <a:pt x="1277" y="208"/>
                </a:lnTo>
                <a:lnTo>
                  <a:pt x="1272" y="210"/>
                </a:lnTo>
                <a:lnTo>
                  <a:pt x="1270" y="212"/>
                </a:lnTo>
                <a:lnTo>
                  <a:pt x="1268" y="213"/>
                </a:lnTo>
                <a:lnTo>
                  <a:pt x="1268" y="213"/>
                </a:lnTo>
                <a:lnTo>
                  <a:pt x="1267" y="217"/>
                </a:lnTo>
                <a:lnTo>
                  <a:pt x="1268" y="221"/>
                </a:lnTo>
                <a:lnTo>
                  <a:pt x="1270" y="228"/>
                </a:lnTo>
                <a:lnTo>
                  <a:pt x="1272" y="233"/>
                </a:lnTo>
                <a:lnTo>
                  <a:pt x="1272" y="237"/>
                </a:lnTo>
                <a:lnTo>
                  <a:pt x="1268" y="241"/>
                </a:lnTo>
                <a:lnTo>
                  <a:pt x="1268" y="241"/>
                </a:lnTo>
                <a:lnTo>
                  <a:pt x="1265" y="242"/>
                </a:lnTo>
                <a:lnTo>
                  <a:pt x="1259" y="244"/>
                </a:lnTo>
                <a:lnTo>
                  <a:pt x="1252" y="241"/>
                </a:lnTo>
                <a:lnTo>
                  <a:pt x="1243" y="235"/>
                </a:lnTo>
                <a:lnTo>
                  <a:pt x="1236" y="233"/>
                </a:lnTo>
                <a:lnTo>
                  <a:pt x="1236" y="233"/>
                </a:lnTo>
                <a:lnTo>
                  <a:pt x="1230" y="233"/>
                </a:lnTo>
                <a:lnTo>
                  <a:pt x="1227" y="235"/>
                </a:lnTo>
                <a:lnTo>
                  <a:pt x="1221" y="241"/>
                </a:lnTo>
                <a:lnTo>
                  <a:pt x="1216" y="246"/>
                </a:lnTo>
                <a:lnTo>
                  <a:pt x="1212" y="248"/>
                </a:lnTo>
                <a:lnTo>
                  <a:pt x="1207" y="248"/>
                </a:lnTo>
                <a:lnTo>
                  <a:pt x="1207" y="248"/>
                </a:lnTo>
                <a:lnTo>
                  <a:pt x="1201" y="248"/>
                </a:lnTo>
                <a:lnTo>
                  <a:pt x="1198" y="246"/>
                </a:lnTo>
                <a:lnTo>
                  <a:pt x="1196" y="244"/>
                </a:lnTo>
                <a:lnTo>
                  <a:pt x="1192" y="242"/>
                </a:lnTo>
                <a:lnTo>
                  <a:pt x="1192" y="242"/>
                </a:lnTo>
                <a:lnTo>
                  <a:pt x="1187" y="242"/>
                </a:lnTo>
                <a:lnTo>
                  <a:pt x="1185" y="244"/>
                </a:lnTo>
                <a:lnTo>
                  <a:pt x="1180" y="251"/>
                </a:lnTo>
                <a:lnTo>
                  <a:pt x="1180" y="251"/>
                </a:lnTo>
                <a:lnTo>
                  <a:pt x="1174" y="253"/>
                </a:lnTo>
                <a:lnTo>
                  <a:pt x="1172" y="251"/>
                </a:lnTo>
                <a:lnTo>
                  <a:pt x="1169" y="251"/>
                </a:lnTo>
                <a:lnTo>
                  <a:pt x="1167" y="248"/>
                </a:lnTo>
                <a:lnTo>
                  <a:pt x="1163" y="241"/>
                </a:lnTo>
                <a:lnTo>
                  <a:pt x="1162" y="239"/>
                </a:lnTo>
                <a:lnTo>
                  <a:pt x="1158" y="237"/>
                </a:lnTo>
                <a:lnTo>
                  <a:pt x="1158" y="237"/>
                </a:lnTo>
                <a:lnTo>
                  <a:pt x="1153" y="237"/>
                </a:lnTo>
                <a:lnTo>
                  <a:pt x="1149" y="237"/>
                </a:lnTo>
                <a:lnTo>
                  <a:pt x="1136" y="242"/>
                </a:lnTo>
                <a:lnTo>
                  <a:pt x="1125" y="250"/>
                </a:lnTo>
                <a:lnTo>
                  <a:pt x="1115" y="253"/>
                </a:lnTo>
                <a:lnTo>
                  <a:pt x="1115" y="253"/>
                </a:lnTo>
                <a:lnTo>
                  <a:pt x="1109" y="255"/>
                </a:lnTo>
                <a:lnTo>
                  <a:pt x="1102" y="255"/>
                </a:lnTo>
                <a:lnTo>
                  <a:pt x="1096" y="255"/>
                </a:lnTo>
                <a:lnTo>
                  <a:pt x="1089" y="259"/>
                </a:lnTo>
                <a:lnTo>
                  <a:pt x="1089" y="259"/>
                </a:lnTo>
                <a:lnTo>
                  <a:pt x="1086" y="264"/>
                </a:lnTo>
                <a:lnTo>
                  <a:pt x="1084" y="269"/>
                </a:lnTo>
                <a:lnTo>
                  <a:pt x="1082" y="277"/>
                </a:lnTo>
                <a:lnTo>
                  <a:pt x="1078" y="282"/>
                </a:lnTo>
                <a:lnTo>
                  <a:pt x="1078" y="282"/>
                </a:lnTo>
                <a:lnTo>
                  <a:pt x="1071" y="289"/>
                </a:lnTo>
                <a:lnTo>
                  <a:pt x="1060" y="295"/>
                </a:lnTo>
                <a:lnTo>
                  <a:pt x="1055" y="295"/>
                </a:lnTo>
                <a:lnTo>
                  <a:pt x="1049" y="295"/>
                </a:lnTo>
                <a:lnTo>
                  <a:pt x="1046" y="293"/>
                </a:lnTo>
                <a:lnTo>
                  <a:pt x="1042" y="289"/>
                </a:lnTo>
                <a:lnTo>
                  <a:pt x="1042" y="289"/>
                </a:lnTo>
                <a:lnTo>
                  <a:pt x="1042" y="282"/>
                </a:lnTo>
                <a:lnTo>
                  <a:pt x="1042" y="277"/>
                </a:lnTo>
                <a:lnTo>
                  <a:pt x="1049" y="264"/>
                </a:lnTo>
                <a:lnTo>
                  <a:pt x="1053" y="259"/>
                </a:lnTo>
                <a:lnTo>
                  <a:pt x="1055" y="253"/>
                </a:lnTo>
                <a:lnTo>
                  <a:pt x="1053" y="246"/>
                </a:lnTo>
                <a:lnTo>
                  <a:pt x="1048" y="241"/>
                </a:lnTo>
                <a:lnTo>
                  <a:pt x="1048" y="241"/>
                </a:lnTo>
                <a:lnTo>
                  <a:pt x="1042" y="235"/>
                </a:lnTo>
                <a:lnTo>
                  <a:pt x="1031" y="231"/>
                </a:lnTo>
                <a:lnTo>
                  <a:pt x="1022" y="230"/>
                </a:lnTo>
                <a:lnTo>
                  <a:pt x="1019" y="230"/>
                </a:lnTo>
                <a:lnTo>
                  <a:pt x="1015" y="231"/>
                </a:lnTo>
                <a:lnTo>
                  <a:pt x="1015" y="231"/>
                </a:lnTo>
                <a:lnTo>
                  <a:pt x="1013" y="233"/>
                </a:lnTo>
                <a:lnTo>
                  <a:pt x="1011" y="237"/>
                </a:lnTo>
                <a:lnTo>
                  <a:pt x="1010" y="242"/>
                </a:lnTo>
                <a:lnTo>
                  <a:pt x="1011" y="248"/>
                </a:lnTo>
                <a:lnTo>
                  <a:pt x="1015" y="253"/>
                </a:lnTo>
                <a:lnTo>
                  <a:pt x="1015" y="253"/>
                </a:lnTo>
                <a:lnTo>
                  <a:pt x="1017" y="260"/>
                </a:lnTo>
                <a:lnTo>
                  <a:pt x="1015" y="266"/>
                </a:lnTo>
                <a:lnTo>
                  <a:pt x="1008" y="277"/>
                </a:lnTo>
                <a:lnTo>
                  <a:pt x="1008" y="277"/>
                </a:lnTo>
                <a:lnTo>
                  <a:pt x="1008" y="282"/>
                </a:lnTo>
                <a:lnTo>
                  <a:pt x="1008" y="289"/>
                </a:lnTo>
                <a:lnTo>
                  <a:pt x="1010" y="295"/>
                </a:lnTo>
                <a:lnTo>
                  <a:pt x="1010" y="297"/>
                </a:lnTo>
                <a:lnTo>
                  <a:pt x="1008" y="300"/>
                </a:lnTo>
                <a:lnTo>
                  <a:pt x="1008" y="300"/>
                </a:lnTo>
                <a:lnTo>
                  <a:pt x="1002" y="302"/>
                </a:lnTo>
                <a:lnTo>
                  <a:pt x="999" y="302"/>
                </a:lnTo>
                <a:lnTo>
                  <a:pt x="988" y="302"/>
                </a:lnTo>
                <a:lnTo>
                  <a:pt x="988" y="302"/>
                </a:lnTo>
                <a:lnTo>
                  <a:pt x="982" y="302"/>
                </a:lnTo>
                <a:lnTo>
                  <a:pt x="975" y="306"/>
                </a:lnTo>
                <a:lnTo>
                  <a:pt x="970" y="309"/>
                </a:lnTo>
                <a:lnTo>
                  <a:pt x="966" y="315"/>
                </a:lnTo>
                <a:lnTo>
                  <a:pt x="966" y="315"/>
                </a:lnTo>
                <a:lnTo>
                  <a:pt x="966" y="320"/>
                </a:lnTo>
                <a:lnTo>
                  <a:pt x="966" y="324"/>
                </a:lnTo>
                <a:lnTo>
                  <a:pt x="970" y="335"/>
                </a:lnTo>
                <a:lnTo>
                  <a:pt x="970" y="344"/>
                </a:lnTo>
                <a:lnTo>
                  <a:pt x="970" y="347"/>
                </a:lnTo>
                <a:lnTo>
                  <a:pt x="966" y="351"/>
                </a:lnTo>
                <a:lnTo>
                  <a:pt x="966" y="351"/>
                </a:lnTo>
                <a:lnTo>
                  <a:pt x="963" y="353"/>
                </a:lnTo>
                <a:lnTo>
                  <a:pt x="957" y="353"/>
                </a:lnTo>
                <a:lnTo>
                  <a:pt x="946" y="351"/>
                </a:lnTo>
                <a:lnTo>
                  <a:pt x="946" y="351"/>
                </a:lnTo>
                <a:lnTo>
                  <a:pt x="941" y="347"/>
                </a:lnTo>
                <a:lnTo>
                  <a:pt x="939" y="347"/>
                </a:lnTo>
                <a:lnTo>
                  <a:pt x="937" y="351"/>
                </a:lnTo>
                <a:lnTo>
                  <a:pt x="937" y="351"/>
                </a:lnTo>
                <a:lnTo>
                  <a:pt x="934" y="358"/>
                </a:lnTo>
                <a:lnTo>
                  <a:pt x="932" y="367"/>
                </a:lnTo>
                <a:lnTo>
                  <a:pt x="932" y="371"/>
                </a:lnTo>
                <a:lnTo>
                  <a:pt x="928" y="374"/>
                </a:lnTo>
                <a:lnTo>
                  <a:pt x="925" y="374"/>
                </a:lnTo>
                <a:lnTo>
                  <a:pt x="919" y="374"/>
                </a:lnTo>
                <a:lnTo>
                  <a:pt x="919" y="374"/>
                </a:lnTo>
                <a:lnTo>
                  <a:pt x="910" y="371"/>
                </a:lnTo>
                <a:lnTo>
                  <a:pt x="903" y="365"/>
                </a:lnTo>
                <a:lnTo>
                  <a:pt x="894" y="358"/>
                </a:lnTo>
                <a:lnTo>
                  <a:pt x="890" y="353"/>
                </a:lnTo>
                <a:lnTo>
                  <a:pt x="890" y="353"/>
                </a:lnTo>
                <a:lnTo>
                  <a:pt x="887" y="344"/>
                </a:lnTo>
                <a:lnTo>
                  <a:pt x="887" y="335"/>
                </a:lnTo>
                <a:lnTo>
                  <a:pt x="887" y="326"/>
                </a:lnTo>
                <a:lnTo>
                  <a:pt x="887" y="322"/>
                </a:lnTo>
                <a:lnTo>
                  <a:pt x="883" y="318"/>
                </a:lnTo>
                <a:lnTo>
                  <a:pt x="883" y="318"/>
                </a:lnTo>
                <a:lnTo>
                  <a:pt x="881" y="316"/>
                </a:lnTo>
                <a:lnTo>
                  <a:pt x="877" y="315"/>
                </a:lnTo>
                <a:lnTo>
                  <a:pt x="870" y="313"/>
                </a:lnTo>
                <a:lnTo>
                  <a:pt x="861" y="311"/>
                </a:lnTo>
                <a:lnTo>
                  <a:pt x="854" y="307"/>
                </a:lnTo>
                <a:lnTo>
                  <a:pt x="854" y="307"/>
                </a:lnTo>
                <a:lnTo>
                  <a:pt x="850" y="304"/>
                </a:lnTo>
                <a:lnTo>
                  <a:pt x="848" y="298"/>
                </a:lnTo>
                <a:lnTo>
                  <a:pt x="850" y="293"/>
                </a:lnTo>
                <a:lnTo>
                  <a:pt x="854" y="289"/>
                </a:lnTo>
                <a:lnTo>
                  <a:pt x="854" y="289"/>
                </a:lnTo>
                <a:lnTo>
                  <a:pt x="859" y="289"/>
                </a:lnTo>
                <a:lnTo>
                  <a:pt x="865" y="289"/>
                </a:lnTo>
                <a:lnTo>
                  <a:pt x="876" y="293"/>
                </a:lnTo>
                <a:lnTo>
                  <a:pt x="876" y="293"/>
                </a:lnTo>
                <a:lnTo>
                  <a:pt x="892" y="300"/>
                </a:lnTo>
                <a:lnTo>
                  <a:pt x="910" y="307"/>
                </a:lnTo>
                <a:lnTo>
                  <a:pt x="919" y="307"/>
                </a:lnTo>
                <a:lnTo>
                  <a:pt x="928" y="307"/>
                </a:lnTo>
                <a:lnTo>
                  <a:pt x="935" y="306"/>
                </a:lnTo>
                <a:lnTo>
                  <a:pt x="944" y="302"/>
                </a:lnTo>
                <a:lnTo>
                  <a:pt x="944" y="302"/>
                </a:lnTo>
                <a:lnTo>
                  <a:pt x="950" y="297"/>
                </a:lnTo>
                <a:lnTo>
                  <a:pt x="955" y="289"/>
                </a:lnTo>
                <a:lnTo>
                  <a:pt x="961" y="280"/>
                </a:lnTo>
                <a:lnTo>
                  <a:pt x="964" y="273"/>
                </a:lnTo>
                <a:lnTo>
                  <a:pt x="964" y="266"/>
                </a:lnTo>
                <a:lnTo>
                  <a:pt x="963" y="259"/>
                </a:lnTo>
                <a:lnTo>
                  <a:pt x="957" y="251"/>
                </a:lnTo>
                <a:lnTo>
                  <a:pt x="948" y="248"/>
                </a:lnTo>
                <a:lnTo>
                  <a:pt x="948" y="248"/>
                </a:lnTo>
                <a:lnTo>
                  <a:pt x="937" y="246"/>
                </a:lnTo>
                <a:lnTo>
                  <a:pt x="926" y="242"/>
                </a:lnTo>
                <a:lnTo>
                  <a:pt x="926" y="242"/>
                </a:lnTo>
                <a:lnTo>
                  <a:pt x="908" y="237"/>
                </a:lnTo>
                <a:lnTo>
                  <a:pt x="899" y="233"/>
                </a:lnTo>
                <a:lnTo>
                  <a:pt x="890" y="228"/>
                </a:lnTo>
                <a:lnTo>
                  <a:pt x="890" y="228"/>
                </a:lnTo>
                <a:lnTo>
                  <a:pt x="879" y="221"/>
                </a:lnTo>
                <a:lnTo>
                  <a:pt x="872" y="215"/>
                </a:lnTo>
                <a:lnTo>
                  <a:pt x="867" y="212"/>
                </a:lnTo>
                <a:lnTo>
                  <a:pt x="867" y="212"/>
                </a:lnTo>
                <a:lnTo>
                  <a:pt x="854" y="206"/>
                </a:lnTo>
                <a:lnTo>
                  <a:pt x="843" y="201"/>
                </a:lnTo>
                <a:lnTo>
                  <a:pt x="843" y="201"/>
                </a:lnTo>
                <a:lnTo>
                  <a:pt x="838" y="199"/>
                </a:lnTo>
                <a:lnTo>
                  <a:pt x="830" y="197"/>
                </a:lnTo>
                <a:lnTo>
                  <a:pt x="830" y="197"/>
                </a:lnTo>
                <a:lnTo>
                  <a:pt x="821" y="197"/>
                </a:lnTo>
                <a:lnTo>
                  <a:pt x="812" y="199"/>
                </a:lnTo>
                <a:lnTo>
                  <a:pt x="812" y="199"/>
                </a:lnTo>
                <a:lnTo>
                  <a:pt x="803" y="199"/>
                </a:lnTo>
                <a:lnTo>
                  <a:pt x="800" y="197"/>
                </a:lnTo>
                <a:lnTo>
                  <a:pt x="798" y="192"/>
                </a:lnTo>
                <a:lnTo>
                  <a:pt x="798" y="192"/>
                </a:lnTo>
                <a:lnTo>
                  <a:pt x="798" y="190"/>
                </a:lnTo>
                <a:lnTo>
                  <a:pt x="800" y="188"/>
                </a:lnTo>
                <a:lnTo>
                  <a:pt x="803" y="184"/>
                </a:lnTo>
                <a:lnTo>
                  <a:pt x="807" y="181"/>
                </a:lnTo>
                <a:lnTo>
                  <a:pt x="809" y="179"/>
                </a:lnTo>
                <a:lnTo>
                  <a:pt x="809" y="175"/>
                </a:lnTo>
                <a:lnTo>
                  <a:pt x="809" y="175"/>
                </a:lnTo>
                <a:lnTo>
                  <a:pt x="807" y="172"/>
                </a:lnTo>
                <a:lnTo>
                  <a:pt x="805" y="170"/>
                </a:lnTo>
                <a:lnTo>
                  <a:pt x="801" y="170"/>
                </a:lnTo>
                <a:lnTo>
                  <a:pt x="791" y="175"/>
                </a:lnTo>
                <a:lnTo>
                  <a:pt x="791" y="175"/>
                </a:lnTo>
                <a:lnTo>
                  <a:pt x="785" y="177"/>
                </a:lnTo>
                <a:lnTo>
                  <a:pt x="780" y="177"/>
                </a:lnTo>
                <a:lnTo>
                  <a:pt x="778" y="175"/>
                </a:lnTo>
                <a:lnTo>
                  <a:pt x="778" y="172"/>
                </a:lnTo>
                <a:lnTo>
                  <a:pt x="776" y="165"/>
                </a:lnTo>
                <a:lnTo>
                  <a:pt x="774" y="163"/>
                </a:lnTo>
                <a:lnTo>
                  <a:pt x="771" y="161"/>
                </a:lnTo>
                <a:lnTo>
                  <a:pt x="771" y="161"/>
                </a:lnTo>
                <a:lnTo>
                  <a:pt x="767" y="163"/>
                </a:lnTo>
                <a:lnTo>
                  <a:pt x="767" y="165"/>
                </a:lnTo>
                <a:lnTo>
                  <a:pt x="765" y="168"/>
                </a:lnTo>
                <a:lnTo>
                  <a:pt x="765" y="174"/>
                </a:lnTo>
                <a:lnTo>
                  <a:pt x="763" y="175"/>
                </a:lnTo>
                <a:lnTo>
                  <a:pt x="762" y="177"/>
                </a:lnTo>
                <a:lnTo>
                  <a:pt x="762" y="177"/>
                </a:lnTo>
                <a:lnTo>
                  <a:pt x="758" y="177"/>
                </a:lnTo>
                <a:lnTo>
                  <a:pt x="756" y="177"/>
                </a:lnTo>
                <a:lnTo>
                  <a:pt x="754" y="172"/>
                </a:lnTo>
                <a:lnTo>
                  <a:pt x="753" y="170"/>
                </a:lnTo>
                <a:lnTo>
                  <a:pt x="751" y="170"/>
                </a:lnTo>
                <a:lnTo>
                  <a:pt x="749" y="170"/>
                </a:lnTo>
                <a:lnTo>
                  <a:pt x="747" y="174"/>
                </a:lnTo>
                <a:lnTo>
                  <a:pt x="747" y="174"/>
                </a:lnTo>
                <a:lnTo>
                  <a:pt x="745" y="177"/>
                </a:lnTo>
                <a:lnTo>
                  <a:pt x="745" y="181"/>
                </a:lnTo>
                <a:lnTo>
                  <a:pt x="745" y="184"/>
                </a:lnTo>
                <a:lnTo>
                  <a:pt x="745" y="188"/>
                </a:lnTo>
                <a:lnTo>
                  <a:pt x="745" y="188"/>
                </a:lnTo>
                <a:lnTo>
                  <a:pt x="742" y="190"/>
                </a:lnTo>
                <a:lnTo>
                  <a:pt x="738" y="192"/>
                </a:lnTo>
                <a:lnTo>
                  <a:pt x="734" y="192"/>
                </a:lnTo>
                <a:lnTo>
                  <a:pt x="731" y="190"/>
                </a:lnTo>
                <a:lnTo>
                  <a:pt x="731" y="190"/>
                </a:lnTo>
                <a:lnTo>
                  <a:pt x="731" y="186"/>
                </a:lnTo>
                <a:lnTo>
                  <a:pt x="731" y="183"/>
                </a:lnTo>
                <a:lnTo>
                  <a:pt x="733" y="172"/>
                </a:lnTo>
                <a:lnTo>
                  <a:pt x="733" y="168"/>
                </a:lnTo>
                <a:lnTo>
                  <a:pt x="731" y="165"/>
                </a:lnTo>
                <a:lnTo>
                  <a:pt x="727" y="163"/>
                </a:lnTo>
                <a:lnTo>
                  <a:pt x="722" y="165"/>
                </a:lnTo>
                <a:lnTo>
                  <a:pt x="722" y="165"/>
                </a:lnTo>
                <a:lnTo>
                  <a:pt x="718" y="166"/>
                </a:lnTo>
                <a:lnTo>
                  <a:pt x="716" y="172"/>
                </a:lnTo>
                <a:lnTo>
                  <a:pt x="715" y="175"/>
                </a:lnTo>
                <a:lnTo>
                  <a:pt x="711" y="179"/>
                </a:lnTo>
                <a:lnTo>
                  <a:pt x="711" y="179"/>
                </a:lnTo>
                <a:lnTo>
                  <a:pt x="707" y="181"/>
                </a:lnTo>
                <a:lnTo>
                  <a:pt x="702" y="179"/>
                </a:lnTo>
                <a:lnTo>
                  <a:pt x="695" y="177"/>
                </a:lnTo>
                <a:lnTo>
                  <a:pt x="695" y="177"/>
                </a:lnTo>
                <a:lnTo>
                  <a:pt x="689" y="177"/>
                </a:lnTo>
                <a:lnTo>
                  <a:pt x="684" y="179"/>
                </a:lnTo>
                <a:lnTo>
                  <a:pt x="682" y="183"/>
                </a:lnTo>
                <a:lnTo>
                  <a:pt x="680" y="188"/>
                </a:lnTo>
                <a:lnTo>
                  <a:pt x="675" y="197"/>
                </a:lnTo>
                <a:lnTo>
                  <a:pt x="671" y="201"/>
                </a:lnTo>
                <a:lnTo>
                  <a:pt x="666" y="204"/>
                </a:lnTo>
                <a:lnTo>
                  <a:pt x="666" y="204"/>
                </a:lnTo>
                <a:lnTo>
                  <a:pt x="655" y="206"/>
                </a:lnTo>
                <a:lnTo>
                  <a:pt x="640" y="208"/>
                </a:lnTo>
                <a:lnTo>
                  <a:pt x="635" y="210"/>
                </a:lnTo>
                <a:lnTo>
                  <a:pt x="629" y="212"/>
                </a:lnTo>
                <a:lnTo>
                  <a:pt x="626" y="217"/>
                </a:lnTo>
                <a:lnTo>
                  <a:pt x="622" y="222"/>
                </a:lnTo>
                <a:lnTo>
                  <a:pt x="622" y="222"/>
                </a:lnTo>
                <a:lnTo>
                  <a:pt x="622" y="231"/>
                </a:lnTo>
                <a:lnTo>
                  <a:pt x="620" y="237"/>
                </a:lnTo>
                <a:lnTo>
                  <a:pt x="619" y="241"/>
                </a:lnTo>
                <a:lnTo>
                  <a:pt x="619" y="241"/>
                </a:lnTo>
                <a:lnTo>
                  <a:pt x="615" y="242"/>
                </a:lnTo>
                <a:lnTo>
                  <a:pt x="610" y="242"/>
                </a:lnTo>
                <a:lnTo>
                  <a:pt x="601" y="244"/>
                </a:lnTo>
                <a:lnTo>
                  <a:pt x="601" y="244"/>
                </a:lnTo>
                <a:lnTo>
                  <a:pt x="601" y="248"/>
                </a:lnTo>
                <a:lnTo>
                  <a:pt x="601" y="250"/>
                </a:lnTo>
                <a:lnTo>
                  <a:pt x="604" y="253"/>
                </a:lnTo>
                <a:lnTo>
                  <a:pt x="606" y="255"/>
                </a:lnTo>
                <a:lnTo>
                  <a:pt x="606" y="255"/>
                </a:lnTo>
                <a:lnTo>
                  <a:pt x="608" y="259"/>
                </a:lnTo>
                <a:lnTo>
                  <a:pt x="606" y="262"/>
                </a:lnTo>
                <a:lnTo>
                  <a:pt x="606" y="262"/>
                </a:lnTo>
                <a:lnTo>
                  <a:pt x="604" y="264"/>
                </a:lnTo>
                <a:lnTo>
                  <a:pt x="599" y="264"/>
                </a:lnTo>
                <a:lnTo>
                  <a:pt x="591" y="264"/>
                </a:lnTo>
                <a:lnTo>
                  <a:pt x="591" y="264"/>
                </a:lnTo>
                <a:lnTo>
                  <a:pt x="590" y="268"/>
                </a:lnTo>
                <a:lnTo>
                  <a:pt x="590" y="271"/>
                </a:lnTo>
                <a:lnTo>
                  <a:pt x="591" y="275"/>
                </a:lnTo>
                <a:lnTo>
                  <a:pt x="591" y="278"/>
                </a:lnTo>
                <a:lnTo>
                  <a:pt x="591" y="278"/>
                </a:lnTo>
                <a:lnTo>
                  <a:pt x="591" y="282"/>
                </a:lnTo>
                <a:lnTo>
                  <a:pt x="590" y="284"/>
                </a:lnTo>
                <a:lnTo>
                  <a:pt x="586" y="286"/>
                </a:lnTo>
                <a:lnTo>
                  <a:pt x="584" y="286"/>
                </a:lnTo>
                <a:lnTo>
                  <a:pt x="575" y="282"/>
                </a:lnTo>
                <a:lnTo>
                  <a:pt x="568" y="280"/>
                </a:lnTo>
                <a:lnTo>
                  <a:pt x="568" y="280"/>
                </a:lnTo>
                <a:lnTo>
                  <a:pt x="563" y="282"/>
                </a:lnTo>
                <a:lnTo>
                  <a:pt x="561" y="286"/>
                </a:lnTo>
                <a:lnTo>
                  <a:pt x="563" y="289"/>
                </a:lnTo>
                <a:lnTo>
                  <a:pt x="564" y="295"/>
                </a:lnTo>
                <a:lnTo>
                  <a:pt x="572" y="304"/>
                </a:lnTo>
                <a:lnTo>
                  <a:pt x="573" y="309"/>
                </a:lnTo>
                <a:lnTo>
                  <a:pt x="573" y="311"/>
                </a:lnTo>
                <a:lnTo>
                  <a:pt x="573" y="311"/>
                </a:lnTo>
                <a:lnTo>
                  <a:pt x="568" y="313"/>
                </a:lnTo>
                <a:lnTo>
                  <a:pt x="564" y="313"/>
                </a:lnTo>
                <a:lnTo>
                  <a:pt x="557" y="311"/>
                </a:lnTo>
                <a:lnTo>
                  <a:pt x="553" y="309"/>
                </a:lnTo>
                <a:lnTo>
                  <a:pt x="548" y="309"/>
                </a:lnTo>
                <a:lnTo>
                  <a:pt x="544" y="311"/>
                </a:lnTo>
                <a:lnTo>
                  <a:pt x="541" y="315"/>
                </a:lnTo>
                <a:lnTo>
                  <a:pt x="541" y="315"/>
                </a:lnTo>
                <a:lnTo>
                  <a:pt x="537" y="322"/>
                </a:lnTo>
                <a:lnTo>
                  <a:pt x="534" y="329"/>
                </a:lnTo>
                <a:lnTo>
                  <a:pt x="530" y="336"/>
                </a:lnTo>
                <a:lnTo>
                  <a:pt x="525" y="342"/>
                </a:lnTo>
                <a:lnTo>
                  <a:pt x="525" y="342"/>
                </a:lnTo>
                <a:lnTo>
                  <a:pt x="519" y="345"/>
                </a:lnTo>
                <a:lnTo>
                  <a:pt x="514" y="349"/>
                </a:lnTo>
                <a:lnTo>
                  <a:pt x="512" y="351"/>
                </a:lnTo>
                <a:lnTo>
                  <a:pt x="512" y="353"/>
                </a:lnTo>
                <a:lnTo>
                  <a:pt x="515" y="354"/>
                </a:lnTo>
                <a:lnTo>
                  <a:pt x="519" y="356"/>
                </a:lnTo>
                <a:lnTo>
                  <a:pt x="519" y="356"/>
                </a:lnTo>
                <a:lnTo>
                  <a:pt x="526" y="362"/>
                </a:lnTo>
                <a:lnTo>
                  <a:pt x="526" y="364"/>
                </a:lnTo>
                <a:lnTo>
                  <a:pt x="523" y="367"/>
                </a:lnTo>
                <a:lnTo>
                  <a:pt x="523" y="367"/>
                </a:lnTo>
                <a:lnTo>
                  <a:pt x="517" y="367"/>
                </a:lnTo>
                <a:lnTo>
                  <a:pt x="510" y="365"/>
                </a:lnTo>
                <a:lnTo>
                  <a:pt x="499" y="362"/>
                </a:lnTo>
                <a:lnTo>
                  <a:pt x="499" y="362"/>
                </a:lnTo>
                <a:lnTo>
                  <a:pt x="488" y="360"/>
                </a:lnTo>
                <a:lnTo>
                  <a:pt x="485" y="362"/>
                </a:lnTo>
                <a:lnTo>
                  <a:pt x="481" y="365"/>
                </a:lnTo>
                <a:lnTo>
                  <a:pt x="481" y="365"/>
                </a:lnTo>
                <a:lnTo>
                  <a:pt x="479" y="369"/>
                </a:lnTo>
                <a:lnTo>
                  <a:pt x="481" y="373"/>
                </a:lnTo>
                <a:lnTo>
                  <a:pt x="483" y="376"/>
                </a:lnTo>
                <a:lnTo>
                  <a:pt x="483" y="380"/>
                </a:lnTo>
                <a:lnTo>
                  <a:pt x="483" y="380"/>
                </a:lnTo>
                <a:lnTo>
                  <a:pt x="481" y="383"/>
                </a:lnTo>
                <a:lnTo>
                  <a:pt x="477" y="385"/>
                </a:lnTo>
                <a:lnTo>
                  <a:pt x="468" y="387"/>
                </a:lnTo>
                <a:lnTo>
                  <a:pt x="458" y="387"/>
                </a:lnTo>
                <a:lnTo>
                  <a:pt x="454" y="391"/>
                </a:lnTo>
                <a:lnTo>
                  <a:pt x="452" y="394"/>
                </a:lnTo>
                <a:lnTo>
                  <a:pt x="452" y="394"/>
                </a:lnTo>
                <a:lnTo>
                  <a:pt x="450" y="398"/>
                </a:lnTo>
                <a:lnTo>
                  <a:pt x="452" y="403"/>
                </a:lnTo>
                <a:lnTo>
                  <a:pt x="452" y="407"/>
                </a:lnTo>
                <a:lnTo>
                  <a:pt x="452" y="411"/>
                </a:lnTo>
                <a:lnTo>
                  <a:pt x="452" y="411"/>
                </a:lnTo>
                <a:lnTo>
                  <a:pt x="448" y="412"/>
                </a:lnTo>
                <a:lnTo>
                  <a:pt x="447" y="414"/>
                </a:lnTo>
                <a:lnTo>
                  <a:pt x="441" y="416"/>
                </a:lnTo>
                <a:lnTo>
                  <a:pt x="429" y="416"/>
                </a:lnTo>
                <a:lnTo>
                  <a:pt x="429" y="416"/>
                </a:lnTo>
                <a:lnTo>
                  <a:pt x="423" y="416"/>
                </a:lnTo>
                <a:lnTo>
                  <a:pt x="421" y="418"/>
                </a:lnTo>
                <a:lnTo>
                  <a:pt x="425" y="423"/>
                </a:lnTo>
                <a:lnTo>
                  <a:pt x="425" y="423"/>
                </a:lnTo>
                <a:lnTo>
                  <a:pt x="425" y="425"/>
                </a:lnTo>
                <a:lnTo>
                  <a:pt x="427" y="427"/>
                </a:lnTo>
                <a:lnTo>
                  <a:pt x="427" y="429"/>
                </a:lnTo>
                <a:lnTo>
                  <a:pt x="427" y="429"/>
                </a:lnTo>
                <a:lnTo>
                  <a:pt x="427" y="430"/>
                </a:lnTo>
                <a:lnTo>
                  <a:pt x="425" y="430"/>
                </a:lnTo>
                <a:lnTo>
                  <a:pt x="423" y="432"/>
                </a:lnTo>
                <a:lnTo>
                  <a:pt x="423" y="432"/>
                </a:lnTo>
                <a:lnTo>
                  <a:pt x="421" y="434"/>
                </a:lnTo>
                <a:lnTo>
                  <a:pt x="420" y="436"/>
                </a:lnTo>
                <a:lnTo>
                  <a:pt x="421" y="438"/>
                </a:lnTo>
                <a:lnTo>
                  <a:pt x="421" y="438"/>
                </a:lnTo>
                <a:lnTo>
                  <a:pt x="421" y="440"/>
                </a:lnTo>
                <a:lnTo>
                  <a:pt x="425" y="441"/>
                </a:lnTo>
                <a:lnTo>
                  <a:pt x="429" y="443"/>
                </a:lnTo>
                <a:lnTo>
                  <a:pt x="429" y="443"/>
                </a:lnTo>
                <a:lnTo>
                  <a:pt x="430" y="447"/>
                </a:lnTo>
                <a:lnTo>
                  <a:pt x="429" y="449"/>
                </a:lnTo>
                <a:lnTo>
                  <a:pt x="425" y="454"/>
                </a:lnTo>
                <a:lnTo>
                  <a:pt x="425" y="454"/>
                </a:lnTo>
                <a:lnTo>
                  <a:pt x="423" y="458"/>
                </a:lnTo>
                <a:lnTo>
                  <a:pt x="423" y="459"/>
                </a:lnTo>
                <a:lnTo>
                  <a:pt x="427" y="461"/>
                </a:lnTo>
                <a:lnTo>
                  <a:pt x="434" y="461"/>
                </a:lnTo>
                <a:lnTo>
                  <a:pt x="439" y="463"/>
                </a:lnTo>
                <a:lnTo>
                  <a:pt x="439" y="463"/>
                </a:lnTo>
                <a:lnTo>
                  <a:pt x="441" y="467"/>
                </a:lnTo>
                <a:lnTo>
                  <a:pt x="441" y="470"/>
                </a:lnTo>
                <a:lnTo>
                  <a:pt x="438" y="474"/>
                </a:lnTo>
                <a:lnTo>
                  <a:pt x="434" y="476"/>
                </a:lnTo>
                <a:lnTo>
                  <a:pt x="427" y="479"/>
                </a:lnTo>
                <a:lnTo>
                  <a:pt x="425" y="483"/>
                </a:lnTo>
                <a:lnTo>
                  <a:pt x="427" y="485"/>
                </a:lnTo>
                <a:lnTo>
                  <a:pt x="427" y="485"/>
                </a:lnTo>
                <a:lnTo>
                  <a:pt x="429" y="487"/>
                </a:lnTo>
                <a:lnTo>
                  <a:pt x="430" y="488"/>
                </a:lnTo>
                <a:lnTo>
                  <a:pt x="438" y="487"/>
                </a:lnTo>
                <a:lnTo>
                  <a:pt x="439" y="487"/>
                </a:lnTo>
                <a:lnTo>
                  <a:pt x="441" y="488"/>
                </a:lnTo>
                <a:lnTo>
                  <a:pt x="441" y="492"/>
                </a:lnTo>
                <a:lnTo>
                  <a:pt x="438" y="496"/>
                </a:lnTo>
                <a:lnTo>
                  <a:pt x="438" y="496"/>
                </a:lnTo>
                <a:lnTo>
                  <a:pt x="434" y="501"/>
                </a:lnTo>
                <a:lnTo>
                  <a:pt x="432" y="503"/>
                </a:lnTo>
                <a:lnTo>
                  <a:pt x="432" y="506"/>
                </a:lnTo>
                <a:lnTo>
                  <a:pt x="432" y="506"/>
                </a:lnTo>
                <a:lnTo>
                  <a:pt x="434" y="510"/>
                </a:lnTo>
                <a:lnTo>
                  <a:pt x="436" y="510"/>
                </a:lnTo>
                <a:lnTo>
                  <a:pt x="439" y="510"/>
                </a:lnTo>
                <a:lnTo>
                  <a:pt x="443" y="510"/>
                </a:lnTo>
                <a:lnTo>
                  <a:pt x="443" y="510"/>
                </a:lnTo>
                <a:lnTo>
                  <a:pt x="445" y="510"/>
                </a:lnTo>
                <a:lnTo>
                  <a:pt x="447" y="514"/>
                </a:lnTo>
                <a:lnTo>
                  <a:pt x="448" y="519"/>
                </a:lnTo>
                <a:lnTo>
                  <a:pt x="450" y="523"/>
                </a:lnTo>
                <a:lnTo>
                  <a:pt x="452" y="525"/>
                </a:lnTo>
                <a:lnTo>
                  <a:pt x="456" y="525"/>
                </a:lnTo>
                <a:lnTo>
                  <a:pt x="456" y="525"/>
                </a:lnTo>
                <a:lnTo>
                  <a:pt x="459" y="523"/>
                </a:lnTo>
                <a:lnTo>
                  <a:pt x="463" y="521"/>
                </a:lnTo>
                <a:lnTo>
                  <a:pt x="465" y="516"/>
                </a:lnTo>
                <a:lnTo>
                  <a:pt x="468" y="512"/>
                </a:lnTo>
                <a:lnTo>
                  <a:pt x="472" y="510"/>
                </a:lnTo>
                <a:lnTo>
                  <a:pt x="476" y="510"/>
                </a:lnTo>
                <a:lnTo>
                  <a:pt x="476" y="510"/>
                </a:lnTo>
                <a:lnTo>
                  <a:pt x="479" y="510"/>
                </a:lnTo>
                <a:lnTo>
                  <a:pt x="483" y="510"/>
                </a:lnTo>
                <a:lnTo>
                  <a:pt x="485" y="510"/>
                </a:lnTo>
                <a:lnTo>
                  <a:pt x="485" y="510"/>
                </a:lnTo>
                <a:lnTo>
                  <a:pt x="486" y="506"/>
                </a:lnTo>
                <a:lnTo>
                  <a:pt x="488" y="503"/>
                </a:lnTo>
                <a:lnTo>
                  <a:pt x="490" y="499"/>
                </a:lnTo>
                <a:lnTo>
                  <a:pt x="494" y="497"/>
                </a:lnTo>
                <a:lnTo>
                  <a:pt x="494" y="497"/>
                </a:lnTo>
                <a:lnTo>
                  <a:pt x="497" y="496"/>
                </a:lnTo>
                <a:lnTo>
                  <a:pt x="501" y="497"/>
                </a:lnTo>
                <a:lnTo>
                  <a:pt x="505" y="499"/>
                </a:lnTo>
                <a:lnTo>
                  <a:pt x="510" y="499"/>
                </a:lnTo>
                <a:lnTo>
                  <a:pt x="510" y="499"/>
                </a:lnTo>
                <a:lnTo>
                  <a:pt x="517" y="497"/>
                </a:lnTo>
                <a:lnTo>
                  <a:pt x="521" y="497"/>
                </a:lnTo>
                <a:lnTo>
                  <a:pt x="523" y="503"/>
                </a:lnTo>
                <a:lnTo>
                  <a:pt x="523" y="503"/>
                </a:lnTo>
                <a:lnTo>
                  <a:pt x="523" y="508"/>
                </a:lnTo>
                <a:lnTo>
                  <a:pt x="519" y="516"/>
                </a:lnTo>
                <a:lnTo>
                  <a:pt x="517" y="521"/>
                </a:lnTo>
                <a:lnTo>
                  <a:pt x="519" y="525"/>
                </a:lnTo>
                <a:lnTo>
                  <a:pt x="521" y="528"/>
                </a:lnTo>
                <a:lnTo>
                  <a:pt x="521" y="528"/>
                </a:lnTo>
                <a:lnTo>
                  <a:pt x="526" y="534"/>
                </a:lnTo>
                <a:lnTo>
                  <a:pt x="534" y="537"/>
                </a:lnTo>
                <a:lnTo>
                  <a:pt x="543" y="539"/>
                </a:lnTo>
                <a:lnTo>
                  <a:pt x="550" y="544"/>
                </a:lnTo>
                <a:lnTo>
                  <a:pt x="550" y="544"/>
                </a:lnTo>
                <a:lnTo>
                  <a:pt x="553" y="550"/>
                </a:lnTo>
                <a:lnTo>
                  <a:pt x="553" y="552"/>
                </a:lnTo>
                <a:lnTo>
                  <a:pt x="552" y="552"/>
                </a:lnTo>
                <a:lnTo>
                  <a:pt x="548" y="555"/>
                </a:lnTo>
                <a:lnTo>
                  <a:pt x="546" y="559"/>
                </a:lnTo>
                <a:lnTo>
                  <a:pt x="546" y="561"/>
                </a:lnTo>
                <a:lnTo>
                  <a:pt x="546" y="561"/>
                </a:lnTo>
                <a:lnTo>
                  <a:pt x="546" y="566"/>
                </a:lnTo>
                <a:lnTo>
                  <a:pt x="548" y="572"/>
                </a:lnTo>
                <a:lnTo>
                  <a:pt x="550" y="573"/>
                </a:lnTo>
                <a:lnTo>
                  <a:pt x="553" y="577"/>
                </a:lnTo>
                <a:lnTo>
                  <a:pt x="557" y="577"/>
                </a:lnTo>
                <a:lnTo>
                  <a:pt x="561" y="577"/>
                </a:lnTo>
                <a:lnTo>
                  <a:pt x="564" y="573"/>
                </a:lnTo>
                <a:lnTo>
                  <a:pt x="568" y="570"/>
                </a:lnTo>
                <a:lnTo>
                  <a:pt x="568" y="570"/>
                </a:lnTo>
                <a:lnTo>
                  <a:pt x="573" y="555"/>
                </a:lnTo>
                <a:lnTo>
                  <a:pt x="575" y="554"/>
                </a:lnTo>
                <a:lnTo>
                  <a:pt x="577" y="554"/>
                </a:lnTo>
                <a:lnTo>
                  <a:pt x="586" y="554"/>
                </a:lnTo>
                <a:lnTo>
                  <a:pt x="586" y="554"/>
                </a:lnTo>
                <a:lnTo>
                  <a:pt x="595" y="554"/>
                </a:lnTo>
                <a:lnTo>
                  <a:pt x="599" y="554"/>
                </a:lnTo>
                <a:lnTo>
                  <a:pt x="601" y="552"/>
                </a:lnTo>
                <a:lnTo>
                  <a:pt x="601" y="546"/>
                </a:lnTo>
                <a:lnTo>
                  <a:pt x="601" y="537"/>
                </a:lnTo>
                <a:lnTo>
                  <a:pt x="601" y="537"/>
                </a:lnTo>
                <a:lnTo>
                  <a:pt x="597" y="528"/>
                </a:lnTo>
                <a:lnTo>
                  <a:pt x="595" y="519"/>
                </a:lnTo>
                <a:lnTo>
                  <a:pt x="595" y="516"/>
                </a:lnTo>
                <a:lnTo>
                  <a:pt x="597" y="512"/>
                </a:lnTo>
                <a:lnTo>
                  <a:pt x="599" y="508"/>
                </a:lnTo>
                <a:lnTo>
                  <a:pt x="602" y="506"/>
                </a:lnTo>
                <a:lnTo>
                  <a:pt x="602" y="506"/>
                </a:lnTo>
                <a:lnTo>
                  <a:pt x="617" y="501"/>
                </a:lnTo>
                <a:lnTo>
                  <a:pt x="622" y="497"/>
                </a:lnTo>
                <a:lnTo>
                  <a:pt x="628" y="492"/>
                </a:lnTo>
                <a:lnTo>
                  <a:pt x="628" y="492"/>
                </a:lnTo>
                <a:lnTo>
                  <a:pt x="629" y="485"/>
                </a:lnTo>
                <a:lnTo>
                  <a:pt x="629" y="478"/>
                </a:lnTo>
                <a:lnTo>
                  <a:pt x="626" y="470"/>
                </a:lnTo>
                <a:lnTo>
                  <a:pt x="622" y="463"/>
                </a:lnTo>
                <a:lnTo>
                  <a:pt x="622" y="463"/>
                </a:lnTo>
                <a:lnTo>
                  <a:pt x="613" y="452"/>
                </a:lnTo>
                <a:lnTo>
                  <a:pt x="610" y="447"/>
                </a:lnTo>
                <a:lnTo>
                  <a:pt x="608" y="440"/>
                </a:lnTo>
                <a:lnTo>
                  <a:pt x="608" y="440"/>
                </a:lnTo>
                <a:lnTo>
                  <a:pt x="610" y="434"/>
                </a:lnTo>
                <a:lnTo>
                  <a:pt x="611" y="429"/>
                </a:lnTo>
                <a:lnTo>
                  <a:pt x="615" y="421"/>
                </a:lnTo>
                <a:lnTo>
                  <a:pt x="617" y="416"/>
                </a:lnTo>
                <a:lnTo>
                  <a:pt x="617" y="416"/>
                </a:lnTo>
                <a:lnTo>
                  <a:pt x="615" y="403"/>
                </a:lnTo>
                <a:lnTo>
                  <a:pt x="615" y="398"/>
                </a:lnTo>
                <a:lnTo>
                  <a:pt x="619" y="392"/>
                </a:lnTo>
                <a:lnTo>
                  <a:pt x="619" y="392"/>
                </a:lnTo>
                <a:lnTo>
                  <a:pt x="622" y="389"/>
                </a:lnTo>
                <a:lnTo>
                  <a:pt x="626" y="387"/>
                </a:lnTo>
                <a:lnTo>
                  <a:pt x="629" y="385"/>
                </a:lnTo>
                <a:lnTo>
                  <a:pt x="631" y="380"/>
                </a:lnTo>
                <a:lnTo>
                  <a:pt x="631" y="380"/>
                </a:lnTo>
                <a:lnTo>
                  <a:pt x="633" y="373"/>
                </a:lnTo>
                <a:lnTo>
                  <a:pt x="635" y="369"/>
                </a:lnTo>
                <a:lnTo>
                  <a:pt x="639" y="365"/>
                </a:lnTo>
                <a:lnTo>
                  <a:pt x="639" y="365"/>
                </a:lnTo>
                <a:lnTo>
                  <a:pt x="646" y="364"/>
                </a:lnTo>
                <a:lnTo>
                  <a:pt x="653" y="362"/>
                </a:lnTo>
                <a:lnTo>
                  <a:pt x="658" y="360"/>
                </a:lnTo>
                <a:lnTo>
                  <a:pt x="664" y="353"/>
                </a:lnTo>
                <a:lnTo>
                  <a:pt x="664" y="353"/>
                </a:lnTo>
                <a:lnTo>
                  <a:pt x="673" y="338"/>
                </a:lnTo>
                <a:lnTo>
                  <a:pt x="675" y="331"/>
                </a:lnTo>
                <a:lnTo>
                  <a:pt x="678" y="322"/>
                </a:lnTo>
                <a:lnTo>
                  <a:pt x="678" y="322"/>
                </a:lnTo>
                <a:lnTo>
                  <a:pt x="678" y="318"/>
                </a:lnTo>
                <a:lnTo>
                  <a:pt x="682" y="315"/>
                </a:lnTo>
                <a:lnTo>
                  <a:pt x="687" y="309"/>
                </a:lnTo>
                <a:lnTo>
                  <a:pt x="696" y="306"/>
                </a:lnTo>
                <a:lnTo>
                  <a:pt x="706" y="307"/>
                </a:lnTo>
                <a:lnTo>
                  <a:pt x="706" y="307"/>
                </a:lnTo>
                <a:lnTo>
                  <a:pt x="709" y="309"/>
                </a:lnTo>
                <a:lnTo>
                  <a:pt x="713" y="311"/>
                </a:lnTo>
                <a:lnTo>
                  <a:pt x="715" y="316"/>
                </a:lnTo>
                <a:lnTo>
                  <a:pt x="716" y="322"/>
                </a:lnTo>
                <a:lnTo>
                  <a:pt x="716" y="322"/>
                </a:lnTo>
                <a:lnTo>
                  <a:pt x="716" y="331"/>
                </a:lnTo>
                <a:lnTo>
                  <a:pt x="716" y="331"/>
                </a:lnTo>
                <a:lnTo>
                  <a:pt x="718" y="336"/>
                </a:lnTo>
                <a:lnTo>
                  <a:pt x="718" y="340"/>
                </a:lnTo>
                <a:lnTo>
                  <a:pt x="718" y="342"/>
                </a:lnTo>
                <a:lnTo>
                  <a:pt x="718" y="342"/>
                </a:lnTo>
                <a:lnTo>
                  <a:pt x="716" y="347"/>
                </a:lnTo>
                <a:lnTo>
                  <a:pt x="713" y="349"/>
                </a:lnTo>
                <a:lnTo>
                  <a:pt x="702" y="354"/>
                </a:lnTo>
                <a:lnTo>
                  <a:pt x="702" y="354"/>
                </a:lnTo>
                <a:lnTo>
                  <a:pt x="689" y="362"/>
                </a:lnTo>
                <a:lnTo>
                  <a:pt x="684" y="365"/>
                </a:lnTo>
                <a:lnTo>
                  <a:pt x="678" y="373"/>
                </a:lnTo>
                <a:lnTo>
                  <a:pt x="678" y="373"/>
                </a:lnTo>
                <a:lnTo>
                  <a:pt x="677" y="378"/>
                </a:lnTo>
                <a:lnTo>
                  <a:pt x="675" y="383"/>
                </a:lnTo>
                <a:lnTo>
                  <a:pt x="675" y="383"/>
                </a:lnTo>
                <a:lnTo>
                  <a:pt x="675" y="391"/>
                </a:lnTo>
                <a:lnTo>
                  <a:pt x="677" y="398"/>
                </a:lnTo>
                <a:lnTo>
                  <a:pt x="680" y="412"/>
                </a:lnTo>
                <a:lnTo>
                  <a:pt x="680" y="412"/>
                </a:lnTo>
                <a:lnTo>
                  <a:pt x="682" y="420"/>
                </a:lnTo>
                <a:lnTo>
                  <a:pt x="684" y="423"/>
                </a:lnTo>
                <a:lnTo>
                  <a:pt x="689" y="432"/>
                </a:lnTo>
                <a:lnTo>
                  <a:pt x="689" y="432"/>
                </a:lnTo>
                <a:lnTo>
                  <a:pt x="691" y="440"/>
                </a:lnTo>
                <a:lnTo>
                  <a:pt x="693" y="447"/>
                </a:lnTo>
                <a:lnTo>
                  <a:pt x="695" y="452"/>
                </a:lnTo>
                <a:lnTo>
                  <a:pt x="698" y="458"/>
                </a:lnTo>
                <a:lnTo>
                  <a:pt x="698" y="458"/>
                </a:lnTo>
                <a:lnTo>
                  <a:pt x="704" y="459"/>
                </a:lnTo>
                <a:lnTo>
                  <a:pt x="709" y="461"/>
                </a:lnTo>
                <a:lnTo>
                  <a:pt x="715" y="461"/>
                </a:lnTo>
                <a:lnTo>
                  <a:pt x="720" y="458"/>
                </a:lnTo>
                <a:lnTo>
                  <a:pt x="720" y="458"/>
                </a:lnTo>
                <a:lnTo>
                  <a:pt x="733" y="449"/>
                </a:lnTo>
                <a:lnTo>
                  <a:pt x="740" y="447"/>
                </a:lnTo>
                <a:lnTo>
                  <a:pt x="749" y="445"/>
                </a:lnTo>
                <a:lnTo>
                  <a:pt x="749" y="445"/>
                </a:lnTo>
                <a:lnTo>
                  <a:pt x="753" y="447"/>
                </a:lnTo>
                <a:lnTo>
                  <a:pt x="756" y="449"/>
                </a:lnTo>
                <a:lnTo>
                  <a:pt x="765" y="452"/>
                </a:lnTo>
                <a:lnTo>
                  <a:pt x="765" y="452"/>
                </a:lnTo>
                <a:lnTo>
                  <a:pt x="772" y="452"/>
                </a:lnTo>
                <a:lnTo>
                  <a:pt x="782" y="452"/>
                </a:lnTo>
                <a:lnTo>
                  <a:pt x="782" y="452"/>
                </a:lnTo>
                <a:lnTo>
                  <a:pt x="789" y="456"/>
                </a:lnTo>
                <a:lnTo>
                  <a:pt x="792" y="461"/>
                </a:lnTo>
                <a:lnTo>
                  <a:pt x="794" y="463"/>
                </a:lnTo>
                <a:lnTo>
                  <a:pt x="792" y="467"/>
                </a:lnTo>
                <a:lnTo>
                  <a:pt x="791" y="468"/>
                </a:lnTo>
                <a:lnTo>
                  <a:pt x="789" y="470"/>
                </a:lnTo>
                <a:lnTo>
                  <a:pt x="789" y="470"/>
                </a:lnTo>
                <a:lnTo>
                  <a:pt x="782" y="472"/>
                </a:lnTo>
                <a:lnTo>
                  <a:pt x="774" y="472"/>
                </a:lnTo>
                <a:lnTo>
                  <a:pt x="769" y="470"/>
                </a:lnTo>
                <a:lnTo>
                  <a:pt x="762" y="468"/>
                </a:lnTo>
                <a:lnTo>
                  <a:pt x="762" y="468"/>
                </a:lnTo>
                <a:lnTo>
                  <a:pt x="756" y="470"/>
                </a:lnTo>
                <a:lnTo>
                  <a:pt x="753" y="474"/>
                </a:lnTo>
                <a:lnTo>
                  <a:pt x="749" y="478"/>
                </a:lnTo>
                <a:lnTo>
                  <a:pt x="745" y="479"/>
                </a:lnTo>
                <a:lnTo>
                  <a:pt x="745" y="479"/>
                </a:lnTo>
                <a:lnTo>
                  <a:pt x="740" y="479"/>
                </a:lnTo>
                <a:lnTo>
                  <a:pt x="736" y="479"/>
                </a:lnTo>
                <a:lnTo>
                  <a:pt x="729" y="478"/>
                </a:lnTo>
                <a:lnTo>
                  <a:pt x="722" y="476"/>
                </a:lnTo>
                <a:lnTo>
                  <a:pt x="718" y="476"/>
                </a:lnTo>
                <a:lnTo>
                  <a:pt x="713" y="478"/>
                </a:lnTo>
                <a:lnTo>
                  <a:pt x="713" y="478"/>
                </a:lnTo>
                <a:lnTo>
                  <a:pt x="707" y="483"/>
                </a:lnTo>
                <a:lnTo>
                  <a:pt x="706" y="490"/>
                </a:lnTo>
                <a:lnTo>
                  <a:pt x="706" y="496"/>
                </a:lnTo>
                <a:lnTo>
                  <a:pt x="709" y="503"/>
                </a:lnTo>
                <a:lnTo>
                  <a:pt x="711" y="508"/>
                </a:lnTo>
                <a:lnTo>
                  <a:pt x="715" y="516"/>
                </a:lnTo>
                <a:lnTo>
                  <a:pt x="715" y="521"/>
                </a:lnTo>
                <a:lnTo>
                  <a:pt x="711" y="526"/>
                </a:lnTo>
                <a:lnTo>
                  <a:pt x="711" y="526"/>
                </a:lnTo>
                <a:lnTo>
                  <a:pt x="709" y="530"/>
                </a:lnTo>
                <a:lnTo>
                  <a:pt x="706" y="530"/>
                </a:lnTo>
                <a:lnTo>
                  <a:pt x="704" y="530"/>
                </a:lnTo>
                <a:lnTo>
                  <a:pt x="700" y="530"/>
                </a:lnTo>
                <a:lnTo>
                  <a:pt x="691" y="521"/>
                </a:lnTo>
                <a:lnTo>
                  <a:pt x="691" y="521"/>
                </a:lnTo>
                <a:lnTo>
                  <a:pt x="684" y="519"/>
                </a:lnTo>
                <a:lnTo>
                  <a:pt x="677" y="521"/>
                </a:lnTo>
                <a:lnTo>
                  <a:pt x="669" y="526"/>
                </a:lnTo>
                <a:lnTo>
                  <a:pt x="667" y="534"/>
                </a:lnTo>
                <a:lnTo>
                  <a:pt x="667" y="534"/>
                </a:lnTo>
                <a:lnTo>
                  <a:pt x="667" y="539"/>
                </a:lnTo>
                <a:lnTo>
                  <a:pt x="669" y="546"/>
                </a:lnTo>
                <a:lnTo>
                  <a:pt x="669" y="554"/>
                </a:lnTo>
                <a:lnTo>
                  <a:pt x="669" y="561"/>
                </a:lnTo>
                <a:lnTo>
                  <a:pt x="669" y="561"/>
                </a:lnTo>
                <a:lnTo>
                  <a:pt x="666" y="566"/>
                </a:lnTo>
                <a:lnTo>
                  <a:pt x="662" y="572"/>
                </a:lnTo>
                <a:lnTo>
                  <a:pt x="662" y="572"/>
                </a:lnTo>
                <a:lnTo>
                  <a:pt x="662" y="573"/>
                </a:lnTo>
                <a:lnTo>
                  <a:pt x="664" y="577"/>
                </a:lnTo>
                <a:lnTo>
                  <a:pt x="664" y="581"/>
                </a:lnTo>
                <a:lnTo>
                  <a:pt x="664" y="581"/>
                </a:lnTo>
                <a:lnTo>
                  <a:pt x="662" y="584"/>
                </a:lnTo>
                <a:lnTo>
                  <a:pt x="658" y="586"/>
                </a:lnTo>
                <a:lnTo>
                  <a:pt x="655" y="586"/>
                </a:lnTo>
                <a:lnTo>
                  <a:pt x="651" y="586"/>
                </a:lnTo>
                <a:lnTo>
                  <a:pt x="651" y="586"/>
                </a:lnTo>
                <a:lnTo>
                  <a:pt x="648" y="590"/>
                </a:lnTo>
                <a:lnTo>
                  <a:pt x="646" y="592"/>
                </a:lnTo>
                <a:lnTo>
                  <a:pt x="644" y="595"/>
                </a:lnTo>
                <a:lnTo>
                  <a:pt x="642" y="601"/>
                </a:lnTo>
                <a:lnTo>
                  <a:pt x="642" y="601"/>
                </a:lnTo>
                <a:lnTo>
                  <a:pt x="635" y="606"/>
                </a:lnTo>
                <a:lnTo>
                  <a:pt x="628" y="608"/>
                </a:lnTo>
                <a:lnTo>
                  <a:pt x="619" y="608"/>
                </a:lnTo>
                <a:lnTo>
                  <a:pt x="611" y="608"/>
                </a:lnTo>
                <a:lnTo>
                  <a:pt x="611" y="608"/>
                </a:lnTo>
                <a:lnTo>
                  <a:pt x="601" y="608"/>
                </a:lnTo>
                <a:lnTo>
                  <a:pt x="591" y="610"/>
                </a:lnTo>
                <a:lnTo>
                  <a:pt x="573" y="617"/>
                </a:lnTo>
                <a:lnTo>
                  <a:pt x="573" y="617"/>
                </a:lnTo>
                <a:lnTo>
                  <a:pt x="568" y="619"/>
                </a:lnTo>
                <a:lnTo>
                  <a:pt x="564" y="619"/>
                </a:lnTo>
                <a:lnTo>
                  <a:pt x="555" y="617"/>
                </a:lnTo>
                <a:lnTo>
                  <a:pt x="548" y="613"/>
                </a:lnTo>
                <a:lnTo>
                  <a:pt x="541" y="610"/>
                </a:lnTo>
                <a:lnTo>
                  <a:pt x="541" y="610"/>
                </a:lnTo>
                <a:lnTo>
                  <a:pt x="534" y="610"/>
                </a:lnTo>
                <a:lnTo>
                  <a:pt x="532" y="611"/>
                </a:lnTo>
                <a:lnTo>
                  <a:pt x="530" y="615"/>
                </a:lnTo>
                <a:lnTo>
                  <a:pt x="526" y="619"/>
                </a:lnTo>
                <a:lnTo>
                  <a:pt x="526" y="619"/>
                </a:lnTo>
                <a:lnTo>
                  <a:pt x="523" y="620"/>
                </a:lnTo>
                <a:lnTo>
                  <a:pt x="519" y="620"/>
                </a:lnTo>
                <a:lnTo>
                  <a:pt x="512" y="617"/>
                </a:lnTo>
                <a:lnTo>
                  <a:pt x="512" y="617"/>
                </a:lnTo>
                <a:lnTo>
                  <a:pt x="501" y="608"/>
                </a:lnTo>
                <a:lnTo>
                  <a:pt x="501" y="608"/>
                </a:lnTo>
                <a:lnTo>
                  <a:pt x="497" y="604"/>
                </a:lnTo>
                <a:lnTo>
                  <a:pt x="497" y="601"/>
                </a:lnTo>
                <a:lnTo>
                  <a:pt x="497" y="595"/>
                </a:lnTo>
                <a:lnTo>
                  <a:pt x="501" y="590"/>
                </a:lnTo>
                <a:lnTo>
                  <a:pt x="503" y="584"/>
                </a:lnTo>
                <a:lnTo>
                  <a:pt x="503" y="584"/>
                </a:lnTo>
                <a:lnTo>
                  <a:pt x="501" y="579"/>
                </a:lnTo>
                <a:lnTo>
                  <a:pt x="499" y="573"/>
                </a:lnTo>
                <a:lnTo>
                  <a:pt x="499" y="570"/>
                </a:lnTo>
                <a:lnTo>
                  <a:pt x="499" y="564"/>
                </a:lnTo>
                <a:lnTo>
                  <a:pt x="499" y="564"/>
                </a:lnTo>
                <a:lnTo>
                  <a:pt x="501" y="559"/>
                </a:lnTo>
                <a:lnTo>
                  <a:pt x="503" y="554"/>
                </a:lnTo>
                <a:lnTo>
                  <a:pt x="503" y="554"/>
                </a:lnTo>
                <a:lnTo>
                  <a:pt x="501" y="546"/>
                </a:lnTo>
                <a:lnTo>
                  <a:pt x="501" y="543"/>
                </a:lnTo>
                <a:lnTo>
                  <a:pt x="501" y="539"/>
                </a:lnTo>
                <a:lnTo>
                  <a:pt x="501" y="539"/>
                </a:lnTo>
                <a:lnTo>
                  <a:pt x="503" y="534"/>
                </a:lnTo>
                <a:lnTo>
                  <a:pt x="505" y="526"/>
                </a:lnTo>
                <a:lnTo>
                  <a:pt x="505" y="525"/>
                </a:lnTo>
                <a:lnTo>
                  <a:pt x="503" y="521"/>
                </a:lnTo>
                <a:lnTo>
                  <a:pt x="499" y="521"/>
                </a:lnTo>
                <a:lnTo>
                  <a:pt x="496" y="523"/>
                </a:lnTo>
                <a:lnTo>
                  <a:pt x="496" y="523"/>
                </a:lnTo>
                <a:lnTo>
                  <a:pt x="494" y="525"/>
                </a:lnTo>
                <a:lnTo>
                  <a:pt x="492" y="528"/>
                </a:lnTo>
                <a:lnTo>
                  <a:pt x="492" y="530"/>
                </a:lnTo>
                <a:lnTo>
                  <a:pt x="490" y="534"/>
                </a:lnTo>
                <a:lnTo>
                  <a:pt x="490" y="534"/>
                </a:lnTo>
                <a:lnTo>
                  <a:pt x="488" y="534"/>
                </a:lnTo>
                <a:lnTo>
                  <a:pt x="485" y="534"/>
                </a:lnTo>
                <a:lnTo>
                  <a:pt x="481" y="532"/>
                </a:lnTo>
                <a:lnTo>
                  <a:pt x="477" y="532"/>
                </a:lnTo>
                <a:lnTo>
                  <a:pt x="477" y="532"/>
                </a:lnTo>
                <a:lnTo>
                  <a:pt x="476" y="534"/>
                </a:lnTo>
                <a:lnTo>
                  <a:pt x="476" y="535"/>
                </a:lnTo>
                <a:lnTo>
                  <a:pt x="479" y="539"/>
                </a:lnTo>
                <a:lnTo>
                  <a:pt x="486" y="544"/>
                </a:lnTo>
                <a:lnTo>
                  <a:pt x="488" y="546"/>
                </a:lnTo>
                <a:lnTo>
                  <a:pt x="488" y="548"/>
                </a:lnTo>
                <a:lnTo>
                  <a:pt x="488" y="548"/>
                </a:lnTo>
                <a:lnTo>
                  <a:pt x="470" y="552"/>
                </a:lnTo>
                <a:lnTo>
                  <a:pt x="467" y="555"/>
                </a:lnTo>
                <a:lnTo>
                  <a:pt x="465" y="557"/>
                </a:lnTo>
                <a:lnTo>
                  <a:pt x="463" y="561"/>
                </a:lnTo>
                <a:lnTo>
                  <a:pt x="465" y="566"/>
                </a:lnTo>
                <a:lnTo>
                  <a:pt x="465" y="566"/>
                </a:lnTo>
                <a:lnTo>
                  <a:pt x="468" y="570"/>
                </a:lnTo>
                <a:lnTo>
                  <a:pt x="470" y="570"/>
                </a:lnTo>
                <a:lnTo>
                  <a:pt x="472" y="573"/>
                </a:lnTo>
                <a:lnTo>
                  <a:pt x="472" y="573"/>
                </a:lnTo>
                <a:lnTo>
                  <a:pt x="474" y="577"/>
                </a:lnTo>
                <a:lnTo>
                  <a:pt x="472" y="579"/>
                </a:lnTo>
                <a:lnTo>
                  <a:pt x="470" y="582"/>
                </a:lnTo>
                <a:lnTo>
                  <a:pt x="468" y="586"/>
                </a:lnTo>
                <a:lnTo>
                  <a:pt x="468" y="586"/>
                </a:lnTo>
                <a:lnTo>
                  <a:pt x="468" y="590"/>
                </a:lnTo>
                <a:lnTo>
                  <a:pt x="470" y="593"/>
                </a:lnTo>
                <a:lnTo>
                  <a:pt x="476" y="601"/>
                </a:lnTo>
                <a:lnTo>
                  <a:pt x="481" y="606"/>
                </a:lnTo>
                <a:lnTo>
                  <a:pt x="483" y="610"/>
                </a:lnTo>
                <a:lnTo>
                  <a:pt x="485" y="613"/>
                </a:lnTo>
                <a:lnTo>
                  <a:pt x="485" y="613"/>
                </a:lnTo>
                <a:lnTo>
                  <a:pt x="485" y="619"/>
                </a:lnTo>
                <a:lnTo>
                  <a:pt x="485" y="622"/>
                </a:lnTo>
                <a:lnTo>
                  <a:pt x="483" y="626"/>
                </a:lnTo>
                <a:lnTo>
                  <a:pt x="479" y="628"/>
                </a:lnTo>
                <a:lnTo>
                  <a:pt x="472" y="628"/>
                </a:lnTo>
                <a:lnTo>
                  <a:pt x="463" y="628"/>
                </a:lnTo>
                <a:lnTo>
                  <a:pt x="463" y="628"/>
                </a:lnTo>
                <a:lnTo>
                  <a:pt x="456" y="635"/>
                </a:lnTo>
                <a:lnTo>
                  <a:pt x="456" y="635"/>
                </a:lnTo>
                <a:lnTo>
                  <a:pt x="450" y="637"/>
                </a:lnTo>
                <a:lnTo>
                  <a:pt x="443" y="635"/>
                </a:lnTo>
                <a:lnTo>
                  <a:pt x="443" y="635"/>
                </a:lnTo>
                <a:lnTo>
                  <a:pt x="436" y="635"/>
                </a:lnTo>
                <a:lnTo>
                  <a:pt x="429" y="637"/>
                </a:lnTo>
                <a:lnTo>
                  <a:pt x="423" y="640"/>
                </a:lnTo>
                <a:lnTo>
                  <a:pt x="420" y="646"/>
                </a:lnTo>
                <a:lnTo>
                  <a:pt x="420" y="646"/>
                </a:lnTo>
                <a:lnTo>
                  <a:pt x="416" y="653"/>
                </a:lnTo>
                <a:lnTo>
                  <a:pt x="416" y="660"/>
                </a:lnTo>
                <a:lnTo>
                  <a:pt x="416" y="666"/>
                </a:lnTo>
                <a:lnTo>
                  <a:pt x="414" y="673"/>
                </a:lnTo>
                <a:lnTo>
                  <a:pt x="414" y="673"/>
                </a:lnTo>
                <a:lnTo>
                  <a:pt x="410" y="677"/>
                </a:lnTo>
                <a:lnTo>
                  <a:pt x="407" y="678"/>
                </a:lnTo>
                <a:lnTo>
                  <a:pt x="398" y="680"/>
                </a:lnTo>
                <a:lnTo>
                  <a:pt x="389" y="682"/>
                </a:lnTo>
                <a:lnTo>
                  <a:pt x="380" y="680"/>
                </a:lnTo>
                <a:lnTo>
                  <a:pt x="380" y="680"/>
                </a:lnTo>
                <a:lnTo>
                  <a:pt x="374" y="680"/>
                </a:lnTo>
                <a:lnTo>
                  <a:pt x="369" y="682"/>
                </a:lnTo>
                <a:lnTo>
                  <a:pt x="365" y="686"/>
                </a:lnTo>
                <a:lnTo>
                  <a:pt x="365" y="693"/>
                </a:lnTo>
                <a:lnTo>
                  <a:pt x="365" y="693"/>
                </a:lnTo>
                <a:lnTo>
                  <a:pt x="367" y="700"/>
                </a:lnTo>
                <a:lnTo>
                  <a:pt x="369" y="704"/>
                </a:lnTo>
                <a:lnTo>
                  <a:pt x="369" y="709"/>
                </a:lnTo>
                <a:lnTo>
                  <a:pt x="369" y="709"/>
                </a:lnTo>
                <a:lnTo>
                  <a:pt x="365" y="715"/>
                </a:lnTo>
                <a:lnTo>
                  <a:pt x="360" y="716"/>
                </a:lnTo>
                <a:lnTo>
                  <a:pt x="354" y="718"/>
                </a:lnTo>
                <a:lnTo>
                  <a:pt x="349" y="718"/>
                </a:lnTo>
                <a:lnTo>
                  <a:pt x="349" y="718"/>
                </a:lnTo>
                <a:lnTo>
                  <a:pt x="344" y="716"/>
                </a:lnTo>
                <a:lnTo>
                  <a:pt x="340" y="715"/>
                </a:lnTo>
                <a:lnTo>
                  <a:pt x="334" y="711"/>
                </a:lnTo>
                <a:lnTo>
                  <a:pt x="331" y="709"/>
                </a:lnTo>
                <a:lnTo>
                  <a:pt x="331" y="709"/>
                </a:lnTo>
                <a:lnTo>
                  <a:pt x="325" y="707"/>
                </a:lnTo>
                <a:lnTo>
                  <a:pt x="324" y="709"/>
                </a:lnTo>
                <a:lnTo>
                  <a:pt x="322" y="709"/>
                </a:lnTo>
                <a:lnTo>
                  <a:pt x="320" y="713"/>
                </a:lnTo>
                <a:lnTo>
                  <a:pt x="322" y="718"/>
                </a:lnTo>
                <a:lnTo>
                  <a:pt x="325" y="724"/>
                </a:lnTo>
                <a:lnTo>
                  <a:pt x="325" y="724"/>
                </a:lnTo>
                <a:lnTo>
                  <a:pt x="325" y="729"/>
                </a:lnTo>
                <a:lnTo>
                  <a:pt x="325" y="731"/>
                </a:lnTo>
                <a:lnTo>
                  <a:pt x="324" y="733"/>
                </a:lnTo>
                <a:lnTo>
                  <a:pt x="320" y="734"/>
                </a:lnTo>
                <a:lnTo>
                  <a:pt x="313" y="734"/>
                </a:lnTo>
                <a:lnTo>
                  <a:pt x="305" y="734"/>
                </a:lnTo>
                <a:lnTo>
                  <a:pt x="305" y="734"/>
                </a:lnTo>
                <a:lnTo>
                  <a:pt x="286" y="734"/>
                </a:lnTo>
                <a:lnTo>
                  <a:pt x="282" y="734"/>
                </a:lnTo>
                <a:lnTo>
                  <a:pt x="277" y="736"/>
                </a:lnTo>
                <a:lnTo>
                  <a:pt x="275" y="738"/>
                </a:lnTo>
                <a:lnTo>
                  <a:pt x="273" y="744"/>
                </a:lnTo>
                <a:lnTo>
                  <a:pt x="273" y="744"/>
                </a:lnTo>
                <a:lnTo>
                  <a:pt x="275" y="747"/>
                </a:lnTo>
                <a:lnTo>
                  <a:pt x="277" y="751"/>
                </a:lnTo>
                <a:lnTo>
                  <a:pt x="282" y="754"/>
                </a:lnTo>
                <a:lnTo>
                  <a:pt x="298" y="758"/>
                </a:lnTo>
                <a:lnTo>
                  <a:pt x="298" y="758"/>
                </a:lnTo>
                <a:lnTo>
                  <a:pt x="302" y="762"/>
                </a:lnTo>
                <a:lnTo>
                  <a:pt x="305" y="765"/>
                </a:lnTo>
                <a:lnTo>
                  <a:pt x="307" y="772"/>
                </a:lnTo>
                <a:lnTo>
                  <a:pt x="309" y="780"/>
                </a:lnTo>
                <a:lnTo>
                  <a:pt x="311" y="783"/>
                </a:lnTo>
                <a:lnTo>
                  <a:pt x="315" y="787"/>
                </a:lnTo>
                <a:lnTo>
                  <a:pt x="315" y="787"/>
                </a:lnTo>
                <a:lnTo>
                  <a:pt x="325" y="791"/>
                </a:lnTo>
                <a:lnTo>
                  <a:pt x="334" y="796"/>
                </a:lnTo>
                <a:lnTo>
                  <a:pt x="338" y="798"/>
                </a:lnTo>
                <a:lnTo>
                  <a:pt x="340" y="803"/>
                </a:lnTo>
                <a:lnTo>
                  <a:pt x="340" y="807"/>
                </a:lnTo>
                <a:lnTo>
                  <a:pt x="338" y="814"/>
                </a:lnTo>
                <a:lnTo>
                  <a:pt x="338" y="814"/>
                </a:lnTo>
                <a:lnTo>
                  <a:pt x="333" y="821"/>
                </a:lnTo>
                <a:lnTo>
                  <a:pt x="327" y="829"/>
                </a:lnTo>
                <a:lnTo>
                  <a:pt x="327" y="829"/>
                </a:lnTo>
                <a:lnTo>
                  <a:pt x="325" y="834"/>
                </a:lnTo>
                <a:lnTo>
                  <a:pt x="325" y="839"/>
                </a:lnTo>
                <a:lnTo>
                  <a:pt x="325" y="845"/>
                </a:lnTo>
                <a:lnTo>
                  <a:pt x="322" y="850"/>
                </a:lnTo>
                <a:lnTo>
                  <a:pt x="322" y="850"/>
                </a:lnTo>
                <a:lnTo>
                  <a:pt x="318" y="854"/>
                </a:lnTo>
                <a:lnTo>
                  <a:pt x="315" y="858"/>
                </a:lnTo>
                <a:lnTo>
                  <a:pt x="304" y="859"/>
                </a:lnTo>
                <a:lnTo>
                  <a:pt x="295" y="861"/>
                </a:lnTo>
                <a:lnTo>
                  <a:pt x="284" y="861"/>
                </a:lnTo>
                <a:lnTo>
                  <a:pt x="284" y="861"/>
                </a:lnTo>
                <a:lnTo>
                  <a:pt x="271" y="861"/>
                </a:lnTo>
                <a:lnTo>
                  <a:pt x="258" y="859"/>
                </a:lnTo>
                <a:lnTo>
                  <a:pt x="258" y="859"/>
                </a:lnTo>
                <a:lnTo>
                  <a:pt x="253" y="858"/>
                </a:lnTo>
                <a:lnTo>
                  <a:pt x="248" y="856"/>
                </a:lnTo>
                <a:lnTo>
                  <a:pt x="248" y="856"/>
                </a:lnTo>
                <a:lnTo>
                  <a:pt x="240" y="850"/>
                </a:lnTo>
                <a:lnTo>
                  <a:pt x="235" y="848"/>
                </a:lnTo>
                <a:lnTo>
                  <a:pt x="231" y="848"/>
                </a:lnTo>
                <a:lnTo>
                  <a:pt x="231" y="848"/>
                </a:lnTo>
                <a:lnTo>
                  <a:pt x="226" y="852"/>
                </a:lnTo>
                <a:lnTo>
                  <a:pt x="226" y="852"/>
                </a:lnTo>
                <a:lnTo>
                  <a:pt x="224" y="854"/>
                </a:lnTo>
                <a:lnTo>
                  <a:pt x="219" y="856"/>
                </a:lnTo>
                <a:lnTo>
                  <a:pt x="219" y="856"/>
                </a:lnTo>
                <a:lnTo>
                  <a:pt x="213" y="858"/>
                </a:lnTo>
                <a:lnTo>
                  <a:pt x="208" y="861"/>
                </a:lnTo>
                <a:lnTo>
                  <a:pt x="204" y="865"/>
                </a:lnTo>
                <a:lnTo>
                  <a:pt x="204" y="872"/>
                </a:lnTo>
                <a:lnTo>
                  <a:pt x="204" y="872"/>
                </a:lnTo>
                <a:lnTo>
                  <a:pt x="206" y="885"/>
                </a:lnTo>
                <a:lnTo>
                  <a:pt x="210" y="894"/>
                </a:lnTo>
                <a:lnTo>
                  <a:pt x="211" y="905"/>
                </a:lnTo>
                <a:lnTo>
                  <a:pt x="210" y="910"/>
                </a:lnTo>
                <a:lnTo>
                  <a:pt x="208" y="915"/>
                </a:lnTo>
                <a:lnTo>
                  <a:pt x="208" y="915"/>
                </a:lnTo>
                <a:lnTo>
                  <a:pt x="201" y="926"/>
                </a:lnTo>
                <a:lnTo>
                  <a:pt x="199" y="932"/>
                </a:lnTo>
                <a:lnTo>
                  <a:pt x="199" y="939"/>
                </a:lnTo>
                <a:lnTo>
                  <a:pt x="199" y="939"/>
                </a:lnTo>
                <a:lnTo>
                  <a:pt x="202" y="950"/>
                </a:lnTo>
                <a:lnTo>
                  <a:pt x="206" y="962"/>
                </a:lnTo>
                <a:lnTo>
                  <a:pt x="213" y="972"/>
                </a:lnTo>
                <a:lnTo>
                  <a:pt x="220" y="979"/>
                </a:lnTo>
                <a:lnTo>
                  <a:pt x="220" y="979"/>
                </a:lnTo>
                <a:lnTo>
                  <a:pt x="229" y="982"/>
                </a:lnTo>
                <a:lnTo>
                  <a:pt x="239" y="986"/>
                </a:lnTo>
                <a:lnTo>
                  <a:pt x="239" y="986"/>
                </a:lnTo>
                <a:lnTo>
                  <a:pt x="251" y="991"/>
                </a:lnTo>
                <a:lnTo>
                  <a:pt x="258" y="993"/>
                </a:lnTo>
                <a:lnTo>
                  <a:pt x="266" y="995"/>
                </a:lnTo>
                <a:lnTo>
                  <a:pt x="266" y="995"/>
                </a:lnTo>
                <a:lnTo>
                  <a:pt x="275" y="993"/>
                </a:lnTo>
                <a:lnTo>
                  <a:pt x="280" y="993"/>
                </a:lnTo>
                <a:lnTo>
                  <a:pt x="286" y="991"/>
                </a:lnTo>
                <a:lnTo>
                  <a:pt x="286" y="991"/>
                </a:lnTo>
                <a:lnTo>
                  <a:pt x="295" y="995"/>
                </a:lnTo>
                <a:lnTo>
                  <a:pt x="298" y="997"/>
                </a:lnTo>
                <a:lnTo>
                  <a:pt x="304" y="997"/>
                </a:lnTo>
                <a:lnTo>
                  <a:pt x="304" y="997"/>
                </a:lnTo>
                <a:lnTo>
                  <a:pt x="307" y="995"/>
                </a:lnTo>
                <a:lnTo>
                  <a:pt x="311" y="991"/>
                </a:lnTo>
                <a:lnTo>
                  <a:pt x="316" y="984"/>
                </a:lnTo>
                <a:lnTo>
                  <a:pt x="316" y="984"/>
                </a:lnTo>
                <a:lnTo>
                  <a:pt x="322" y="977"/>
                </a:lnTo>
                <a:lnTo>
                  <a:pt x="329" y="972"/>
                </a:lnTo>
                <a:lnTo>
                  <a:pt x="329" y="972"/>
                </a:lnTo>
                <a:lnTo>
                  <a:pt x="340" y="964"/>
                </a:lnTo>
                <a:lnTo>
                  <a:pt x="344" y="961"/>
                </a:lnTo>
                <a:lnTo>
                  <a:pt x="345" y="955"/>
                </a:lnTo>
                <a:lnTo>
                  <a:pt x="345" y="955"/>
                </a:lnTo>
                <a:lnTo>
                  <a:pt x="347" y="948"/>
                </a:lnTo>
                <a:lnTo>
                  <a:pt x="347" y="941"/>
                </a:lnTo>
                <a:lnTo>
                  <a:pt x="347" y="934"/>
                </a:lnTo>
                <a:lnTo>
                  <a:pt x="349" y="926"/>
                </a:lnTo>
                <a:lnTo>
                  <a:pt x="349" y="926"/>
                </a:lnTo>
                <a:lnTo>
                  <a:pt x="358" y="912"/>
                </a:lnTo>
                <a:lnTo>
                  <a:pt x="365" y="905"/>
                </a:lnTo>
                <a:lnTo>
                  <a:pt x="371" y="899"/>
                </a:lnTo>
                <a:lnTo>
                  <a:pt x="371" y="899"/>
                </a:lnTo>
                <a:lnTo>
                  <a:pt x="383" y="894"/>
                </a:lnTo>
                <a:lnTo>
                  <a:pt x="391" y="890"/>
                </a:lnTo>
                <a:lnTo>
                  <a:pt x="394" y="886"/>
                </a:lnTo>
                <a:lnTo>
                  <a:pt x="394" y="886"/>
                </a:lnTo>
                <a:lnTo>
                  <a:pt x="396" y="879"/>
                </a:lnTo>
                <a:lnTo>
                  <a:pt x="394" y="872"/>
                </a:lnTo>
                <a:lnTo>
                  <a:pt x="394" y="867"/>
                </a:lnTo>
                <a:lnTo>
                  <a:pt x="396" y="863"/>
                </a:lnTo>
                <a:lnTo>
                  <a:pt x="400" y="859"/>
                </a:lnTo>
                <a:lnTo>
                  <a:pt x="400" y="859"/>
                </a:lnTo>
                <a:lnTo>
                  <a:pt x="407" y="854"/>
                </a:lnTo>
                <a:lnTo>
                  <a:pt x="412" y="854"/>
                </a:lnTo>
                <a:lnTo>
                  <a:pt x="416" y="854"/>
                </a:lnTo>
                <a:lnTo>
                  <a:pt x="416" y="854"/>
                </a:lnTo>
                <a:lnTo>
                  <a:pt x="425" y="858"/>
                </a:lnTo>
                <a:lnTo>
                  <a:pt x="436" y="859"/>
                </a:lnTo>
                <a:lnTo>
                  <a:pt x="436" y="859"/>
                </a:lnTo>
                <a:lnTo>
                  <a:pt x="443" y="859"/>
                </a:lnTo>
                <a:lnTo>
                  <a:pt x="450" y="856"/>
                </a:lnTo>
                <a:lnTo>
                  <a:pt x="450" y="856"/>
                </a:lnTo>
                <a:lnTo>
                  <a:pt x="459" y="848"/>
                </a:lnTo>
                <a:lnTo>
                  <a:pt x="468" y="839"/>
                </a:lnTo>
                <a:lnTo>
                  <a:pt x="468" y="839"/>
                </a:lnTo>
                <a:lnTo>
                  <a:pt x="470" y="836"/>
                </a:lnTo>
                <a:lnTo>
                  <a:pt x="474" y="836"/>
                </a:lnTo>
                <a:lnTo>
                  <a:pt x="481" y="836"/>
                </a:lnTo>
                <a:lnTo>
                  <a:pt x="481" y="836"/>
                </a:lnTo>
                <a:lnTo>
                  <a:pt x="488" y="838"/>
                </a:lnTo>
                <a:lnTo>
                  <a:pt x="496" y="843"/>
                </a:lnTo>
                <a:lnTo>
                  <a:pt x="501" y="848"/>
                </a:lnTo>
                <a:lnTo>
                  <a:pt x="505" y="856"/>
                </a:lnTo>
                <a:lnTo>
                  <a:pt x="505" y="856"/>
                </a:lnTo>
                <a:lnTo>
                  <a:pt x="506" y="865"/>
                </a:lnTo>
                <a:lnTo>
                  <a:pt x="510" y="872"/>
                </a:lnTo>
                <a:lnTo>
                  <a:pt x="510" y="872"/>
                </a:lnTo>
                <a:lnTo>
                  <a:pt x="521" y="885"/>
                </a:lnTo>
                <a:lnTo>
                  <a:pt x="521" y="885"/>
                </a:lnTo>
                <a:lnTo>
                  <a:pt x="528" y="892"/>
                </a:lnTo>
                <a:lnTo>
                  <a:pt x="534" y="896"/>
                </a:lnTo>
                <a:lnTo>
                  <a:pt x="548" y="905"/>
                </a:lnTo>
                <a:lnTo>
                  <a:pt x="548" y="905"/>
                </a:lnTo>
                <a:lnTo>
                  <a:pt x="564" y="912"/>
                </a:lnTo>
                <a:lnTo>
                  <a:pt x="572" y="917"/>
                </a:lnTo>
                <a:lnTo>
                  <a:pt x="577" y="926"/>
                </a:lnTo>
                <a:lnTo>
                  <a:pt x="577" y="926"/>
                </a:lnTo>
                <a:lnTo>
                  <a:pt x="582" y="939"/>
                </a:lnTo>
                <a:lnTo>
                  <a:pt x="582" y="952"/>
                </a:lnTo>
                <a:lnTo>
                  <a:pt x="582" y="952"/>
                </a:lnTo>
                <a:lnTo>
                  <a:pt x="581" y="961"/>
                </a:lnTo>
                <a:lnTo>
                  <a:pt x="581" y="961"/>
                </a:lnTo>
                <a:lnTo>
                  <a:pt x="581" y="966"/>
                </a:lnTo>
                <a:lnTo>
                  <a:pt x="581" y="970"/>
                </a:lnTo>
                <a:lnTo>
                  <a:pt x="581" y="970"/>
                </a:lnTo>
                <a:lnTo>
                  <a:pt x="577" y="972"/>
                </a:lnTo>
                <a:lnTo>
                  <a:pt x="575" y="972"/>
                </a:lnTo>
                <a:lnTo>
                  <a:pt x="570" y="972"/>
                </a:lnTo>
                <a:lnTo>
                  <a:pt x="570" y="972"/>
                </a:lnTo>
                <a:lnTo>
                  <a:pt x="559" y="970"/>
                </a:lnTo>
                <a:lnTo>
                  <a:pt x="550" y="970"/>
                </a:lnTo>
                <a:lnTo>
                  <a:pt x="550" y="970"/>
                </a:lnTo>
                <a:lnTo>
                  <a:pt x="544" y="970"/>
                </a:lnTo>
                <a:lnTo>
                  <a:pt x="543" y="972"/>
                </a:lnTo>
                <a:lnTo>
                  <a:pt x="541" y="973"/>
                </a:lnTo>
                <a:lnTo>
                  <a:pt x="541" y="977"/>
                </a:lnTo>
                <a:lnTo>
                  <a:pt x="541" y="982"/>
                </a:lnTo>
                <a:lnTo>
                  <a:pt x="546" y="988"/>
                </a:lnTo>
                <a:lnTo>
                  <a:pt x="546" y="988"/>
                </a:lnTo>
                <a:lnTo>
                  <a:pt x="552" y="991"/>
                </a:lnTo>
                <a:lnTo>
                  <a:pt x="559" y="993"/>
                </a:lnTo>
                <a:lnTo>
                  <a:pt x="559" y="993"/>
                </a:lnTo>
                <a:lnTo>
                  <a:pt x="564" y="993"/>
                </a:lnTo>
                <a:lnTo>
                  <a:pt x="570" y="991"/>
                </a:lnTo>
                <a:lnTo>
                  <a:pt x="570" y="991"/>
                </a:lnTo>
                <a:lnTo>
                  <a:pt x="572" y="990"/>
                </a:lnTo>
                <a:lnTo>
                  <a:pt x="573" y="986"/>
                </a:lnTo>
                <a:lnTo>
                  <a:pt x="577" y="979"/>
                </a:lnTo>
                <a:lnTo>
                  <a:pt x="577" y="979"/>
                </a:lnTo>
                <a:lnTo>
                  <a:pt x="579" y="977"/>
                </a:lnTo>
                <a:lnTo>
                  <a:pt x="581" y="975"/>
                </a:lnTo>
                <a:lnTo>
                  <a:pt x="586" y="973"/>
                </a:lnTo>
                <a:lnTo>
                  <a:pt x="586" y="973"/>
                </a:lnTo>
                <a:lnTo>
                  <a:pt x="590" y="968"/>
                </a:lnTo>
                <a:lnTo>
                  <a:pt x="590" y="968"/>
                </a:lnTo>
                <a:lnTo>
                  <a:pt x="595" y="962"/>
                </a:lnTo>
                <a:lnTo>
                  <a:pt x="595" y="962"/>
                </a:lnTo>
                <a:lnTo>
                  <a:pt x="601" y="955"/>
                </a:lnTo>
                <a:lnTo>
                  <a:pt x="601" y="955"/>
                </a:lnTo>
                <a:lnTo>
                  <a:pt x="602" y="950"/>
                </a:lnTo>
                <a:lnTo>
                  <a:pt x="602" y="946"/>
                </a:lnTo>
                <a:lnTo>
                  <a:pt x="599" y="939"/>
                </a:lnTo>
                <a:lnTo>
                  <a:pt x="599" y="939"/>
                </a:lnTo>
                <a:lnTo>
                  <a:pt x="597" y="935"/>
                </a:lnTo>
                <a:lnTo>
                  <a:pt x="597" y="930"/>
                </a:lnTo>
                <a:lnTo>
                  <a:pt x="599" y="923"/>
                </a:lnTo>
                <a:lnTo>
                  <a:pt x="599" y="923"/>
                </a:lnTo>
                <a:lnTo>
                  <a:pt x="601" y="921"/>
                </a:lnTo>
                <a:lnTo>
                  <a:pt x="604" y="921"/>
                </a:lnTo>
                <a:lnTo>
                  <a:pt x="610" y="923"/>
                </a:lnTo>
                <a:lnTo>
                  <a:pt x="615" y="926"/>
                </a:lnTo>
                <a:lnTo>
                  <a:pt x="617" y="926"/>
                </a:lnTo>
                <a:lnTo>
                  <a:pt x="619" y="926"/>
                </a:lnTo>
                <a:lnTo>
                  <a:pt x="619" y="926"/>
                </a:lnTo>
                <a:lnTo>
                  <a:pt x="620" y="924"/>
                </a:lnTo>
                <a:lnTo>
                  <a:pt x="620" y="923"/>
                </a:lnTo>
                <a:lnTo>
                  <a:pt x="617" y="917"/>
                </a:lnTo>
                <a:lnTo>
                  <a:pt x="608" y="910"/>
                </a:lnTo>
                <a:lnTo>
                  <a:pt x="608" y="910"/>
                </a:lnTo>
                <a:lnTo>
                  <a:pt x="601" y="906"/>
                </a:lnTo>
                <a:lnTo>
                  <a:pt x="593" y="905"/>
                </a:lnTo>
                <a:lnTo>
                  <a:pt x="593" y="905"/>
                </a:lnTo>
                <a:lnTo>
                  <a:pt x="582" y="892"/>
                </a:lnTo>
                <a:lnTo>
                  <a:pt x="582" y="892"/>
                </a:lnTo>
                <a:lnTo>
                  <a:pt x="577" y="888"/>
                </a:lnTo>
                <a:lnTo>
                  <a:pt x="570" y="883"/>
                </a:lnTo>
                <a:lnTo>
                  <a:pt x="563" y="879"/>
                </a:lnTo>
                <a:lnTo>
                  <a:pt x="555" y="874"/>
                </a:lnTo>
                <a:lnTo>
                  <a:pt x="555" y="874"/>
                </a:lnTo>
                <a:lnTo>
                  <a:pt x="548" y="863"/>
                </a:lnTo>
                <a:lnTo>
                  <a:pt x="543" y="854"/>
                </a:lnTo>
                <a:lnTo>
                  <a:pt x="543" y="854"/>
                </a:lnTo>
                <a:lnTo>
                  <a:pt x="537" y="845"/>
                </a:lnTo>
                <a:lnTo>
                  <a:pt x="532" y="838"/>
                </a:lnTo>
                <a:lnTo>
                  <a:pt x="532" y="838"/>
                </a:lnTo>
                <a:lnTo>
                  <a:pt x="530" y="830"/>
                </a:lnTo>
                <a:lnTo>
                  <a:pt x="530" y="823"/>
                </a:lnTo>
                <a:lnTo>
                  <a:pt x="530" y="821"/>
                </a:lnTo>
                <a:lnTo>
                  <a:pt x="534" y="820"/>
                </a:lnTo>
                <a:lnTo>
                  <a:pt x="535" y="818"/>
                </a:lnTo>
                <a:lnTo>
                  <a:pt x="541" y="818"/>
                </a:lnTo>
                <a:lnTo>
                  <a:pt x="541" y="818"/>
                </a:lnTo>
                <a:lnTo>
                  <a:pt x="544" y="820"/>
                </a:lnTo>
                <a:lnTo>
                  <a:pt x="550" y="821"/>
                </a:lnTo>
                <a:lnTo>
                  <a:pt x="555" y="829"/>
                </a:lnTo>
                <a:lnTo>
                  <a:pt x="555" y="829"/>
                </a:lnTo>
                <a:lnTo>
                  <a:pt x="561" y="839"/>
                </a:lnTo>
                <a:lnTo>
                  <a:pt x="568" y="848"/>
                </a:lnTo>
                <a:lnTo>
                  <a:pt x="568" y="848"/>
                </a:lnTo>
                <a:lnTo>
                  <a:pt x="575" y="854"/>
                </a:lnTo>
                <a:lnTo>
                  <a:pt x="582" y="859"/>
                </a:lnTo>
                <a:lnTo>
                  <a:pt x="599" y="868"/>
                </a:lnTo>
                <a:lnTo>
                  <a:pt x="599" y="868"/>
                </a:lnTo>
                <a:lnTo>
                  <a:pt x="613" y="876"/>
                </a:lnTo>
                <a:lnTo>
                  <a:pt x="620" y="877"/>
                </a:lnTo>
                <a:lnTo>
                  <a:pt x="626" y="881"/>
                </a:lnTo>
                <a:lnTo>
                  <a:pt x="626" y="881"/>
                </a:lnTo>
                <a:lnTo>
                  <a:pt x="633" y="888"/>
                </a:lnTo>
                <a:lnTo>
                  <a:pt x="637" y="896"/>
                </a:lnTo>
                <a:lnTo>
                  <a:pt x="637" y="896"/>
                </a:lnTo>
                <a:lnTo>
                  <a:pt x="639" y="908"/>
                </a:lnTo>
                <a:lnTo>
                  <a:pt x="640" y="923"/>
                </a:lnTo>
                <a:lnTo>
                  <a:pt x="640" y="923"/>
                </a:lnTo>
                <a:lnTo>
                  <a:pt x="642" y="928"/>
                </a:lnTo>
                <a:lnTo>
                  <a:pt x="644" y="935"/>
                </a:lnTo>
                <a:lnTo>
                  <a:pt x="653" y="946"/>
                </a:lnTo>
                <a:lnTo>
                  <a:pt x="653" y="946"/>
                </a:lnTo>
                <a:lnTo>
                  <a:pt x="662" y="953"/>
                </a:lnTo>
                <a:lnTo>
                  <a:pt x="662" y="953"/>
                </a:lnTo>
                <a:lnTo>
                  <a:pt x="669" y="961"/>
                </a:lnTo>
                <a:lnTo>
                  <a:pt x="669" y="961"/>
                </a:lnTo>
                <a:lnTo>
                  <a:pt x="678" y="964"/>
                </a:lnTo>
                <a:lnTo>
                  <a:pt x="682" y="966"/>
                </a:lnTo>
                <a:lnTo>
                  <a:pt x="686" y="970"/>
                </a:lnTo>
                <a:lnTo>
                  <a:pt x="686" y="970"/>
                </a:lnTo>
                <a:lnTo>
                  <a:pt x="684" y="972"/>
                </a:lnTo>
                <a:lnTo>
                  <a:pt x="682" y="973"/>
                </a:lnTo>
                <a:lnTo>
                  <a:pt x="675" y="973"/>
                </a:lnTo>
                <a:lnTo>
                  <a:pt x="675" y="973"/>
                </a:lnTo>
                <a:lnTo>
                  <a:pt x="671" y="975"/>
                </a:lnTo>
                <a:lnTo>
                  <a:pt x="671" y="977"/>
                </a:lnTo>
                <a:lnTo>
                  <a:pt x="671" y="984"/>
                </a:lnTo>
                <a:lnTo>
                  <a:pt x="671" y="984"/>
                </a:lnTo>
                <a:lnTo>
                  <a:pt x="673" y="990"/>
                </a:lnTo>
                <a:lnTo>
                  <a:pt x="677" y="993"/>
                </a:lnTo>
                <a:lnTo>
                  <a:pt x="682" y="995"/>
                </a:lnTo>
                <a:lnTo>
                  <a:pt x="687" y="995"/>
                </a:lnTo>
                <a:lnTo>
                  <a:pt x="687" y="995"/>
                </a:lnTo>
                <a:lnTo>
                  <a:pt x="691" y="995"/>
                </a:lnTo>
                <a:lnTo>
                  <a:pt x="693" y="993"/>
                </a:lnTo>
                <a:lnTo>
                  <a:pt x="695" y="990"/>
                </a:lnTo>
                <a:lnTo>
                  <a:pt x="696" y="986"/>
                </a:lnTo>
                <a:lnTo>
                  <a:pt x="696" y="986"/>
                </a:lnTo>
                <a:lnTo>
                  <a:pt x="696" y="981"/>
                </a:lnTo>
                <a:lnTo>
                  <a:pt x="698" y="979"/>
                </a:lnTo>
                <a:lnTo>
                  <a:pt x="700" y="977"/>
                </a:lnTo>
                <a:lnTo>
                  <a:pt x="706" y="975"/>
                </a:lnTo>
                <a:lnTo>
                  <a:pt x="706" y="975"/>
                </a:lnTo>
                <a:lnTo>
                  <a:pt x="709" y="973"/>
                </a:lnTo>
                <a:lnTo>
                  <a:pt x="713" y="972"/>
                </a:lnTo>
                <a:lnTo>
                  <a:pt x="713" y="966"/>
                </a:lnTo>
                <a:lnTo>
                  <a:pt x="711" y="962"/>
                </a:lnTo>
                <a:lnTo>
                  <a:pt x="711" y="962"/>
                </a:lnTo>
                <a:lnTo>
                  <a:pt x="707" y="957"/>
                </a:lnTo>
                <a:lnTo>
                  <a:pt x="702" y="952"/>
                </a:lnTo>
                <a:lnTo>
                  <a:pt x="702" y="952"/>
                </a:lnTo>
                <a:lnTo>
                  <a:pt x="696" y="944"/>
                </a:lnTo>
                <a:lnTo>
                  <a:pt x="695" y="939"/>
                </a:lnTo>
                <a:lnTo>
                  <a:pt x="696" y="935"/>
                </a:lnTo>
                <a:lnTo>
                  <a:pt x="696" y="935"/>
                </a:lnTo>
                <a:lnTo>
                  <a:pt x="698" y="932"/>
                </a:lnTo>
                <a:lnTo>
                  <a:pt x="702" y="930"/>
                </a:lnTo>
                <a:lnTo>
                  <a:pt x="711" y="930"/>
                </a:lnTo>
                <a:lnTo>
                  <a:pt x="711" y="930"/>
                </a:lnTo>
                <a:lnTo>
                  <a:pt x="715" y="928"/>
                </a:lnTo>
                <a:lnTo>
                  <a:pt x="716" y="924"/>
                </a:lnTo>
                <a:lnTo>
                  <a:pt x="716" y="924"/>
                </a:lnTo>
                <a:lnTo>
                  <a:pt x="718" y="919"/>
                </a:lnTo>
                <a:lnTo>
                  <a:pt x="720" y="915"/>
                </a:lnTo>
                <a:lnTo>
                  <a:pt x="720" y="915"/>
                </a:lnTo>
                <a:lnTo>
                  <a:pt x="722" y="912"/>
                </a:lnTo>
                <a:lnTo>
                  <a:pt x="724" y="910"/>
                </a:lnTo>
                <a:lnTo>
                  <a:pt x="729" y="910"/>
                </a:lnTo>
                <a:lnTo>
                  <a:pt x="729" y="910"/>
                </a:lnTo>
                <a:lnTo>
                  <a:pt x="734" y="912"/>
                </a:lnTo>
                <a:lnTo>
                  <a:pt x="734" y="912"/>
                </a:lnTo>
                <a:lnTo>
                  <a:pt x="744" y="915"/>
                </a:lnTo>
                <a:lnTo>
                  <a:pt x="747" y="917"/>
                </a:lnTo>
                <a:lnTo>
                  <a:pt x="749" y="923"/>
                </a:lnTo>
                <a:lnTo>
                  <a:pt x="749" y="923"/>
                </a:lnTo>
                <a:lnTo>
                  <a:pt x="754" y="934"/>
                </a:lnTo>
                <a:lnTo>
                  <a:pt x="756" y="939"/>
                </a:lnTo>
                <a:lnTo>
                  <a:pt x="758" y="946"/>
                </a:lnTo>
                <a:lnTo>
                  <a:pt x="758" y="946"/>
                </a:lnTo>
                <a:lnTo>
                  <a:pt x="756" y="968"/>
                </a:lnTo>
                <a:lnTo>
                  <a:pt x="756" y="972"/>
                </a:lnTo>
                <a:lnTo>
                  <a:pt x="758" y="977"/>
                </a:lnTo>
                <a:lnTo>
                  <a:pt x="760" y="981"/>
                </a:lnTo>
                <a:lnTo>
                  <a:pt x="765" y="986"/>
                </a:lnTo>
                <a:lnTo>
                  <a:pt x="765" y="986"/>
                </a:lnTo>
                <a:lnTo>
                  <a:pt x="778" y="995"/>
                </a:lnTo>
                <a:lnTo>
                  <a:pt x="778" y="995"/>
                </a:lnTo>
                <a:lnTo>
                  <a:pt x="785" y="1004"/>
                </a:lnTo>
                <a:lnTo>
                  <a:pt x="789" y="1010"/>
                </a:lnTo>
                <a:lnTo>
                  <a:pt x="792" y="1013"/>
                </a:lnTo>
                <a:lnTo>
                  <a:pt x="792" y="1013"/>
                </a:lnTo>
                <a:lnTo>
                  <a:pt x="798" y="1015"/>
                </a:lnTo>
                <a:lnTo>
                  <a:pt x="801" y="1017"/>
                </a:lnTo>
                <a:lnTo>
                  <a:pt x="805" y="1015"/>
                </a:lnTo>
                <a:lnTo>
                  <a:pt x="809" y="1013"/>
                </a:lnTo>
                <a:lnTo>
                  <a:pt x="814" y="1010"/>
                </a:lnTo>
                <a:lnTo>
                  <a:pt x="821" y="1004"/>
                </a:lnTo>
                <a:lnTo>
                  <a:pt x="821" y="1004"/>
                </a:lnTo>
                <a:lnTo>
                  <a:pt x="829" y="1004"/>
                </a:lnTo>
                <a:lnTo>
                  <a:pt x="834" y="1006"/>
                </a:lnTo>
                <a:lnTo>
                  <a:pt x="839" y="1010"/>
                </a:lnTo>
                <a:lnTo>
                  <a:pt x="845" y="1013"/>
                </a:lnTo>
                <a:lnTo>
                  <a:pt x="845" y="1013"/>
                </a:lnTo>
                <a:lnTo>
                  <a:pt x="852" y="1015"/>
                </a:lnTo>
                <a:lnTo>
                  <a:pt x="863" y="1015"/>
                </a:lnTo>
                <a:lnTo>
                  <a:pt x="872" y="1013"/>
                </a:lnTo>
                <a:lnTo>
                  <a:pt x="879" y="1010"/>
                </a:lnTo>
                <a:lnTo>
                  <a:pt x="879" y="1010"/>
                </a:lnTo>
                <a:lnTo>
                  <a:pt x="887" y="1000"/>
                </a:lnTo>
                <a:lnTo>
                  <a:pt x="888" y="999"/>
                </a:lnTo>
                <a:lnTo>
                  <a:pt x="892" y="999"/>
                </a:lnTo>
                <a:lnTo>
                  <a:pt x="894" y="1000"/>
                </a:lnTo>
                <a:lnTo>
                  <a:pt x="897" y="1002"/>
                </a:lnTo>
                <a:lnTo>
                  <a:pt x="897" y="1002"/>
                </a:lnTo>
                <a:lnTo>
                  <a:pt x="899" y="1008"/>
                </a:lnTo>
                <a:lnTo>
                  <a:pt x="901" y="1011"/>
                </a:lnTo>
                <a:lnTo>
                  <a:pt x="899" y="1017"/>
                </a:lnTo>
                <a:lnTo>
                  <a:pt x="897" y="1024"/>
                </a:lnTo>
                <a:lnTo>
                  <a:pt x="892" y="1037"/>
                </a:lnTo>
                <a:lnTo>
                  <a:pt x="885" y="1048"/>
                </a:lnTo>
                <a:lnTo>
                  <a:pt x="885" y="1048"/>
                </a:lnTo>
                <a:lnTo>
                  <a:pt x="899" y="1042"/>
                </a:lnTo>
                <a:lnTo>
                  <a:pt x="914" y="1037"/>
                </a:lnTo>
                <a:lnTo>
                  <a:pt x="928" y="1035"/>
                </a:lnTo>
                <a:lnTo>
                  <a:pt x="941" y="1033"/>
                </a:lnTo>
                <a:lnTo>
                  <a:pt x="955" y="1035"/>
                </a:lnTo>
                <a:lnTo>
                  <a:pt x="968" y="1035"/>
                </a:lnTo>
                <a:lnTo>
                  <a:pt x="995" y="1040"/>
                </a:lnTo>
                <a:lnTo>
                  <a:pt x="1022" y="1046"/>
                </a:lnTo>
                <a:lnTo>
                  <a:pt x="1049" y="1049"/>
                </a:lnTo>
                <a:lnTo>
                  <a:pt x="1064" y="1049"/>
                </a:lnTo>
                <a:lnTo>
                  <a:pt x="1078" y="1049"/>
                </a:lnTo>
                <a:lnTo>
                  <a:pt x="1095" y="1048"/>
                </a:lnTo>
                <a:lnTo>
                  <a:pt x="1109" y="1044"/>
                </a:lnTo>
                <a:lnTo>
                  <a:pt x="1109" y="10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defTabSz="609509"/>
            <a:endParaRPr lang="fr-FR" sz="2400">
              <a:solidFill>
                <a:prstClr val="black"/>
              </a:solidFill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8846660" y="3914852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7684610" y="6559843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2" name="Freeform 7"/>
          <p:cNvSpPr>
            <a:spLocks noEditPoints="1"/>
          </p:cNvSpPr>
          <p:nvPr/>
        </p:nvSpPr>
        <p:spPr bwMode="auto">
          <a:xfrm>
            <a:off x="7700463" y="5186794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3" name="Freeform 7"/>
          <p:cNvSpPr>
            <a:spLocks noEditPoints="1"/>
          </p:cNvSpPr>
          <p:nvPr/>
        </p:nvSpPr>
        <p:spPr bwMode="auto">
          <a:xfrm>
            <a:off x="8846660" y="5978093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10073047" y="4705350"/>
            <a:ext cx="157596" cy="270445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246710" y="5190539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6" name="Freeform 7"/>
          <p:cNvSpPr>
            <a:spLocks noEditPoints="1"/>
          </p:cNvSpPr>
          <p:nvPr/>
        </p:nvSpPr>
        <p:spPr bwMode="auto">
          <a:xfrm>
            <a:off x="8328102" y="5693792"/>
            <a:ext cx="169186" cy="284301"/>
          </a:xfrm>
          <a:custGeom>
            <a:avLst/>
            <a:gdLst>
              <a:gd name="T0" fmla="*/ 53 w 106"/>
              <a:gd name="T1" fmla="*/ 0 h 181"/>
              <a:gd name="T2" fmla="*/ 0 w 106"/>
              <a:gd name="T3" fmla="*/ 53 h 181"/>
              <a:gd name="T4" fmla="*/ 53 w 106"/>
              <a:gd name="T5" fmla="*/ 181 h 181"/>
              <a:gd name="T6" fmla="*/ 106 w 106"/>
              <a:gd name="T7" fmla="*/ 53 h 181"/>
              <a:gd name="T8" fmla="*/ 53 w 106"/>
              <a:gd name="T9" fmla="*/ 0 h 181"/>
              <a:gd name="T10" fmla="*/ 53 w 106"/>
              <a:gd name="T11" fmla="*/ 90 h 181"/>
              <a:gd name="T12" fmla="*/ 15 w 106"/>
              <a:gd name="T13" fmla="*/ 52 h 181"/>
              <a:gd name="T14" fmla="*/ 53 w 106"/>
              <a:gd name="T15" fmla="*/ 13 h 181"/>
              <a:gd name="T16" fmla="*/ 92 w 106"/>
              <a:gd name="T17" fmla="*/ 52 h 181"/>
              <a:gd name="T18" fmla="*/ 53 w 106"/>
              <a:gd name="T19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181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cubicBezTo>
                  <a:pt x="0" y="83"/>
                  <a:pt x="53" y="181"/>
                  <a:pt x="53" y="181"/>
                </a:cubicBezTo>
                <a:cubicBezTo>
                  <a:pt x="53" y="181"/>
                  <a:pt x="106" y="83"/>
                  <a:pt x="106" y="53"/>
                </a:cubicBezTo>
                <a:cubicBezTo>
                  <a:pt x="106" y="24"/>
                  <a:pt x="82" y="0"/>
                  <a:pt x="53" y="0"/>
                </a:cubicBezTo>
                <a:close/>
                <a:moveTo>
                  <a:pt x="53" y="90"/>
                </a:moveTo>
                <a:cubicBezTo>
                  <a:pt x="32" y="90"/>
                  <a:pt x="15" y="73"/>
                  <a:pt x="15" y="52"/>
                </a:cubicBezTo>
                <a:cubicBezTo>
                  <a:pt x="15" y="30"/>
                  <a:pt x="32" y="13"/>
                  <a:pt x="53" y="13"/>
                </a:cubicBezTo>
                <a:cubicBezTo>
                  <a:pt x="75" y="13"/>
                  <a:pt x="92" y="30"/>
                  <a:pt x="92" y="52"/>
                </a:cubicBezTo>
                <a:cubicBezTo>
                  <a:pt x="92" y="73"/>
                  <a:pt x="75" y="90"/>
                  <a:pt x="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96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83052" y="1992264"/>
            <a:ext cx="2633804" cy="2715317"/>
            <a:chOff x="6815965" y="4544568"/>
            <a:chExt cx="761098" cy="761720"/>
          </a:xfrm>
        </p:grpSpPr>
        <p:sp>
          <p:nvSpPr>
            <p:cNvPr id="13" name="Donut 12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id-ID" dirty="0">
                <a:solidFill>
                  <a:srgbClr val="000000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11977234"/>
                <a:gd name="adj3" fmla="val 2480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id-ID">
                <a:solidFill>
                  <a:srgbClr val="000000"/>
                </a:solidFill>
              </a:endParaRPr>
            </a:p>
          </p:txBody>
        </p:sp>
      </p:grpSp>
      <p:sp>
        <p:nvSpPr>
          <p:cNvPr id="33" name="Text Placeholder 33"/>
          <p:cNvSpPr txBox="1">
            <a:spLocks/>
          </p:cNvSpPr>
          <p:nvPr/>
        </p:nvSpPr>
        <p:spPr>
          <a:xfrm flipH="1">
            <a:off x="3171661" y="4916417"/>
            <a:ext cx="1056585" cy="346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dirty="0" smtClean="0">
                <a:solidFill>
                  <a:srgbClr val="118CE7"/>
                </a:solidFill>
                <a:latin typeface="Roboto medium"/>
              </a:rPr>
              <a:t>78%</a:t>
            </a:r>
            <a:endParaRPr lang="en-AU" sz="3200" dirty="0">
              <a:solidFill>
                <a:srgbClr val="118CE7"/>
              </a:solidFill>
              <a:latin typeface="Roboto medium"/>
            </a:endParaRPr>
          </a:p>
        </p:txBody>
      </p:sp>
      <p:sp>
        <p:nvSpPr>
          <p:cNvPr id="34" name="Text Placeholder 32"/>
          <p:cNvSpPr txBox="1">
            <a:spLocks/>
          </p:cNvSpPr>
          <p:nvPr/>
        </p:nvSpPr>
        <p:spPr>
          <a:xfrm flipH="1">
            <a:off x="2643501" y="5472194"/>
            <a:ext cx="2112904" cy="666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of respondents view two-factor authentication as a secure way to confirm an account holder,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806234" y="1990047"/>
            <a:ext cx="2633804" cy="2715317"/>
            <a:chOff x="6815965" y="4544568"/>
            <a:chExt cx="761098" cy="761720"/>
          </a:xfrm>
        </p:grpSpPr>
        <p:sp>
          <p:nvSpPr>
            <p:cNvPr id="57" name="Donut 56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id-ID" dirty="0">
                <a:solidFill>
                  <a:srgbClr val="000000"/>
                </a:solidFill>
              </a:endParaRPr>
            </a:p>
          </p:txBody>
        </p:sp>
        <p:sp>
          <p:nvSpPr>
            <p:cNvPr id="58" name="Block Arc 57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9936357"/>
                <a:gd name="adj3" fmla="val 2473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id-ID">
                <a:solidFill>
                  <a:srgbClr val="000000"/>
                </a:solidFill>
              </a:endParaRPr>
            </a:p>
          </p:txBody>
        </p:sp>
      </p:grpSp>
      <p:sp>
        <p:nvSpPr>
          <p:cNvPr id="53" name="Title 20"/>
          <p:cNvSpPr txBox="1">
            <a:spLocks/>
          </p:cNvSpPr>
          <p:nvPr/>
        </p:nvSpPr>
        <p:spPr>
          <a:xfrm>
            <a:off x="1898656" y="658267"/>
            <a:ext cx="8387645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Visa Biometric Authentication </a:t>
            </a:r>
            <a:r>
              <a:rPr kumimoji="0" lang="en-US" sz="2649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Study </a:t>
            </a:r>
            <a:endParaRPr kumimoji="0" lang="en-US" sz="26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4" name="Subtitle 4"/>
          <p:cNvSpPr txBox="1">
            <a:spLocks/>
          </p:cNvSpPr>
          <p:nvPr/>
        </p:nvSpPr>
        <p:spPr>
          <a:xfrm>
            <a:off x="1895953" y="1042476"/>
            <a:ext cx="8387644" cy="391794"/>
          </a:xfrm>
          <a:prstGeom prst="rect">
            <a:avLst/>
          </a:prstGeom>
          <a:noFill/>
        </p:spPr>
        <p:txBody>
          <a:bodyPr vert="horz" lIns="121910" tIns="60955" rIns="121910" bIns="6095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Leelawadee" panose="020B0502040204020203" pitchFamily="34" charset="-34"/>
                <a:cs typeface="Leelawadee" panose="020B0502040204020203" pitchFamily="34" charset="-34"/>
              </a:rPr>
              <a:t>How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Leelawadee" panose="020B0502040204020203" pitchFamily="34" charset="-34"/>
                <a:cs typeface="Leelawadee" panose="020B0502040204020203" pitchFamily="34" charset="-34"/>
              </a:rPr>
              <a:t> they want to secure a payment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03185" y="343302"/>
            <a:ext cx="2185631" cy="306747"/>
          </a:xfrm>
          <a:prstGeom prst="roundRect">
            <a:avLst>
              <a:gd name="adj" fmla="val 50000"/>
            </a:avLst>
          </a:prstGeom>
          <a:solidFill>
            <a:srgbClr val="217EC1"/>
          </a:solidFill>
          <a:ln w="9525" cap="flat" cmpd="sng" algn="ctr">
            <a:noFill/>
            <a:prstDash val="solid"/>
          </a:ln>
          <a:effectLst/>
        </p:spPr>
        <p:txBody>
          <a:bodyPr tIns="0" bIns="0" rtlCol="0" anchor="ctr"/>
          <a:lstStyle/>
          <a:p>
            <a:pPr marL="0" marR="0" lvl="0" indent="0" algn="ctr" defTabSz="6095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ExtraLight"/>
                <a:cs typeface="Source Sans Pro ExtraLight"/>
              </a:rPr>
              <a:t>VISA 2016</a:t>
            </a: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 flipH="1">
            <a:off x="7594843" y="4911983"/>
            <a:ext cx="1056585" cy="346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dirty="0" smtClean="0">
                <a:solidFill>
                  <a:srgbClr val="118CE7"/>
                </a:solidFill>
                <a:latin typeface="Roboto medium"/>
              </a:rPr>
              <a:t>68%</a:t>
            </a:r>
            <a:endParaRPr lang="en-AU" sz="3200" dirty="0">
              <a:solidFill>
                <a:srgbClr val="118CE7"/>
              </a:solidFill>
              <a:latin typeface="Roboto medium"/>
            </a:endParaRPr>
          </a:p>
        </p:txBody>
      </p:sp>
      <p:sp>
        <p:nvSpPr>
          <p:cNvPr id="62" name="Text Placeholder 32"/>
          <p:cNvSpPr txBox="1">
            <a:spLocks/>
          </p:cNvSpPr>
          <p:nvPr/>
        </p:nvSpPr>
        <p:spPr>
          <a:xfrm flipH="1">
            <a:off x="7066683" y="5465543"/>
            <a:ext cx="2112904" cy="666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of people said they want to use biometrics as a method of payment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6449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/>
          <p:cNvSpPr>
            <a:spLocks/>
          </p:cNvSpPr>
          <p:nvPr/>
        </p:nvSpPr>
        <p:spPr bwMode="auto">
          <a:xfrm>
            <a:off x="2712514" y="4460954"/>
            <a:ext cx="1870409" cy="1758927"/>
          </a:xfrm>
          <a:custGeom>
            <a:avLst/>
            <a:gdLst>
              <a:gd name="T0" fmla="*/ 372 w 372"/>
              <a:gd name="T1" fmla="*/ 0 h 744"/>
              <a:gd name="T2" fmla="*/ 0 w 372"/>
              <a:gd name="T3" fmla="*/ 744 h 744"/>
              <a:gd name="T4" fmla="*/ 372 w 372"/>
              <a:gd name="T5" fmla="*/ 744 h 744"/>
              <a:gd name="T6" fmla="*/ 372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372" y="0"/>
                </a:moveTo>
                <a:cubicBezTo>
                  <a:pt x="372" y="0"/>
                  <a:pt x="280" y="528"/>
                  <a:pt x="0" y="744"/>
                </a:cubicBezTo>
                <a:cubicBezTo>
                  <a:pt x="372" y="744"/>
                  <a:pt x="372" y="744"/>
                  <a:pt x="372" y="744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4582923" y="4485651"/>
            <a:ext cx="2000282" cy="1758927"/>
          </a:xfrm>
          <a:custGeom>
            <a:avLst/>
            <a:gdLst>
              <a:gd name="T0" fmla="*/ 0 w 372"/>
              <a:gd name="T1" fmla="*/ 0 h 744"/>
              <a:gd name="T2" fmla="*/ 372 w 372"/>
              <a:gd name="T3" fmla="*/ 744 h 744"/>
              <a:gd name="T4" fmla="*/ 0 w 372"/>
              <a:gd name="T5" fmla="*/ 744 h 744"/>
              <a:gd name="T6" fmla="*/ 0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0" y="0"/>
                </a:moveTo>
                <a:cubicBezTo>
                  <a:pt x="0" y="0"/>
                  <a:pt x="92" y="528"/>
                  <a:pt x="372" y="744"/>
                </a:cubicBezTo>
                <a:cubicBezTo>
                  <a:pt x="0" y="744"/>
                  <a:pt x="0" y="744"/>
                  <a:pt x="0" y="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4362498" y="3602693"/>
            <a:ext cx="1870409" cy="2626986"/>
          </a:xfrm>
          <a:custGeom>
            <a:avLst/>
            <a:gdLst>
              <a:gd name="T0" fmla="*/ 372 w 372"/>
              <a:gd name="T1" fmla="*/ 0 h 744"/>
              <a:gd name="T2" fmla="*/ 0 w 372"/>
              <a:gd name="T3" fmla="*/ 744 h 744"/>
              <a:gd name="T4" fmla="*/ 372 w 372"/>
              <a:gd name="T5" fmla="*/ 744 h 744"/>
              <a:gd name="T6" fmla="*/ 372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372" y="0"/>
                </a:moveTo>
                <a:cubicBezTo>
                  <a:pt x="372" y="0"/>
                  <a:pt x="280" y="528"/>
                  <a:pt x="0" y="744"/>
                </a:cubicBezTo>
                <a:cubicBezTo>
                  <a:pt x="372" y="744"/>
                  <a:pt x="372" y="744"/>
                  <a:pt x="372" y="744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6232907" y="3627390"/>
            <a:ext cx="2000282" cy="2626986"/>
          </a:xfrm>
          <a:custGeom>
            <a:avLst/>
            <a:gdLst>
              <a:gd name="T0" fmla="*/ 0 w 372"/>
              <a:gd name="T1" fmla="*/ 0 h 744"/>
              <a:gd name="T2" fmla="*/ 372 w 372"/>
              <a:gd name="T3" fmla="*/ 744 h 744"/>
              <a:gd name="T4" fmla="*/ 0 w 372"/>
              <a:gd name="T5" fmla="*/ 744 h 744"/>
              <a:gd name="T6" fmla="*/ 0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0" y="0"/>
                </a:moveTo>
                <a:cubicBezTo>
                  <a:pt x="0" y="0"/>
                  <a:pt x="92" y="528"/>
                  <a:pt x="372" y="744"/>
                </a:cubicBezTo>
                <a:cubicBezTo>
                  <a:pt x="0" y="744"/>
                  <a:pt x="0" y="744"/>
                  <a:pt x="0" y="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1026169" y="5265635"/>
            <a:ext cx="1870409" cy="951999"/>
          </a:xfrm>
          <a:custGeom>
            <a:avLst/>
            <a:gdLst>
              <a:gd name="T0" fmla="*/ 372 w 372"/>
              <a:gd name="T1" fmla="*/ 0 h 744"/>
              <a:gd name="T2" fmla="*/ 0 w 372"/>
              <a:gd name="T3" fmla="*/ 744 h 744"/>
              <a:gd name="T4" fmla="*/ 372 w 372"/>
              <a:gd name="T5" fmla="*/ 744 h 744"/>
              <a:gd name="T6" fmla="*/ 372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372" y="0"/>
                </a:moveTo>
                <a:cubicBezTo>
                  <a:pt x="372" y="0"/>
                  <a:pt x="280" y="528"/>
                  <a:pt x="0" y="744"/>
                </a:cubicBezTo>
                <a:cubicBezTo>
                  <a:pt x="372" y="744"/>
                  <a:pt x="372" y="744"/>
                  <a:pt x="372" y="744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2896578" y="5273806"/>
            <a:ext cx="2000282" cy="951999"/>
          </a:xfrm>
          <a:custGeom>
            <a:avLst/>
            <a:gdLst>
              <a:gd name="T0" fmla="*/ 0 w 372"/>
              <a:gd name="T1" fmla="*/ 0 h 744"/>
              <a:gd name="T2" fmla="*/ 372 w 372"/>
              <a:gd name="T3" fmla="*/ 744 h 744"/>
              <a:gd name="T4" fmla="*/ 0 w 372"/>
              <a:gd name="T5" fmla="*/ 744 h 744"/>
              <a:gd name="T6" fmla="*/ 0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0" y="0"/>
                </a:moveTo>
                <a:cubicBezTo>
                  <a:pt x="0" y="0"/>
                  <a:pt x="92" y="528"/>
                  <a:pt x="372" y="744"/>
                </a:cubicBezTo>
                <a:cubicBezTo>
                  <a:pt x="0" y="744"/>
                  <a:pt x="0" y="744"/>
                  <a:pt x="0" y="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899070" y="4806699"/>
            <a:ext cx="1870409" cy="1422980"/>
          </a:xfrm>
          <a:custGeom>
            <a:avLst/>
            <a:gdLst>
              <a:gd name="T0" fmla="*/ 372 w 372"/>
              <a:gd name="T1" fmla="*/ 0 h 744"/>
              <a:gd name="T2" fmla="*/ 0 w 372"/>
              <a:gd name="T3" fmla="*/ 744 h 744"/>
              <a:gd name="T4" fmla="*/ 372 w 372"/>
              <a:gd name="T5" fmla="*/ 744 h 744"/>
              <a:gd name="T6" fmla="*/ 372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372" y="0"/>
                </a:moveTo>
                <a:cubicBezTo>
                  <a:pt x="372" y="0"/>
                  <a:pt x="280" y="528"/>
                  <a:pt x="0" y="744"/>
                </a:cubicBezTo>
                <a:cubicBezTo>
                  <a:pt x="372" y="744"/>
                  <a:pt x="372" y="744"/>
                  <a:pt x="372" y="744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Freeform 6"/>
          <p:cNvSpPr>
            <a:spLocks/>
          </p:cNvSpPr>
          <p:nvPr/>
        </p:nvSpPr>
        <p:spPr bwMode="auto">
          <a:xfrm>
            <a:off x="7769479" y="4831396"/>
            <a:ext cx="2000282" cy="1422980"/>
          </a:xfrm>
          <a:custGeom>
            <a:avLst/>
            <a:gdLst>
              <a:gd name="T0" fmla="*/ 0 w 372"/>
              <a:gd name="T1" fmla="*/ 0 h 744"/>
              <a:gd name="T2" fmla="*/ 372 w 372"/>
              <a:gd name="T3" fmla="*/ 744 h 744"/>
              <a:gd name="T4" fmla="*/ 0 w 372"/>
              <a:gd name="T5" fmla="*/ 744 h 744"/>
              <a:gd name="T6" fmla="*/ 0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0" y="0"/>
                </a:moveTo>
                <a:cubicBezTo>
                  <a:pt x="0" y="0"/>
                  <a:pt x="92" y="528"/>
                  <a:pt x="372" y="744"/>
                </a:cubicBezTo>
                <a:cubicBezTo>
                  <a:pt x="0" y="744"/>
                  <a:pt x="0" y="744"/>
                  <a:pt x="0" y="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595256" y="4085998"/>
            <a:ext cx="1870409" cy="2125712"/>
          </a:xfrm>
          <a:custGeom>
            <a:avLst/>
            <a:gdLst>
              <a:gd name="T0" fmla="*/ 372 w 372"/>
              <a:gd name="T1" fmla="*/ 0 h 744"/>
              <a:gd name="T2" fmla="*/ 0 w 372"/>
              <a:gd name="T3" fmla="*/ 744 h 744"/>
              <a:gd name="T4" fmla="*/ 372 w 372"/>
              <a:gd name="T5" fmla="*/ 744 h 744"/>
              <a:gd name="T6" fmla="*/ 372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372" y="0"/>
                </a:moveTo>
                <a:cubicBezTo>
                  <a:pt x="372" y="0"/>
                  <a:pt x="280" y="528"/>
                  <a:pt x="0" y="744"/>
                </a:cubicBezTo>
                <a:cubicBezTo>
                  <a:pt x="372" y="744"/>
                  <a:pt x="372" y="744"/>
                  <a:pt x="372" y="744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9465665" y="4110695"/>
            <a:ext cx="2000282" cy="2125712"/>
          </a:xfrm>
          <a:custGeom>
            <a:avLst/>
            <a:gdLst>
              <a:gd name="T0" fmla="*/ 0 w 372"/>
              <a:gd name="T1" fmla="*/ 0 h 744"/>
              <a:gd name="T2" fmla="*/ 372 w 372"/>
              <a:gd name="T3" fmla="*/ 744 h 744"/>
              <a:gd name="T4" fmla="*/ 0 w 372"/>
              <a:gd name="T5" fmla="*/ 744 h 744"/>
              <a:gd name="T6" fmla="*/ 0 w 372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2" h="744">
                <a:moveTo>
                  <a:pt x="0" y="0"/>
                </a:moveTo>
                <a:cubicBezTo>
                  <a:pt x="0" y="0"/>
                  <a:pt x="92" y="528"/>
                  <a:pt x="372" y="744"/>
                </a:cubicBezTo>
                <a:cubicBezTo>
                  <a:pt x="0" y="744"/>
                  <a:pt x="0" y="744"/>
                  <a:pt x="0" y="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621269" y="4533000"/>
            <a:ext cx="585360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AU" sz="16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97171" y="3751279"/>
            <a:ext cx="585360" cy="5857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AU" sz="1100" dirty="0">
              <a:solidFill>
                <a:srgbClr val="FFFFFF"/>
              </a:solidFill>
              <a:latin typeface="Roboto Black" panose="0200000000000000000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931167" y="2851091"/>
            <a:ext cx="585360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16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87272" y="4050057"/>
            <a:ext cx="585360" cy="5857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16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149417" y="3340287"/>
            <a:ext cx="585360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AU" sz="1100" dirty="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26169" y="6215384"/>
            <a:ext cx="1021787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1351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3784436" y="2546009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A6A6A6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54" name="Text Placeholder 32"/>
          <p:cNvSpPr txBox="1">
            <a:spLocks/>
          </p:cNvSpPr>
          <p:nvPr/>
        </p:nvSpPr>
        <p:spPr>
          <a:xfrm flipH="1">
            <a:off x="3755969" y="2801123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over 65s say that it would eliminate the need to remember multiple </a:t>
            </a:r>
            <a:r>
              <a:rPr 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passwords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3784429" y="1926429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 smtClean="0">
                <a:solidFill>
                  <a:srgbClr val="A6A6A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48%</a:t>
            </a:r>
            <a:endParaRPr lang="en-AU" sz="3200" dirty="0">
              <a:solidFill>
                <a:srgbClr val="A6A6A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8679310" y="2471182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595959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 flipH="1">
            <a:off x="8679309" y="2716578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and easier than passwords 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PINs.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8679310" y="1872647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>
                <a:solidFill>
                  <a:srgbClr val="59595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51%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5440328" y="1727415"/>
            <a:ext cx="156746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b="1" dirty="0">
                <a:solidFill>
                  <a:srgbClr val="118CE7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Italy</a:t>
            </a: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 flipH="1">
            <a:off x="5362169" y="2074862"/>
            <a:ext cx="1739401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 in the speed and efficiency biometric methods provides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5440328" y="1231379"/>
            <a:ext cx="156746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>
                <a:solidFill>
                  <a:srgbClr val="118CE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65%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6979326" y="3241605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A6A6A6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63" name="Text Placeholder 32"/>
          <p:cNvSpPr txBox="1">
            <a:spLocks/>
          </p:cNvSpPr>
          <p:nvPr/>
        </p:nvSpPr>
        <p:spPr>
          <a:xfrm flipH="1">
            <a:off x="6950859" y="3496719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over 65s </a:t>
            </a:r>
            <a:r>
              <a:rPr 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recognize </a:t>
            </a:r>
            <a:r>
              <a: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the security it provides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6979319" y="2622025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 smtClean="0">
                <a:solidFill>
                  <a:srgbClr val="A6A6A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37%</a:t>
            </a:r>
            <a:endParaRPr lang="en-AU" sz="3200" dirty="0">
              <a:solidFill>
                <a:srgbClr val="A6A6A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2115140" y="3564015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A6A6A6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66" name="Text Placeholder 32"/>
          <p:cNvSpPr txBox="1">
            <a:spLocks/>
          </p:cNvSpPr>
          <p:nvPr/>
        </p:nvSpPr>
        <p:spPr>
          <a:xfrm flipH="1">
            <a:off x="2086673" y="3819129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Pay anytime, anywhere as the method is part of them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2115133" y="2944435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 smtClean="0">
                <a:solidFill>
                  <a:srgbClr val="A6A6A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33%</a:t>
            </a:r>
            <a:endParaRPr lang="en-AU" sz="3200" dirty="0">
              <a:solidFill>
                <a:srgbClr val="A6A6A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9" name="Title 20"/>
          <p:cNvSpPr txBox="1">
            <a:spLocks/>
          </p:cNvSpPr>
          <p:nvPr/>
        </p:nvSpPr>
        <p:spPr>
          <a:xfrm>
            <a:off x="267274" y="640806"/>
            <a:ext cx="5663893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Visa Biometric Authentication </a:t>
            </a:r>
            <a:r>
              <a:rPr kumimoji="0" lang="en-US" sz="2649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Study </a:t>
            </a:r>
            <a:endParaRPr kumimoji="0" lang="en-US" sz="26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78730" y="1146538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4"/>
          <p:cNvSpPr txBox="1">
            <a:spLocks/>
          </p:cNvSpPr>
          <p:nvPr/>
        </p:nvSpPr>
        <p:spPr>
          <a:xfrm>
            <a:off x="394571" y="328108"/>
            <a:ext cx="3835952" cy="328225"/>
          </a:xfrm>
          <a:prstGeom prst="rect">
            <a:avLst/>
          </a:prstGeom>
          <a:noFill/>
        </p:spPr>
        <p:txBody>
          <a:bodyPr vert="horz" lIns="121910" tIns="60955" rIns="121910" bIns="6095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Leelawadee" panose="020B0502040204020203" pitchFamily="34" charset="-34"/>
                <a:cs typeface="Leelawadee" panose="020B0502040204020203" pitchFamily="34" charset="-34"/>
              </a:rPr>
              <a:t>Why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Leelawadee" panose="020B0502040204020203" pitchFamily="34" charset="-34"/>
                <a:cs typeface="Leelawadee" panose="020B0502040204020203" pitchFamily="34" charset="-34"/>
              </a:rPr>
              <a:t>they want </a:t>
            </a:r>
            <a:r>
              <a:rPr lang="en-US" dirty="0" smtClean="0">
                <a:solidFill>
                  <a:srgbClr val="797979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biometric based secure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Leelawadee" panose="020B0502040204020203" pitchFamily="34" charset="-34"/>
                <a:cs typeface="Leelawadee" panose="020B0502040204020203" pitchFamily="34" charset="-34"/>
              </a:rPr>
              <a:t>payments 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0112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5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2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5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solidFill>
                  <a:srgbClr val="FFFFFF">
                    <a:lumMod val="50000"/>
                  </a:srgbClr>
                </a:solidFill>
              </a:rPr>
              <a:pPr/>
              <a:t>17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170217" y="3936274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54435" y="3506474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38652" y="3223936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62925" y="3437199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>
            <a:spLocks/>
          </p:cNvSpPr>
          <p:nvPr/>
        </p:nvSpPr>
        <p:spPr bwMode="auto">
          <a:xfrm>
            <a:off x="-84570" y="2350436"/>
            <a:ext cx="9794527" cy="3583614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40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655306" y="4299255"/>
            <a:ext cx="995966" cy="993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40"/>
            <a:endParaRPr lang="en-US" sz="2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784663" y="3791415"/>
            <a:ext cx="995966" cy="9932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40"/>
            <a:endParaRPr lang="en-US" b="1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7477599" y="3645285"/>
            <a:ext cx="995966" cy="993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40"/>
            <a:endParaRPr lang="en-US" sz="2400" dirty="0">
              <a:solidFill>
                <a:srgbClr val="FFFFFF"/>
              </a:solidFill>
              <a:latin typeface="FontAwesome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654540" y="1768263"/>
            <a:ext cx="1316691" cy="790008"/>
            <a:chOff x="10452101" y="1779589"/>
            <a:chExt cx="365125" cy="219075"/>
          </a:xfrm>
        </p:grpSpPr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0550526" y="1900239"/>
              <a:ext cx="112713" cy="9842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2">
                  <a:moveTo>
                    <a:pt x="71" y="3"/>
                  </a:moveTo>
                  <a:lnTo>
                    <a:pt x="0" y="62"/>
                  </a:lnTo>
                  <a:lnTo>
                    <a:pt x="14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10452101" y="1779589"/>
              <a:ext cx="365125" cy="188913"/>
            </a:xfrm>
            <a:custGeom>
              <a:avLst/>
              <a:gdLst>
                <a:gd name="T0" fmla="*/ 230 w 230"/>
                <a:gd name="T1" fmla="*/ 0 h 119"/>
                <a:gd name="T2" fmla="*/ 0 w 230"/>
                <a:gd name="T3" fmla="*/ 26 h 119"/>
                <a:gd name="T4" fmla="*/ 140 w 230"/>
                <a:gd name="T5" fmla="*/ 119 h 119"/>
                <a:gd name="T6" fmla="*/ 230 w 23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19">
                  <a:moveTo>
                    <a:pt x="230" y="0"/>
                  </a:moveTo>
                  <a:lnTo>
                    <a:pt x="0" y="26"/>
                  </a:lnTo>
                  <a:lnTo>
                    <a:pt x="140" y="1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10531476" y="1792289"/>
              <a:ext cx="258763" cy="206375"/>
            </a:xfrm>
            <a:custGeom>
              <a:avLst/>
              <a:gdLst>
                <a:gd name="T0" fmla="*/ 163 w 163"/>
                <a:gd name="T1" fmla="*/ 0 h 130"/>
                <a:gd name="T2" fmla="*/ 0 w 163"/>
                <a:gd name="T3" fmla="*/ 52 h 130"/>
                <a:gd name="T4" fmla="*/ 12 w 163"/>
                <a:gd name="T5" fmla="*/ 130 h 130"/>
                <a:gd name="T6" fmla="*/ 26 w 163"/>
                <a:gd name="T7" fmla="*/ 68 h 130"/>
                <a:gd name="T8" fmla="*/ 163 w 163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0">
                  <a:moveTo>
                    <a:pt x="163" y="0"/>
                  </a:moveTo>
                  <a:lnTo>
                    <a:pt x="0" y="52"/>
                  </a:lnTo>
                  <a:lnTo>
                    <a:pt x="12" y="130"/>
                  </a:lnTo>
                  <a:lnTo>
                    <a:pt x="26" y="6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4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 flipH="1">
            <a:off x="3402784" y="2465212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1200" b="1" dirty="0">
                <a:solidFill>
                  <a:srgbClr val="595959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20" name="Text Placeholder 32"/>
          <p:cNvSpPr txBox="1">
            <a:spLocks/>
          </p:cNvSpPr>
          <p:nvPr/>
        </p:nvSpPr>
        <p:spPr>
          <a:xfrm flipH="1">
            <a:off x="3402783" y="2710608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 year olds say they are likely to switch away from their bank if they did not offer a biometric form of payment in the future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402784" y="1866677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3200" dirty="0">
                <a:solidFill>
                  <a:srgbClr val="59595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39%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1517016" y="1902515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1200" b="1" dirty="0">
                <a:solidFill>
                  <a:srgbClr val="118CE7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23" name="Text Placeholder 32"/>
          <p:cNvSpPr txBox="1">
            <a:spLocks/>
          </p:cNvSpPr>
          <p:nvPr/>
        </p:nvSpPr>
        <p:spPr>
          <a:xfrm flipH="1">
            <a:off x="1517015" y="2147911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respondents have abandoned a purchase online because of the tedium of the payment security process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517016" y="1303980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3200" dirty="0" smtClean="0">
                <a:solidFill>
                  <a:srgbClr val="118CE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31</a:t>
            </a:r>
            <a:r>
              <a:rPr lang="en-AU" sz="3200" dirty="0">
                <a:solidFill>
                  <a:srgbClr val="118CE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%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9613424" y="2827761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12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These numbers goes on.</a:t>
            </a:r>
            <a:endParaRPr lang="en-AU" sz="1200" b="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Roboto Medium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5318860" y="5148187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1200" b="1" dirty="0">
                <a:solidFill>
                  <a:srgbClr val="118CE7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27" name="Text Placeholder 32"/>
          <p:cNvSpPr txBox="1">
            <a:spLocks/>
          </p:cNvSpPr>
          <p:nvPr/>
        </p:nvSpPr>
        <p:spPr>
          <a:xfrm flipH="1">
            <a:off x="5318859" y="5393583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say that they would trust biometric authentication if it was provided by their bank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318860" y="4549652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340"/>
            <a:r>
              <a:rPr lang="en-AU" sz="3200" dirty="0">
                <a:solidFill>
                  <a:srgbClr val="118CE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84%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7133777" y="1358183"/>
            <a:ext cx="15727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1200" b="1" dirty="0">
                <a:solidFill>
                  <a:srgbClr val="A6A6A6"/>
                </a:solidFill>
                <a:latin typeface="Calibri" panose="020F0502020204030204" pitchFamily="34" charset="0"/>
                <a:ea typeface="Roboto Medium" panose="02000000000000000000" pitchFamily="2" charset="0"/>
              </a:rPr>
              <a:t>Europe</a:t>
            </a:r>
          </a:p>
        </p:txBody>
      </p:sp>
      <p:sp>
        <p:nvSpPr>
          <p:cNvPr id="30" name="Text Placeholder 32"/>
          <p:cNvSpPr txBox="1">
            <a:spLocks/>
          </p:cNvSpPr>
          <p:nvPr/>
        </p:nvSpPr>
        <p:spPr>
          <a:xfrm flipH="1">
            <a:off x="7133776" y="1603579"/>
            <a:ext cx="1572704" cy="7806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18-24 year olds say they are likely to switch away from their mobile handset provider if they didn’t offer a biometric form of payment in the future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7133770" y="738603"/>
            <a:ext cx="157271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3200" dirty="0">
                <a:solidFill>
                  <a:srgbClr val="A6A6A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31%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5574942" y="2947558"/>
            <a:ext cx="995966" cy="9932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40"/>
            <a:endParaRPr lang="en-US" sz="24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4" name="Title 20"/>
          <p:cNvSpPr txBox="1">
            <a:spLocks/>
          </p:cNvSpPr>
          <p:nvPr/>
        </p:nvSpPr>
        <p:spPr>
          <a:xfrm>
            <a:off x="267274" y="374584"/>
            <a:ext cx="5663893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Visa Biometric Authentication </a:t>
            </a:r>
            <a:r>
              <a:rPr kumimoji="0" lang="en-US" sz="2649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Study </a:t>
            </a:r>
            <a:endParaRPr kumimoji="0" lang="en-US" sz="26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8730" y="949763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>
            <a:spLocks noGrp="1"/>
          </p:cNvSpPr>
          <p:nvPr>
            <p:ph type="title"/>
          </p:nvPr>
        </p:nvSpPr>
        <p:spPr>
          <a:xfrm>
            <a:off x="609600" y="640625"/>
            <a:ext cx="10972800" cy="584775"/>
          </a:xfr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Which Biometric They think Secure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791200" y="1236642"/>
            <a:ext cx="609600" cy="31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433876" y="1778619"/>
            <a:ext cx="1001239" cy="4479736"/>
          </a:xfrm>
          <a:custGeom>
            <a:avLst/>
            <a:gdLst>
              <a:gd name="T0" fmla="*/ 129 w 131"/>
              <a:gd name="T1" fmla="*/ 0 h 587"/>
              <a:gd name="T2" fmla="*/ 100 w 131"/>
              <a:gd name="T3" fmla="*/ 34 h 587"/>
              <a:gd name="T4" fmla="*/ 102 w 131"/>
              <a:gd name="T5" fmla="*/ 52 h 587"/>
              <a:gd name="T6" fmla="*/ 109 w 131"/>
              <a:gd name="T7" fmla="*/ 66 h 587"/>
              <a:gd name="T8" fmla="*/ 109 w 131"/>
              <a:gd name="T9" fmla="*/ 82 h 587"/>
              <a:gd name="T10" fmla="*/ 79 w 131"/>
              <a:gd name="T11" fmla="*/ 97 h 587"/>
              <a:gd name="T12" fmla="*/ 53 w 131"/>
              <a:gd name="T13" fmla="*/ 108 h 587"/>
              <a:gd name="T14" fmla="*/ 46 w 131"/>
              <a:gd name="T15" fmla="*/ 153 h 587"/>
              <a:gd name="T16" fmla="*/ 42 w 131"/>
              <a:gd name="T17" fmla="*/ 186 h 587"/>
              <a:gd name="T18" fmla="*/ 20 w 131"/>
              <a:gd name="T19" fmla="*/ 261 h 587"/>
              <a:gd name="T20" fmla="*/ 13 w 131"/>
              <a:gd name="T21" fmla="*/ 270 h 587"/>
              <a:gd name="T22" fmla="*/ 1 w 131"/>
              <a:gd name="T23" fmla="*/ 281 h 587"/>
              <a:gd name="T24" fmla="*/ 1 w 131"/>
              <a:gd name="T25" fmla="*/ 286 h 587"/>
              <a:gd name="T26" fmla="*/ 6 w 131"/>
              <a:gd name="T27" fmla="*/ 286 h 587"/>
              <a:gd name="T28" fmla="*/ 11 w 131"/>
              <a:gd name="T29" fmla="*/ 282 h 587"/>
              <a:gd name="T30" fmla="*/ 6 w 131"/>
              <a:gd name="T31" fmla="*/ 305 h 587"/>
              <a:gd name="T32" fmla="*/ 8 w 131"/>
              <a:gd name="T33" fmla="*/ 308 h 587"/>
              <a:gd name="T34" fmla="*/ 12 w 131"/>
              <a:gd name="T35" fmla="*/ 306 h 587"/>
              <a:gd name="T36" fmla="*/ 15 w 131"/>
              <a:gd name="T37" fmla="*/ 289 h 587"/>
              <a:gd name="T38" fmla="*/ 16 w 131"/>
              <a:gd name="T39" fmla="*/ 290 h 587"/>
              <a:gd name="T40" fmla="*/ 11 w 131"/>
              <a:gd name="T41" fmla="*/ 313 h 587"/>
              <a:gd name="T42" fmla="*/ 14 w 131"/>
              <a:gd name="T43" fmla="*/ 317 h 587"/>
              <a:gd name="T44" fmla="*/ 17 w 131"/>
              <a:gd name="T45" fmla="*/ 314 h 587"/>
              <a:gd name="T46" fmla="*/ 21 w 131"/>
              <a:gd name="T47" fmla="*/ 293 h 587"/>
              <a:gd name="T48" fmla="*/ 23 w 131"/>
              <a:gd name="T49" fmla="*/ 293 h 587"/>
              <a:gd name="T50" fmla="*/ 19 w 131"/>
              <a:gd name="T51" fmla="*/ 313 h 587"/>
              <a:gd name="T52" fmla="*/ 21 w 131"/>
              <a:gd name="T53" fmla="*/ 316 h 587"/>
              <a:gd name="T54" fmla="*/ 24 w 131"/>
              <a:gd name="T55" fmla="*/ 314 h 587"/>
              <a:gd name="T56" fmla="*/ 29 w 131"/>
              <a:gd name="T57" fmla="*/ 294 h 587"/>
              <a:gd name="T58" fmla="*/ 30 w 131"/>
              <a:gd name="T59" fmla="*/ 293 h 587"/>
              <a:gd name="T60" fmla="*/ 27 w 131"/>
              <a:gd name="T61" fmla="*/ 304 h 587"/>
              <a:gd name="T62" fmla="*/ 30 w 131"/>
              <a:gd name="T63" fmla="*/ 307 h 587"/>
              <a:gd name="T64" fmla="*/ 33 w 131"/>
              <a:gd name="T65" fmla="*/ 305 h 587"/>
              <a:gd name="T66" fmla="*/ 36 w 131"/>
              <a:gd name="T67" fmla="*/ 290 h 587"/>
              <a:gd name="T68" fmla="*/ 38 w 131"/>
              <a:gd name="T69" fmla="*/ 280 h 587"/>
              <a:gd name="T70" fmla="*/ 38 w 131"/>
              <a:gd name="T71" fmla="*/ 268 h 587"/>
              <a:gd name="T72" fmla="*/ 56 w 131"/>
              <a:gd name="T73" fmla="*/ 232 h 587"/>
              <a:gd name="T74" fmla="*/ 69 w 131"/>
              <a:gd name="T75" fmla="*/ 191 h 587"/>
              <a:gd name="T76" fmla="*/ 77 w 131"/>
              <a:gd name="T77" fmla="*/ 180 h 587"/>
              <a:gd name="T78" fmla="*/ 85 w 131"/>
              <a:gd name="T79" fmla="*/ 212 h 587"/>
              <a:gd name="T80" fmla="*/ 77 w 131"/>
              <a:gd name="T81" fmla="*/ 252 h 587"/>
              <a:gd name="T82" fmla="*/ 71 w 131"/>
              <a:gd name="T83" fmla="*/ 300 h 587"/>
              <a:gd name="T84" fmla="*/ 72 w 131"/>
              <a:gd name="T85" fmla="*/ 357 h 587"/>
              <a:gd name="T86" fmla="*/ 77 w 131"/>
              <a:gd name="T87" fmla="*/ 415 h 587"/>
              <a:gd name="T88" fmla="*/ 75 w 131"/>
              <a:gd name="T89" fmla="*/ 493 h 587"/>
              <a:gd name="T90" fmla="*/ 83 w 131"/>
              <a:gd name="T91" fmla="*/ 550 h 587"/>
              <a:gd name="T92" fmla="*/ 80 w 131"/>
              <a:gd name="T93" fmla="*/ 559 h 587"/>
              <a:gd name="T94" fmla="*/ 74 w 131"/>
              <a:gd name="T95" fmla="*/ 581 h 587"/>
              <a:gd name="T96" fmla="*/ 105 w 131"/>
              <a:gd name="T97" fmla="*/ 587 h 587"/>
              <a:gd name="T98" fmla="*/ 112 w 131"/>
              <a:gd name="T99" fmla="*/ 572 h 587"/>
              <a:gd name="T100" fmla="*/ 106 w 131"/>
              <a:gd name="T101" fmla="*/ 546 h 587"/>
              <a:gd name="T102" fmla="*/ 106 w 131"/>
              <a:gd name="T103" fmla="*/ 546 h 587"/>
              <a:gd name="T104" fmla="*/ 114 w 131"/>
              <a:gd name="T105" fmla="*/ 475 h 587"/>
              <a:gd name="T106" fmla="*/ 112 w 131"/>
              <a:gd name="T107" fmla="*/ 415 h 587"/>
              <a:gd name="T108" fmla="*/ 128 w 131"/>
              <a:gd name="T109" fmla="*/ 301 h 587"/>
              <a:gd name="T110" fmla="*/ 131 w 131"/>
              <a:gd name="T111" fmla="*/ 301 h 587"/>
              <a:gd name="T112" fmla="*/ 131 w 131"/>
              <a:gd name="T113" fmla="*/ 1 h 587"/>
              <a:gd name="T114" fmla="*/ 129 w 131"/>
              <a:gd name="T11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" h="587">
                <a:moveTo>
                  <a:pt x="129" y="0"/>
                </a:moveTo>
                <a:cubicBezTo>
                  <a:pt x="109" y="1"/>
                  <a:pt x="101" y="15"/>
                  <a:pt x="100" y="34"/>
                </a:cubicBezTo>
                <a:cubicBezTo>
                  <a:pt x="93" y="31"/>
                  <a:pt x="96" y="50"/>
                  <a:pt x="102" y="52"/>
                </a:cubicBezTo>
                <a:cubicBezTo>
                  <a:pt x="104" y="58"/>
                  <a:pt x="106" y="62"/>
                  <a:pt x="109" y="66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1" y="90"/>
                  <a:pt x="91" y="94"/>
                  <a:pt x="79" y="97"/>
                </a:cubicBezTo>
                <a:cubicBezTo>
                  <a:pt x="69" y="98"/>
                  <a:pt x="58" y="97"/>
                  <a:pt x="53" y="108"/>
                </a:cubicBezTo>
                <a:cubicBezTo>
                  <a:pt x="51" y="113"/>
                  <a:pt x="45" y="128"/>
                  <a:pt x="46" y="153"/>
                </a:cubicBezTo>
                <a:cubicBezTo>
                  <a:pt x="46" y="166"/>
                  <a:pt x="48" y="178"/>
                  <a:pt x="42" y="186"/>
                </a:cubicBezTo>
                <a:cubicBezTo>
                  <a:pt x="31" y="202"/>
                  <a:pt x="21" y="258"/>
                  <a:pt x="20" y="261"/>
                </a:cubicBezTo>
                <a:cubicBezTo>
                  <a:pt x="18" y="263"/>
                  <a:pt x="15" y="267"/>
                  <a:pt x="13" y="270"/>
                </a:cubicBezTo>
                <a:cubicBezTo>
                  <a:pt x="1" y="281"/>
                  <a:pt x="1" y="281"/>
                  <a:pt x="1" y="281"/>
                </a:cubicBezTo>
                <a:cubicBezTo>
                  <a:pt x="0" y="283"/>
                  <a:pt x="0" y="285"/>
                  <a:pt x="1" y="286"/>
                </a:cubicBezTo>
                <a:cubicBezTo>
                  <a:pt x="2" y="287"/>
                  <a:pt x="4" y="288"/>
                  <a:pt x="6" y="286"/>
                </a:cubicBezTo>
                <a:cubicBezTo>
                  <a:pt x="11" y="282"/>
                  <a:pt x="11" y="282"/>
                  <a:pt x="11" y="282"/>
                </a:cubicBezTo>
                <a:cubicBezTo>
                  <a:pt x="6" y="305"/>
                  <a:pt x="6" y="305"/>
                  <a:pt x="6" y="305"/>
                </a:cubicBezTo>
                <a:cubicBezTo>
                  <a:pt x="6" y="306"/>
                  <a:pt x="7" y="308"/>
                  <a:pt x="8" y="308"/>
                </a:cubicBezTo>
                <a:cubicBezTo>
                  <a:pt x="10" y="308"/>
                  <a:pt x="11" y="307"/>
                  <a:pt x="12" y="306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15" y="289"/>
                  <a:pt x="16" y="290"/>
                  <a:pt x="16" y="290"/>
                </a:cubicBezTo>
                <a:cubicBezTo>
                  <a:pt x="11" y="313"/>
                  <a:pt x="11" y="313"/>
                  <a:pt x="11" y="313"/>
                </a:cubicBezTo>
                <a:cubicBezTo>
                  <a:pt x="11" y="315"/>
                  <a:pt x="12" y="316"/>
                  <a:pt x="14" y="317"/>
                </a:cubicBezTo>
                <a:cubicBezTo>
                  <a:pt x="15" y="317"/>
                  <a:pt x="17" y="316"/>
                  <a:pt x="17" y="314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22" y="293"/>
                  <a:pt x="22" y="293"/>
                  <a:pt x="23" y="293"/>
                </a:cubicBezTo>
                <a:cubicBezTo>
                  <a:pt x="19" y="313"/>
                  <a:pt x="19" y="313"/>
                  <a:pt x="19" y="313"/>
                </a:cubicBezTo>
                <a:cubicBezTo>
                  <a:pt x="18" y="314"/>
                  <a:pt x="19" y="316"/>
                  <a:pt x="21" y="316"/>
                </a:cubicBezTo>
                <a:cubicBezTo>
                  <a:pt x="23" y="317"/>
                  <a:pt x="24" y="316"/>
                  <a:pt x="24" y="314"/>
                </a:cubicBezTo>
                <a:cubicBezTo>
                  <a:pt x="29" y="294"/>
                  <a:pt x="29" y="294"/>
                  <a:pt x="29" y="294"/>
                </a:cubicBezTo>
                <a:cubicBezTo>
                  <a:pt x="29" y="293"/>
                  <a:pt x="29" y="293"/>
                  <a:pt x="30" y="293"/>
                </a:cubicBezTo>
                <a:cubicBezTo>
                  <a:pt x="27" y="304"/>
                  <a:pt x="27" y="304"/>
                  <a:pt x="27" y="304"/>
                </a:cubicBezTo>
                <a:cubicBezTo>
                  <a:pt x="27" y="305"/>
                  <a:pt x="28" y="307"/>
                  <a:pt x="30" y="307"/>
                </a:cubicBezTo>
                <a:cubicBezTo>
                  <a:pt x="31" y="308"/>
                  <a:pt x="33" y="307"/>
                  <a:pt x="33" y="305"/>
                </a:cubicBezTo>
                <a:cubicBezTo>
                  <a:pt x="36" y="290"/>
                  <a:pt x="36" y="290"/>
                  <a:pt x="36" y="290"/>
                </a:cubicBezTo>
                <a:cubicBezTo>
                  <a:pt x="38" y="288"/>
                  <a:pt x="38" y="282"/>
                  <a:pt x="38" y="280"/>
                </a:cubicBezTo>
                <a:cubicBezTo>
                  <a:pt x="39" y="276"/>
                  <a:pt x="39" y="272"/>
                  <a:pt x="38" y="268"/>
                </a:cubicBezTo>
                <a:cubicBezTo>
                  <a:pt x="41" y="262"/>
                  <a:pt x="52" y="240"/>
                  <a:pt x="56" y="232"/>
                </a:cubicBezTo>
                <a:cubicBezTo>
                  <a:pt x="69" y="210"/>
                  <a:pt x="67" y="194"/>
                  <a:pt x="69" y="191"/>
                </a:cubicBezTo>
                <a:cubicBezTo>
                  <a:pt x="70" y="190"/>
                  <a:pt x="73" y="186"/>
                  <a:pt x="77" y="180"/>
                </a:cubicBezTo>
                <a:cubicBezTo>
                  <a:pt x="81" y="190"/>
                  <a:pt x="85" y="200"/>
                  <a:pt x="85" y="212"/>
                </a:cubicBezTo>
                <a:cubicBezTo>
                  <a:pt x="85" y="226"/>
                  <a:pt x="79" y="238"/>
                  <a:pt x="77" y="252"/>
                </a:cubicBezTo>
                <a:cubicBezTo>
                  <a:pt x="74" y="266"/>
                  <a:pt x="72" y="281"/>
                  <a:pt x="71" y="300"/>
                </a:cubicBezTo>
                <a:cubicBezTo>
                  <a:pt x="70" y="318"/>
                  <a:pt x="69" y="340"/>
                  <a:pt x="72" y="357"/>
                </a:cubicBezTo>
                <a:cubicBezTo>
                  <a:pt x="76" y="381"/>
                  <a:pt x="78" y="405"/>
                  <a:pt x="77" y="415"/>
                </a:cubicBezTo>
                <a:cubicBezTo>
                  <a:pt x="74" y="435"/>
                  <a:pt x="72" y="458"/>
                  <a:pt x="75" y="493"/>
                </a:cubicBezTo>
                <a:cubicBezTo>
                  <a:pt x="78" y="527"/>
                  <a:pt x="84" y="524"/>
                  <a:pt x="83" y="550"/>
                </a:cubicBezTo>
                <a:cubicBezTo>
                  <a:pt x="82" y="554"/>
                  <a:pt x="81" y="558"/>
                  <a:pt x="80" y="559"/>
                </a:cubicBezTo>
                <a:cubicBezTo>
                  <a:pt x="77" y="566"/>
                  <a:pt x="57" y="578"/>
                  <a:pt x="74" y="581"/>
                </a:cubicBezTo>
                <a:cubicBezTo>
                  <a:pt x="84" y="583"/>
                  <a:pt x="95" y="587"/>
                  <a:pt x="105" y="587"/>
                </a:cubicBezTo>
                <a:cubicBezTo>
                  <a:pt x="111" y="586"/>
                  <a:pt x="113" y="577"/>
                  <a:pt x="112" y="572"/>
                </a:cubicBezTo>
                <a:cubicBezTo>
                  <a:pt x="109" y="563"/>
                  <a:pt x="107" y="555"/>
                  <a:pt x="106" y="546"/>
                </a:cubicBezTo>
                <a:cubicBezTo>
                  <a:pt x="106" y="546"/>
                  <a:pt x="106" y="546"/>
                  <a:pt x="106" y="546"/>
                </a:cubicBezTo>
                <a:cubicBezTo>
                  <a:pt x="106" y="521"/>
                  <a:pt x="116" y="498"/>
                  <a:pt x="114" y="475"/>
                </a:cubicBezTo>
                <a:cubicBezTo>
                  <a:pt x="112" y="453"/>
                  <a:pt x="109" y="426"/>
                  <a:pt x="112" y="415"/>
                </a:cubicBezTo>
                <a:cubicBezTo>
                  <a:pt x="121" y="384"/>
                  <a:pt x="130" y="332"/>
                  <a:pt x="128" y="301"/>
                </a:cubicBezTo>
                <a:cubicBezTo>
                  <a:pt x="131" y="301"/>
                  <a:pt x="131" y="301"/>
                  <a:pt x="131" y="30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0" y="1"/>
                  <a:pt x="130" y="0"/>
                  <a:pt x="12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4570766" y="5754507"/>
            <a:ext cx="429563" cy="503849"/>
          </a:xfrm>
          <a:custGeom>
            <a:avLst/>
            <a:gdLst>
              <a:gd name="T0" fmla="*/ 6 w 56"/>
              <a:gd name="T1" fmla="*/ 25 h 66"/>
              <a:gd name="T2" fmla="*/ 6 w 56"/>
              <a:gd name="T3" fmla="*/ 25 h 66"/>
              <a:gd name="T4" fmla="*/ 1 w 56"/>
              <a:gd name="T5" fmla="*/ 51 h 66"/>
              <a:gd name="T6" fmla="*/ 8 w 56"/>
              <a:gd name="T7" fmla="*/ 66 h 66"/>
              <a:gd name="T8" fmla="*/ 38 w 56"/>
              <a:gd name="T9" fmla="*/ 60 h 66"/>
              <a:gd name="T10" fmla="*/ 32 w 56"/>
              <a:gd name="T11" fmla="*/ 38 h 66"/>
              <a:gd name="T12" fmla="*/ 29 w 56"/>
              <a:gd name="T13" fmla="*/ 29 h 66"/>
              <a:gd name="T14" fmla="*/ 29 w 56"/>
              <a:gd name="T15" fmla="*/ 24 h 66"/>
              <a:gd name="T16" fmla="*/ 4 w 56"/>
              <a:gd name="T17" fmla="*/ 0 h 66"/>
              <a:gd name="T18" fmla="*/ 6 w 56"/>
              <a:gd name="T1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6">
                <a:moveTo>
                  <a:pt x="6" y="25"/>
                </a:moveTo>
                <a:cubicBezTo>
                  <a:pt x="6" y="25"/>
                  <a:pt x="6" y="25"/>
                  <a:pt x="6" y="25"/>
                </a:cubicBezTo>
                <a:cubicBezTo>
                  <a:pt x="6" y="34"/>
                  <a:pt x="3" y="42"/>
                  <a:pt x="1" y="51"/>
                </a:cubicBezTo>
                <a:cubicBezTo>
                  <a:pt x="0" y="56"/>
                  <a:pt x="1" y="65"/>
                  <a:pt x="8" y="66"/>
                </a:cubicBezTo>
                <a:cubicBezTo>
                  <a:pt x="18" y="66"/>
                  <a:pt x="29" y="62"/>
                  <a:pt x="38" y="60"/>
                </a:cubicBezTo>
                <a:cubicBezTo>
                  <a:pt x="56" y="57"/>
                  <a:pt x="36" y="45"/>
                  <a:pt x="32" y="38"/>
                </a:cubicBezTo>
                <a:cubicBezTo>
                  <a:pt x="32" y="37"/>
                  <a:pt x="30" y="33"/>
                  <a:pt x="29" y="29"/>
                </a:cubicBezTo>
                <a:cubicBezTo>
                  <a:pt x="29" y="27"/>
                  <a:pt x="29" y="25"/>
                  <a:pt x="29" y="24"/>
                </a:cubicBezTo>
                <a:cubicBezTo>
                  <a:pt x="4" y="0"/>
                  <a:pt x="4" y="0"/>
                  <a:pt x="4" y="0"/>
                </a:cubicBezTo>
                <a:cubicBezTo>
                  <a:pt x="5" y="8"/>
                  <a:pt x="6" y="16"/>
                  <a:pt x="6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4496480" y="4572400"/>
            <a:ext cx="381117" cy="1366207"/>
          </a:xfrm>
          <a:custGeom>
            <a:avLst/>
            <a:gdLst>
              <a:gd name="T0" fmla="*/ 11 w 50"/>
              <a:gd name="T1" fmla="*/ 49 h 179"/>
              <a:gd name="T2" fmla="*/ 9 w 50"/>
              <a:gd name="T3" fmla="*/ 109 h 179"/>
              <a:gd name="T4" fmla="*/ 14 w 50"/>
              <a:gd name="T5" fmla="*/ 155 h 179"/>
              <a:gd name="T6" fmla="*/ 39 w 50"/>
              <a:gd name="T7" fmla="*/ 179 h 179"/>
              <a:gd name="T8" fmla="*/ 48 w 50"/>
              <a:gd name="T9" fmla="*/ 127 h 179"/>
              <a:gd name="T10" fmla="*/ 46 w 50"/>
              <a:gd name="T11" fmla="*/ 49 h 179"/>
              <a:gd name="T12" fmla="*/ 45 w 50"/>
              <a:gd name="T13" fmla="*/ 44 h 179"/>
              <a:gd name="T14" fmla="*/ 0 w 50"/>
              <a:gd name="T15" fmla="*/ 0 h 179"/>
              <a:gd name="T16" fmla="*/ 11 w 50"/>
              <a:gd name="T17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179">
                <a:moveTo>
                  <a:pt x="11" y="49"/>
                </a:moveTo>
                <a:cubicBezTo>
                  <a:pt x="14" y="60"/>
                  <a:pt x="11" y="87"/>
                  <a:pt x="9" y="109"/>
                </a:cubicBezTo>
                <a:cubicBezTo>
                  <a:pt x="8" y="124"/>
                  <a:pt x="11" y="139"/>
                  <a:pt x="14" y="155"/>
                </a:cubicBezTo>
                <a:cubicBezTo>
                  <a:pt x="39" y="179"/>
                  <a:pt x="39" y="179"/>
                  <a:pt x="39" y="179"/>
                </a:cubicBezTo>
                <a:cubicBezTo>
                  <a:pt x="39" y="158"/>
                  <a:pt x="45" y="158"/>
                  <a:pt x="48" y="127"/>
                </a:cubicBezTo>
                <a:cubicBezTo>
                  <a:pt x="50" y="92"/>
                  <a:pt x="49" y="69"/>
                  <a:pt x="46" y="49"/>
                </a:cubicBezTo>
                <a:cubicBezTo>
                  <a:pt x="46" y="47"/>
                  <a:pt x="45" y="46"/>
                  <a:pt x="45" y="44"/>
                </a:cubicBezTo>
                <a:cubicBezTo>
                  <a:pt x="0" y="0"/>
                  <a:pt x="0" y="0"/>
                  <a:pt x="0" y="0"/>
                </a:cubicBezTo>
                <a:cubicBezTo>
                  <a:pt x="3" y="18"/>
                  <a:pt x="7" y="35"/>
                  <a:pt x="11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435114" y="2366443"/>
            <a:ext cx="998008" cy="1831299"/>
          </a:xfrm>
          <a:custGeom>
            <a:avLst/>
            <a:gdLst>
              <a:gd name="T0" fmla="*/ 46 w 131"/>
              <a:gd name="T1" fmla="*/ 135 h 240"/>
              <a:gd name="T2" fmla="*/ 54 w 131"/>
              <a:gd name="T3" fmla="*/ 103 h 240"/>
              <a:gd name="T4" fmla="*/ 62 w 131"/>
              <a:gd name="T5" fmla="*/ 114 h 240"/>
              <a:gd name="T6" fmla="*/ 75 w 131"/>
              <a:gd name="T7" fmla="*/ 155 h 240"/>
              <a:gd name="T8" fmla="*/ 92 w 131"/>
              <a:gd name="T9" fmla="*/ 191 h 240"/>
              <a:gd name="T10" fmla="*/ 92 w 131"/>
              <a:gd name="T11" fmla="*/ 203 h 240"/>
              <a:gd name="T12" fmla="*/ 95 w 131"/>
              <a:gd name="T13" fmla="*/ 213 h 240"/>
              <a:gd name="T14" fmla="*/ 98 w 131"/>
              <a:gd name="T15" fmla="*/ 228 h 240"/>
              <a:gd name="T16" fmla="*/ 101 w 131"/>
              <a:gd name="T17" fmla="*/ 230 h 240"/>
              <a:gd name="T18" fmla="*/ 103 w 131"/>
              <a:gd name="T19" fmla="*/ 227 h 240"/>
              <a:gd name="T20" fmla="*/ 101 w 131"/>
              <a:gd name="T21" fmla="*/ 216 h 240"/>
              <a:gd name="T22" fmla="*/ 102 w 131"/>
              <a:gd name="T23" fmla="*/ 217 h 240"/>
              <a:gd name="T24" fmla="*/ 106 w 131"/>
              <a:gd name="T25" fmla="*/ 237 h 240"/>
              <a:gd name="T26" fmla="*/ 110 w 131"/>
              <a:gd name="T27" fmla="*/ 239 h 240"/>
              <a:gd name="T28" fmla="*/ 112 w 131"/>
              <a:gd name="T29" fmla="*/ 236 h 240"/>
              <a:gd name="T30" fmla="*/ 108 w 131"/>
              <a:gd name="T31" fmla="*/ 216 h 240"/>
              <a:gd name="T32" fmla="*/ 109 w 131"/>
              <a:gd name="T33" fmla="*/ 216 h 240"/>
              <a:gd name="T34" fmla="*/ 114 w 131"/>
              <a:gd name="T35" fmla="*/ 237 h 240"/>
              <a:gd name="T36" fmla="*/ 117 w 131"/>
              <a:gd name="T37" fmla="*/ 240 h 240"/>
              <a:gd name="T38" fmla="*/ 119 w 131"/>
              <a:gd name="T39" fmla="*/ 236 h 240"/>
              <a:gd name="T40" fmla="*/ 115 w 131"/>
              <a:gd name="T41" fmla="*/ 213 h 240"/>
              <a:gd name="T42" fmla="*/ 116 w 131"/>
              <a:gd name="T43" fmla="*/ 212 h 240"/>
              <a:gd name="T44" fmla="*/ 119 w 131"/>
              <a:gd name="T45" fmla="*/ 229 h 240"/>
              <a:gd name="T46" fmla="*/ 123 w 131"/>
              <a:gd name="T47" fmla="*/ 231 h 240"/>
              <a:gd name="T48" fmla="*/ 125 w 131"/>
              <a:gd name="T49" fmla="*/ 228 h 240"/>
              <a:gd name="T50" fmla="*/ 120 w 131"/>
              <a:gd name="T51" fmla="*/ 205 h 240"/>
              <a:gd name="T52" fmla="*/ 125 w 131"/>
              <a:gd name="T53" fmla="*/ 209 h 240"/>
              <a:gd name="T54" fmla="*/ 130 w 131"/>
              <a:gd name="T55" fmla="*/ 209 h 240"/>
              <a:gd name="T56" fmla="*/ 129 w 131"/>
              <a:gd name="T57" fmla="*/ 204 h 240"/>
              <a:gd name="T58" fmla="*/ 118 w 131"/>
              <a:gd name="T59" fmla="*/ 193 h 240"/>
              <a:gd name="T60" fmla="*/ 110 w 131"/>
              <a:gd name="T61" fmla="*/ 184 h 240"/>
              <a:gd name="T62" fmla="*/ 89 w 131"/>
              <a:gd name="T63" fmla="*/ 109 h 240"/>
              <a:gd name="T64" fmla="*/ 85 w 131"/>
              <a:gd name="T65" fmla="*/ 80 h 240"/>
              <a:gd name="T66" fmla="*/ 0 w 131"/>
              <a:gd name="T67" fmla="*/ 0 h 240"/>
              <a:gd name="T68" fmla="*/ 0 w 131"/>
              <a:gd name="T69" fmla="*/ 141 h 240"/>
              <a:gd name="T70" fmla="*/ 57 w 131"/>
              <a:gd name="T71" fmla="*/ 195 h 240"/>
              <a:gd name="T72" fmla="*/ 54 w 131"/>
              <a:gd name="T73" fmla="*/ 175 h 240"/>
              <a:gd name="T74" fmla="*/ 46 w 131"/>
              <a:gd name="T75" fmla="*/ 1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1" h="240">
                <a:moveTo>
                  <a:pt x="46" y="135"/>
                </a:moveTo>
                <a:cubicBezTo>
                  <a:pt x="46" y="123"/>
                  <a:pt x="49" y="113"/>
                  <a:pt x="54" y="103"/>
                </a:cubicBezTo>
                <a:cubicBezTo>
                  <a:pt x="57" y="109"/>
                  <a:pt x="60" y="113"/>
                  <a:pt x="62" y="114"/>
                </a:cubicBezTo>
                <a:cubicBezTo>
                  <a:pt x="64" y="117"/>
                  <a:pt x="62" y="133"/>
                  <a:pt x="75" y="155"/>
                </a:cubicBezTo>
                <a:cubicBezTo>
                  <a:pt x="79" y="163"/>
                  <a:pt x="90" y="185"/>
                  <a:pt x="92" y="191"/>
                </a:cubicBezTo>
                <a:cubicBezTo>
                  <a:pt x="92" y="195"/>
                  <a:pt x="92" y="199"/>
                  <a:pt x="92" y="203"/>
                </a:cubicBezTo>
                <a:cubicBezTo>
                  <a:pt x="93" y="205"/>
                  <a:pt x="93" y="211"/>
                  <a:pt x="95" y="213"/>
                </a:cubicBezTo>
                <a:cubicBezTo>
                  <a:pt x="98" y="228"/>
                  <a:pt x="98" y="228"/>
                  <a:pt x="98" y="228"/>
                </a:cubicBezTo>
                <a:cubicBezTo>
                  <a:pt x="98" y="230"/>
                  <a:pt x="99" y="231"/>
                  <a:pt x="101" y="230"/>
                </a:cubicBezTo>
                <a:cubicBezTo>
                  <a:pt x="103" y="230"/>
                  <a:pt x="103" y="228"/>
                  <a:pt x="103" y="227"/>
                </a:cubicBezTo>
                <a:cubicBezTo>
                  <a:pt x="101" y="216"/>
                  <a:pt x="101" y="216"/>
                  <a:pt x="101" y="216"/>
                </a:cubicBezTo>
                <a:cubicBezTo>
                  <a:pt x="101" y="216"/>
                  <a:pt x="102" y="216"/>
                  <a:pt x="102" y="217"/>
                </a:cubicBezTo>
                <a:cubicBezTo>
                  <a:pt x="106" y="237"/>
                  <a:pt x="106" y="237"/>
                  <a:pt x="106" y="237"/>
                </a:cubicBezTo>
                <a:cubicBezTo>
                  <a:pt x="107" y="239"/>
                  <a:pt x="108" y="240"/>
                  <a:pt x="110" y="239"/>
                </a:cubicBezTo>
                <a:cubicBezTo>
                  <a:pt x="111" y="239"/>
                  <a:pt x="112" y="237"/>
                  <a:pt x="112" y="23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08" y="216"/>
                  <a:pt x="109" y="216"/>
                  <a:pt x="109" y="216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4" y="239"/>
                  <a:pt x="115" y="240"/>
                  <a:pt x="117" y="240"/>
                </a:cubicBezTo>
                <a:cubicBezTo>
                  <a:pt x="119" y="239"/>
                  <a:pt x="120" y="238"/>
                  <a:pt x="119" y="236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213"/>
                  <a:pt x="115" y="212"/>
                  <a:pt x="116" y="212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19" y="230"/>
                  <a:pt x="121" y="231"/>
                  <a:pt x="123" y="231"/>
                </a:cubicBezTo>
                <a:cubicBezTo>
                  <a:pt x="124" y="231"/>
                  <a:pt x="125" y="229"/>
                  <a:pt x="125" y="228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5" y="209"/>
                  <a:pt x="125" y="209"/>
                  <a:pt x="125" y="209"/>
                </a:cubicBezTo>
                <a:cubicBezTo>
                  <a:pt x="126" y="211"/>
                  <a:pt x="128" y="210"/>
                  <a:pt x="130" y="209"/>
                </a:cubicBezTo>
                <a:cubicBezTo>
                  <a:pt x="131" y="208"/>
                  <a:pt x="131" y="206"/>
                  <a:pt x="129" y="204"/>
                </a:cubicBezTo>
                <a:cubicBezTo>
                  <a:pt x="118" y="193"/>
                  <a:pt x="118" y="193"/>
                  <a:pt x="118" y="193"/>
                </a:cubicBezTo>
                <a:cubicBezTo>
                  <a:pt x="116" y="190"/>
                  <a:pt x="113" y="186"/>
                  <a:pt x="110" y="184"/>
                </a:cubicBezTo>
                <a:cubicBezTo>
                  <a:pt x="110" y="181"/>
                  <a:pt x="99" y="125"/>
                  <a:pt x="89" y="109"/>
                </a:cubicBezTo>
                <a:cubicBezTo>
                  <a:pt x="84" y="102"/>
                  <a:pt x="84" y="92"/>
                  <a:pt x="85" y="8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1"/>
                  <a:pt x="0" y="141"/>
                  <a:pt x="0" y="141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56" y="188"/>
                  <a:pt x="55" y="181"/>
                  <a:pt x="54" y="175"/>
                </a:cubicBezTo>
                <a:cubicBezTo>
                  <a:pt x="51" y="161"/>
                  <a:pt x="46" y="149"/>
                  <a:pt x="46" y="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4435115" y="3441969"/>
            <a:ext cx="471551" cy="1466329"/>
          </a:xfrm>
          <a:custGeom>
            <a:avLst/>
            <a:gdLst>
              <a:gd name="T0" fmla="*/ 0 w 62"/>
              <a:gd name="T1" fmla="*/ 83 h 192"/>
              <a:gd name="T2" fmla="*/ 3 w 62"/>
              <a:gd name="T3" fmla="*/ 83 h 192"/>
              <a:gd name="T4" fmla="*/ 8 w 62"/>
              <a:gd name="T5" fmla="*/ 148 h 192"/>
              <a:gd name="T6" fmla="*/ 53 w 62"/>
              <a:gd name="T7" fmla="*/ 192 h 192"/>
              <a:gd name="T8" fmla="*/ 59 w 62"/>
              <a:gd name="T9" fmla="*/ 139 h 192"/>
              <a:gd name="T10" fmla="*/ 59 w 62"/>
              <a:gd name="T11" fmla="*/ 82 h 192"/>
              <a:gd name="T12" fmla="*/ 57 w 62"/>
              <a:gd name="T13" fmla="*/ 54 h 192"/>
              <a:gd name="T14" fmla="*/ 0 w 62"/>
              <a:gd name="T15" fmla="*/ 0 h 192"/>
              <a:gd name="T16" fmla="*/ 0 w 62"/>
              <a:gd name="T17" fmla="*/ 8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92">
                <a:moveTo>
                  <a:pt x="0" y="83"/>
                </a:moveTo>
                <a:cubicBezTo>
                  <a:pt x="3" y="83"/>
                  <a:pt x="3" y="83"/>
                  <a:pt x="3" y="83"/>
                </a:cubicBezTo>
                <a:cubicBezTo>
                  <a:pt x="2" y="101"/>
                  <a:pt x="4" y="125"/>
                  <a:pt x="8" y="148"/>
                </a:cubicBezTo>
                <a:cubicBezTo>
                  <a:pt x="53" y="192"/>
                  <a:pt x="53" y="192"/>
                  <a:pt x="53" y="192"/>
                </a:cubicBezTo>
                <a:cubicBezTo>
                  <a:pt x="53" y="180"/>
                  <a:pt x="55" y="160"/>
                  <a:pt x="59" y="139"/>
                </a:cubicBezTo>
                <a:cubicBezTo>
                  <a:pt x="62" y="122"/>
                  <a:pt x="61" y="100"/>
                  <a:pt x="59" y="82"/>
                </a:cubicBezTo>
                <a:cubicBezTo>
                  <a:pt x="59" y="72"/>
                  <a:pt x="58" y="62"/>
                  <a:pt x="57" y="54"/>
                </a:cubicBezTo>
                <a:cubicBezTo>
                  <a:pt x="0" y="0"/>
                  <a:pt x="0" y="0"/>
                  <a:pt x="0" y="0"/>
                </a:cubicBezTo>
                <a:lnTo>
                  <a:pt x="0" y="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4435115" y="1778620"/>
            <a:ext cx="655649" cy="1198257"/>
          </a:xfrm>
          <a:custGeom>
            <a:avLst/>
            <a:gdLst>
              <a:gd name="T0" fmla="*/ 85 w 86"/>
              <a:gd name="T1" fmla="*/ 153 h 157"/>
              <a:gd name="T2" fmla="*/ 77 w 86"/>
              <a:gd name="T3" fmla="*/ 108 h 157"/>
              <a:gd name="T4" fmla="*/ 51 w 86"/>
              <a:gd name="T5" fmla="*/ 97 h 157"/>
              <a:gd name="T6" fmla="*/ 22 w 86"/>
              <a:gd name="T7" fmla="*/ 82 h 157"/>
              <a:gd name="T8" fmla="*/ 22 w 86"/>
              <a:gd name="T9" fmla="*/ 66 h 157"/>
              <a:gd name="T10" fmla="*/ 28 w 86"/>
              <a:gd name="T11" fmla="*/ 52 h 157"/>
              <a:gd name="T12" fmla="*/ 30 w 86"/>
              <a:gd name="T13" fmla="*/ 34 h 157"/>
              <a:gd name="T14" fmla="*/ 1 w 86"/>
              <a:gd name="T15" fmla="*/ 0 h 157"/>
              <a:gd name="T16" fmla="*/ 0 w 86"/>
              <a:gd name="T17" fmla="*/ 1 h 157"/>
              <a:gd name="T18" fmla="*/ 0 w 86"/>
              <a:gd name="T19" fmla="*/ 77 h 157"/>
              <a:gd name="T20" fmla="*/ 85 w 86"/>
              <a:gd name="T21" fmla="*/ 157 h 157"/>
              <a:gd name="T22" fmla="*/ 85 w 86"/>
              <a:gd name="T23" fmla="*/ 15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157">
                <a:moveTo>
                  <a:pt x="85" y="153"/>
                </a:moveTo>
                <a:cubicBezTo>
                  <a:pt x="86" y="128"/>
                  <a:pt x="79" y="113"/>
                  <a:pt x="77" y="108"/>
                </a:cubicBezTo>
                <a:cubicBezTo>
                  <a:pt x="73" y="97"/>
                  <a:pt x="62" y="98"/>
                  <a:pt x="51" y="97"/>
                </a:cubicBezTo>
                <a:cubicBezTo>
                  <a:pt x="39" y="94"/>
                  <a:pt x="30" y="90"/>
                  <a:pt x="22" y="82"/>
                </a:cubicBezTo>
                <a:cubicBezTo>
                  <a:pt x="22" y="66"/>
                  <a:pt x="22" y="66"/>
                  <a:pt x="22" y="66"/>
                </a:cubicBezTo>
                <a:cubicBezTo>
                  <a:pt x="25" y="62"/>
                  <a:pt x="27" y="58"/>
                  <a:pt x="28" y="52"/>
                </a:cubicBezTo>
                <a:cubicBezTo>
                  <a:pt x="34" y="50"/>
                  <a:pt x="38" y="31"/>
                  <a:pt x="30" y="34"/>
                </a:cubicBezTo>
                <a:cubicBezTo>
                  <a:pt x="29" y="15"/>
                  <a:pt x="22" y="1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85" y="157"/>
                  <a:pt x="85" y="157"/>
                  <a:pt x="85" y="157"/>
                </a:cubicBezTo>
                <a:cubicBezTo>
                  <a:pt x="85" y="156"/>
                  <a:pt x="85" y="154"/>
                  <a:pt x="85" y="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5A5A6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400800" y="2212805"/>
            <a:ext cx="3413876" cy="1229164"/>
            <a:chOff x="2316394" y="1520387"/>
            <a:chExt cx="2560407" cy="921873"/>
          </a:xfrm>
        </p:grpSpPr>
        <p:sp>
          <p:nvSpPr>
            <p:cNvPr id="66" name="Content Placeholder 2"/>
            <p:cNvSpPr txBox="1">
              <a:spLocks/>
            </p:cNvSpPr>
            <p:nvPr/>
          </p:nvSpPr>
          <p:spPr>
            <a:xfrm>
              <a:off x="2438401" y="1756461"/>
              <a:ext cx="2438400" cy="685799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067" dirty="0" smtClean="0">
                  <a:solidFill>
                    <a:srgbClr val="95A5A6"/>
                  </a:solidFill>
                </a:rPr>
                <a:t>Overs 76% of people in Europe says Iris authentication is preferred and is more secure</a:t>
              </a:r>
              <a:endParaRPr lang="en-US" sz="1067" dirty="0">
                <a:solidFill>
                  <a:srgbClr val="95A5A6"/>
                </a:solidFill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smtClean="0">
                  <a:solidFill>
                    <a:srgbClr val="2A80B7"/>
                  </a:solidFill>
                </a:rPr>
                <a:t>76</a:t>
              </a:r>
              <a:r>
                <a:rPr lang="en-US" sz="1600" b="1" dirty="0">
                  <a:solidFill>
                    <a:srgbClr val="2A80B7"/>
                  </a:solidFill>
                </a:rPr>
                <a:t>% votes for </a:t>
              </a:r>
              <a:r>
                <a:rPr lang="en-US" sz="1600" b="1" dirty="0" smtClean="0">
                  <a:solidFill>
                    <a:srgbClr val="2A80B7"/>
                  </a:solidFill>
                </a:rPr>
                <a:t>Iris</a:t>
              </a:r>
              <a:endParaRPr lang="en-US" sz="1600" b="1" dirty="0">
                <a:solidFill>
                  <a:srgbClr val="2980B9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0800" y="3564153"/>
            <a:ext cx="3413876" cy="1229164"/>
            <a:chOff x="2316394" y="1520387"/>
            <a:chExt cx="2560407" cy="921873"/>
          </a:xfrm>
        </p:grpSpPr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438401" y="1756461"/>
              <a:ext cx="2438400" cy="685799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067" dirty="0">
                  <a:solidFill>
                    <a:srgbClr val="95A5A6"/>
                  </a:solidFill>
                </a:rPr>
                <a:t>Overs 81% of people in Europe says finger print </a:t>
              </a:r>
              <a:r>
                <a:rPr lang="en-US" sz="1067" dirty="0" smtClean="0">
                  <a:solidFill>
                    <a:srgbClr val="95A5A6"/>
                  </a:solidFill>
                </a:rPr>
                <a:t> authentication </a:t>
              </a:r>
              <a:r>
                <a:rPr lang="en-US" sz="1067" dirty="0">
                  <a:solidFill>
                    <a:srgbClr val="95A5A6"/>
                  </a:solidFill>
                </a:rPr>
                <a:t>is preferred and is more secure</a:t>
              </a:r>
            </a:p>
          </p:txBody>
        </p: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solidFill>
                    <a:srgbClr val="2980B9"/>
                  </a:solidFill>
                </a:rPr>
                <a:t>81% votes for fingerprint</a:t>
              </a:r>
              <a:endParaRPr lang="en-US" sz="1600" b="1" dirty="0">
                <a:solidFill>
                  <a:srgbClr val="2A80B7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529502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0" y="1286301"/>
            <a:ext cx="12192000" cy="5562600"/>
            <a:chOff x="0" y="971550"/>
            <a:chExt cx="9144000" cy="4171950"/>
          </a:xfrm>
          <a:solidFill>
            <a:schemeClr val="bg2"/>
          </a:solidFill>
        </p:grpSpPr>
        <p:sp>
          <p:nvSpPr>
            <p:cNvPr id="132" name="Freeform 21"/>
            <p:cNvSpPr>
              <a:spLocks/>
            </p:cNvSpPr>
            <p:nvPr/>
          </p:nvSpPr>
          <p:spPr bwMode="auto">
            <a:xfrm>
              <a:off x="0" y="971550"/>
              <a:ext cx="9144000" cy="2310609"/>
            </a:xfrm>
            <a:custGeom>
              <a:avLst/>
              <a:gdLst>
                <a:gd name="T0" fmla="*/ 4739 w 7723"/>
                <a:gd name="T1" fmla="*/ 1306 h 2131"/>
                <a:gd name="T2" fmla="*/ 4897 w 7723"/>
                <a:gd name="T3" fmla="*/ 1712 h 2131"/>
                <a:gd name="T4" fmla="*/ 5103 w 7723"/>
                <a:gd name="T5" fmla="*/ 875 h 2131"/>
                <a:gd name="T6" fmla="*/ 5130 w 7723"/>
                <a:gd name="T7" fmla="*/ 1503 h 2131"/>
                <a:gd name="T8" fmla="*/ 5364 w 7723"/>
                <a:gd name="T9" fmla="*/ 727 h 2131"/>
                <a:gd name="T10" fmla="*/ 5576 w 7723"/>
                <a:gd name="T11" fmla="*/ 1478 h 2131"/>
                <a:gd name="T12" fmla="*/ 5583 w 7723"/>
                <a:gd name="T13" fmla="*/ 912 h 2131"/>
                <a:gd name="T14" fmla="*/ 5713 w 7723"/>
                <a:gd name="T15" fmla="*/ 1786 h 2131"/>
                <a:gd name="T16" fmla="*/ 5857 w 7723"/>
                <a:gd name="T17" fmla="*/ 899 h 2131"/>
                <a:gd name="T18" fmla="*/ 6008 w 7723"/>
                <a:gd name="T19" fmla="*/ 1712 h 2131"/>
                <a:gd name="T20" fmla="*/ 6091 w 7723"/>
                <a:gd name="T21" fmla="*/ 924 h 2131"/>
                <a:gd name="T22" fmla="*/ 6324 w 7723"/>
                <a:gd name="T23" fmla="*/ 1491 h 2131"/>
                <a:gd name="T24" fmla="*/ 6468 w 7723"/>
                <a:gd name="T25" fmla="*/ 949 h 2131"/>
                <a:gd name="T26" fmla="*/ 6509 w 7723"/>
                <a:gd name="T27" fmla="*/ 875 h 2131"/>
                <a:gd name="T28" fmla="*/ 6591 w 7723"/>
                <a:gd name="T29" fmla="*/ 899 h 2131"/>
                <a:gd name="T30" fmla="*/ 6667 w 7723"/>
                <a:gd name="T31" fmla="*/ 1417 h 2131"/>
                <a:gd name="T32" fmla="*/ 6790 w 7723"/>
                <a:gd name="T33" fmla="*/ 1207 h 2131"/>
                <a:gd name="T34" fmla="*/ 6948 w 7723"/>
                <a:gd name="T35" fmla="*/ 1146 h 2131"/>
                <a:gd name="T36" fmla="*/ 7133 w 7723"/>
                <a:gd name="T37" fmla="*/ 628 h 2131"/>
                <a:gd name="T38" fmla="*/ 7284 w 7723"/>
                <a:gd name="T39" fmla="*/ 1626 h 2131"/>
                <a:gd name="T40" fmla="*/ 7414 w 7723"/>
                <a:gd name="T41" fmla="*/ 616 h 2131"/>
                <a:gd name="T42" fmla="*/ 7579 w 7723"/>
                <a:gd name="T43" fmla="*/ 973 h 2131"/>
                <a:gd name="T44" fmla="*/ 7696 w 7723"/>
                <a:gd name="T45" fmla="*/ 1429 h 2131"/>
                <a:gd name="T46" fmla="*/ 0 w 7723"/>
                <a:gd name="T47" fmla="*/ 2131 h 2131"/>
                <a:gd name="T48" fmla="*/ 62 w 7723"/>
                <a:gd name="T49" fmla="*/ 1404 h 2131"/>
                <a:gd name="T50" fmla="*/ 459 w 7723"/>
                <a:gd name="T51" fmla="*/ 1515 h 2131"/>
                <a:gd name="T52" fmla="*/ 576 w 7723"/>
                <a:gd name="T53" fmla="*/ 1515 h 2131"/>
                <a:gd name="T54" fmla="*/ 651 w 7723"/>
                <a:gd name="T55" fmla="*/ 1688 h 2131"/>
                <a:gd name="T56" fmla="*/ 720 w 7723"/>
                <a:gd name="T57" fmla="*/ 1688 h 2131"/>
                <a:gd name="T58" fmla="*/ 1001 w 7723"/>
                <a:gd name="T59" fmla="*/ 1860 h 2131"/>
                <a:gd name="T60" fmla="*/ 1276 w 7723"/>
                <a:gd name="T61" fmla="*/ 0 h 2131"/>
                <a:gd name="T62" fmla="*/ 1543 w 7723"/>
                <a:gd name="T63" fmla="*/ 1860 h 2131"/>
                <a:gd name="T64" fmla="*/ 1564 w 7723"/>
                <a:gd name="T65" fmla="*/ 887 h 2131"/>
                <a:gd name="T66" fmla="*/ 1776 w 7723"/>
                <a:gd name="T67" fmla="*/ 283 h 2131"/>
                <a:gd name="T68" fmla="*/ 2064 w 7723"/>
                <a:gd name="T69" fmla="*/ 850 h 2131"/>
                <a:gd name="T70" fmla="*/ 2133 w 7723"/>
                <a:gd name="T71" fmla="*/ 715 h 2131"/>
                <a:gd name="T72" fmla="*/ 2332 w 7723"/>
                <a:gd name="T73" fmla="*/ 1109 h 2131"/>
                <a:gd name="T74" fmla="*/ 2352 w 7723"/>
                <a:gd name="T75" fmla="*/ 1860 h 2131"/>
                <a:gd name="T76" fmla="*/ 2538 w 7723"/>
                <a:gd name="T77" fmla="*/ 1232 h 2131"/>
                <a:gd name="T78" fmla="*/ 2682 w 7723"/>
                <a:gd name="T79" fmla="*/ 1602 h 2131"/>
                <a:gd name="T80" fmla="*/ 3141 w 7723"/>
                <a:gd name="T81" fmla="*/ 357 h 2131"/>
                <a:gd name="T82" fmla="*/ 3320 w 7723"/>
                <a:gd name="T83" fmla="*/ 1084 h 2131"/>
                <a:gd name="T84" fmla="*/ 3745 w 7723"/>
                <a:gd name="T85" fmla="*/ 1195 h 2131"/>
                <a:gd name="T86" fmla="*/ 3793 w 7723"/>
                <a:gd name="T87" fmla="*/ 1491 h 2131"/>
                <a:gd name="T88" fmla="*/ 3875 w 7723"/>
                <a:gd name="T89" fmla="*/ 1429 h 2131"/>
                <a:gd name="T90" fmla="*/ 3999 w 7723"/>
                <a:gd name="T91" fmla="*/ 986 h 2131"/>
                <a:gd name="T92" fmla="*/ 4156 w 7723"/>
                <a:gd name="T93" fmla="*/ 628 h 2131"/>
                <a:gd name="T94" fmla="*/ 4287 w 7723"/>
                <a:gd name="T95" fmla="*/ 1651 h 2131"/>
                <a:gd name="T96" fmla="*/ 4438 w 7723"/>
                <a:gd name="T97" fmla="*/ 641 h 2131"/>
                <a:gd name="T98" fmla="*/ 4623 w 7723"/>
                <a:gd name="T99" fmla="*/ 1133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23" h="2131">
                  <a:moveTo>
                    <a:pt x="4623" y="1133"/>
                  </a:moveTo>
                  <a:lnTo>
                    <a:pt x="4739" y="1133"/>
                  </a:lnTo>
                  <a:lnTo>
                    <a:pt x="4739" y="1306"/>
                  </a:lnTo>
                  <a:lnTo>
                    <a:pt x="4781" y="1220"/>
                  </a:lnTo>
                  <a:lnTo>
                    <a:pt x="4897" y="1220"/>
                  </a:lnTo>
                  <a:lnTo>
                    <a:pt x="4897" y="1712"/>
                  </a:lnTo>
                  <a:lnTo>
                    <a:pt x="4980" y="1712"/>
                  </a:lnTo>
                  <a:lnTo>
                    <a:pt x="4980" y="875"/>
                  </a:lnTo>
                  <a:lnTo>
                    <a:pt x="5103" y="875"/>
                  </a:lnTo>
                  <a:lnTo>
                    <a:pt x="5103" y="961"/>
                  </a:lnTo>
                  <a:lnTo>
                    <a:pt x="5130" y="1010"/>
                  </a:lnTo>
                  <a:lnTo>
                    <a:pt x="5130" y="1503"/>
                  </a:lnTo>
                  <a:lnTo>
                    <a:pt x="5247" y="1503"/>
                  </a:lnTo>
                  <a:lnTo>
                    <a:pt x="5247" y="727"/>
                  </a:lnTo>
                  <a:lnTo>
                    <a:pt x="5364" y="727"/>
                  </a:lnTo>
                  <a:lnTo>
                    <a:pt x="5480" y="949"/>
                  </a:lnTo>
                  <a:lnTo>
                    <a:pt x="5480" y="1478"/>
                  </a:lnTo>
                  <a:lnTo>
                    <a:pt x="5576" y="1478"/>
                  </a:lnTo>
                  <a:lnTo>
                    <a:pt x="5576" y="1700"/>
                  </a:lnTo>
                  <a:lnTo>
                    <a:pt x="5583" y="1700"/>
                  </a:lnTo>
                  <a:lnTo>
                    <a:pt x="5583" y="912"/>
                  </a:lnTo>
                  <a:lnTo>
                    <a:pt x="5713" y="912"/>
                  </a:lnTo>
                  <a:lnTo>
                    <a:pt x="5713" y="1257"/>
                  </a:lnTo>
                  <a:lnTo>
                    <a:pt x="5713" y="1786"/>
                  </a:lnTo>
                  <a:lnTo>
                    <a:pt x="5857" y="1786"/>
                  </a:lnTo>
                  <a:lnTo>
                    <a:pt x="5857" y="1257"/>
                  </a:lnTo>
                  <a:lnTo>
                    <a:pt x="5857" y="899"/>
                  </a:lnTo>
                  <a:lnTo>
                    <a:pt x="5988" y="899"/>
                  </a:lnTo>
                  <a:lnTo>
                    <a:pt x="5988" y="1712"/>
                  </a:lnTo>
                  <a:lnTo>
                    <a:pt x="6008" y="1712"/>
                  </a:lnTo>
                  <a:lnTo>
                    <a:pt x="6008" y="1491"/>
                  </a:lnTo>
                  <a:lnTo>
                    <a:pt x="6091" y="1491"/>
                  </a:lnTo>
                  <a:lnTo>
                    <a:pt x="6091" y="924"/>
                  </a:lnTo>
                  <a:lnTo>
                    <a:pt x="6207" y="715"/>
                  </a:lnTo>
                  <a:lnTo>
                    <a:pt x="6324" y="715"/>
                  </a:lnTo>
                  <a:lnTo>
                    <a:pt x="6324" y="1491"/>
                  </a:lnTo>
                  <a:lnTo>
                    <a:pt x="6440" y="1491"/>
                  </a:lnTo>
                  <a:lnTo>
                    <a:pt x="6440" y="986"/>
                  </a:lnTo>
                  <a:lnTo>
                    <a:pt x="6468" y="949"/>
                  </a:lnTo>
                  <a:lnTo>
                    <a:pt x="6468" y="899"/>
                  </a:lnTo>
                  <a:lnTo>
                    <a:pt x="6495" y="899"/>
                  </a:lnTo>
                  <a:lnTo>
                    <a:pt x="6509" y="875"/>
                  </a:lnTo>
                  <a:lnTo>
                    <a:pt x="6578" y="875"/>
                  </a:lnTo>
                  <a:lnTo>
                    <a:pt x="6578" y="899"/>
                  </a:lnTo>
                  <a:lnTo>
                    <a:pt x="6591" y="899"/>
                  </a:lnTo>
                  <a:lnTo>
                    <a:pt x="6591" y="1700"/>
                  </a:lnTo>
                  <a:lnTo>
                    <a:pt x="6667" y="1700"/>
                  </a:lnTo>
                  <a:lnTo>
                    <a:pt x="6667" y="1417"/>
                  </a:lnTo>
                  <a:lnTo>
                    <a:pt x="6674" y="1417"/>
                  </a:lnTo>
                  <a:lnTo>
                    <a:pt x="6674" y="1207"/>
                  </a:lnTo>
                  <a:lnTo>
                    <a:pt x="6790" y="1207"/>
                  </a:lnTo>
                  <a:lnTo>
                    <a:pt x="6831" y="1281"/>
                  </a:lnTo>
                  <a:lnTo>
                    <a:pt x="6831" y="1146"/>
                  </a:lnTo>
                  <a:lnTo>
                    <a:pt x="6948" y="1146"/>
                  </a:lnTo>
                  <a:lnTo>
                    <a:pt x="6948" y="801"/>
                  </a:lnTo>
                  <a:lnTo>
                    <a:pt x="7044" y="628"/>
                  </a:lnTo>
                  <a:lnTo>
                    <a:pt x="7133" y="628"/>
                  </a:lnTo>
                  <a:lnTo>
                    <a:pt x="7133" y="1478"/>
                  </a:lnTo>
                  <a:lnTo>
                    <a:pt x="7284" y="1478"/>
                  </a:lnTo>
                  <a:lnTo>
                    <a:pt x="7284" y="1626"/>
                  </a:lnTo>
                  <a:lnTo>
                    <a:pt x="7325" y="1626"/>
                  </a:lnTo>
                  <a:lnTo>
                    <a:pt x="7325" y="788"/>
                  </a:lnTo>
                  <a:lnTo>
                    <a:pt x="7414" y="616"/>
                  </a:lnTo>
                  <a:lnTo>
                    <a:pt x="7504" y="616"/>
                  </a:lnTo>
                  <a:lnTo>
                    <a:pt x="7504" y="973"/>
                  </a:lnTo>
                  <a:lnTo>
                    <a:pt x="7579" y="973"/>
                  </a:lnTo>
                  <a:lnTo>
                    <a:pt x="7579" y="468"/>
                  </a:lnTo>
                  <a:lnTo>
                    <a:pt x="7696" y="468"/>
                  </a:lnTo>
                  <a:lnTo>
                    <a:pt x="7696" y="1429"/>
                  </a:lnTo>
                  <a:lnTo>
                    <a:pt x="7723" y="1429"/>
                  </a:lnTo>
                  <a:lnTo>
                    <a:pt x="7723" y="2131"/>
                  </a:lnTo>
                  <a:lnTo>
                    <a:pt x="0" y="2131"/>
                  </a:lnTo>
                  <a:lnTo>
                    <a:pt x="0" y="1860"/>
                  </a:lnTo>
                  <a:lnTo>
                    <a:pt x="62" y="1860"/>
                  </a:lnTo>
                  <a:lnTo>
                    <a:pt x="62" y="1404"/>
                  </a:lnTo>
                  <a:lnTo>
                    <a:pt x="233" y="1404"/>
                  </a:lnTo>
                  <a:lnTo>
                    <a:pt x="233" y="1515"/>
                  </a:lnTo>
                  <a:lnTo>
                    <a:pt x="459" y="1515"/>
                  </a:lnTo>
                  <a:lnTo>
                    <a:pt x="459" y="1281"/>
                  </a:lnTo>
                  <a:lnTo>
                    <a:pt x="576" y="1281"/>
                  </a:lnTo>
                  <a:lnTo>
                    <a:pt x="576" y="1515"/>
                  </a:lnTo>
                  <a:lnTo>
                    <a:pt x="631" y="1515"/>
                  </a:lnTo>
                  <a:lnTo>
                    <a:pt x="631" y="1688"/>
                  </a:lnTo>
                  <a:lnTo>
                    <a:pt x="651" y="1688"/>
                  </a:lnTo>
                  <a:lnTo>
                    <a:pt x="651" y="1232"/>
                  </a:lnTo>
                  <a:lnTo>
                    <a:pt x="720" y="1232"/>
                  </a:lnTo>
                  <a:lnTo>
                    <a:pt x="720" y="1688"/>
                  </a:lnTo>
                  <a:lnTo>
                    <a:pt x="926" y="1688"/>
                  </a:lnTo>
                  <a:lnTo>
                    <a:pt x="926" y="1860"/>
                  </a:lnTo>
                  <a:lnTo>
                    <a:pt x="1001" y="1860"/>
                  </a:lnTo>
                  <a:lnTo>
                    <a:pt x="1001" y="1367"/>
                  </a:lnTo>
                  <a:lnTo>
                    <a:pt x="1276" y="1367"/>
                  </a:lnTo>
                  <a:lnTo>
                    <a:pt x="1276" y="0"/>
                  </a:lnTo>
                  <a:lnTo>
                    <a:pt x="1502" y="0"/>
                  </a:lnTo>
                  <a:lnTo>
                    <a:pt x="1502" y="1860"/>
                  </a:lnTo>
                  <a:lnTo>
                    <a:pt x="1543" y="1860"/>
                  </a:lnTo>
                  <a:lnTo>
                    <a:pt x="1543" y="1478"/>
                  </a:lnTo>
                  <a:lnTo>
                    <a:pt x="1564" y="1478"/>
                  </a:lnTo>
                  <a:lnTo>
                    <a:pt x="1564" y="887"/>
                  </a:lnTo>
                  <a:lnTo>
                    <a:pt x="1646" y="887"/>
                  </a:lnTo>
                  <a:lnTo>
                    <a:pt x="1646" y="628"/>
                  </a:lnTo>
                  <a:lnTo>
                    <a:pt x="1776" y="283"/>
                  </a:lnTo>
                  <a:lnTo>
                    <a:pt x="1968" y="283"/>
                  </a:lnTo>
                  <a:lnTo>
                    <a:pt x="1968" y="850"/>
                  </a:lnTo>
                  <a:lnTo>
                    <a:pt x="2064" y="850"/>
                  </a:lnTo>
                  <a:lnTo>
                    <a:pt x="2064" y="1109"/>
                  </a:lnTo>
                  <a:lnTo>
                    <a:pt x="2133" y="1109"/>
                  </a:lnTo>
                  <a:lnTo>
                    <a:pt x="2133" y="715"/>
                  </a:lnTo>
                  <a:lnTo>
                    <a:pt x="2291" y="715"/>
                  </a:lnTo>
                  <a:lnTo>
                    <a:pt x="2291" y="1109"/>
                  </a:lnTo>
                  <a:lnTo>
                    <a:pt x="2332" y="1109"/>
                  </a:lnTo>
                  <a:lnTo>
                    <a:pt x="2332" y="1478"/>
                  </a:lnTo>
                  <a:lnTo>
                    <a:pt x="2352" y="1478"/>
                  </a:lnTo>
                  <a:lnTo>
                    <a:pt x="2352" y="1860"/>
                  </a:lnTo>
                  <a:lnTo>
                    <a:pt x="2373" y="1860"/>
                  </a:lnTo>
                  <a:lnTo>
                    <a:pt x="2373" y="1232"/>
                  </a:lnTo>
                  <a:lnTo>
                    <a:pt x="2538" y="1232"/>
                  </a:lnTo>
                  <a:lnTo>
                    <a:pt x="2538" y="1688"/>
                  </a:lnTo>
                  <a:lnTo>
                    <a:pt x="2682" y="1688"/>
                  </a:lnTo>
                  <a:lnTo>
                    <a:pt x="2682" y="1602"/>
                  </a:lnTo>
                  <a:lnTo>
                    <a:pt x="2853" y="1306"/>
                  </a:lnTo>
                  <a:lnTo>
                    <a:pt x="2853" y="357"/>
                  </a:lnTo>
                  <a:lnTo>
                    <a:pt x="3141" y="357"/>
                  </a:lnTo>
                  <a:lnTo>
                    <a:pt x="3141" y="1392"/>
                  </a:lnTo>
                  <a:lnTo>
                    <a:pt x="3320" y="1392"/>
                  </a:lnTo>
                  <a:lnTo>
                    <a:pt x="3320" y="1084"/>
                  </a:lnTo>
                  <a:lnTo>
                    <a:pt x="3560" y="1367"/>
                  </a:lnTo>
                  <a:lnTo>
                    <a:pt x="3560" y="1195"/>
                  </a:lnTo>
                  <a:lnTo>
                    <a:pt x="3745" y="1195"/>
                  </a:lnTo>
                  <a:lnTo>
                    <a:pt x="3745" y="1367"/>
                  </a:lnTo>
                  <a:lnTo>
                    <a:pt x="3793" y="1367"/>
                  </a:lnTo>
                  <a:lnTo>
                    <a:pt x="3793" y="1491"/>
                  </a:lnTo>
                  <a:lnTo>
                    <a:pt x="3834" y="1491"/>
                  </a:lnTo>
                  <a:lnTo>
                    <a:pt x="3834" y="1429"/>
                  </a:lnTo>
                  <a:lnTo>
                    <a:pt x="3875" y="1429"/>
                  </a:lnTo>
                  <a:lnTo>
                    <a:pt x="3875" y="493"/>
                  </a:lnTo>
                  <a:lnTo>
                    <a:pt x="3999" y="493"/>
                  </a:lnTo>
                  <a:lnTo>
                    <a:pt x="3999" y="986"/>
                  </a:lnTo>
                  <a:lnTo>
                    <a:pt x="4074" y="986"/>
                  </a:lnTo>
                  <a:lnTo>
                    <a:pt x="4074" y="628"/>
                  </a:lnTo>
                  <a:lnTo>
                    <a:pt x="4156" y="628"/>
                  </a:lnTo>
                  <a:lnTo>
                    <a:pt x="4246" y="801"/>
                  </a:lnTo>
                  <a:lnTo>
                    <a:pt x="4246" y="1651"/>
                  </a:lnTo>
                  <a:lnTo>
                    <a:pt x="4287" y="1651"/>
                  </a:lnTo>
                  <a:lnTo>
                    <a:pt x="4287" y="1491"/>
                  </a:lnTo>
                  <a:lnTo>
                    <a:pt x="4438" y="1491"/>
                  </a:lnTo>
                  <a:lnTo>
                    <a:pt x="4438" y="641"/>
                  </a:lnTo>
                  <a:lnTo>
                    <a:pt x="4527" y="641"/>
                  </a:lnTo>
                  <a:lnTo>
                    <a:pt x="4623" y="813"/>
                  </a:lnTo>
                  <a:lnTo>
                    <a:pt x="4623" y="1133"/>
                  </a:lnTo>
                  <a:lnTo>
                    <a:pt x="4623" y="1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95A5A6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0" y="3177090"/>
              <a:ext cx="9144000" cy="1966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1717509" y="6178764"/>
            <a:ext cx="0" cy="75917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68904" y="5863297"/>
            <a:ext cx="0" cy="104467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220301" y="5482470"/>
            <a:ext cx="0" cy="138930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971697" y="5103028"/>
            <a:ext cx="1" cy="173269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725337" y="4749896"/>
            <a:ext cx="1" cy="205227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474491" y="4387070"/>
            <a:ext cx="4" cy="238062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1"/>
          <p:cNvSpPr>
            <a:spLocks noGrp="1"/>
          </p:cNvSpPr>
          <p:nvPr>
            <p:ph type="title"/>
          </p:nvPr>
        </p:nvSpPr>
        <p:spPr>
          <a:xfrm>
            <a:off x="609600" y="640625"/>
            <a:ext cx="10972800" cy="584775"/>
          </a:xfr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Customer Preference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2" name="Content Placeholder 2"/>
          <p:cNvSpPr>
            <a:spLocks noGrp="1"/>
          </p:cNvSpPr>
          <p:nvPr>
            <p:ph idx="1"/>
          </p:nvPr>
        </p:nvSpPr>
        <p:spPr>
          <a:xfrm>
            <a:off x="609600" y="1307970"/>
            <a:ext cx="109728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dirty="0" smtClean="0"/>
              <a:t>For Biometric Authentication</a:t>
            </a:r>
            <a:endParaRPr lang="en-US" sz="1200" dirty="0"/>
          </a:p>
        </p:txBody>
      </p:sp>
      <p:sp>
        <p:nvSpPr>
          <p:cNvPr id="173" name="Rectangle 172"/>
          <p:cNvSpPr/>
          <p:nvPr/>
        </p:nvSpPr>
        <p:spPr>
          <a:xfrm>
            <a:off x="5791200" y="1236642"/>
            <a:ext cx="609600" cy="31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60905" y="2930099"/>
            <a:ext cx="1016000" cy="1954960"/>
            <a:chOff x="2220679" y="2197574"/>
            <a:chExt cx="762000" cy="1466220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2601678" y="3535054"/>
              <a:ext cx="0" cy="128740"/>
            </a:xfrm>
            <a:prstGeom prst="line">
              <a:avLst/>
            </a:prstGeom>
            <a:ln>
              <a:solidFill>
                <a:schemeClr val="accent2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Pentagon 60"/>
            <p:cNvSpPr/>
            <p:nvPr/>
          </p:nvSpPr>
          <p:spPr>
            <a:xfrm rot="5400000">
              <a:off x="1953979" y="2506070"/>
              <a:ext cx="1295400" cy="762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2425271" y="2777936"/>
              <a:ext cx="352815" cy="375834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95A5A6"/>
                </a:solidFill>
              </a:endParaRPr>
            </a:p>
          </p:txBody>
        </p:sp>
        <p:sp>
          <p:nvSpPr>
            <p:cNvPr id="138" name="Round Same Side Corner Rectangle 137"/>
            <p:cNvSpPr/>
            <p:nvPr/>
          </p:nvSpPr>
          <p:spPr>
            <a:xfrm>
              <a:off x="2220679" y="2197574"/>
              <a:ext cx="762000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Voice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2301" y="2523699"/>
            <a:ext cx="1016001" cy="1944347"/>
            <a:chOff x="3534225" y="1892774"/>
            <a:chExt cx="762001" cy="145826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3915226" y="3222294"/>
              <a:ext cx="0" cy="128740"/>
            </a:xfrm>
            <a:prstGeom prst="line">
              <a:avLst/>
            </a:prstGeom>
            <a:ln>
              <a:solidFill>
                <a:schemeClr val="accent3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entagon 64"/>
            <p:cNvSpPr/>
            <p:nvPr/>
          </p:nvSpPr>
          <p:spPr>
            <a:xfrm rot="5400000">
              <a:off x="3267526" y="2201270"/>
              <a:ext cx="1295400" cy="762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9" name="Round Same Side Corner Rectangle 138"/>
            <p:cNvSpPr/>
            <p:nvPr/>
          </p:nvSpPr>
          <p:spPr>
            <a:xfrm>
              <a:off x="3534225" y="1892774"/>
              <a:ext cx="762000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Facial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66492" y="1304499"/>
            <a:ext cx="1016003" cy="1954960"/>
            <a:chOff x="7474869" y="978374"/>
            <a:chExt cx="762002" cy="1466220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7855869" y="2315854"/>
              <a:ext cx="0" cy="128740"/>
            </a:xfrm>
            <a:prstGeom prst="line">
              <a:avLst/>
            </a:prstGeom>
            <a:ln>
              <a:solidFill>
                <a:schemeClr val="accent6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Pentagon 78"/>
            <p:cNvSpPr/>
            <p:nvPr/>
          </p:nvSpPr>
          <p:spPr>
            <a:xfrm rot="5400000">
              <a:off x="7208169" y="1286870"/>
              <a:ext cx="1295400" cy="7620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3" name="Round Same Side Corner Rectangle 142"/>
            <p:cNvSpPr/>
            <p:nvPr/>
          </p:nvSpPr>
          <p:spPr>
            <a:xfrm>
              <a:off x="7474871" y="978374"/>
              <a:ext cx="762000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Fingerprint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63694" y="2117299"/>
            <a:ext cx="1016002" cy="1935248"/>
            <a:chOff x="4847772" y="1587974"/>
            <a:chExt cx="762002" cy="1451436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228773" y="2910670"/>
              <a:ext cx="0" cy="128740"/>
            </a:xfrm>
            <a:prstGeom prst="line">
              <a:avLst/>
            </a:prstGeom>
            <a:ln>
              <a:solidFill>
                <a:schemeClr val="accent4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entagon 69"/>
            <p:cNvSpPr/>
            <p:nvPr/>
          </p:nvSpPr>
          <p:spPr>
            <a:xfrm rot="5400000">
              <a:off x="4581074" y="1896471"/>
              <a:ext cx="1295400" cy="762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1" name="Round Same Side Corner Rectangle 140"/>
            <p:cNvSpPr/>
            <p:nvPr/>
          </p:nvSpPr>
          <p:spPr>
            <a:xfrm>
              <a:off x="4847772" y="1587974"/>
              <a:ext cx="762000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Iris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41543" y="1710899"/>
            <a:ext cx="2589551" cy="1954960"/>
            <a:chOff x="4981157" y="1283174"/>
            <a:chExt cx="1942164" cy="146622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6544002" y="2620654"/>
              <a:ext cx="0" cy="128740"/>
            </a:xfrm>
            <a:prstGeom prst="line">
              <a:avLst/>
            </a:prstGeom>
            <a:ln>
              <a:solidFill>
                <a:schemeClr val="accent5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Pentagon 74"/>
            <p:cNvSpPr/>
            <p:nvPr/>
          </p:nvSpPr>
          <p:spPr>
            <a:xfrm rot="5400000">
              <a:off x="5894621" y="1591670"/>
              <a:ext cx="1295400" cy="76200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2" name="Round Same Side Corner Rectangle 141"/>
            <p:cNvSpPr/>
            <p:nvPr/>
          </p:nvSpPr>
          <p:spPr>
            <a:xfrm>
              <a:off x="6161319" y="1283174"/>
              <a:ext cx="762000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BIO + PIN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45" name="Freeform 36"/>
            <p:cNvSpPr>
              <a:spLocks noEditPoints="1"/>
            </p:cNvSpPr>
            <p:nvPr/>
          </p:nvSpPr>
          <p:spPr bwMode="auto">
            <a:xfrm>
              <a:off x="4981157" y="2113524"/>
              <a:ext cx="475926" cy="2667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95A5A6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09510" y="3280771"/>
            <a:ext cx="1016001" cy="1949733"/>
            <a:chOff x="907132" y="2460578"/>
            <a:chExt cx="762001" cy="14623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288132" y="3794138"/>
              <a:ext cx="0" cy="128740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Pentagon 1"/>
            <p:cNvSpPr/>
            <p:nvPr/>
          </p:nvSpPr>
          <p:spPr>
            <a:xfrm rot="5400000">
              <a:off x="640432" y="2769074"/>
              <a:ext cx="1295400" cy="7620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907132" y="2460578"/>
              <a:ext cx="762001" cy="30480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white"/>
                  </a:solidFill>
                </a:rPr>
                <a:t>Behavioral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Title 20"/>
          <p:cNvSpPr txBox="1">
            <a:spLocks/>
          </p:cNvSpPr>
          <p:nvPr/>
        </p:nvSpPr>
        <p:spPr>
          <a:xfrm>
            <a:off x="9682572" y="3401262"/>
            <a:ext cx="1739376" cy="768324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3600" b="1" dirty="0" smtClean="0">
                <a:solidFill>
                  <a:srgbClr val="0E91EE"/>
                </a:solidFill>
                <a:latin typeface="Lato Regular"/>
                <a:cs typeface="Lato Regular"/>
              </a:rPr>
              <a:t>53%</a:t>
            </a:r>
            <a:endParaRPr lang="fr-FR" sz="3600" b="1" dirty="0">
              <a:solidFill>
                <a:srgbClr val="0E91EE"/>
              </a:solidFill>
              <a:latin typeface="Lato Regular"/>
              <a:cs typeface="Lato Regular"/>
            </a:endParaRPr>
          </a:p>
        </p:txBody>
      </p:sp>
      <p:sp>
        <p:nvSpPr>
          <p:cNvPr id="54" name="Title 20"/>
          <p:cNvSpPr txBox="1">
            <a:spLocks/>
          </p:cNvSpPr>
          <p:nvPr/>
        </p:nvSpPr>
        <p:spPr>
          <a:xfrm>
            <a:off x="7928933" y="3832991"/>
            <a:ext cx="1739376" cy="624951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2800" b="1" dirty="0" smtClean="0">
                <a:solidFill>
                  <a:schemeClr val="bg2">
                    <a:lumMod val="10000"/>
                  </a:schemeClr>
                </a:solidFill>
                <a:latin typeface="Lato Regular"/>
                <a:cs typeface="Lato Regular"/>
              </a:rPr>
              <a:t>29%</a:t>
            </a:r>
            <a:endParaRPr lang="fr-FR" sz="2800" b="1" dirty="0">
              <a:solidFill>
                <a:schemeClr val="bg2">
                  <a:lumMod val="1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5" name="Title 20"/>
          <p:cNvSpPr txBox="1">
            <a:spLocks/>
          </p:cNvSpPr>
          <p:nvPr/>
        </p:nvSpPr>
        <p:spPr>
          <a:xfrm>
            <a:off x="6175294" y="4211587"/>
            <a:ext cx="1739376" cy="624951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  <a:latin typeface="Lato Regular"/>
                <a:cs typeface="Lato Regular"/>
              </a:rPr>
              <a:t>23%</a:t>
            </a:r>
            <a:endParaRPr lang="fr-FR" sz="2800" dirty="0">
              <a:solidFill>
                <a:schemeClr val="bg2">
                  <a:lumMod val="1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6" name="Title 20"/>
          <p:cNvSpPr txBox="1">
            <a:spLocks/>
          </p:cNvSpPr>
          <p:nvPr/>
        </p:nvSpPr>
        <p:spPr>
          <a:xfrm>
            <a:off x="4351736" y="4685439"/>
            <a:ext cx="1739376" cy="624951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2800" dirty="0" smtClean="0">
                <a:solidFill>
                  <a:schemeClr val="bg2">
                    <a:lumMod val="25000"/>
                  </a:schemeClr>
                </a:solidFill>
                <a:latin typeface="Lato Regular"/>
                <a:cs typeface="Lato Regular"/>
              </a:rPr>
              <a:t>15%</a:t>
            </a:r>
            <a:endParaRPr lang="fr-FR" sz="2800" dirty="0">
              <a:solidFill>
                <a:schemeClr val="bg2">
                  <a:lumMod val="2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7" name="Title 20"/>
          <p:cNvSpPr txBox="1">
            <a:spLocks/>
          </p:cNvSpPr>
          <p:nvPr/>
        </p:nvSpPr>
        <p:spPr>
          <a:xfrm>
            <a:off x="2596974" y="5058854"/>
            <a:ext cx="1739376" cy="624951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Lato Regular"/>
                <a:cs typeface="Lato Regular"/>
              </a:rPr>
              <a:t>12%</a:t>
            </a:r>
            <a:endParaRPr lang="fr-FR" sz="2800" dirty="0">
              <a:solidFill>
                <a:schemeClr val="bg2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8" name="Title 20"/>
          <p:cNvSpPr txBox="1">
            <a:spLocks/>
          </p:cNvSpPr>
          <p:nvPr/>
        </p:nvSpPr>
        <p:spPr>
          <a:xfrm>
            <a:off x="842212" y="5351559"/>
            <a:ext cx="1739376" cy="624951"/>
          </a:xfrm>
          <a:prstGeom prst="rect">
            <a:avLst/>
          </a:prstGeom>
        </p:spPr>
        <p:txBody>
          <a:bodyPr vert="horz" wrap="square" lIns="121893" tIns="60946" rIns="121893" bIns="60946" numCol="1" spcCol="97514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  <a:latin typeface="Lato Regular"/>
                <a:cs typeface="Lato Regular"/>
              </a:rPr>
              <a:t>10%</a:t>
            </a:r>
            <a:endParaRPr lang="fr-FR" sz="2800" dirty="0">
              <a:solidFill>
                <a:schemeClr val="bg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8" y="1828371"/>
            <a:ext cx="935126" cy="701345"/>
          </a:xfrm>
          <a:prstGeom prst="rect">
            <a:avLst/>
          </a:prstGeom>
        </p:spPr>
      </p:pic>
      <p:sp>
        <p:nvSpPr>
          <p:cNvPr id="52" name="AutoShape 128"/>
          <p:cNvSpPr>
            <a:spLocks/>
          </p:cNvSpPr>
          <p:nvPr/>
        </p:nvSpPr>
        <p:spPr bwMode="auto">
          <a:xfrm>
            <a:off x="4983661" y="3137191"/>
            <a:ext cx="468789" cy="455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" name="AutoShape 82"/>
          <p:cNvSpPr>
            <a:spLocks/>
          </p:cNvSpPr>
          <p:nvPr/>
        </p:nvSpPr>
        <p:spPr bwMode="auto">
          <a:xfrm>
            <a:off x="1436433" y="3931533"/>
            <a:ext cx="567235" cy="4571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Freeform 14"/>
          <p:cNvSpPr>
            <a:spLocks noChangeArrowheads="1"/>
          </p:cNvSpPr>
          <p:nvPr/>
        </p:nvSpPr>
        <p:spPr bwMode="auto">
          <a:xfrm>
            <a:off x="8450991" y="2506849"/>
            <a:ext cx="544202" cy="134754"/>
          </a:xfrm>
          <a:custGeom>
            <a:avLst/>
            <a:gdLst>
              <a:gd name="T0" fmla="*/ 53 w 461"/>
              <a:gd name="T1" fmla="*/ 0 h 116"/>
              <a:gd name="T2" fmla="*/ 53 w 461"/>
              <a:gd name="T3" fmla="*/ 0 h 116"/>
              <a:gd name="T4" fmla="*/ 0 w 461"/>
              <a:gd name="T5" fmla="*/ 53 h 116"/>
              <a:gd name="T6" fmla="*/ 53 w 461"/>
              <a:gd name="T7" fmla="*/ 115 h 116"/>
              <a:gd name="T8" fmla="*/ 115 w 461"/>
              <a:gd name="T9" fmla="*/ 53 h 116"/>
              <a:gd name="T10" fmla="*/ 53 w 461"/>
              <a:gd name="T11" fmla="*/ 0 h 116"/>
              <a:gd name="T12" fmla="*/ 230 w 461"/>
              <a:gd name="T13" fmla="*/ 0 h 116"/>
              <a:gd name="T14" fmla="*/ 230 w 461"/>
              <a:gd name="T15" fmla="*/ 0 h 116"/>
              <a:gd name="T16" fmla="*/ 177 w 461"/>
              <a:gd name="T17" fmla="*/ 53 h 116"/>
              <a:gd name="T18" fmla="*/ 230 w 461"/>
              <a:gd name="T19" fmla="*/ 115 h 116"/>
              <a:gd name="T20" fmla="*/ 284 w 461"/>
              <a:gd name="T21" fmla="*/ 53 h 116"/>
              <a:gd name="T22" fmla="*/ 230 w 461"/>
              <a:gd name="T23" fmla="*/ 0 h 116"/>
              <a:gd name="T24" fmla="*/ 407 w 461"/>
              <a:gd name="T25" fmla="*/ 0 h 116"/>
              <a:gd name="T26" fmla="*/ 407 w 461"/>
              <a:gd name="T27" fmla="*/ 0 h 116"/>
              <a:gd name="T28" fmla="*/ 345 w 461"/>
              <a:gd name="T29" fmla="*/ 53 h 116"/>
              <a:gd name="T30" fmla="*/ 407 w 461"/>
              <a:gd name="T31" fmla="*/ 115 h 116"/>
              <a:gd name="T32" fmla="*/ 460 w 461"/>
              <a:gd name="T33" fmla="*/ 53 h 116"/>
              <a:gd name="T34" fmla="*/ 407 w 461"/>
              <a:gd name="T3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116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53"/>
                </a:cubicBezTo>
                <a:cubicBezTo>
                  <a:pt x="0" y="88"/>
                  <a:pt x="26" y="115"/>
                  <a:pt x="53" y="115"/>
                </a:cubicBezTo>
                <a:cubicBezTo>
                  <a:pt x="88" y="115"/>
                  <a:pt x="115" y="88"/>
                  <a:pt x="115" y="53"/>
                </a:cubicBezTo>
                <a:cubicBezTo>
                  <a:pt x="115" y="26"/>
                  <a:pt x="88" y="0"/>
                  <a:pt x="53" y="0"/>
                </a:cubicBezTo>
                <a:close/>
                <a:moveTo>
                  <a:pt x="230" y="0"/>
                </a:moveTo>
                <a:lnTo>
                  <a:pt x="230" y="0"/>
                </a:lnTo>
                <a:cubicBezTo>
                  <a:pt x="203" y="0"/>
                  <a:pt x="177" y="26"/>
                  <a:pt x="177" y="53"/>
                </a:cubicBezTo>
                <a:cubicBezTo>
                  <a:pt x="177" y="88"/>
                  <a:pt x="203" y="115"/>
                  <a:pt x="230" y="115"/>
                </a:cubicBezTo>
                <a:cubicBezTo>
                  <a:pt x="256" y="115"/>
                  <a:pt x="284" y="88"/>
                  <a:pt x="284" y="53"/>
                </a:cubicBezTo>
                <a:cubicBezTo>
                  <a:pt x="284" y="26"/>
                  <a:pt x="256" y="0"/>
                  <a:pt x="230" y="0"/>
                </a:cubicBezTo>
                <a:close/>
                <a:moveTo>
                  <a:pt x="407" y="0"/>
                </a:moveTo>
                <a:lnTo>
                  <a:pt x="407" y="0"/>
                </a:lnTo>
                <a:cubicBezTo>
                  <a:pt x="372" y="0"/>
                  <a:pt x="345" y="26"/>
                  <a:pt x="345" y="53"/>
                </a:cubicBezTo>
                <a:cubicBezTo>
                  <a:pt x="345" y="88"/>
                  <a:pt x="372" y="115"/>
                  <a:pt x="407" y="115"/>
                </a:cubicBezTo>
                <a:cubicBezTo>
                  <a:pt x="434" y="115"/>
                  <a:pt x="460" y="88"/>
                  <a:pt x="460" y="53"/>
                </a:cubicBezTo>
                <a:cubicBezTo>
                  <a:pt x="460" y="26"/>
                  <a:pt x="434" y="0"/>
                  <a:pt x="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 build="p"/>
      <p:bldP spid="173" grpId="0" animBg="1"/>
      <p:bldP spid="53" grpId="0"/>
      <p:bldP spid="54" grpId="0"/>
      <p:bldP spid="55" grpId="0"/>
      <p:bldP spid="56" grpId="0"/>
      <p:bldP spid="57" grpId="0"/>
      <p:bldP spid="58" grpId="0"/>
      <p:bldP spid="52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072" y="434522"/>
            <a:ext cx="10469787" cy="564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Leading Players - Digital Payments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" y="2111427"/>
            <a:ext cx="2042184" cy="165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30" y="2451860"/>
            <a:ext cx="1115363" cy="1115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67" y="4338012"/>
            <a:ext cx="978205" cy="978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6" y="4646503"/>
            <a:ext cx="1700295" cy="54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35" y="4418787"/>
            <a:ext cx="1505900" cy="1002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2440138"/>
            <a:ext cx="1505289" cy="112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99" y="2433261"/>
            <a:ext cx="1133962" cy="1133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96" y="2555690"/>
            <a:ext cx="1623398" cy="1215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1" y="4552367"/>
            <a:ext cx="2883242" cy="54949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32377" y="999162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ntains.png"/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01" y="4529117"/>
            <a:ext cx="12322903" cy="24789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723873" y="3050555"/>
            <a:ext cx="0" cy="2098718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2141" y="3417456"/>
            <a:ext cx="246231" cy="400081"/>
          </a:xfrm>
          <a:prstGeom prst="rect">
            <a:avLst/>
          </a:prstGeom>
          <a:noFill/>
        </p:spPr>
        <p:txBody>
          <a:bodyPr wrap="none" lIns="121893" tIns="60946" rIns="121893" bIns="60946" rtlCol="0">
            <a:spAutoFit/>
          </a:bodyPr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Title 20"/>
          <p:cNvSpPr txBox="1">
            <a:spLocks/>
          </p:cNvSpPr>
          <p:nvPr/>
        </p:nvSpPr>
        <p:spPr>
          <a:xfrm>
            <a:off x="859942" y="2541242"/>
            <a:ext cx="1816498" cy="269304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600" dirty="0" smtClean="0">
                <a:solidFill>
                  <a:srgbClr val="0E91EE"/>
                </a:solidFill>
                <a:latin typeface="+mn-lt"/>
              </a:rPr>
              <a:t>Public Transport</a:t>
            </a:r>
            <a:endParaRPr lang="en-US" sz="1600" b="1" dirty="0">
              <a:solidFill>
                <a:srgbClr val="0E91EE"/>
              </a:solidFill>
              <a:latin typeface="+mn-lt"/>
              <a:cs typeface="Lato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6562" y="4125579"/>
            <a:ext cx="0" cy="889617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20"/>
          <p:cNvSpPr txBox="1">
            <a:spLocks/>
          </p:cNvSpPr>
          <p:nvPr/>
        </p:nvSpPr>
        <p:spPr>
          <a:xfrm>
            <a:off x="3084029" y="3661675"/>
            <a:ext cx="1816498" cy="269304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600" dirty="0" smtClean="0">
                <a:solidFill>
                  <a:srgbClr val="0E91EE"/>
                </a:solidFill>
                <a:latin typeface="+mn-lt"/>
              </a:rPr>
              <a:t>Bar or Restaurant</a:t>
            </a:r>
            <a:endParaRPr lang="en-US" sz="1600" b="1" dirty="0">
              <a:solidFill>
                <a:srgbClr val="0E91EE"/>
              </a:solidFill>
              <a:latin typeface="+mn-lt"/>
              <a:cs typeface="Lato Regula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344725" y="3034908"/>
            <a:ext cx="28315" cy="2299093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36993" y="3367170"/>
            <a:ext cx="246231" cy="400081"/>
          </a:xfrm>
          <a:prstGeom prst="rect">
            <a:avLst/>
          </a:prstGeom>
          <a:noFill/>
        </p:spPr>
        <p:txBody>
          <a:bodyPr wrap="none" lIns="121893" tIns="60946" rIns="121893" bIns="60946" rtlCol="0">
            <a:spAutoFit/>
          </a:bodyPr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7" name="Title 20"/>
          <p:cNvSpPr txBox="1">
            <a:spLocks/>
          </p:cNvSpPr>
          <p:nvPr/>
        </p:nvSpPr>
        <p:spPr>
          <a:xfrm>
            <a:off x="5565037" y="2266419"/>
            <a:ext cx="1816498" cy="515526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600" dirty="0" smtClean="0">
                <a:solidFill>
                  <a:srgbClr val="0E91EE"/>
                </a:solidFill>
                <a:latin typeface="+mn-lt"/>
              </a:rPr>
              <a:t>Groceries, Coffee and Fast-food</a:t>
            </a:r>
            <a:endParaRPr lang="en-US" sz="1600" b="1" dirty="0">
              <a:solidFill>
                <a:srgbClr val="0E91EE"/>
              </a:solidFill>
              <a:latin typeface="+mn-lt"/>
              <a:cs typeface="Lato Regular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0401568" y="4029113"/>
            <a:ext cx="0" cy="837315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 txBox="1">
            <a:spLocks/>
          </p:cNvSpPr>
          <p:nvPr/>
        </p:nvSpPr>
        <p:spPr>
          <a:xfrm>
            <a:off x="9492955" y="3567912"/>
            <a:ext cx="1816498" cy="269304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600" dirty="0" smtClean="0">
                <a:solidFill>
                  <a:srgbClr val="0E91EE"/>
                </a:solidFill>
                <a:latin typeface="+mn-lt"/>
                <a:cs typeface="Lato Regular"/>
              </a:rPr>
              <a:t>ATM</a:t>
            </a:r>
            <a:endParaRPr lang="en-US" sz="1600" dirty="0">
              <a:solidFill>
                <a:srgbClr val="0E91EE"/>
              </a:solidFill>
              <a:latin typeface="+mn-lt"/>
              <a:cs typeface="Lato Regular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168870" y="4285439"/>
            <a:ext cx="0" cy="729756"/>
          </a:xfrm>
          <a:prstGeom prst="line">
            <a:avLst/>
          </a:prstGeom>
          <a:ln w="9525" cmpd="sng">
            <a:solidFill>
              <a:srgbClr val="D1D1D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0"/>
          <p:cNvSpPr txBox="1">
            <a:spLocks/>
          </p:cNvSpPr>
          <p:nvPr/>
        </p:nvSpPr>
        <p:spPr>
          <a:xfrm>
            <a:off x="7391543" y="3702564"/>
            <a:ext cx="1816498" cy="269304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600" dirty="0" smtClean="0">
                <a:solidFill>
                  <a:srgbClr val="0E91EE"/>
                </a:solidFill>
                <a:latin typeface="+mn-lt"/>
              </a:rPr>
              <a:t>Shopping Online</a:t>
            </a:r>
            <a:endParaRPr lang="en-US" sz="1600" b="1" dirty="0">
              <a:solidFill>
                <a:srgbClr val="0E91EE"/>
              </a:solidFill>
              <a:latin typeface="+mn-lt"/>
              <a:cs typeface="Lato Regular"/>
            </a:endParaRPr>
          </a:p>
        </p:txBody>
      </p:sp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1930991" y="3853693"/>
            <a:ext cx="1014469" cy="543769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4757221" y="2867373"/>
            <a:ext cx="507235" cy="271884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6780781" y="3900755"/>
            <a:ext cx="779173" cy="417647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9208041" y="2242571"/>
            <a:ext cx="657632" cy="352499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 defTabSz="914217"/>
            <a:endParaRPr lang="en-US" dirty="0">
              <a:solidFill>
                <a:srgbClr val="A1A1A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20619" y="241509"/>
            <a:ext cx="6659846" cy="1039544"/>
            <a:chOff x="5617476" y="483017"/>
            <a:chExt cx="12730612" cy="2079087"/>
          </a:xfrm>
        </p:grpSpPr>
        <p:sp>
          <p:nvSpPr>
            <p:cNvPr id="32" name="TextBox 31"/>
            <p:cNvSpPr txBox="1"/>
            <p:nvPr/>
          </p:nvSpPr>
          <p:spPr>
            <a:xfrm>
              <a:off x="5617476" y="483017"/>
              <a:ext cx="12730612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en-US" sz="3200" dirty="0" smtClean="0">
                  <a:solidFill>
                    <a:srgbClr val="216AA9"/>
                  </a:solidFill>
                  <a:cs typeface="Lato Regular"/>
                </a:rPr>
                <a:t>Possibilities are endless</a:t>
              </a:r>
              <a:endParaRPr lang="id-ID" sz="3200" dirty="0">
                <a:solidFill>
                  <a:srgbClr val="216AA9"/>
                </a:solidFill>
                <a:cs typeface="Lato Regula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216AA9"/>
                </a:solidFill>
                <a:latin typeface="Open Sans Light"/>
              </a:endParaRPr>
            </a:p>
          </p:txBody>
        </p:sp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216AA9"/>
                  </a:solidFill>
                  <a:latin typeface="Leelawadee" panose="020B0502040204020203" pitchFamily="34" charset="-34"/>
                  <a:cs typeface="Leelawadee" panose="020B0502040204020203" pitchFamily="34" charset="-34"/>
                </a:rPr>
                <a:t>30% - 40% of Customers want to biometric solutions at</a:t>
              </a:r>
              <a:endParaRPr lang="en-US" sz="1400" dirty="0">
                <a:solidFill>
                  <a:srgbClr val="2F2F2F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0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1" grpId="0"/>
      <p:bldP spid="25" grpId="0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90889" y="1"/>
            <a:ext cx="4401111" cy="68575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07" tIns="22853" rIns="45707" bIns="22853" spcCol="0" rtlCol="0" anchor="ctr"/>
          <a:lstStyle/>
          <a:p>
            <a:pPr algn="ctr" defTabSz="543613"/>
            <a:endParaRPr lang="en-US" sz="215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06417" y="909848"/>
            <a:ext cx="534600" cy="1510912"/>
          </a:xfrm>
          <a:prstGeom prst="rect">
            <a:avLst/>
          </a:prstGeom>
          <a:noFill/>
        </p:spPr>
        <p:txBody>
          <a:bodyPr wrap="square" lIns="45707" tIns="22853" rIns="45707" bIns="22853" rtlCol="0">
            <a:spAutoFit/>
          </a:bodyPr>
          <a:lstStyle/>
          <a:p>
            <a:pPr defTabSz="543613">
              <a:lnSpc>
                <a:spcPct val="80000"/>
              </a:lnSpc>
            </a:pPr>
            <a:r>
              <a:rPr lang="en-US" sz="11898" dirty="0">
                <a:solidFill>
                  <a:prstClr val="white"/>
                </a:solidFill>
                <a:latin typeface="Open Sans"/>
                <a:cs typeface="Open Sans"/>
              </a:rPr>
              <a:t>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44170" y="5160109"/>
            <a:ext cx="523701" cy="1510912"/>
          </a:xfrm>
          <a:prstGeom prst="rect">
            <a:avLst/>
          </a:prstGeom>
          <a:noFill/>
        </p:spPr>
        <p:txBody>
          <a:bodyPr wrap="square" lIns="45707" tIns="22853" rIns="45707" bIns="22853" rtlCol="0">
            <a:spAutoFit/>
          </a:bodyPr>
          <a:lstStyle/>
          <a:p>
            <a:pPr defTabSz="543613">
              <a:lnSpc>
                <a:spcPct val="80000"/>
              </a:lnSpc>
            </a:pPr>
            <a:r>
              <a:rPr lang="en-US" sz="11898" dirty="0">
                <a:solidFill>
                  <a:prstClr val="white"/>
                </a:solidFill>
                <a:latin typeface="Open Sans"/>
                <a:cs typeface="Open Sans"/>
              </a:rPr>
              <a:t>”</a:t>
            </a: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8606672" y="1479338"/>
            <a:ext cx="2944381" cy="3702538"/>
          </a:xfrm>
          <a:prstGeom prst="rect">
            <a:avLst/>
          </a:prstGeom>
        </p:spPr>
        <p:txBody>
          <a:bodyPr wrap="square" lIns="45707" tIns="22853" rIns="45707" bIns="22853">
            <a:spAutoFit/>
          </a:bodyPr>
          <a:lstStyle>
            <a:lvl1pPr marL="0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5982000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69639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57277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44913" indent="-543819" algn="l" defTabSz="108763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Biometric identification and verification has created a great deal of excitement in the payments space because it offers an opportunity to streamline and improve the customer experience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Open Sans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 b="6035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280593" y="5598314"/>
            <a:ext cx="3166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Jonathan Vaux</a:t>
            </a: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xecutive </a:t>
            </a:r>
            <a:r>
              <a:rPr lang="en-US" dirty="0">
                <a:solidFill>
                  <a:schemeClr val="bg1"/>
                </a:solidFill>
              </a:rPr>
              <a:t>director of innovation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partnerships </a:t>
            </a:r>
            <a:r>
              <a:rPr lang="en-US" dirty="0">
                <a:solidFill>
                  <a:schemeClr val="bg1"/>
                </a:solidFill>
              </a:rPr>
              <a:t>at Visa Europe</a:t>
            </a:r>
          </a:p>
        </p:txBody>
      </p:sp>
    </p:spTree>
    <p:extLst>
      <p:ext uri="{BB962C8B-B14F-4D97-AF65-F5344CB8AC3E}">
        <p14:creationId xmlns:p14="http://schemas.microsoft.com/office/powerpoint/2010/main" val="6467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  <p:bldP spid="39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Callout 6"/>
          <p:cNvSpPr/>
          <p:nvPr/>
        </p:nvSpPr>
        <p:spPr>
          <a:xfrm>
            <a:off x="4776876" y="1505526"/>
            <a:ext cx="2610536" cy="1888336"/>
          </a:xfrm>
          <a:prstGeom prst="wedgeEllipseCallout">
            <a:avLst>
              <a:gd name="adj1" fmla="val -284"/>
              <a:gd name="adj2" fmla="val 6713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5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996825" y="1718096"/>
            <a:ext cx="2108486" cy="1525176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4000" dirty="0">
              <a:solidFill>
                <a:srgbClr val="F33745"/>
              </a:solidFill>
              <a:latin typeface="FontAwesome" pitchFamily="2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711858" y="2015722"/>
            <a:ext cx="1880278" cy="1360102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3083153" y="1718096"/>
            <a:ext cx="2108486" cy="1525176"/>
          </a:xfrm>
          <a:prstGeom prst="wedgeEllipseCallout">
            <a:avLst>
              <a:gd name="adj1" fmla="val -9789"/>
              <a:gd name="adj2" fmla="val 67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4000" dirty="0">
              <a:solidFill>
                <a:srgbClr val="F33745"/>
              </a:solidFill>
              <a:latin typeface="FontAwesome" pitchFamily="2" charset="0"/>
            </a:endParaRPr>
          </a:p>
        </p:txBody>
      </p:sp>
      <p:sp>
        <p:nvSpPr>
          <p:cNvPr id="11" name="Oval Callout 10"/>
          <p:cNvSpPr/>
          <p:nvPr/>
        </p:nvSpPr>
        <p:spPr>
          <a:xfrm flipH="1">
            <a:off x="1568620" y="2015722"/>
            <a:ext cx="1880278" cy="1360102"/>
          </a:xfrm>
          <a:prstGeom prst="wedgeEllipseCallout">
            <a:avLst>
              <a:gd name="adj1" fmla="val -23371"/>
              <a:gd name="adj2" fmla="val 657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0382" y="1727557"/>
            <a:ext cx="588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40"/>
            <a:r>
              <a:rPr lang="en-AU" sz="7200" b="1" dirty="0" smtClean="0">
                <a:solidFill>
                  <a:srgbClr val="FFFFFF"/>
                </a:solidFill>
                <a:latin typeface="FontAwesome" pitchFamily="2" charset="0"/>
              </a:rPr>
              <a:t>?</a:t>
            </a:r>
            <a:endParaRPr lang="en-AU" sz="7200" b="1" dirty="0">
              <a:solidFill>
                <a:srgbClr val="FFFFFF"/>
              </a:solidFill>
              <a:latin typeface="FontAwesom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8920" y="4020058"/>
            <a:ext cx="1548157" cy="1605504"/>
            <a:chOff x="7748920" y="4020058"/>
            <a:chExt cx="1548157" cy="1605504"/>
          </a:xfrm>
        </p:grpSpPr>
        <p:sp>
          <p:nvSpPr>
            <p:cNvPr id="14" name="Freeform 13"/>
            <p:cNvSpPr/>
            <p:nvPr/>
          </p:nvSpPr>
          <p:spPr>
            <a:xfrm>
              <a:off x="7748920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34301" y="5073670"/>
              <a:ext cx="377558" cy="551892"/>
              <a:chOff x="8334300" y="5005568"/>
              <a:chExt cx="435951" cy="637247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894923" y="4020058"/>
            <a:ext cx="1548157" cy="1605504"/>
            <a:chOff x="2894923" y="4020058"/>
            <a:chExt cx="1548157" cy="1605504"/>
          </a:xfrm>
        </p:grpSpPr>
        <p:sp>
          <p:nvSpPr>
            <p:cNvPr id="19" name="Freeform 18"/>
            <p:cNvSpPr/>
            <p:nvPr/>
          </p:nvSpPr>
          <p:spPr>
            <a:xfrm>
              <a:off x="2894923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461062" y="5073670"/>
              <a:ext cx="377558" cy="551892"/>
              <a:chOff x="8334300" y="5005568"/>
              <a:chExt cx="435951" cy="637247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108423" y="4061198"/>
            <a:ext cx="1476341" cy="1505021"/>
            <a:chOff x="4108423" y="4061198"/>
            <a:chExt cx="1476341" cy="1505021"/>
          </a:xfrm>
        </p:grpSpPr>
        <p:sp>
          <p:nvSpPr>
            <p:cNvPr id="24" name="Freeform 23"/>
            <p:cNvSpPr/>
            <p:nvPr/>
          </p:nvSpPr>
          <p:spPr>
            <a:xfrm>
              <a:off x="4108423" y="4061198"/>
              <a:ext cx="1476341" cy="1505021"/>
            </a:xfrm>
            <a:custGeom>
              <a:avLst/>
              <a:gdLst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259" h="2229751">
                  <a:moveTo>
                    <a:pt x="1205855" y="0"/>
                  </a:moveTo>
                  <a:cubicBezTo>
                    <a:pt x="1295193" y="0"/>
                    <a:pt x="1352343" y="45982"/>
                    <a:pt x="1395041" y="70944"/>
                  </a:cubicBezTo>
                  <a:cubicBezTo>
                    <a:pt x="1437739" y="95906"/>
                    <a:pt x="1454818" y="120212"/>
                    <a:pt x="1462044" y="149772"/>
                  </a:cubicBezTo>
                  <a:cubicBezTo>
                    <a:pt x="1496860" y="155684"/>
                    <a:pt x="1500802" y="156341"/>
                    <a:pt x="1532990" y="201010"/>
                  </a:cubicBezTo>
                  <a:cubicBezTo>
                    <a:pt x="1565178" y="245679"/>
                    <a:pt x="1623642" y="313339"/>
                    <a:pt x="1655173" y="417786"/>
                  </a:cubicBezTo>
                  <a:cubicBezTo>
                    <a:pt x="1686704" y="522233"/>
                    <a:pt x="1719549" y="710762"/>
                    <a:pt x="1722176" y="827690"/>
                  </a:cubicBezTo>
                  <a:cubicBezTo>
                    <a:pt x="1724803" y="944618"/>
                    <a:pt x="1684733" y="1039211"/>
                    <a:pt x="1670938" y="1119352"/>
                  </a:cubicBezTo>
                  <a:cubicBezTo>
                    <a:pt x="1657143" y="1199493"/>
                    <a:pt x="1626269" y="1253359"/>
                    <a:pt x="1639407" y="1308538"/>
                  </a:cubicBezTo>
                  <a:cubicBezTo>
                    <a:pt x="1652545" y="1363717"/>
                    <a:pt x="1709695" y="1418240"/>
                    <a:pt x="1749766" y="1450428"/>
                  </a:cubicBezTo>
                  <a:cubicBezTo>
                    <a:pt x="1789837" y="1482616"/>
                    <a:pt x="1833191" y="1498382"/>
                    <a:pt x="1879831" y="1501666"/>
                  </a:cubicBezTo>
                  <a:cubicBezTo>
                    <a:pt x="1876383" y="1521865"/>
                    <a:pt x="1844852" y="1561649"/>
                    <a:pt x="1787733" y="1589423"/>
                  </a:cubicBezTo>
                  <a:lnTo>
                    <a:pt x="1726096" y="1610673"/>
                  </a:lnTo>
                  <a:lnTo>
                    <a:pt x="1788770" y="1626818"/>
                  </a:lnTo>
                  <a:lnTo>
                    <a:pt x="1886070" y="1652094"/>
                  </a:lnTo>
                  <a:cubicBezTo>
                    <a:pt x="1940947" y="1667602"/>
                    <a:pt x="1970173" y="1678339"/>
                    <a:pt x="2007752" y="1691462"/>
                  </a:cubicBezTo>
                  <a:cubicBezTo>
                    <a:pt x="2045331" y="1704584"/>
                    <a:pt x="2088874" y="1701005"/>
                    <a:pt x="2111540" y="1730829"/>
                  </a:cubicBezTo>
                  <a:cubicBezTo>
                    <a:pt x="2134206" y="1760653"/>
                    <a:pt x="2134206" y="1816722"/>
                    <a:pt x="2143749" y="1870406"/>
                  </a:cubicBezTo>
                  <a:cubicBezTo>
                    <a:pt x="2153293" y="1924089"/>
                    <a:pt x="2161644" y="1995070"/>
                    <a:pt x="2168802" y="2052928"/>
                  </a:cubicBezTo>
                  <a:cubicBezTo>
                    <a:pt x="2175960" y="2110787"/>
                    <a:pt x="2184310" y="2190119"/>
                    <a:pt x="2186696" y="2217557"/>
                  </a:cubicBezTo>
                  <a:cubicBezTo>
                    <a:pt x="2189082" y="2244995"/>
                    <a:pt x="2183118" y="2217557"/>
                    <a:pt x="2183118" y="2217557"/>
                  </a:cubicBezTo>
                  <a:lnTo>
                    <a:pt x="1116611" y="2221135"/>
                  </a:lnTo>
                  <a:cubicBezTo>
                    <a:pt x="863704" y="2227696"/>
                    <a:pt x="558305" y="2219346"/>
                    <a:pt x="0" y="2217557"/>
                  </a:cubicBezTo>
                  <a:cubicBezTo>
                    <a:pt x="1790" y="2178190"/>
                    <a:pt x="37579" y="1937809"/>
                    <a:pt x="53683" y="1856091"/>
                  </a:cubicBezTo>
                  <a:cubicBezTo>
                    <a:pt x="69788" y="1774373"/>
                    <a:pt x="75753" y="1746338"/>
                    <a:pt x="96629" y="1727251"/>
                  </a:cubicBezTo>
                  <a:cubicBezTo>
                    <a:pt x="117506" y="1708163"/>
                    <a:pt x="87086" y="1712935"/>
                    <a:pt x="200417" y="1677146"/>
                  </a:cubicBezTo>
                  <a:cubicBezTo>
                    <a:pt x="242916" y="1663725"/>
                    <a:pt x="333143" y="1638226"/>
                    <a:pt x="429860" y="1611216"/>
                  </a:cubicBezTo>
                  <a:lnTo>
                    <a:pt x="450554" y="1605451"/>
                  </a:lnTo>
                  <a:lnTo>
                    <a:pt x="449457" y="1605046"/>
                  </a:lnTo>
                  <a:cubicBezTo>
                    <a:pt x="370437" y="1569655"/>
                    <a:pt x="349344" y="1527367"/>
                    <a:pt x="350576" y="1505607"/>
                  </a:cubicBezTo>
                  <a:cubicBezTo>
                    <a:pt x="388019" y="1502322"/>
                    <a:pt x="447140" y="1468164"/>
                    <a:pt x="484583" y="1430721"/>
                  </a:cubicBezTo>
                  <a:cubicBezTo>
                    <a:pt x="522026" y="1393278"/>
                    <a:pt x="570637" y="1353207"/>
                    <a:pt x="575235" y="1280948"/>
                  </a:cubicBezTo>
                  <a:cubicBezTo>
                    <a:pt x="579833" y="1208689"/>
                    <a:pt x="523340" y="1123950"/>
                    <a:pt x="512173" y="997169"/>
                  </a:cubicBezTo>
                  <a:cubicBezTo>
                    <a:pt x="501006" y="870388"/>
                    <a:pt x="487210" y="650327"/>
                    <a:pt x="508231" y="520262"/>
                  </a:cubicBezTo>
                  <a:cubicBezTo>
                    <a:pt x="529252" y="390197"/>
                    <a:pt x="579833" y="291662"/>
                    <a:pt x="638297" y="216776"/>
                  </a:cubicBezTo>
                  <a:cubicBezTo>
                    <a:pt x="696761" y="141890"/>
                    <a:pt x="764421" y="107074"/>
                    <a:pt x="859014" y="70945"/>
                  </a:cubicBezTo>
                  <a:cubicBezTo>
                    <a:pt x="953607" y="34816"/>
                    <a:pt x="1116517" y="0"/>
                    <a:pt x="1205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572782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10347" y="4049438"/>
            <a:ext cx="1373231" cy="1514022"/>
            <a:chOff x="6710347" y="4049438"/>
            <a:chExt cx="1373231" cy="1514022"/>
          </a:xfrm>
        </p:grpSpPr>
        <p:grpSp>
          <p:nvGrpSpPr>
            <p:cNvPr id="27" name="Group 26"/>
            <p:cNvGrpSpPr/>
            <p:nvPr/>
          </p:nvGrpSpPr>
          <p:grpSpPr>
            <a:xfrm>
              <a:off x="6710347" y="4049438"/>
              <a:ext cx="1373231" cy="1514022"/>
              <a:chOff x="7074776" y="3158061"/>
              <a:chExt cx="2034497" cy="2243086"/>
            </a:xfrm>
            <a:solidFill>
              <a:srgbClr val="FEB834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7074776" y="4426168"/>
                <a:ext cx="2034497" cy="974979"/>
              </a:xfrm>
              <a:custGeom>
                <a:avLst/>
                <a:gdLst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11114 w 2408803"/>
                  <a:gd name="connsiteY9" fmla="*/ 386254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068662 w 2408803"/>
                  <a:gd name="connsiteY10" fmla="*/ 480847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28210 w 2408803"/>
                  <a:gd name="connsiteY11" fmla="*/ 654268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09687" h="974979">
                    <a:moveTo>
                      <a:pt x="893028" y="0"/>
                    </a:moveTo>
                    <a:lnTo>
                      <a:pt x="1528551" y="0"/>
                    </a:lnTo>
                    <a:lnTo>
                      <a:pt x="1523036" y="9360"/>
                    </a:lnTo>
                    <a:cubicBezTo>
                      <a:pt x="1514475" y="22169"/>
                      <a:pt x="1510534" y="24633"/>
                      <a:pt x="1509548" y="43354"/>
                    </a:cubicBezTo>
                    <a:cubicBezTo>
                      <a:pt x="1508234" y="68316"/>
                      <a:pt x="1516774" y="122839"/>
                      <a:pt x="1525314" y="141889"/>
                    </a:cubicBezTo>
                    <a:cubicBezTo>
                      <a:pt x="1533854" y="160939"/>
                      <a:pt x="1549619" y="143861"/>
                      <a:pt x="1560786" y="157656"/>
                    </a:cubicBezTo>
                    <a:cubicBezTo>
                      <a:pt x="1571953" y="171451"/>
                      <a:pt x="1552245" y="191814"/>
                      <a:pt x="1600199" y="212834"/>
                    </a:cubicBezTo>
                    <a:cubicBezTo>
                      <a:pt x="1648153" y="233854"/>
                      <a:pt x="1769022" y="262101"/>
                      <a:pt x="1848507" y="283778"/>
                    </a:cubicBezTo>
                    <a:cubicBezTo>
                      <a:pt x="1927992" y="305456"/>
                      <a:pt x="2014338" y="321222"/>
                      <a:pt x="2077107" y="342899"/>
                    </a:cubicBezTo>
                    <a:cubicBezTo>
                      <a:pt x="2139876" y="364576"/>
                      <a:pt x="2189959" y="382969"/>
                      <a:pt x="2225119" y="413843"/>
                    </a:cubicBezTo>
                    <a:cubicBezTo>
                      <a:pt x="2260279" y="444717"/>
                      <a:pt x="2270886" y="488072"/>
                      <a:pt x="2288068" y="528143"/>
                    </a:cubicBezTo>
                    <a:cubicBezTo>
                      <a:pt x="2305250" y="568214"/>
                      <a:pt x="2313809" y="602373"/>
                      <a:pt x="2328210" y="654268"/>
                    </a:cubicBezTo>
                    <a:cubicBezTo>
                      <a:pt x="2342611" y="706163"/>
                      <a:pt x="2361143" y="787618"/>
                      <a:pt x="2374472" y="839513"/>
                    </a:cubicBezTo>
                    <a:cubicBezTo>
                      <a:pt x="2387801" y="891408"/>
                      <a:pt x="2403221" y="944616"/>
                      <a:pt x="2408183" y="965637"/>
                    </a:cubicBezTo>
                    <a:cubicBezTo>
                      <a:pt x="2413145" y="986658"/>
                      <a:pt x="2404242" y="965637"/>
                      <a:pt x="2404242" y="965637"/>
                    </a:cubicBezTo>
                    <a:lnTo>
                      <a:pt x="1229711" y="969577"/>
                    </a:lnTo>
                    <a:cubicBezTo>
                      <a:pt x="951187" y="976803"/>
                      <a:pt x="614855" y="967607"/>
                      <a:pt x="0" y="965637"/>
                    </a:cubicBezTo>
                    <a:cubicBezTo>
                      <a:pt x="1971" y="922282"/>
                      <a:pt x="28158" y="771853"/>
                      <a:pt x="40448" y="693682"/>
                    </a:cubicBezTo>
                    <a:cubicBezTo>
                      <a:pt x="52738" y="615511"/>
                      <a:pt x="52254" y="572812"/>
                      <a:pt x="73740" y="496612"/>
                    </a:cubicBezTo>
                    <a:cubicBezTo>
                      <a:pt x="95226" y="420412"/>
                      <a:pt x="123138" y="405962"/>
                      <a:pt x="253395" y="354724"/>
                    </a:cubicBezTo>
                    <a:cubicBezTo>
                      <a:pt x="383652" y="303486"/>
                      <a:pt x="751024" y="225971"/>
                      <a:pt x="855280" y="189185"/>
                    </a:cubicBezTo>
                    <a:cubicBezTo>
                      <a:pt x="959536" y="152399"/>
                      <a:pt x="871046" y="149116"/>
                      <a:pt x="878929" y="134007"/>
                    </a:cubicBezTo>
                    <a:cubicBezTo>
                      <a:pt x="886812" y="118898"/>
                      <a:pt x="900606" y="122838"/>
                      <a:pt x="902576" y="98533"/>
                    </a:cubicBezTo>
                    <a:cubicBezTo>
                      <a:pt x="903561" y="86381"/>
                      <a:pt x="903726" y="67331"/>
                      <a:pt x="902083" y="47049"/>
                    </a:cubicBezTo>
                    <a:lnTo>
                      <a:pt x="893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205026" y="3158061"/>
                <a:ext cx="1664828" cy="1671156"/>
              </a:xfrm>
              <a:custGeom>
                <a:avLst/>
                <a:gdLst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8599 h 1649359"/>
                  <a:gd name="connsiteX1" fmla="*/ 52996 w 1664828"/>
                  <a:gd name="connsiteY1" fmla="*/ 1461237 h 1649359"/>
                  <a:gd name="connsiteX2" fmla="*/ 139706 w 1664828"/>
                  <a:gd name="connsiteY2" fmla="*/ 1335112 h 1649359"/>
                  <a:gd name="connsiteX3" fmla="*/ 187003 w 1664828"/>
                  <a:gd name="connsiteY3" fmla="*/ 1311464 h 1649359"/>
                  <a:gd name="connsiteX4" fmla="*/ 183061 w 1664828"/>
                  <a:gd name="connsiteY4" fmla="*/ 1228695 h 1649359"/>
                  <a:gd name="connsiteX5" fmla="*/ 155472 w 1664828"/>
                  <a:gd name="connsiteY5" fmla="*/ 1197164 h 1649359"/>
                  <a:gd name="connsiteX6" fmla="*/ 206709 w 1664828"/>
                  <a:gd name="connsiteY6" fmla="*/ 1118337 h 1649359"/>
                  <a:gd name="connsiteX7" fmla="*/ 254006 w 1664828"/>
                  <a:gd name="connsiteY7" fmla="*/ 1067099 h 1649359"/>
                  <a:gd name="connsiteX8" fmla="*/ 222475 w 1664828"/>
                  <a:gd name="connsiteY8" fmla="*/ 960681 h 1649359"/>
                  <a:gd name="connsiteX9" fmla="*/ 119999 w 1664828"/>
                  <a:gd name="connsiteY9" fmla="*/ 814850 h 1649359"/>
                  <a:gd name="connsiteX10" fmla="*/ 226416 w 1664828"/>
                  <a:gd name="connsiteY10" fmla="*/ 645371 h 1649359"/>
                  <a:gd name="connsiteX11" fmla="*/ 226416 w 1664828"/>
                  <a:gd name="connsiteY11" fmla="*/ 507423 h 1649359"/>
                  <a:gd name="connsiteX12" fmla="*/ 257947 w 1664828"/>
                  <a:gd name="connsiteY12" fmla="*/ 286706 h 1649359"/>
                  <a:gd name="connsiteX13" fmla="*/ 628437 w 1664828"/>
                  <a:gd name="connsiteY13" fmla="*/ 18692 h 1649359"/>
                  <a:gd name="connsiteX14" fmla="*/ 1069872 w 1664828"/>
                  <a:gd name="connsiteY14" fmla="*/ 38398 h 1649359"/>
                  <a:gd name="connsiteX15" fmla="*/ 1199937 w 1664828"/>
                  <a:gd name="connsiteY15" fmla="*/ 164523 h 1649359"/>
                  <a:gd name="connsiteX16" fmla="*/ 1361534 w 1664828"/>
                  <a:gd name="connsiteY16" fmla="*/ 227585 h 1649359"/>
                  <a:gd name="connsiteX17" fmla="*/ 1483716 w 1664828"/>
                  <a:gd name="connsiteY17" fmla="*/ 428595 h 1649359"/>
                  <a:gd name="connsiteX18" fmla="*/ 1436420 w 1664828"/>
                  <a:gd name="connsiteY18" fmla="*/ 617781 h 1649359"/>
                  <a:gd name="connsiteX19" fmla="*/ 1531013 w 1664828"/>
                  <a:gd name="connsiteY19" fmla="*/ 767554 h 1649359"/>
                  <a:gd name="connsiteX20" fmla="*/ 1503423 w 1664828"/>
                  <a:gd name="connsiteY20" fmla="*/ 968564 h 1649359"/>
                  <a:gd name="connsiteX21" fmla="*/ 1590134 w 1664828"/>
                  <a:gd name="connsiteY21" fmla="*/ 1082864 h 1649359"/>
                  <a:gd name="connsiteX22" fmla="*/ 1491599 w 1664828"/>
                  <a:gd name="connsiteY22" fmla="*/ 1331171 h 1649359"/>
                  <a:gd name="connsiteX23" fmla="*/ 1649254 w 1664828"/>
                  <a:gd name="connsiteY23" fmla="*/ 1469119 h 1649359"/>
                  <a:gd name="connsiteX24" fmla="*/ 1487658 w 1664828"/>
                  <a:gd name="connsiteY24" fmla="*/ 1611009 h 1649359"/>
                  <a:gd name="connsiteX25" fmla="*/ 131823 w 1664828"/>
                  <a:gd name="connsiteY25" fmla="*/ 1638599 h 1649359"/>
                  <a:gd name="connsiteX0" fmla="*/ 131823 w 1664828"/>
                  <a:gd name="connsiteY0" fmla="*/ 1638599 h 1671156"/>
                  <a:gd name="connsiteX1" fmla="*/ 52996 w 1664828"/>
                  <a:gd name="connsiteY1" fmla="*/ 1461237 h 1671156"/>
                  <a:gd name="connsiteX2" fmla="*/ 139706 w 1664828"/>
                  <a:gd name="connsiteY2" fmla="*/ 1335112 h 1671156"/>
                  <a:gd name="connsiteX3" fmla="*/ 187003 w 1664828"/>
                  <a:gd name="connsiteY3" fmla="*/ 1311464 h 1671156"/>
                  <a:gd name="connsiteX4" fmla="*/ 183061 w 1664828"/>
                  <a:gd name="connsiteY4" fmla="*/ 1228695 h 1671156"/>
                  <a:gd name="connsiteX5" fmla="*/ 155472 w 1664828"/>
                  <a:gd name="connsiteY5" fmla="*/ 1197164 h 1671156"/>
                  <a:gd name="connsiteX6" fmla="*/ 206709 w 1664828"/>
                  <a:gd name="connsiteY6" fmla="*/ 1118337 h 1671156"/>
                  <a:gd name="connsiteX7" fmla="*/ 254006 w 1664828"/>
                  <a:gd name="connsiteY7" fmla="*/ 1067099 h 1671156"/>
                  <a:gd name="connsiteX8" fmla="*/ 222475 w 1664828"/>
                  <a:gd name="connsiteY8" fmla="*/ 960681 h 1671156"/>
                  <a:gd name="connsiteX9" fmla="*/ 119999 w 1664828"/>
                  <a:gd name="connsiteY9" fmla="*/ 814850 h 1671156"/>
                  <a:gd name="connsiteX10" fmla="*/ 226416 w 1664828"/>
                  <a:gd name="connsiteY10" fmla="*/ 645371 h 1671156"/>
                  <a:gd name="connsiteX11" fmla="*/ 226416 w 1664828"/>
                  <a:gd name="connsiteY11" fmla="*/ 507423 h 1671156"/>
                  <a:gd name="connsiteX12" fmla="*/ 257947 w 1664828"/>
                  <a:gd name="connsiteY12" fmla="*/ 286706 h 1671156"/>
                  <a:gd name="connsiteX13" fmla="*/ 628437 w 1664828"/>
                  <a:gd name="connsiteY13" fmla="*/ 18692 h 1671156"/>
                  <a:gd name="connsiteX14" fmla="*/ 1069872 w 1664828"/>
                  <a:gd name="connsiteY14" fmla="*/ 38398 h 1671156"/>
                  <a:gd name="connsiteX15" fmla="*/ 1199937 w 1664828"/>
                  <a:gd name="connsiteY15" fmla="*/ 164523 h 1671156"/>
                  <a:gd name="connsiteX16" fmla="*/ 1361534 w 1664828"/>
                  <a:gd name="connsiteY16" fmla="*/ 227585 h 1671156"/>
                  <a:gd name="connsiteX17" fmla="*/ 1483716 w 1664828"/>
                  <a:gd name="connsiteY17" fmla="*/ 428595 h 1671156"/>
                  <a:gd name="connsiteX18" fmla="*/ 1436420 w 1664828"/>
                  <a:gd name="connsiteY18" fmla="*/ 617781 h 1671156"/>
                  <a:gd name="connsiteX19" fmla="*/ 1531013 w 1664828"/>
                  <a:gd name="connsiteY19" fmla="*/ 767554 h 1671156"/>
                  <a:gd name="connsiteX20" fmla="*/ 1503423 w 1664828"/>
                  <a:gd name="connsiteY20" fmla="*/ 968564 h 1671156"/>
                  <a:gd name="connsiteX21" fmla="*/ 1590134 w 1664828"/>
                  <a:gd name="connsiteY21" fmla="*/ 1082864 h 1671156"/>
                  <a:gd name="connsiteX22" fmla="*/ 1491599 w 1664828"/>
                  <a:gd name="connsiteY22" fmla="*/ 1331171 h 1671156"/>
                  <a:gd name="connsiteX23" fmla="*/ 1649254 w 1664828"/>
                  <a:gd name="connsiteY23" fmla="*/ 1469119 h 1671156"/>
                  <a:gd name="connsiteX24" fmla="*/ 1487658 w 1664828"/>
                  <a:gd name="connsiteY24" fmla="*/ 1654364 h 1671156"/>
                  <a:gd name="connsiteX25" fmla="*/ 131823 w 1664828"/>
                  <a:gd name="connsiteY25" fmla="*/ 1638599 h 16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4828" h="1671156">
                    <a:moveTo>
                      <a:pt x="131823" y="1638599"/>
                    </a:moveTo>
                    <a:cubicBezTo>
                      <a:pt x="-107287" y="1606411"/>
                      <a:pt x="51682" y="1511818"/>
                      <a:pt x="52996" y="1461237"/>
                    </a:cubicBezTo>
                    <a:cubicBezTo>
                      <a:pt x="54310" y="1410656"/>
                      <a:pt x="117372" y="1360074"/>
                      <a:pt x="139706" y="1335112"/>
                    </a:cubicBezTo>
                    <a:cubicBezTo>
                      <a:pt x="162040" y="1310150"/>
                      <a:pt x="179777" y="1329200"/>
                      <a:pt x="187003" y="1311464"/>
                    </a:cubicBezTo>
                    <a:cubicBezTo>
                      <a:pt x="194229" y="1293728"/>
                      <a:pt x="188316" y="1247745"/>
                      <a:pt x="183061" y="1228695"/>
                    </a:cubicBezTo>
                    <a:cubicBezTo>
                      <a:pt x="177806" y="1209645"/>
                      <a:pt x="151531" y="1215557"/>
                      <a:pt x="155472" y="1197164"/>
                    </a:cubicBezTo>
                    <a:cubicBezTo>
                      <a:pt x="159413" y="1178771"/>
                      <a:pt x="190287" y="1140014"/>
                      <a:pt x="206709" y="1118337"/>
                    </a:cubicBezTo>
                    <a:cubicBezTo>
                      <a:pt x="223131" y="1096660"/>
                      <a:pt x="251378" y="1093375"/>
                      <a:pt x="254006" y="1067099"/>
                    </a:cubicBezTo>
                    <a:cubicBezTo>
                      <a:pt x="256634" y="1040823"/>
                      <a:pt x="244810" y="1002722"/>
                      <a:pt x="222475" y="960681"/>
                    </a:cubicBezTo>
                    <a:cubicBezTo>
                      <a:pt x="200141" y="918639"/>
                      <a:pt x="119342" y="867402"/>
                      <a:pt x="119999" y="814850"/>
                    </a:cubicBezTo>
                    <a:cubicBezTo>
                      <a:pt x="120656" y="762298"/>
                      <a:pt x="208680" y="696609"/>
                      <a:pt x="226416" y="645371"/>
                    </a:cubicBezTo>
                    <a:cubicBezTo>
                      <a:pt x="244152" y="594133"/>
                      <a:pt x="221161" y="567200"/>
                      <a:pt x="226416" y="507423"/>
                    </a:cubicBezTo>
                    <a:cubicBezTo>
                      <a:pt x="231671" y="447646"/>
                      <a:pt x="190944" y="368161"/>
                      <a:pt x="257947" y="286706"/>
                    </a:cubicBezTo>
                    <a:cubicBezTo>
                      <a:pt x="324950" y="205251"/>
                      <a:pt x="493116" y="60077"/>
                      <a:pt x="628437" y="18692"/>
                    </a:cubicBezTo>
                    <a:cubicBezTo>
                      <a:pt x="763758" y="-22693"/>
                      <a:pt x="974622" y="14093"/>
                      <a:pt x="1069872" y="38398"/>
                    </a:cubicBezTo>
                    <a:cubicBezTo>
                      <a:pt x="1165122" y="62703"/>
                      <a:pt x="1194025" y="134962"/>
                      <a:pt x="1199937" y="164523"/>
                    </a:cubicBezTo>
                    <a:cubicBezTo>
                      <a:pt x="1245263" y="190142"/>
                      <a:pt x="1314238" y="183573"/>
                      <a:pt x="1361534" y="227585"/>
                    </a:cubicBezTo>
                    <a:cubicBezTo>
                      <a:pt x="1408830" y="271597"/>
                      <a:pt x="1471235" y="363562"/>
                      <a:pt x="1483716" y="428595"/>
                    </a:cubicBezTo>
                    <a:cubicBezTo>
                      <a:pt x="1496197" y="493628"/>
                      <a:pt x="1428537" y="561288"/>
                      <a:pt x="1436420" y="617781"/>
                    </a:cubicBezTo>
                    <a:cubicBezTo>
                      <a:pt x="1444303" y="674274"/>
                      <a:pt x="1519846" y="709090"/>
                      <a:pt x="1531013" y="767554"/>
                    </a:cubicBezTo>
                    <a:cubicBezTo>
                      <a:pt x="1542180" y="826018"/>
                      <a:pt x="1493569" y="916012"/>
                      <a:pt x="1503423" y="968564"/>
                    </a:cubicBezTo>
                    <a:cubicBezTo>
                      <a:pt x="1513277" y="1021116"/>
                      <a:pt x="1592105" y="1022430"/>
                      <a:pt x="1590134" y="1082864"/>
                    </a:cubicBezTo>
                    <a:cubicBezTo>
                      <a:pt x="1588163" y="1143298"/>
                      <a:pt x="1481746" y="1266795"/>
                      <a:pt x="1491599" y="1331171"/>
                    </a:cubicBezTo>
                    <a:cubicBezTo>
                      <a:pt x="1501452" y="1395547"/>
                      <a:pt x="1649911" y="1422479"/>
                      <a:pt x="1649254" y="1469119"/>
                    </a:cubicBezTo>
                    <a:cubicBezTo>
                      <a:pt x="1648597" y="1515759"/>
                      <a:pt x="1739906" y="1624147"/>
                      <a:pt x="1487658" y="1654364"/>
                    </a:cubicBezTo>
                    <a:cubicBezTo>
                      <a:pt x="1235410" y="1684581"/>
                      <a:pt x="370933" y="1670787"/>
                      <a:pt x="131823" y="16385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40"/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21330852" flipH="1">
              <a:off x="7112286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86888" y="3971505"/>
            <a:ext cx="1710677" cy="1671310"/>
            <a:chOff x="5186888" y="3971505"/>
            <a:chExt cx="1710677" cy="1671310"/>
          </a:xfrm>
        </p:grpSpPr>
        <p:sp>
          <p:nvSpPr>
            <p:cNvPr id="32" name="Freeform 31"/>
            <p:cNvSpPr/>
            <p:nvPr/>
          </p:nvSpPr>
          <p:spPr>
            <a:xfrm>
              <a:off x="5186888" y="3971505"/>
              <a:ext cx="1710677" cy="1594714"/>
            </a:xfrm>
            <a:custGeom>
              <a:avLst/>
              <a:gdLst>
                <a:gd name="connsiteX0" fmla="*/ 135705 w 2544508"/>
                <a:gd name="connsiteY0" fmla="*/ 2232087 h 2258950"/>
                <a:gd name="connsiteX1" fmla="*/ 194826 w 2544508"/>
                <a:gd name="connsiteY1" fmla="*/ 1834008 h 2258950"/>
                <a:gd name="connsiteX2" fmla="*/ 242122 w 2544508"/>
                <a:gd name="connsiteY2" fmla="*/ 1692118 h 2258950"/>
                <a:gd name="connsiteX3" fmla="*/ 356422 w 2544508"/>
                <a:gd name="connsiteY3" fmla="*/ 1636939 h 2258950"/>
                <a:gd name="connsiteX4" fmla="*/ 990985 w 2544508"/>
                <a:gd name="connsiteY4" fmla="*/ 1455635 h 2258950"/>
                <a:gd name="connsiteX5" fmla="*/ 987043 w 2544508"/>
                <a:gd name="connsiteY5" fmla="*/ 1459577 h 2258950"/>
                <a:gd name="connsiteX6" fmla="*/ 1038281 w 2544508"/>
                <a:gd name="connsiteY6" fmla="*/ 1364983 h 2258950"/>
                <a:gd name="connsiteX7" fmla="*/ 1026457 w 2544508"/>
                <a:gd name="connsiteY7" fmla="*/ 1254625 h 2258950"/>
                <a:gd name="connsiteX8" fmla="*/ 963395 w 2544508"/>
                <a:gd name="connsiteY8" fmla="*/ 1160032 h 2258950"/>
                <a:gd name="connsiteX9" fmla="*/ 916098 w 2544508"/>
                <a:gd name="connsiteY9" fmla="*/ 1053614 h 2258950"/>
                <a:gd name="connsiteX10" fmla="*/ 908216 w 2544508"/>
                <a:gd name="connsiteY10" fmla="*/ 970846 h 2258950"/>
                <a:gd name="connsiteX11" fmla="*/ 872743 w 2544508"/>
                <a:gd name="connsiteY11" fmla="*/ 939314 h 2258950"/>
                <a:gd name="connsiteX12" fmla="*/ 821505 w 2544508"/>
                <a:gd name="connsiteY12" fmla="*/ 852604 h 2258950"/>
                <a:gd name="connsiteX13" fmla="*/ 809681 w 2544508"/>
                <a:gd name="connsiteY13" fmla="*/ 742246 h 2258950"/>
                <a:gd name="connsiteX14" fmla="*/ 829388 w 2544508"/>
                <a:gd name="connsiteY14" fmla="*/ 687066 h 2258950"/>
                <a:gd name="connsiteX15" fmla="*/ 817564 w 2544508"/>
                <a:gd name="connsiteY15" fmla="*/ 596414 h 2258950"/>
                <a:gd name="connsiteX16" fmla="*/ 805740 w 2544508"/>
                <a:gd name="connsiteY16" fmla="*/ 501821 h 2258950"/>
                <a:gd name="connsiteX17" fmla="*/ 837271 w 2544508"/>
                <a:gd name="connsiteY17" fmla="*/ 332342 h 2258950"/>
                <a:gd name="connsiteX18" fmla="*/ 888509 w 2544508"/>
                <a:gd name="connsiteY18" fmla="*/ 210159 h 2258950"/>
                <a:gd name="connsiteX19" fmla="*/ 983102 w 2544508"/>
                <a:gd name="connsiteY19" fmla="*/ 127390 h 2258950"/>
                <a:gd name="connsiteX20" fmla="*/ 1191995 w 2544508"/>
                <a:gd name="connsiteY20" fmla="*/ 20973 h 2258950"/>
                <a:gd name="connsiteX21" fmla="*/ 1404829 w 2544508"/>
                <a:gd name="connsiteY21" fmla="*/ 1266 h 2258950"/>
                <a:gd name="connsiteX22" fmla="*/ 1574309 w 2544508"/>
                <a:gd name="connsiteY22" fmla="*/ 40680 h 2258950"/>
                <a:gd name="connsiteX23" fmla="*/ 1688609 w 2544508"/>
                <a:gd name="connsiteY23" fmla="*/ 99801 h 2258950"/>
                <a:gd name="connsiteX24" fmla="*/ 1731964 w 2544508"/>
                <a:gd name="connsiteY24" fmla="*/ 154980 h 2258950"/>
                <a:gd name="connsiteX25" fmla="*/ 1728022 w 2544508"/>
                <a:gd name="connsiteY25" fmla="*/ 233808 h 2258950"/>
                <a:gd name="connsiteX26" fmla="*/ 1763495 w 2544508"/>
                <a:gd name="connsiteY26" fmla="*/ 249573 h 2258950"/>
                <a:gd name="connsiteX27" fmla="*/ 1838381 w 2544508"/>
                <a:gd name="connsiteY27" fmla="*/ 308694 h 2258950"/>
                <a:gd name="connsiteX28" fmla="*/ 1865971 w 2544508"/>
                <a:gd name="connsiteY28" fmla="*/ 430877 h 2258950"/>
                <a:gd name="connsiteX29" fmla="*/ 1877795 w 2544508"/>
                <a:gd name="connsiteY29" fmla="*/ 600356 h 2258950"/>
                <a:gd name="connsiteX30" fmla="*/ 1858088 w 2544508"/>
                <a:gd name="connsiteY30" fmla="*/ 694949 h 2258950"/>
                <a:gd name="connsiteX31" fmla="*/ 1881736 w 2544508"/>
                <a:gd name="connsiteY31" fmla="*/ 758011 h 2258950"/>
                <a:gd name="connsiteX32" fmla="*/ 1838381 w 2544508"/>
                <a:gd name="connsiteY32" fmla="*/ 899901 h 2258950"/>
                <a:gd name="connsiteX33" fmla="*/ 1787143 w 2544508"/>
                <a:gd name="connsiteY33" fmla="*/ 966904 h 2258950"/>
                <a:gd name="connsiteX34" fmla="*/ 1787143 w 2544508"/>
                <a:gd name="connsiteY34" fmla="*/ 966904 h 2258950"/>
                <a:gd name="connsiteX35" fmla="*/ 1763495 w 2544508"/>
                <a:gd name="connsiteY35" fmla="*/ 986611 h 2258950"/>
                <a:gd name="connsiteX36" fmla="*/ 1739847 w 2544508"/>
                <a:gd name="connsiteY36" fmla="*/ 1128501 h 2258950"/>
                <a:gd name="connsiteX37" fmla="*/ 1668902 w 2544508"/>
                <a:gd name="connsiteY37" fmla="*/ 1258566 h 2258950"/>
                <a:gd name="connsiteX38" fmla="*/ 1645253 w 2544508"/>
                <a:gd name="connsiteY38" fmla="*/ 1309804 h 2258950"/>
                <a:gd name="connsiteX39" fmla="*/ 1661019 w 2544508"/>
                <a:gd name="connsiteY39" fmla="*/ 1408339 h 2258950"/>
                <a:gd name="connsiteX40" fmla="*/ 1728022 w 2544508"/>
                <a:gd name="connsiteY40" fmla="*/ 1491108 h 2258950"/>
                <a:gd name="connsiteX41" fmla="*/ 1984212 w 2544508"/>
                <a:gd name="connsiteY41" fmla="*/ 1550228 h 2258950"/>
                <a:gd name="connsiteX42" fmla="*/ 2212812 w 2544508"/>
                <a:gd name="connsiteY42" fmla="*/ 1609349 h 2258950"/>
                <a:gd name="connsiteX43" fmla="*/ 2346819 w 2544508"/>
                <a:gd name="connsiteY43" fmla="*/ 1652704 h 2258950"/>
                <a:gd name="connsiteX44" fmla="*/ 2461119 w 2544508"/>
                <a:gd name="connsiteY44" fmla="*/ 1696059 h 2258950"/>
                <a:gd name="connsiteX45" fmla="*/ 2496591 w 2544508"/>
                <a:gd name="connsiteY45" fmla="*/ 1849773 h 2258950"/>
                <a:gd name="connsiteX46" fmla="*/ 2524181 w 2544508"/>
                <a:gd name="connsiteY46" fmla="*/ 2050783 h 2258950"/>
                <a:gd name="connsiteX47" fmla="*/ 2543888 w 2544508"/>
                <a:gd name="connsiteY47" fmla="*/ 2232087 h 2258950"/>
                <a:gd name="connsiteX48" fmla="*/ 2539947 w 2544508"/>
                <a:gd name="connsiteY48" fmla="*/ 2232087 h 2258950"/>
                <a:gd name="connsiteX49" fmla="*/ 194826 w 2544508"/>
                <a:gd name="connsiteY49" fmla="*/ 2224204 h 2258950"/>
                <a:gd name="connsiteX50" fmla="*/ 135705 w 2544508"/>
                <a:gd name="connsiteY50" fmla="*/ 2232087 h 2258950"/>
                <a:gd name="connsiteX0" fmla="*/ 0 w 2408803"/>
                <a:gd name="connsiteY0" fmla="*/ 2232087 h 2261428"/>
                <a:gd name="connsiteX1" fmla="*/ 59121 w 2408803"/>
                <a:gd name="connsiteY1" fmla="*/ 1834008 h 2261428"/>
                <a:gd name="connsiteX2" fmla="*/ 106417 w 2408803"/>
                <a:gd name="connsiteY2" fmla="*/ 1692118 h 2261428"/>
                <a:gd name="connsiteX3" fmla="*/ 220717 w 2408803"/>
                <a:gd name="connsiteY3" fmla="*/ 1636939 h 2261428"/>
                <a:gd name="connsiteX4" fmla="*/ 855280 w 2408803"/>
                <a:gd name="connsiteY4" fmla="*/ 1455635 h 2261428"/>
                <a:gd name="connsiteX5" fmla="*/ 851338 w 2408803"/>
                <a:gd name="connsiteY5" fmla="*/ 1459577 h 2261428"/>
                <a:gd name="connsiteX6" fmla="*/ 902576 w 2408803"/>
                <a:gd name="connsiteY6" fmla="*/ 1364983 h 2261428"/>
                <a:gd name="connsiteX7" fmla="*/ 890752 w 2408803"/>
                <a:gd name="connsiteY7" fmla="*/ 1254625 h 2261428"/>
                <a:gd name="connsiteX8" fmla="*/ 827690 w 2408803"/>
                <a:gd name="connsiteY8" fmla="*/ 1160032 h 2261428"/>
                <a:gd name="connsiteX9" fmla="*/ 780393 w 2408803"/>
                <a:gd name="connsiteY9" fmla="*/ 1053614 h 2261428"/>
                <a:gd name="connsiteX10" fmla="*/ 772511 w 2408803"/>
                <a:gd name="connsiteY10" fmla="*/ 970846 h 2261428"/>
                <a:gd name="connsiteX11" fmla="*/ 737038 w 2408803"/>
                <a:gd name="connsiteY11" fmla="*/ 939314 h 2261428"/>
                <a:gd name="connsiteX12" fmla="*/ 685800 w 2408803"/>
                <a:gd name="connsiteY12" fmla="*/ 852604 h 2261428"/>
                <a:gd name="connsiteX13" fmla="*/ 673976 w 2408803"/>
                <a:gd name="connsiteY13" fmla="*/ 742246 h 2261428"/>
                <a:gd name="connsiteX14" fmla="*/ 693683 w 2408803"/>
                <a:gd name="connsiteY14" fmla="*/ 687066 h 2261428"/>
                <a:gd name="connsiteX15" fmla="*/ 681859 w 2408803"/>
                <a:gd name="connsiteY15" fmla="*/ 596414 h 2261428"/>
                <a:gd name="connsiteX16" fmla="*/ 670035 w 2408803"/>
                <a:gd name="connsiteY16" fmla="*/ 501821 h 2261428"/>
                <a:gd name="connsiteX17" fmla="*/ 701566 w 2408803"/>
                <a:gd name="connsiteY17" fmla="*/ 332342 h 2261428"/>
                <a:gd name="connsiteX18" fmla="*/ 752804 w 2408803"/>
                <a:gd name="connsiteY18" fmla="*/ 210159 h 2261428"/>
                <a:gd name="connsiteX19" fmla="*/ 847397 w 2408803"/>
                <a:gd name="connsiteY19" fmla="*/ 127390 h 2261428"/>
                <a:gd name="connsiteX20" fmla="*/ 1056290 w 2408803"/>
                <a:gd name="connsiteY20" fmla="*/ 20973 h 2261428"/>
                <a:gd name="connsiteX21" fmla="*/ 1269124 w 2408803"/>
                <a:gd name="connsiteY21" fmla="*/ 1266 h 2261428"/>
                <a:gd name="connsiteX22" fmla="*/ 1438604 w 2408803"/>
                <a:gd name="connsiteY22" fmla="*/ 40680 h 2261428"/>
                <a:gd name="connsiteX23" fmla="*/ 1552904 w 2408803"/>
                <a:gd name="connsiteY23" fmla="*/ 99801 h 2261428"/>
                <a:gd name="connsiteX24" fmla="*/ 1596259 w 2408803"/>
                <a:gd name="connsiteY24" fmla="*/ 154980 h 2261428"/>
                <a:gd name="connsiteX25" fmla="*/ 1592317 w 2408803"/>
                <a:gd name="connsiteY25" fmla="*/ 233808 h 2261428"/>
                <a:gd name="connsiteX26" fmla="*/ 1627790 w 2408803"/>
                <a:gd name="connsiteY26" fmla="*/ 249573 h 2261428"/>
                <a:gd name="connsiteX27" fmla="*/ 1702676 w 2408803"/>
                <a:gd name="connsiteY27" fmla="*/ 308694 h 2261428"/>
                <a:gd name="connsiteX28" fmla="*/ 1730266 w 2408803"/>
                <a:gd name="connsiteY28" fmla="*/ 430877 h 2261428"/>
                <a:gd name="connsiteX29" fmla="*/ 1742090 w 2408803"/>
                <a:gd name="connsiteY29" fmla="*/ 600356 h 2261428"/>
                <a:gd name="connsiteX30" fmla="*/ 1722383 w 2408803"/>
                <a:gd name="connsiteY30" fmla="*/ 694949 h 2261428"/>
                <a:gd name="connsiteX31" fmla="*/ 1746031 w 2408803"/>
                <a:gd name="connsiteY31" fmla="*/ 758011 h 2261428"/>
                <a:gd name="connsiteX32" fmla="*/ 1702676 w 2408803"/>
                <a:gd name="connsiteY32" fmla="*/ 899901 h 2261428"/>
                <a:gd name="connsiteX33" fmla="*/ 1651438 w 2408803"/>
                <a:gd name="connsiteY33" fmla="*/ 966904 h 2261428"/>
                <a:gd name="connsiteX34" fmla="*/ 1651438 w 2408803"/>
                <a:gd name="connsiteY34" fmla="*/ 966904 h 2261428"/>
                <a:gd name="connsiteX35" fmla="*/ 1627790 w 2408803"/>
                <a:gd name="connsiteY35" fmla="*/ 986611 h 2261428"/>
                <a:gd name="connsiteX36" fmla="*/ 1604142 w 2408803"/>
                <a:gd name="connsiteY36" fmla="*/ 1128501 h 2261428"/>
                <a:gd name="connsiteX37" fmla="*/ 1533197 w 2408803"/>
                <a:gd name="connsiteY37" fmla="*/ 1258566 h 2261428"/>
                <a:gd name="connsiteX38" fmla="*/ 1509548 w 2408803"/>
                <a:gd name="connsiteY38" fmla="*/ 1309804 h 2261428"/>
                <a:gd name="connsiteX39" fmla="*/ 1525314 w 2408803"/>
                <a:gd name="connsiteY39" fmla="*/ 1408339 h 2261428"/>
                <a:gd name="connsiteX40" fmla="*/ 1592317 w 2408803"/>
                <a:gd name="connsiteY40" fmla="*/ 1491108 h 2261428"/>
                <a:gd name="connsiteX41" fmla="*/ 1848507 w 2408803"/>
                <a:gd name="connsiteY41" fmla="*/ 1550228 h 2261428"/>
                <a:gd name="connsiteX42" fmla="*/ 2077107 w 2408803"/>
                <a:gd name="connsiteY42" fmla="*/ 1609349 h 2261428"/>
                <a:gd name="connsiteX43" fmla="*/ 2211114 w 2408803"/>
                <a:gd name="connsiteY43" fmla="*/ 1652704 h 2261428"/>
                <a:gd name="connsiteX44" fmla="*/ 2325414 w 2408803"/>
                <a:gd name="connsiteY44" fmla="*/ 1696059 h 2261428"/>
                <a:gd name="connsiteX45" fmla="*/ 2360886 w 2408803"/>
                <a:gd name="connsiteY45" fmla="*/ 1849773 h 2261428"/>
                <a:gd name="connsiteX46" fmla="*/ 2388476 w 2408803"/>
                <a:gd name="connsiteY46" fmla="*/ 2050783 h 2261428"/>
                <a:gd name="connsiteX47" fmla="*/ 2408183 w 2408803"/>
                <a:gd name="connsiteY47" fmla="*/ 2232087 h 2261428"/>
                <a:gd name="connsiteX48" fmla="*/ 2404242 w 2408803"/>
                <a:gd name="connsiteY48" fmla="*/ 2232087 h 2261428"/>
                <a:gd name="connsiteX49" fmla="*/ 59121 w 2408803"/>
                <a:gd name="connsiteY49" fmla="*/ 2224204 h 2261428"/>
                <a:gd name="connsiteX50" fmla="*/ 0 w 2408803"/>
                <a:gd name="connsiteY50" fmla="*/ 2232087 h 2261428"/>
                <a:gd name="connsiteX0" fmla="*/ 241 w 2409044"/>
                <a:gd name="connsiteY0" fmla="*/ 2232087 h 2245516"/>
                <a:gd name="connsiteX1" fmla="*/ 59362 w 2409044"/>
                <a:gd name="connsiteY1" fmla="*/ 1834008 h 2245516"/>
                <a:gd name="connsiteX2" fmla="*/ 106658 w 2409044"/>
                <a:gd name="connsiteY2" fmla="*/ 1692118 h 2245516"/>
                <a:gd name="connsiteX3" fmla="*/ 220958 w 2409044"/>
                <a:gd name="connsiteY3" fmla="*/ 1636939 h 2245516"/>
                <a:gd name="connsiteX4" fmla="*/ 855521 w 2409044"/>
                <a:gd name="connsiteY4" fmla="*/ 1455635 h 2245516"/>
                <a:gd name="connsiteX5" fmla="*/ 851579 w 2409044"/>
                <a:gd name="connsiteY5" fmla="*/ 1459577 h 2245516"/>
                <a:gd name="connsiteX6" fmla="*/ 902817 w 2409044"/>
                <a:gd name="connsiteY6" fmla="*/ 1364983 h 2245516"/>
                <a:gd name="connsiteX7" fmla="*/ 890993 w 2409044"/>
                <a:gd name="connsiteY7" fmla="*/ 1254625 h 2245516"/>
                <a:gd name="connsiteX8" fmla="*/ 827931 w 2409044"/>
                <a:gd name="connsiteY8" fmla="*/ 1160032 h 2245516"/>
                <a:gd name="connsiteX9" fmla="*/ 780634 w 2409044"/>
                <a:gd name="connsiteY9" fmla="*/ 1053614 h 2245516"/>
                <a:gd name="connsiteX10" fmla="*/ 772752 w 2409044"/>
                <a:gd name="connsiteY10" fmla="*/ 970846 h 2245516"/>
                <a:gd name="connsiteX11" fmla="*/ 737279 w 2409044"/>
                <a:gd name="connsiteY11" fmla="*/ 939314 h 2245516"/>
                <a:gd name="connsiteX12" fmla="*/ 686041 w 2409044"/>
                <a:gd name="connsiteY12" fmla="*/ 852604 h 2245516"/>
                <a:gd name="connsiteX13" fmla="*/ 674217 w 2409044"/>
                <a:gd name="connsiteY13" fmla="*/ 742246 h 2245516"/>
                <a:gd name="connsiteX14" fmla="*/ 693924 w 2409044"/>
                <a:gd name="connsiteY14" fmla="*/ 687066 h 2245516"/>
                <a:gd name="connsiteX15" fmla="*/ 682100 w 2409044"/>
                <a:gd name="connsiteY15" fmla="*/ 596414 h 2245516"/>
                <a:gd name="connsiteX16" fmla="*/ 670276 w 2409044"/>
                <a:gd name="connsiteY16" fmla="*/ 501821 h 2245516"/>
                <a:gd name="connsiteX17" fmla="*/ 701807 w 2409044"/>
                <a:gd name="connsiteY17" fmla="*/ 332342 h 2245516"/>
                <a:gd name="connsiteX18" fmla="*/ 753045 w 2409044"/>
                <a:gd name="connsiteY18" fmla="*/ 210159 h 2245516"/>
                <a:gd name="connsiteX19" fmla="*/ 847638 w 2409044"/>
                <a:gd name="connsiteY19" fmla="*/ 127390 h 2245516"/>
                <a:gd name="connsiteX20" fmla="*/ 1056531 w 2409044"/>
                <a:gd name="connsiteY20" fmla="*/ 20973 h 2245516"/>
                <a:gd name="connsiteX21" fmla="*/ 1269365 w 2409044"/>
                <a:gd name="connsiteY21" fmla="*/ 1266 h 2245516"/>
                <a:gd name="connsiteX22" fmla="*/ 1438845 w 2409044"/>
                <a:gd name="connsiteY22" fmla="*/ 40680 h 2245516"/>
                <a:gd name="connsiteX23" fmla="*/ 1553145 w 2409044"/>
                <a:gd name="connsiteY23" fmla="*/ 99801 h 2245516"/>
                <a:gd name="connsiteX24" fmla="*/ 1596500 w 2409044"/>
                <a:gd name="connsiteY24" fmla="*/ 154980 h 2245516"/>
                <a:gd name="connsiteX25" fmla="*/ 1592558 w 2409044"/>
                <a:gd name="connsiteY25" fmla="*/ 233808 h 2245516"/>
                <a:gd name="connsiteX26" fmla="*/ 1628031 w 2409044"/>
                <a:gd name="connsiteY26" fmla="*/ 249573 h 2245516"/>
                <a:gd name="connsiteX27" fmla="*/ 1702917 w 2409044"/>
                <a:gd name="connsiteY27" fmla="*/ 308694 h 2245516"/>
                <a:gd name="connsiteX28" fmla="*/ 1730507 w 2409044"/>
                <a:gd name="connsiteY28" fmla="*/ 430877 h 2245516"/>
                <a:gd name="connsiteX29" fmla="*/ 1742331 w 2409044"/>
                <a:gd name="connsiteY29" fmla="*/ 600356 h 2245516"/>
                <a:gd name="connsiteX30" fmla="*/ 1722624 w 2409044"/>
                <a:gd name="connsiteY30" fmla="*/ 694949 h 2245516"/>
                <a:gd name="connsiteX31" fmla="*/ 1746272 w 2409044"/>
                <a:gd name="connsiteY31" fmla="*/ 758011 h 2245516"/>
                <a:gd name="connsiteX32" fmla="*/ 1702917 w 2409044"/>
                <a:gd name="connsiteY32" fmla="*/ 899901 h 2245516"/>
                <a:gd name="connsiteX33" fmla="*/ 1651679 w 2409044"/>
                <a:gd name="connsiteY33" fmla="*/ 966904 h 2245516"/>
                <a:gd name="connsiteX34" fmla="*/ 1651679 w 2409044"/>
                <a:gd name="connsiteY34" fmla="*/ 966904 h 2245516"/>
                <a:gd name="connsiteX35" fmla="*/ 1628031 w 2409044"/>
                <a:gd name="connsiteY35" fmla="*/ 986611 h 2245516"/>
                <a:gd name="connsiteX36" fmla="*/ 1604383 w 2409044"/>
                <a:gd name="connsiteY36" fmla="*/ 1128501 h 2245516"/>
                <a:gd name="connsiteX37" fmla="*/ 1533438 w 2409044"/>
                <a:gd name="connsiteY37" fmla="*/ 1258566 h 2245516"/>
                <a:gd name="connsiteX38" fmla="*/ 1509789 w 2409044"/>
                <a:gd name="connsiteY38" fmla="*/ 1309804 h 2245516"/>
                <a:gd name="connsiteX39" fmla="*/ 1525555 w 2409044"/>
                <a:gd name="connsiteY39" fmla="*/ 1408339 h 2245516"/>
                <a:gd name="connsiteX40" fmla="*/ 1592558 w 2409044"/>
                <a:gd name="connsiteY40" fmla="*/ 1491108 h 2245516"/>
                <a:gd name="connsiteX41" fmla="*/ 1848748 w 2409044"/>
                <a:gd name="connsiteY41" fmla="*/ 1550228 h 2245516"/>
                <a:gd name="connsiteX42" fmla="*/ 2077348 w 2409044"/>
                <a:gd name="connsiteY42" fmla="*/ 1609349 h 2245516"/>
                <a:gd name="connsiteX43" fmla="*/ 2211355 w 2409044"/>
                <a:gd name="connsiteY43" fmla="*/ 1652704 h 2245516"/>
                <a:gd name="connsiteX44" fmla="*/ 2325655 w 2409044"/>
                <a:gd name="connsiteY44" fmla="*/ 1696059 h 2245516"/>
                <a:gd name="connsiteX45" fmla="*/ 2361127 w 2409044"/>
                <a:gd name="connsiteY45" fmla="*/ 1849773 h 2245516"/>
                <a:gd name="connsiteX46" fmla="*/ 2388717 w 2409044"/>
                <a:gd name="connsiteY46" fmla="*/ 2050783 h 2245516"/>
                <a:gd name="connsiteX47" fmla="*/ 2408424 w 2409044"/>
                <a:gd name="connsiteY47" fmla="*/ 2232087 h 2245516"/>
                <a:gd name="connsiteX48" fmla="*/ 2404483 w 2409044"/>
                <a:gd name="connsiteY48" fmla="*/ 2232087 h 2245516"/>
                <a:gd name="connsiteX49" fmla="*/ 59362 w 2409044"/>
                <a:gd name="connsiteY49" fmla="*/ 2224204 h 2245516"/>
                <a:gd name="connsiteX50" fmla="*/ 241 w 2409044"/>
                <a:gd name="connsiteY50" fmla="*/ 2232087 h 2245516"/>
                <a:gd name="connsiteX0" fmla="*/ 62062 w 2470865"/>
                <a:gd name="connsiteY0" fmla="*/ 2232087 h 2262785"/>
                <a:gd name="connsiteX1" fmla="*/ 121183 w 2470865"/>
                <a:gd name="connsiteY1" fmla="*/ 1834008 h 2262785"/>
                <a:gd name="connsiteX2" fmla="*/ 168479 w 2470865"/>
                <a:gd name="connsiteY2" fmla="*/ 1692118 h 2262785"/>
                <a:gd name="connsiteX3" fmla="*/ 282779 w 2470865"/>
                <a:gd name="connsiteY3" fmla="*/ 1636939 h 2262785"/>
                <a:gd name="connsiteX4" fmla="*/ 917342 w 2470865"/>
                <a:gd name="connsiteY4" fmla="*/ 1455635 h 2262785"/>
                <a:gd name="connsiteX5" fmla="*/ 913400 w 2470865"/>
                <a:gd name="connsiteY5" fmla="*/ 1459577 h 2262785"/>
                <a:gd name="connsiteX6" fmla="*/ 964638 w 2470865"/>
                <a:gd name="connsiteY6" fmla="*/ 1364983 h 2262785"/>
                <a:gd name="connsiteX7" fmla="*/ 952814 w 2470865"/>
                <a:gd name="connsiteY7" fmla="*/ 1254625 h 2262785"/>
                <a:gd name="connsiteX8" fmla="*/ 889752 w 2470865"/>
                <a:gd name="connsiteY8" fmla="*/ 1160032 h 2262785"/>
                <a:gd name="connsiteX9" fmla="*/ 842455 w 2470865"/>
                <a:gd name="connsiteY9" fmla="*/ 1053614 h 2262785"/>
                <a:gd name="connsiteX10" fmla="*/ 834573 w 2470865"/>
                <a:gd name="connsiteY10" fmla="*/ 970846 h 2262785"/>
                <a:gd name="connsiteX11" fmla="*/ 799100 w 2470865"/>
                <a:gd name="connsiteY11" fmla="*/ 939314 h 2262785"/>
                <a:gd name="connsiteX12" fmla="*/ 747862 w 2470865"/>
                <a:gd name="connsiteY12" fmla="*/ 852604 h 2262785"/>
                <a:gd name="connsiteX13" fmla="*/ 736038 w 2470865"/>
                <a:gd name="connsiteY13" fmla="*/ 742246 h 2262785"/>
                <a:gd name="connsiteX14" fmla="*/ 755745 w 2470865"/>
                <a:gd name="connsiteY14" fmla="*/ 687066 h 2262785"/>
                <a:gd name="connsiteX15" fmla="*/ 743921 w 2470865"/>
                <a:gd name="connsiteY15" fmla="*/ 596414 h 2262785"/>
                <a:gd name="connsiteX16" fmla="*/ 732097 w 2470865"/>
                <a:gd name="connsiteY16" fmla="*/ 501821 h 2262785"/>
                <a:gd name="connsiteX17" fmla="*/ 763628 w 2470865"/>
                <a:gd name="connsiteY17" fmla="*/ 332342 h 2262785"/>
                <a:gd name="connsiteX18" fmla="*/ 814866 w 2470865"/>
                <a:gd name="connsiteY18" fmla="*/ 210159 h 2262785"/>
                <a:gd name="connsiteX19" fmla="*/ 909459 w 2470865"/>
                <a:gd name="connsiteY19" fmla="*/ 127390 h 2262785"/>
                <a:gd name="connsiteX20" fmla="*/ 1118352 w 2470865"/>
                <a:gd name="connsiteY20" fmla="*/ 20973 h 2262785"/>
                <a:gd name="connsiteX21" fmla="*/ 1331186 w 2470865"/>
                <a:gd name="connsiteY21" fmla="*/ 1266 h 2262785"/>
                <a:gd name="connsiteX22" fmla="*/ 1500666 w 2470865"/>
                <a:gd name="connsiteY22" fmla="*/ 40680 h 2262785"/>
                <a:gd name="connsiteX23" fmla="*/ 1614966 w 2470865"/>
                <a:gd name="connsiteY23" fmla="*/ 99801 h 2262785"/>
                <a:gd name="connsiteX24" fmla="*/ 1658321 w 2470865"/>
                <a:gd name="connsiteY24" fmla="*/ 154980 h 2262785"/>
                <a:gd name="connsiteX25" fmla="*/ 1654379 w 2470865"/>
                <a:gd name="connsiteY25" fmla="*/ 233808 h 2262785"/>
                <a:gd name="connsiteX26" fmla="*/ 1689852 w 2470865"/>
                <a:gd name="connsiteY26" fmla="*/ 249573 h 2262785"/>
                <a:gd name="connsiteX27" fmla="*/ 1764738 w 2470865"/>
                <a:gd name="connsiteY27" fmla="*/ 308694 h 2262785"/>
                <a:gd name="connsiteX28" fmla="*/ 1792328 w 2470865"/>
                <a:gd name="connsiteY28" fmla="*/ 430877 h 2262785"/>
                <a:gd name="connsiteX29" fmla="*/ 1804152 w 2470865"/>
                <a:gd name="connsiteY29" fmla="*/ 600356 h 2262785"/>
                <a:gd name="connsiteX30" fmla="*/ 1784445 w 2470865"/>
                <a:gd name="connsiteY30" fmla="*/ 694949 h 2262785"/>
                <a:gd name="connsiteX31" fmla="*/ 1808093 w 2470865"/>
                <a:gd name="connsiteY31" fmla="*/ 758011 h 2262785"/>
                <a:gd name="connsiteX32" fmla="*/ 1764738 w 2470865"/>
                <a:gd name="connsiteY32" fmla="*/ 899901 h 2262785"/>
                <a:gd name="connsiteX33" fmla="*/ 1713500 w 2470865"/>
                <a:gd name="connsiteY33" fmla="*/ 966904 h 2262785"/>
                <a:gd name="connsiteX34" fmla="*/ 1713500 w 2470865"/>
                <a:gd name="connsiteY34" fmla="*/ 966904 h 2262785"/>
                <a:gd name="connsiteX35" fmla="*/ 1689852 w 2470865"/>
                <a:gd name="connsiteY35" fmla="*/ 986611 h 2262785"/>
                <a:gd name="connsiteX36" fmla="*/ 1666204 w 2470865"/>
                <a:gd name="connsiteY36" fmla="*/ 1128501 h 2262785"/>
                <a:gd name="connsiteX37" fmla="*/ 1595259 w 2470865"/>
                <a:gd name="connsiteY37" fmla="*/ 1258566 h 2262785"/>
                <a:gd name="connsiteX38" fmla="*/ 1571610 w 2470865"/>
                <a:gd name="connsiteY38" fmla="*/ 1309804 h 2262785"/>
                <a:gd name="connsiteX39" fmla="*/ 1587376 w 2470865"/>
                <a:gd name="connsiteY39" fmla="*/ 1408339 h 2262785"/>
                <a:gd name="connsiteX40" fmla="*/ 1654379 w 2470865"/>
                <a:gd name="connsiteY40" fmla="*/ 1491108 h 2262785"/>
                <a:gd name="connsiteX41" fmla="*/ 1910569 w 2470865"/>
                <a:gd name="connsiteY41" fmla="*/ 1550228 h 2262785"/>
                <a:gd name="connsiteX42" fmla="*/ 2139169 w 2470865"/>
                <a:gd name="connsiteY42" fmla="*/ 1609349 h 2262785"/>
                <a:gd name="connsiteX43" fmla="*/ 2273176 w 2470865"/>
                <a:gd name="connsiteY43" fmla="*/ 1652704 h 2262785"/>
                <a:gd name="connsiteX44" fmla="*/ 2387476 w 2470865"/>
                <a:gd name="connsiteY44" fmla="*/ 1696059 h 2262785"/>
                <a:gd name="connsiteX45" fmla="*/ 2422948 w 2470865"/>
                <a:gd name="connsiteY45" fmla="*/ 1849773 h 2262785"/>
                <a:gd name="connsiteX46" fmla="*/ 2450538 w 2470865"/>
                <a:gd name="connsiteY46" fmla="*/ 2050783 h 2262785"/>
                <a:gd name="connsiteX47" fmla="*/ 2470245 w 2470865"/>
                <a:gd name="connsiteY47" fmla="*/ 2232087 h 2262785"/>
                <a:gd name="connsiteX48" fmla="*/ 2466304 w 2470865"/>
                <a:gd name="connsiteY48" fmla="*/ 2232087 h 2262785"/>
                <a:gd name="connsiteX49" fmla="*/ 1090762 w 2470865"/>
                <a:gd name="connsiteY49" fmla="*/ 2228145 h 2262785"/>
                <a:gd name="connsiteX50" fmla="*/ 62062 w 2470865"/>
                <a:gd name="connsiteY50" fmla="*/ 2232087 h 2262785"/>
                <a:gd name="connsiteX0" fmla="*/ 18957 w 2427760"/>
                <a:gd name="connsiteY0" fmla="*/ 2232087 h 2256644"/>
                <a:gd name="connsiteX1" fmla="*/ 78078 w 2427760"/>
                <a:gd name="connsiteY1" fmla="*/ 1834008 h 2256644"/>
                <a:gd name="connsiteX2" fmla="*/ 125374 w 2427760"/>
                <a:gd name="connsiteY2" fmla="*/ 1692118 h 2256644"/>
                <a:gd name="connsiteX3" fmla="*/ 239674 w 2427760"/>
                <a:gd name="connsiteY3" fmla="*/ 1636939 h 2256644"/>
                <a:gd name="connsiteX4" fmla="*/ 874237 w 2427760"/>
                <a:gd name="connsiteY4" fmla="*/ 1455635 h 2256644"/>
                <a:gd name="connsiteX5" fmla="*/ 870295 w 2427760"/>
                <a:gd name="connsiteY5" fmla="*/ 1459577 h 2256644"/>
                <a:gd name="connsiteX6" fmla="*/ 921533 w 2427760"/>
                <a:gd name="connsiteY6" fmla="*/ 1364983 h 2256644"/>
                <a:gd name="connsiteX7" fmla="*/ 909709 w 2427760"/>
                <a:gd name="connsiteY7" fmla="*/ 1254625 h 2256644"/>
                <a:gd name="connsiteX8" fmla="*/ 846647 w 2427760"/>
                <a:gd name="connsiteY8" fmla="*/ 1160032 h 2256644"/>
                <a:gd name="connsiteX9" fmla="*/ 799350 w 2427760"/>
                <a:gd name="connsiteY9" fmla="*/ 1053614 h 2256644"/>
                <a:gd name="connsiteX10" fmla="*/ 791468 w 2427760"/>
                <a:gd name="connsiteY10" fmla="*/ 970846 h 2256644"/>
                <a:gd name="connsiteX11" fmla="*/ 755995 w 2427760"/>
                <a:gd name="connsiteY11" fmla="*/ 939314 h 2256644"/>
                <a:gd name="connsiteX12" fmla="*/ 704757 w 2427760"/>
                <a:gd name="connsiteY12" fmla="*/ 852604 h 2256644"/>
                <a:gd name="connsiteX13" fmla="*/ 692933 w 2427760"/>
                <a:gd name="connsiteY13" fmla="*/ 742246 h 2256644"/>
                <a:gd name="connsiteX14" fmla="*/ 712640 w 2427760"/>
                <a:gd name="connsiteY14" fmla="*/ 687066 h 2256644"/>
                <a:gd name="connsiteX15" fmla="*/ 700816 w 2427760"/>
                <a:gd name="connsiteY15" fmla="*/ 596414 h 2256644"/>
                <a:gd name="connsiteX16" fmla="*/ 688992 w 2427760"/>
                <a:gd name="connsiteY16" fmla="*/ 501821 h 2256644"/>
                <a:gd name="connsiteX17" fmla="*/ 720523 w 2427760"/>
                <a:gd name="connsiteY17" fmla="*/ 332342 h 2256644"/>
                <a:gd name="connsiteX18" fmla="*/ 771761 w 2427760"/>
                <a:gd name="connsiteY18" fmla="*/ 210159 h 2256644"/>
                <a:gd name="connsiteX19" fmla="*/ 866354 w 2427760"/>
                <a:gd name="connsiteY19" fmla="*/ 127390 h 2256644"/>
                <a:gd name="connsiteX20" fmla="*/ 1075247 w 2427760"/>
                <a:gd name="connsiteY20" fmla="*/ 20973 h 2256644"/>
                <a:gd name="connsiteX21" fmla="*/ 1288081 w 2427760"/>
                <a:gd name="connsiteY21" fmla="*/ 1266 h 2256644"/>
                <a:gd name="connsiteX22" fmla="*/ 1457561 w 2427760"/>
                <a:gd name="connsiteY22" fmla="*/ 40680 h 2256644"/>
                <a:gd name="connsiteX23" fmla="*/ 1571861 w 2427760"/>
                <a:gd name="connsiteY23" fmla="*/ 99801 h 2256644"/>
                <a:gd name="connsiteX24" fmla="*/ 1615216 w 2427760"/>
                <a:gd name="connsiteY24" fmla="*/ 154980 h 2256644"/>
                <a:gd name="connsiteX25" fmla="*/ 1611274 w 2427760"/>
                <a:gd name="connsiteY25" fmla="*/ 233808 h 2256644"/>
                <a:gd name="connsiteX26" fmla="*/ 1646747 w 2427760"/>
                <a:gd name="connsiteY26" fmla="*/ 249573 h 2256644"/>
                <a:gd name="connsiteX27" fmla="*/ 1721633 w 2427760"/>
                <a:gd name="connsiteY27" fmla="*/ 308694 h 2256644"/>
                <a:gd name="connsiteX28" fmla="*/ 1749223 w 2427760"/>
                <a:gd name="connsiteY28" fmla="*/ 430877 h 2256644"/>
                <a:gd name="connsiteX29" fmla="*/ 1761047 w 2427760"/>
                <a:gd name="connsiteY29" fmla="*/ 600356 h 2256644"/>
                <a:gd name="connsiteX30" fmla="*/ 1741340 w 2427760"/>
                <a:gd name="connsiteY30" fmla="*/ 694949 h 2256644"/>
                <a:gd name="connsiteX31" fmla="*/ 1764988 w 2427760"/>
                <a:gd name="connsiteY31" fmla="*/ 758011 h 2256644"/>
                <a:gd name="connsiteX32" fmla="*/ 1721633 w 2427760"/>
                <a:gd name="connsiteY32" fmla="*/ 899901 h 2256644"/>
                <a:gd name="connsiteX33" fmla="*/ 1670395 w 2427760"/>
                <a:gd name="connsiteY33" fmla="*/ 966904 h 2256644"/>
                <a:gd name="connsiteX34" fmla="*/ 1670395 w 2427760"/>
                <a:gd name="connsiteY34" fmla="*/ 966904 h 2256644"/>
                <a:gd name="connsiteX35" fmla="*/ 1646747 w 2427760"/>
                <a:gd name="connsiteY35" fmla="*/ 986611 h 2256644"/>
                <a:gd name="connsiteX36" fmla="*/ 1623099 w 2427760"/>
                <a:gd name="connsiteY36" fmla="*/ 1128501 h 2256644"/>
                <a:gd name="connsiteX37" fmla="*/ 1552154 w 2427760"/>
                <a:gd name="connsiteY37" fmla="*/ 1258566 h 2256644"/>
                <a:gd name="connsiteX38" fmla="*/ 1528505 w 2427760"/>
                <a:gd name="connsiteY38" fmla="*/ 1309804 h 2256644"/>
                <a:gd name="connsiteX39" fmla="*/ 1544271 w 2427760"/>
                <a:gd name="connsiteY39" fmla="*/ 1408339 h 2256644"/>
                <a:gd name="connsiteX40" fmla="*/ 1611274 w 2427760"/>
                <a:gd name="connsiteY40" fmla="*/ 1491108 h 2256644"/>
                <a:gd name="connsiteX41" fmla="*/ 1867464 w 2427760"/>
                <a:gd name="connsiteY41" fmla="*/ 1550228 h 2256644"/>
                <a:gd name="connsiteX42" fmla="*/ 2096064 w 2427760"/>
                <a:gd name="connsiteY42" fmla="*/ 1609349 h 2256644"/>
                <a:gd name="connsiteX43" fmla="*/ 2230071 w 2427760"/>
                <a:gd name="connsiteY43" fmla="*/ 1652704 h 2256644"/>
                <a:gd name="connsiteX44" fmla="*/ 2344371 w 2427760"/>
                <a:gd name="connsiteY44" fmla="*/ 1696059 h 2256644"/>
                <a:gd name="connsiteX45" fmla="*/ 2379843 w 2427760"/>
                <a:gd name="connsiteY45" fmla="*/ 1849773 h 2256644"/>
                <a:gd name="connsiteX46" fmla="*/ 2407433 w 2427760"/>
                <a:gd name="connsiteY46" fmla="*/ 2050783 h 2256644"/>
                <a:gd name="connsiteX47" fmla="*/ 2427140 w 2427760"/>
                <a:gd name="connsiteY47" fmla="*/ 2232087 h 2256644"/>
                <a:gd name="connsiteX48" fmla="*/ 2423199 w 2427760"/>
                <a:gd name="connsiteY48" fmla="*/ 2232087 h 2256644"/>
                <a:gd name="connsiteX49" fmla="*/ 440685 w 2427760"/>
                <a:gd name="connsiteY49" fmla="*/ 2208438 h 2256644"/>
                <a:gd name="connsiteX50" fmla="*/ 18957 w 2427760"/>
                <a:gd name="connsiteY50" fmla="*/ 2232087 h 2256644"/>
                <a:gd name="connsiteX0" fmla="*/ 18957 w 2427760"/>
                <a:gd name="connsiteY0" fmla="*/ 2232087 h 2255961"/>
                <a:gd name="connsiteX1" fmla="*/ 78078 w 2427760"/>
                <a:gd name="connsiteY1" fmla="*/ 1834008 h 2255961"/>
                <a:gd name="connsiteX2" fmla="*/ 125374 w 2427760"/>
                <a:gd name="connsiteY2" fmla="*/ 1692118 h 2255961"/>
                <a:gd name="connsiteX3" fmla="*/ 239674 w 2427760"/>
                <a:gd name="connsiteY3" fmla="*/ 1636939 h 2255961"/>
                <a:gd name="connsiteX4" fmla="*/ 874237 w 2427760"/>
                <a:gd name="connsiteY4" fmla="*/ 1455635 h 2255961"/>
                <a:gd name="connsiteX5" fmla="*/ 870295 w 2427760"/>
                <a:gd name="connsiteY5" fmla="*/ 1459577 h 2255961"/>
                <a:gd name="connsiteX6" fmla="*/ 921533 w 2427760"/>
                <a:gd name="connsiteY6" fmla="*/ 1364983 h 2255961"/>
                <a:gd name="connsiteX7" fmla="*/ 909709 w 2427760"/>
                <a:gd name="connsiteY7" fmla="*/ 1254625 h 2255961"/>
                <a:gd name="connsiteX8" fmla="*/ 846647 w 2427760"/>
                <a:gd name="connsiteY8" fmla="*/ 1160032 h 2255961"/>
                <a:gd name="connsiteX9" fmla="*/ 799350 w 2427760"/>
                <a:gd name="connsiteY9" fmla="*/ 1053614 h 2255961"/>
                <a:gd name="connsiteX10" fmla="*/ 791468 w 2427760"/>
                <a:gd name="connsiteY10" fmla="*/ 970846 h 2255961"/>
                <a:gd name="connsiteX11" fmla="*/ 755995 w 2427760"/>
                <a:gd name="connsiteY11" fmla="*/ 939314 h 2255961"/>
                <a:gd name="connsiteX12" fmla="*/ 704757 w 2427760"/>
                <a:gd name="connsiteY12" fmla="*/ 852604 h 2255961"/>
                <a:gd name="connsiteX13" fmla="*/ 692933 w 2427760"/>
                <a:gd name="connsiteY13" fmla="*/ 742246 h 2255961"/>
                <a:gd name="connsiteX14" fmla="*/ 712640 w 2427760"/>
                <a:gd name="connsiteY14" fmla="*/ 687066 h 2255961"/>
                <a:gd name="connsiteX15" fmla="*/ 700816 w 2427760"/>
                <a:gd name="connsiteY15" fmla="*/ 596414 h 2255961"/>
                <a:gd name="connsiteX16" fmla="*/ 688992 w 2427760"/>
                <a:gd name="connsiteY16" fmla="*/ 501821 h 2255961"/>
                <a:gd name="connsiteX17" fmla="*/ 720523 w 2427760"/>
                <a:gd name="connsiteY17" fmla="*/ 332342 h 2255961"/>
                <a:gd name="connsiteX18" fmla="*/ 771761 w 2427760"/>
                <a:gd name="connsiteY18" fmla="*/ 210159 h 2255961"/>
                <a:gd name="connsiteX19" fmla="*/ 866354 w 2427760"/>
                <a:gd name="connsiteY19" fmla="*/ 127390 h 2255961"/>
                <a:gd name="connsiteX20" fmla="*/ 1075247 w 2427760"/>
                <a:gd name="connsiteY20" fmla="*/ 20973 h 2255961"/>
                <a:gd name="connsiteX21" fmla="*/ 1288081 w 2427760"/>
                <a:gd name="connsiteY21" fmla="*/ 1266 h 2255961"/>
                <a:gd name="connsiteX22" fmla="*/ 1457561 w 2427760"/>
                <a:gd name="connsiteY22" fmla="*/ 40680 h 2255961"/>
                <a:gd name="connsiteX23" fmla="*/ 1571861 w 2427760"/>
                <a:gd name="connsiteY23" fmla="*/ 99801 h 2255961"/>
                <a:gd name="connsiteX24" fmla="*/ 1615216 w 2427760"/>
                <a:gd name="connsiteY24" fmla="*/ 154980 h 2255961"/>
                <a:gd name="connsiteX25" fmla="*/ 1611274 w 2427760"/>
                <a:gd name="connsiteY25" fmla="*/ 233808 h 2255961"/>
                <a:gd name="connsiteX26" fmla="*/ 1646747 w 2427760"/>
                <a:gd name="connsiteY26" fmla="*/ 249573 h 2255961"/>
                <a:gd name="connsiteX27" fmla="*/ 1721633 w 2427760"/>
                <a:gd name="connsiteY27" fmla="*/ 308694 h 2255961"/>
                <a:gd name="connsiteX28" fmla="*/ 1749223 w 2427760"/>
                <a:gd name="connsiteY28" fmla="*/ 430877 h 2255961"/>
                <a:gd name="connsiteX29" fmla="*/ 1761047 w 2427760"/>
                <a:gd name="connsiteY29" fmla="*/ 600356 h 2255961"/>
                <a:gd name="connsiteX30" fmla="*/ 1741340 w 2427760"/>
                <a:gd name="connsiteY30" fmla="*/ 694949 h 2255961"/>
                <a:gd name="connsiteX31" fmla="*/ 1764988 w 2427760"/>
                <a:gd name="connsiteY31" fmla="*/ 758011 h 2255961"/>
                <a:gd name="connsiteX32" fmla="*/ 1721633 w 2427760"/>
                <a:gd name="connsiteY32" fmla="*/ 899901 h 2255961"/>
                <a:gd name="connsiteX33" fmla="*/ 1670395 w 2427760"/>
                <a:gd name="connsiteY33" fmla="*/ 966904 h 2255961"/>
                <a:gd name="connsiteX34" fmla="*/ 1670395 w 2427760"/>
                <a:gd name="connsiteY34" fmla="*/ 966904 h 2255961"/>
                <a:gd name="connsiteX35" fmla="*/ 1646747 w 2427760"/>
                <a:gd name="connsiteY35" fmla="*/ 986611 h 2255961"/>
                <a:gd name="connsiteX36" fmla="*/ 1623099 w 2427760"/>
                <a:gd name="connsiteY36" fmla="*/ 1128501 h 2255961"/>
                <a:gd name="connsiteX37" fmla="*/ 1552154 w 2427760"/>
                <a:gd name="connsiteY37" fmla="*/ 1258566 h 2255961"/>
                <a:gd name="connsiteX38" fmla="*/ 1528505 w 2427760"/>
                <a:gd name="connsiteY38" fmla="*/ 1309804 h 2255961"/>
                <a:gd name="connsiteX39" fmla="*/ 1544271 w 2427760"/>
                <a:gd name="connsiteY39" fmla="*/ 1408339 h 2255961"/>
                <a:gd name="connsiteX40" fmla="*/ 1611274 w 2427760"/>
                <a:gd name="connsiteY40" fmla="*/ 1491108 h 2255961"/>
                <a:gd name="connsiteX41" fmla="*/ 1867464 w 2427760"/>
                <a:gd name="connsiteY41" fmla="*/ 1550228 h 2255961"/>
                <a:gd name="connsiteX42" fmla="*/ 2096064 w 2427760"/>
                <a:gd name="connsiteY42" fmla="*/ 1609349 h 2255961"/>
                <a:gd name="connsiteX43" fmla="*/ 2230071 w 2427760"/>
                <a:gd name="connsiteY43" fmla="*/ 1652704 h 2255961"/>
                <a:gd name="connsiteX44" fmla="*/ 2344371 w 2427760"/>
                <a:gd name="connsiteY44" fmla="*/ 1696059 h 2255961"/>
                <a:gd name="connsiteX45" fmla="*/ 2379843 w 2427760"/>
                <a:gd name="connsiteY45" fmla="*/ 1849773 h 2255961"/>
                <a:gd name="connsiteX46" fmla="*/ 2407433 w 2427760"/>
                <a:gd name="connsiteY46" fmla="*/ 2050783 h 2255961"/>
                <a:gd name="connsiteX47" fmla="*/ 2427140 w 2427760"/>
                <a:gd name="connsiteY47" fmla="*/ 2232087 h 2255961"/>
                <a:gd name="connsiteX48" fmla="*/ 2423199 w 2427760"/>
                <a:gd name="connsiteY48" fmla="*/ 2232087 h 2255961"/>
                <a:gd name="connsiteX49" fmla="*/ 440685 w 2427760"/>
                <a:gd name="connsiteY49" fmla="*/ 2208438 h 2255961"/>
                <a:gd name="connsiteX50" fmla="*/ 18957 w 2427760"/>
                <a:gd name="connsiteY50" fmla="*/ 2232087 h 2255961"/>
                <a:gd name="connsiteX0" fmla="*/ 76709 w 2485512"/>
                <a:gd name="connsiteY0" fmla="*/ 2232087 h 2264696"/>
                <a:gd name="connsiteX1" fmla="*/ 135830 w 2485512"/>
                <a:gd name="connsiteY1" fmla="*/ 1834008 h 2264696"/>
                <a:gd name="connsiteX2" fmla="*/ 183126 w 2485512"/>
                <a:gd name="connsiteY2" fmla="*/ 1692118 h 2264696"/>
                <a:gd name="connsiteX3" fmla="*/ 297426 w 2485512"/>
                <a:gd name="connsiteY3" fmla="*/ 1636939 h 2264696"/>
                <a:gd name="connsiteX4" fmla="*/ 931989 w 2485512"/>
                <a:gd name="connsiteY4" fmla="*/ 1455635 h 2264696"/>
                <a:gd name="connsiteX5" fmla="*/ 928047 w 2485512"/>
                <a:gd name="connsiteY5" fmla="*/ 1459577 h 2264696"/>
                <a:gd name="connsiteX6" fmla="*/ 979285 w 2485512"/>
                <a:gd name="connsiteY6" fmla="*/ 1364983 h 2264696"/>
                <a:gd name="connsiteX7" fmla="*/ 967461 w 2485512"/>
                <a:gd name="connsiteY7" fmla="*/ 1254625 h 2264696"/>
                <a:gd name="connsiteX8" fmla="*/ 904399 w 2485512"/>
                <a:gd name="connsiteY8" fmla="*/ 1160032 h 2264696"/>
                <a:gd name="connsiteX9" fmla="*/ 857102 w 2485512"/>
                <a:gd name="connsiteY9" fmla="*/ 1053614 h 2264696"/>
                <a:gd name="connsiteX10" fmla="*/ 849220 w 2485512"/>
                <a:gd name="connsiteY10" fmla="*/ 970846 h 2264696"/>
                <a:gd name="connsiteX11" fmla="*/ 813747 w 2485512"/>
                <a:gd name="connsiteY11" fmla="*/ 939314 h 2264696"/>
                <a:gd name="connsiteX12" fmla="*/ 762509 w 2485512"/>
                <a:gd name="connsiteY12" fmla="*/ 852604 h 2264696"/>
                <a:gd name="connsiteX13" fmla="*/ 750685 w 2485512"/>
                <a:gd name="connsiteY13" fmla="*/ 742246 h 2264696"/>
                <a:gd name="connsiteX14" fmla="*/ 770392 w 2485512"/>
                <a:gd name="connsiteY14" fmla="*/ 687066 h 2264696"/>
                <a:gd name="connsiteX15" fmla="*/ 758568 w 2485512"/>
                <a:gd name="connsiteY15" fmla="*/ 596414 h 2264696"/>
                <a:gd name="connsiteX16" fmla="*/ 746744 w 2485512"/>
                <a:gd name="connsiteY16" fmla="*/ 501821 h 2264696"/>
                <a:gd name="connsiteX17" fmla="*/ 778275 w 2485512"/>
                <a:gd name="connsiteY17" fmla="*/ 332342 h 2264696"/>
                <a:gd name="connsiteX18" fmla="*/ 829513 w 2485512"/>
                <a:gd name="connsiteY18" fmla="*/ 210159 h 2264696"/>
                <a:gd name="connsiteX19" fmla="*/ 924106 w 2485512"/>
                <a:gd name="connsiteY19" fmla="*/ 127390 h 2264696"/>
                <a:gd name="connsiteX20" fmla="*/ 1132999 w 2485512"/>
                <a:gd name="connsiteY20" fmla="*/ 20973 h 2264696"/>
                <a:gd name="connsiteX21" fmla="*/ 1345833 w 2485512"/>
                <a:gd name="connsiteY21" fmla="*/ 1266 h 2264696"/>
                <a:gd name="connsiteX22" fmla="*/ 1515313 w 2485512"/>
                <a:gd name="connsiteY22" fmla="*/ 40680 h 2264696"/>
                <a:gd name="connsiteX23" fmla="*/ 1629613 w 2485512"/>
                <a:gd name="connsiteY23" fmla="*/ 99801 h 2264696"/>
                <a:gd name="connsiteX24" fmla="*/ 1672968 w 2485512"/>
                <a:gd name="connsiteY24" fmla="*/ 154980 h 2264696"/>
                <a:gd name="connsiteX25" fmla="*/ 1669026 w 2485512"/>
                <a:gd name="connsiteY25" fmla="*/ 233808 h 2264696"/>
                <a:gd name="connsiteX26" fmla="*/ 1704499 w 2485512"/>
                <a:gd name="connsiteY26" fmla="*/ 249573 h 2264696"/>
                <a:gd name="connsiteX27" fmla="*/ 1779385 w 2485512"/>
                <a:gd name="connsiteY27" fmla="*/ 308694 h 2264696"/>
                <a:gd name="connsiteX28" fmla="*/ 1806975 w 2485512"/>
                <a:gd name="connsiteY28" fmla="*/ 430877 h 2264696"/>
                <a:gd name="connsiteX29" fmla="*/ 1818799 w 2485512"/>
                <a:gd name="connsiteY29" fmla="*/ 600356 h 2264696"/>
                <a:gd name="connsiteX30" fmla="*/ 1799092 w 2485512"/>
                <a:gd name="connsiteY30" fmla="*/ 694949 h 2264696"/>
                <a:gd name="connsiteX31" fmla="*/ 1822740 w 2485512"/>
                <a:gd name="connsiteY31" fmla="*/ 758011 h 2264696"/>
                <a:gd name="connsiteX32" fmla="*/ 1779385 w 2485512"/>
                <a:gd name="connsiteY32" fmla="*/ 899901 h 2264696"/>
                <a:gd name="connsiteX33" fmla="*/ 1728147 w 2485512"/>
                <a:gd name="connsiteY33" fmla="*/ 966904 h 2264696"/>
                <a:gd name="connsiteX34" fmla="*/ 1728147 w 2485512"/>
                <a:gd name="connsiteY34" fmla="*/ 966904 h 2264696"/>
                <a:gd name="connsiteX35" fmla="*/ 1704499 w 2485512"/>
                <a:gd name="connsiteY35" fmla="*/ 986611 h 2264696"/>
                <a:gd name="connsiteX36" fmla="*/ 1680851 w 2485512"/>
                <a:gd name="connsiteY36" fmla="*/ 1128501 h 2264696"/>
                <a:gd name="connsiteX37" fmla="*/ 1609906 w 2485512"/>
                <a:gd name="connsiteY37" fmla="*/ 1258566 h 2264696"/>
                <a:gd name="connsiteX38" fmla="*/ 1586257 w 2485512"/>
                <a:gd name="connsiteY38" fmla="*/ 1309804 h 2264696"/>
                <a:gd name="connsiteX39" fmla="*/ 1602023 w 2485512"/>
                <a:gd name="connsiteY39" fmla="*/ 1408339 h 2264696"/>
                <a:gd name="connsiteX40" fmla="*/ 1669026 w 2485512"/>
                <a:gd name="connsiteY40" fmla="*/ 1491108 h 2264696"/>
                <a:gd name="connsiteX41" fmla="*/ 1925216 w 2485512"/>
                <a:gd name="connsiteY41" fmla="*/ 1550228 h 2264696"/>
                <a:gd name="connsiteX42" fmla="*/ 2153816 w 2485512"/>
                <a:gd name="connsiteY42" fmla="*/ 1609349 h 2264696"/>
                <a:gd name="connsiteX43" fmla="*/ 2287823 w 2485512"/>
                <a:gd name="connsiteY43" fmla="*/ 1652704 h 2264696"/>
                <a:gd name="connsiteX44" fmla="*/ 2402123 w 2485512"/>
                <a:gd name="connsiteY44" fmla="*/ 1696059 h 2264696"/>
                <a:gd name="connsiteX45" fmla="*/ 2437595 w 2485512"/>
                <a:gd name="connsiteY45" fmla="*/ 1849773 h 2264696"/>
                <a:gd name="connsiteX46" fmla="*/ 2465185 w 2485512"/>
                <a:gd name="connsiteY46" fmla="*/ 2050783 h 2264696"/>
                <a:gd name="connsiteX47" fmla="*/ 2484892 w 2485512"/>
                <a:gd name="connsiteY47" fmla="*/ 2232087 h 2264696"/>
                <a:gd name="connsiteX48" fmla="*/ 2480951 w 2485512"/>
                <a:gd name="connsiteY48" fmla="*/ 2232087 h 2264696"/>
                <a:gd name="connsiteX49" fmla="*/ 1306420 w 2485512"/>
                <a:gd name="connsiteY49" fmla="*/ 2236027 h 2264696"/>
                <a:gd name="connsiteX50" fmla="*/ 76709 w 2485512"/>
                <a:gd name="connsiteY50" fmla="*/ 2232087 h 2264696"/>
                <a:gd name="connsiteX0" fmla="*/ 4 w 2408807"/>
                <a:gd name="connsiteY0" fmla="*/ 2232087 h 2254305"/>
                <a:gd name="connsiteX1" fmla="*/ 59125 w 2408807"/>
                <a:gd name="connsiteY1" fmla="*/ 1834008 h 2254305"/>
                <a:gd name="connsiteX2" fmla="*/ 106421 w 2408807"/>
                <a:gd name="connsiteY2" fmla="*/ 1692118 h 2254305"/>
                <a:gd name="connsiteX3" fmla="*/ 220721 w 2408807"/>
                <a:gd name="connsiteY3" fmla="*/ 1636939 h 2254305"/>
                <a:gd name="connsiteX4" fmla="*/ 855284 w 2408807"/>
                <a:gd name="connsiteY4" fmla="*/ 1455635 h 2254305"/>
                <a:gd name="connsiteX5" fmla="*/ 851342 w 2408807"/>
                <a:gd name="connsiteY5" fmla="*/ 1459577 h 2254305"/>
                <a:gd name="connsiteX6" fmla="*/ 902580 w 2408807"/>
                <a:gd name="connsiteY6" fmla="*/ 1364983 h 2254305"/>
                <a:gd name="connsiteX7" fmla="*/ 890756 w 2408807"/>
                <a:gd name="connsiteY7" fmla="*/ 1254625 h 2254305"/>
                <a:gd name="connsiteX8" fmla="*/ 827694 w 2408807"/>
                <a:gd name="connsiteY8" fmla="*/ 1160032 h 2254305"/>
                <a:gd name="connsiteX9" fmla="*/ 780397 w 2408807"/>
                <a:gd name="connsiteY9" fmla="*/ 1053614 h 2254305"/>
                <a:gd name="connsiteX10" fmla="*/ 772515 w 2408807"/>
                <a:gd name="connsiteY10" fmla="*/ 970846 h 2254305"/>
                <a:gd name="connsiteX11" fmla="*/ 737042 w 2408807"/>
                <a:gd name="connsiteY11" fmla="*/ 939314 h 2254305"/>
                <a:gd name="connsiteX12" fmla="*/ 685804 w 2408807"/>
                <a:gd name="connsiteY12" fmla="*/ 852604 h 2254305"/>
                <a:gd name="connsiteX13" fmla="*/ 673980 w 2408807"/>
                <a:gd name="connsiteY13" fmla="*/ 742246 h 2254305"/>
                <a:gd name="connsiteX14" fmla="*/ 693687 w 2408807"/>
                <a:gd name="connsiteY14" fmla="*/ 687066 h 2254305"/>
                <a:gd name="connsiteX15" fmla="*/ 681863 w 2408807"/>
                <a:gd name="connsiteY15" fmla="*/ 596414 h 2254305"/>
                <a:gd name="connsiteX16" fmla="*/ 670039 w 2408807"/>
                <a:gd name="connsiteY16" fmla="*/ 501821 h 2254305"/>
                <a:gd name="connsiteX17" fmla="*/ 701570 w 2408807"/>
                <a:gd name="connsiteY17" fmla="*/ 332342 h 2254305"/>
                <a:gd name="connsiteX18" fmla="*/ 752808 w 2408807"/>
                <a:gd name="connsiteY18" fmla="*/ 210159 h 2254305"/>
                <a:gd name="connsiteX19" fmla="*/ 847401 w 2408807"/>
                <a:gd name="connsiteY19" fmla="*/ 127390 h 2254305"/>
                <a:gd name="connsiteX20" fmla="*/ 1056294 w 2408807"/>
                <a:gd name="connsiteY20" fmla="*/ 20973 h 2254305"/>
                <a:gd name="connsiteX21" fmla="*/ 1269128 w 2408807"/>
                <a:gd name="connsiteY21" fmla="*/ 1266 h 2254305"/>
                <a:gd name="connsiteX22" fmla="*/ 1438608 w 2408807"/>
                <a:gd name="connsiteY22" fmla="*/ 40680 h 2254305"/>
                <a:gd name="connsiteX23" fmla="*/ 1552908 w 2408807"/>
                <a:gd name="connsiteY23" fmla="*/ 99801 h 2254305"/>
                <a:gd name="connsiteX24" fmla="*/ 1596263 w 2408807"/>
                <a:gd name="connsiteY24" fmla="*/ 154980 h 2254305"/>
                <a:gd name="connsiteX25" fmla="*/ 1592321 w 2408807"/>
                <a:gd name="connsiteY25" fmla="*/ 233808 h 2254305"/>
                <a:gd name="connsiteX26" fmla="*/ 1627794 w 2408807"/>
                <a:gd name="connsiteY26" fmla="*/ 249573 h 2254305"/>
                <a:gd name="connsiteX27" fmla="*/ 1702680 w 2408807"/>
                <a:gd name="connsiteY27" fmla="*/ 308694 h 2254305"/>
                <a:gd name="connsiteX28" fmla="*/ 1730270 w 2408807"/>
                <a:gd name="connsiteY28" fmla="*/ 430877 h 2254305"/>
                <a:gd name="connsiteX29" fmla="*/ 1742094 w 2408807"/>
                <a:gd name="connsiteY29" fmla="*/ 600356 h 2254305"/>
                <a:gd name="connsiteX30" fmla="*/ 1722387 w 2408807"/>
                <a:gd name="connsiteY30" fmla="*/ 694949 h 2254305"/>
                <a:gd name="connsiteX31" fmla="*/ 1746035 w 2408807"/>
                <a:gd name="connsiteY31" fmla="*/ 758011 h 2254305"/>
                <a:gd name="connsiteX32" fmla="*/ 1702680 w 2408807"/>
                <a:gd name="connsiteY32" fmla="*/ 899901 h 2254305"/>
                <a:gd name="connsiteX33" fmla="*/ 1651442 w 2408807"/>
                <a:gd name="connsiteY33" fmla="*/ 966904 h 2254305"/>
                <a:gd name="connsiteX34" fmla="*/ 1651442 w 2408807"/>
                <a:gd name="connsiteY34" fmla="*/ 966904 h 2254305"/>
                <a:gd name="connsiteX35" fmla="*/ 1627794 w 2408807"/>
                <a:gd name="connsiteY35" fmla="*/ 986611 h 2254305"/>
                <a:gd name="connsiteX36" fmla="*/ 1604146 w 2408807"/>
                <a:gd name="connsiteY36" fmla="*/ 1128501 h 2254305"/>
                <a:gd name="connsiteX37" fmla="*/ 1533201 w 2408807"/>
                <a:gd name="connsiteY37" fmla="*/ 1258566 h 2254305"/>
                <a:gd name="connsiteX38" fmla="*/ 1509552 w 2408807"/>
                <a:gd name="connsiteY38" fmla="*/ 1309804 h 2254305"/>
                <a:gd name="connsiteX39" fmla="*/ 1525318 w 2408807"/>
                <a:gd name="connsiteY39" fmla="*/ 1408339 h 2254305"/>
                <a:gd name="connsiteX40" fmla="*/ 1592321 w 2408807"/>
                <a:gd name="connsiteY40" fmla="*/ 1491108 h 2254305"/>
                <a:gd name="connsiteX41" fmla="*/ 1848511 w 2408807"/>
                <a:gd name="connsiteY41" fmla="*/ 1550228 h 2254305"/>
                <a:gd name="connsiteX42" fmla="*/ 2077111 w 2408807"/>
                <a:gd name="connsiteY42" fmla="*/ 1609349 h 2254305"/>
                <a:gd name="connsiteX43" fmla="*/ 2211118 w 2408807"/>
                <a:gd name="connsiteY43" fmla="*/ 1652704 h 2254305"/>
                <a:gd name="connsiteX44" fmla="*/ 2325418 w 2408807"/>
                <a:gd name="connsiteY44" fmla="*/ 1696059 h 2254305"/>
                <a:gd name="connsiteX45" fmla="*/ 2360890 w 2408807"/>
                <a:gd name="connsiteY45" fmla="*/ 1849773 h 2254305"/>
                <a:gd name="connsiteX46" fmla="*/ 2388480 w 2408807"/>
                <a:gd name="connsiteY46" fmla="*/ 2050783 h 2254305"/>
                <a:gd name="connsiteX47" fmla="*/ 2408187 w 2408807"/>
                <a:gd name="connsiteY47" fmla="*/ 2232087 h 2254305"/>
                <a:gd name="connsiteX48" fmla="*/ 2404246 w 2408807"/>
                <a:gd name="connsiteY48" fmla="*/ 2232087 h 2254305"/>
                <a:gd name="connsiteX49" fmla="*/ 1229715 w 2408807"/>
                <a:gd name="connsiteY49" fmla="*/ 2236027 h 2254305"/>
                <a:gd name="connsiteX50" fmla="*/ 4 w 2408807"/>
                <a:gd name="connsiteY50" fmla="*/ 2232087 h 2254305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592317 w 2408803"/>
                <a:gd name="connsiteY25" fmla="*/ 233808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27790 w 2408803"/>
                <a:gd name="connsiteY26" fmla="*/ 249573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51338 w 2408803"/>
                <a:gd name="connsiteY5" fmla="*/ 145957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981404 w 2408803"/>
                <a:gd name="connsiteY5" fmla="*/ 1467460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92317 w 2408803"/>
                <a:gd name="connsiteY40" fmla="*/ 1491108 h 2245516"/>
                <a:gd name="connsiteX41" fmla="*/ 1848507 w 2408803"/>
                <a:gd name="connsiteY41" fmla="*/ 1550228 h 2245516"/>
                <a:gd name="connsiteX42" fmla="*/ 2077107 w 2408803"/>
                <a:gd name="connsiteY42" fmla="*/ 1609349 h 2245516"/>
                <a:gd name="connsiteX43" fmla="*/ 2211114 w 2408803"/>
                <a:gd name="connsiteY43" fmla="*/ 1652704 h 2245516"/>
                <a:gd name="connsiteX44" fmla="*/ 2325414 w 2408803"/>
                <a:gd name="connsiteY44" fmla="*/ 1696059 h 2245516"/>
                <a:gd name="connsiteX45" fmla="*/ 2360886 w 2408803"/>
                <a:gd name="connsiteY45" fmla="*/ 1849773 h 2245516"/>
                <a:gd name="connsiteX46" fmla="*/ 2388476 w 2408803"/>
                <a:gd name="connsiteY46" fmla="*/ 2050783 h 2245516"/>
                <a:gd name="connsiteX47" fmla="*/ 2408183 w 2408803"/>
                <a:gd name="connsiteY47" fmla="*/ 2232087 h 2245516"/>
                <a:gd name="connsiteX48" fmla="*/ 2404242 w 2408803"/>
                <a:gd name="connsiteY48" fmla="*/ 2232087 h 2245516"/>
                <a:gd name="connsiteX49" fmla="*/ 1229711 w 2408803"/>
                <a:gd name="connsiteY49" fmla="*/ 2236027 h 2245516"/>
                <a:gd name="connsiteX50" fmla="*/ 0 w 2408803"/>
                <a:gd name="connsiteY50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592317 w 2408803"/>
                <a:gd name="connsiteY41" fmla="*/ 1491108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48962 w 2408803"/>
                <a:gd name="connsiteY40" fmla="*/ 1439871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  <a:gd name="connsiteX0" fmla="*/ 0 w 2408803"/>
                <a:gd name="connsiteY0" fmla="*/ 2232087 h 2245516"/>
                <a:gd name="connsiteX1" fmla="*/ 59121 w 2408803"/>
                <a:gd name="connsiteY1" fmla="*/ 1834008 h 2245516"/>
                <a:gd name="connsiteX2" fmla="*/ 106417 w 2408803"/>
                <a:gd name="connsiteY2" fmla="*/ 1692118 h 2245516"/>
                <a:gd name="connsiteX3" fmla="*/ 220717 w 2408803"/>
                <a:gd name="connsiteY3" fmla="*/ 1636939 h 2245516"/>
                <a:gd name="connsiteX4" fmla="*/ 855280 w 2408803"/>
                <a:gd name="connsiteY4" fmla="*/ 1455635 h 2245516"/>
                <a:gd name="connsiteX5" fmla="*/ 878929 w 2408803"/>
                <a:gd name="connsiteY5" fmla="*/ 1400457 h 2245516"/>
                <a:gd name="connsiteX6" fmla="*/ 902576 w 2408803"/>
                <a:gd name="connsiteY6" fmla="*/ 1364983 h 2245516"/>
                <a:gd name="connsiteX7" fmla="*/ 890752 w 2408803"/>
                <a:gd name="connsiteY7" fmla="*/ 1254625 h 2245516"/>
                <a:gd name="connsiteX8" fmla="*/ 827690 w 2408803"/>
                <a:gd name="connsiteY8" fmla="*/ 1160032 h 2245516"/>
                <a:gd name="connsiteX9" fmla="*/ 780393 w 2408803"/>
                <a:gd name="connsiteY9" fmla="*/ 1053614 h 2245516"/>
                <a:gd name="connsiteX10" fmla="*/ 772511 w 2408803"/>
                <a:gd name="connsiteY10" fmla="*/ 970846 h 2245516"/>
                <a:gd name="connsiteX11" fmla="*/ 737038 w 2408803"/>
                <a:gd name="connsiteY11" fmla="*/ 939314 h 2245516"/>
                <a:gd name="connsiteX12" fmla="*/ 685800 w 2408803"/>
                <a:gd name="connsiteY12" fmla="*/ 852604 h 2245516"/>
                <a:gd name="connsiteX13" fmla="*/ 673976 w 2408803"/>
                <a:gd name="connsiteY13" fmla="*/ 742246 h 2245516"/>
                <a:gd name="connsiteX14" fmla="*/ 693683 w 2408803"/>
                <a:gd name="connsiteY14" fmla="*/ 687066 h 2245516"/>
                <a:gd name="connsiteX15" fmla="*/ 681859 w 2408803"/>
                <a:gd name="connsiteY15" fmla="*/ 596414 h 2245516"/>
                <a:gd name="connsiteX16" fmla="*/ 670035 w 2408803"/>
                <a:gd name="connsiteY16" fmla="*/ 501821 h 2245516"/>
                <a:gd name="connsiteX17" fmla="*/ 701566 w 2408803"/>
                <a:gd name="connsiteY17" fmla="*/ 332342 h 2245516"/>
                <a:gd name="connsiteX18" fmla="*/ 752804 w 2408803"/>
                <a:gd name="connsiteY18" fmla="*/ 210159 h 2245516"/>
                <a:gd name="connsiteX19" fmla="*/ 847397 w 2408803"/>
                <a:gd name="connsiteY19" fmla="*/ 127390 h 2245516"/>
                <a:gd name="connsiteX20" fmla="*/ 1056290 w 2408803"/>
                <a:gd name="connsiteY20" fmla="*/ 20973 h 2245516"/>
                <a:gd name="connsiteX21" fmla="*/ 1269124 w 2408803"/>
                <a:gd name="connsiteY21" fmla="*/ 1266 h 2245516"/>
                <a:gd name="connsiteX22" fmla="*/ 1438604 w 2408803"/>
                <a:gd name="connsiteY22" fmla="*/ 40680 h 2245516"/>
                <a:gd name="connsiteX23" fmla="*/ 1552904 w 2408803"/>
                <a:gd name="connsiteY23" fmla="*/ 99801 h 2245516"/>
                <a:gd name="connsiteX24" fmla="*/ 1596259 w 2408803"/>
                <a:gd name="connsiteY24" fmla="*/ 154980 h 2245516"/>
                <a:gd name="connsiteX25" fmla="*/ 1608082 w 2408803"/>
                <a:gd name="connsiteY25" fmla="*/ 214101 h 2245516"/>
                <a:gd name="connsiteX26" fmla="*/ 1655380 w 2408803"/>
                <a:gd name="connsiteY26" fmla="*/ 237749 h 2245516"/>
                <a:gd name="connsiteX27" fmla="*/ 1702676 w 2408803"/>
                <a:gd name="connsiteY27" fmla="*/ 308694 h 2245516"/>
                <a:gd name="connsiteX28" fmla="*/ 1730266 w 2408803"/>
                <a:gd name="connsiteY28" fmla="*/ 430877 h 2245516"/>
                <a:gd name="connsiteX29" fmla="*/ 1742090 w 2408803"/>
                <a:gd name="connsiteY29" fmla="*/ 600356 h 2245516"/>
                <a:gd name="connsiteX30" fmla="*/ 1722383 w 2408803"/>
                <a:gd name="connsiteY30" fmla="*/ 694949 h 2245516"/>
                <a:gd name="connsiteX31" fmla="*/ 1746031 w 2408803"/>
                <a:gd name="connsiteY31" fmla="*/ 758011 h 2245516"/>
                <a:gd name="connsiteX32" fmla="*/ 1702676 w 2408803"/>
                <a:gd name="connsiteY32" fmla="*/ 899901 h 2245516"/>
                <a:gd name="connsiteX33" fmla="*/ 1651438 w 2408803"/>
                <a:gd name="connsiteY33" fmla="*/ 966904 h 2245516"/>
                <a:gd name="connsiteX34" fmla="*/ 1651438 w 2408803"/>
                <a:gd name="connsiteY34" fmla="*/ 966904 h 2245516"/>
                <a:gd name="connsiteX35" fmla="*/ 1627790 w 2408803"/>
                <a:gd name="connsiteY35" fmla="*/ 986611 h 2245516"/>
                <a:gd name="connsiteX36" fmla="*/ 1604142 w 2408803"/>
                <a:gd name="connsiteY36" fmla="*/ 1128501 h 2245516"/>
                <a:gd name="connsiteX37" fmla="*/ 1533197 w 2408803"/>
                <a:gd name="connsiteY37" fmla="*/ 1258566 h 2245516"/>
                <a:gd name="connsiteX38" fmla="*/ 1509548 w 2408803"/>
                <a:gd name="connsiteY38" fmla="*/ 1309804 h 2245516"/>
                <a:gd name="connsiteX39" fmla="*/ 1525314 w 2408803"/>
                <a:gd name="connsiteY39" fmla="*/ 1408339 h 2245516"/>
                <a:gd name="connsiteX40" fmla="*/ 1560786 w 2408803"/>
                <a:gd name="connsiteY40" fmla="*/ 1424106 h 2245516"/>
                <a:gd name="connsiteX41" fmla="*/ 1600199 w 2408803"/>
                <a:gd name="connsiteY41" fmla="*/ 1479284 h 2245516"/>
                <a:gd name="connsiteX42" fmla="*/ 1848507 w 2408803"/>
                <a:gd name="connsiteY42" fmla="*/ 1550228 h 2245516"/>
                <a:gd name="connsiteX43" fmla="*/ 2077107 w 2408803"/>
                <a:gd name="connsiteY43" fmla="*/ 1609349 h 2245516"/>
                <a:gd name="connsiteX44" fmla="*/ 2211114 w 2408803"/>
                <a:gd name="connsiteY44" fmla="*/ 1652704 h 2245516"/>
                <a:gd name="connsiteX45" fmla="*/ 2325414 w 2408803"/>
                <a:gd name="connsiteY45" fmla="*/ 1696059 h 2245516"/>
                <a:gd name="connsiteX46" fmla="*/ 2360886 w 2408803"/>
                <a:gd name="connsiteY46" fmla="*/ 1849773 h 2245516"/>
                <a:gd name="connsiteX47" fmla="*/ 2388476 w 2408803"/>
                <a:gd name="connsiteY47" fmla="*/ 2050783 h 2245516"/>
                <a:gd name="connsiteX48" fmla="*/ 2408183 w 2408803"/>
                <a:gd name="connsiteY48" fmla="*/ 2232087 h 2245516"/>
                <a:gd name="connsiteX49" fmla="*/ 2404242 w 2408803"/>
                <a:gd name="connsiteY49" fmla="*/ 2232087 h 2245516"/>
                <a:gd name="connsiteX50" fmla="*/ 1229711 w 2408803"/>
                <a:gd name="connsiteY50" fmla="*/ 2236027 h 2245516"/>
                <a:gd name="connsiteX51" fmla="*/ 0 w 2408803"/>
                <a:gd name="connsiteY51" fmla="*/ 2232087 h 224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408803" h="2245516">
                  <a:moveTo>
                    <a:pt x="0" y="2232087"/>
                  </a:moveTo>
                  <a:cubicBezTo>
                    <a:pt x="1971" y="2188732"/>
                    <a:pt x="41385" y="1924003"/>
                    <a:pt x="59121" y="1834008"/>
                  </a:cubicBezTo>
                  <a:cubicBezTo>
                    <a:pt x="76857" y="1744013"/>
                    <a:pt x="79484" y="1724963"/>
                    <a:pt x="106417" y="1692118"/>
                  </a:cubicBezTo>
                  <a:cubicBezTo>
                    <a:pt x="133350" y="1659273"/>
                    <a:pt x="95907" y="1676353"/>
                    <a:pt x="220717" y="1636939"/>
                  </a:cubicBezTo>
                  <a:cubicBezTo>
                    <a:pt x="345527" y="1597525"/>
                    <a:pt x="844112" y="1463518"/>
                    <a:pt x="855280" y="1455635"/>
                  </a:cubicBezTo>
                  <a:cubicBezTo>
                    <a:pt x="866448" y="1447752"/>
                    <a:pt x="871046" y="1415566"/>
                    <a:pt x="878929" y="1400457"/>
                  </a:cubicBezTo>
                  <a:cubicBezTo>
                    <a:pt x="886812" y="1385348"/>
                    <a:pt x="900606" y="1389288"/>
                    <a:pt x="902576" y="1364983"/>
                  </a:cubicBezTo>
                  <a:cubicBezTo>
                    <a:pt x="904546" y="1340678"/>
                    <a:pt x="903233" y="1288783"/>
                    <a:pt x="890752" y="1254625"/>
                  </a:cubicBezTo>
                  <a:cubicBezTo>
                    <a:pt x="878271" y="1220467"/>
                    <a:pt x="846083" y="1193534"/>
                    <a:pt x="827690" y="1160032"/>
                  </a:cubicBezTo>
                  <a:cubicBezTo>
                    <a:pt x="809297" y="1126530"/>
                    <a:pt x="789589" y="1085145"/>
                    <a:pt x="780393" y="1053614"/>
                  </a:cubicBezTo>
                  <a:cubicBezTo>
                    <a:pt x="771197" y="1022083"/>
                    <a:pt x="779737" y="989896"/>
                    <a:pt x="772511" y="970846"/>
                  </a:cubicBezTo>
                  <a:cubicBezTo>
                    <a:pt x="765285" y="951796"/>
                    <a:pt x="751490" y="959021"/>
                    <a:pt x="737038" y="939314"/>
                  </a:cubicBezTo>
                  <a:cubicBezTo>
                    <a:pt x="722586" y="919607"/>
                    <a:pt x="696310" y="885449"/>
                    <a:pt x="685800" y="852604"/>
                  </a:cubicBezTo>
                  <a:cubicBezTo>
                    <a:pt x="675290" y="819759"/>
                    <a:pt x="672662" y="769836"/>
                    <a:pt x="673976" y="742246"/>
                  </a:cubicBezTo>
                  <a:cubicBezTo>
                    <a:pt x="675290" y="714656"/>
                    <a:pt x="692369" y="711371"/>
                    <a:pt x="693683" y="687066"/>
                  </a:cubicBezTo>
                  <a:cubicBezTo>
                    <a:pt x="694997" y="662761"/>
                    <a:pt x="685800" y="627288"/>
                    <a:pt x="681859" y="596414"/>
                  </a:cubicBezTo>
                  <a:cubicBezTo>
                    <a:pt x="677918" y="565540"/>
                    <a:pt x="666751" y="545833"/>
                    <a:pt x="670035" y="501821"/>
                  </a:cubicBezTo>
                  <a:cubicBezTo>
                    <a:pt x="673319" y="457809"/>
                    <a:pt x="687771" y="380952"/>
                    <a:pt x="701566" y="332342"/>
                  </a:cubicBezTo>
                  <a:cubicBezTo>
                    <a:pt x="715361" y="283732"/>
                    <a:pt x="728499" y="244318"/>
                    <a:pt x="752804" y="210159"/>
                  </a:cubicBezTo>
                  <a:cubicBezTo>
                    <a:pt x="777109" y="176000"/>
                    <a:pt x="796816" y="158921"/>
                    <a:pt x="847397" y="127390"/>
                  </a:cubicBezTo>
                  <a:cubicBezTo>
                    <a:pt x="897978" y="95859"/>
                    <a:pt x="986002" y="41994"/>
                    <a:pt x="1056290" y="20973"/>
                  </a:cubicBezTo>
                  <a:cubicBezTo>
                    <a:pt x="1126578" y="-48"/>
                    <a:pt x="1205405" y="-2019"/>
                    <a:pt x="1269124" y="1266"/>
                  </a:cubicBezTo>
                  <a:cubicBezTo>
                    <a:pt x="1332843" y="4550"/>
                    <a:pt x="1391307" y="24257"/>
                    <a:pt x="1438604" y="40680"/>
                  </a:cubicBezTo>
                  <a:cubicBezTo>
                    <a:pt x="1485901" y="57102"/>
                    <a:pt x="1526628" y="80751"/>
                    <a:pt x="1552904" y="99801"/>
                  </a:cubicBezTo>
                  <a:cubicBezTo>
                    <a:pt x="1579180" y="118851"/>
                    <a:pt x="1587063" y="135930"/>
                    <a:pt x="1596259" y="154980"/>
                  </a:cubicBezTo>
                  <a:cubicBezTo>
                    <a:pt x="1605455" y="174030"/>
                    <a:pt x="1598229" y="200306"/>
                    <a:pt x="1608082" y="214101"/>
                  </a:cubicBezTo>
                  <a:cubicBezTo>
                    <a:pt x="1617935" y="227896"/>
                    <a:pt x="1639614" y="221984"/>
                    <a:pt x="1655380" y="237749"/>
                  </a:cubicBezTo>
                  <a:cubicBezTo>
                    <a:pt x="1671146" y="253514"/>
                    <a:pt x="1690195" y="276506"/>
                    <a:pt x="1702676" y="308694"/>
                  </a:cubicBezTo>
                  <a:cubicBezTo>
                    <a:pt x="1715157" y="340882"/>
                    <a:pt x="1723697" y="382267"/>
                    <a:pt x="1730266" y="430877"/>
                  </a:cubicBezTo>
                  <a:cubicBezTo>
                    <a:pt x="1736835" y="479487"/>
                    <a:pt x="1743404" y="556344"/>
                    <a:pt x="1742090" y="600356"/>
                  </a:cubicBezTo>
                  <a:cubicBezTo>
                    <a:pt x="1740776" y="644368"/>
                    <a:pt x="1721726" y="668673"/>
                    <a:pt x="1722383" y="694949"/>
                  </a:cubicBezTo>
                  <a:cubicBezTo>
                    <a:pt x="1723040" y="721225"/>
                    <a:pt x="1749315" y="723852"/>
                    <a:pt x="1746031" y="758011"/>
                  </a:cubicBezTo>
                  <a:cubicBezTo>
                    <a:pt x="1742747" y="792170"/>
                    <a:pt x="1718441" y="865086"/>
                    <a:pt x="1702676" y="899901"/>
                  </a:cubicBezTo>
                  <a:cubicBezTo>
                    <a:pt x="1686911" y="934716"/>
                    <a:pt x="1651438" y="966904"/>
                    <a:pt x="1651438" y="966904"/>
                  </a:cubicBezTo>
                  <a:lnTo>
                    <a:pt x="1651438" y="966904"/>
                  </a:lnTo>
                  <a:cubicBezTo>
                    <a:pt x="1647497" y="970188"/>
                    <a:pt x="1635673" y="959678"/>
                    <a:pt x="1627790" y="986611"/>
                  </a:cubicBezTo>
                  <a:cubicBezTo>
                    <a:pt x="1619907" y="1013544"/>
                    <a:pt x="1619907" y="1083175"/>
                    <a:pt x="1604142" y="1128501"/>
                  </a:cubicBezTo>
                  <a:cubicBezTo>
                    <a:pt x="1588377" y="1173827"/>
                    <a:pt x="1548963" y="1228349"/>
                    <a:pt x="1533197" y="1258566"/>
                  </a:cubicBezTo>
                  <a:cubicBezTo>
                    <a:pt x="1517431" y="1288783"/>
                    <a:pt x="1510862" y="1284842"/>
                    <a:pt x="1509548" y="1309804"/>
                  </a:cubicBezTo>
                  <a:cubicBezTo>
                    <a:pt x="1508234" y="1334766"/>
                    <a:pt x="1516774" y="1389289"/>
                    <a:pt x="1525314" y="1408339"/>
                  </a:cubicBezTo>
                  <a:cubicBezTo>
                    <a:pt x="1533854" y="1427389"/>
                    <a:pt x="1549619" y="1410311"/>
                    <a:pt x="1560786" y="1424106"/>
                  </a:cubicBezTo>
                  <a:cubicBezTo>
                    <a:pt x="1571953" y="1437901"/>
                    <a:pt x="1552245" y="1458264"/>
                    <a:pt x="1600199" y="1479284"/>
                  </a:cubicBezTo>
                  <a:cubicBezTo>
                    <a:pt x="1648153" y="1500304"/>
                    <a:pt x="1769022" y="1528551"/>
                    <a:pt x="1848507" y="1550228"/>
                  </a:cubicBezTo>
                  <a:cubicBezTo>
                    <a:pt x="1927992" y="1571906"/>
                    <a:pt x="2016673" y="1592270"/>
                    <a:pt x="2077107" y="1609349"/>
                  </a:cubicBezTo>
                  <a:cubicBezTo>
                    <a:pt x="2137542" y="1626428"/>
                    <a:pt x="2169729" y="1638252"/>
                    <a:pt x="2211114" y="1652704"/>
                  </a:cubicBezTo>
                  <a:cubicBezTo>
                    <a:pt x="2252499" y="1667156"/>
                    <a:pt x="2300452" y="1663214"/>
                    <a:pt x="2325414" y="1696059"/>
                  </a:cubicBezTo>
                  <a:cubicBezTo>
                    <a:pt x="2350376" y="1728904"/>
                    <a:pt x="2350376" y="1790652"/>
                    <a:pt x="2360886" y="1849773"/>
                  </a:cubicBezTo>
                  <a:cubicBezTo>
                    <a:pt x="2371396" y="1908894"/>
                    <a:pt x="2380593" y="1987064"/>
                    <a:pt x="2388476" y="2050783"/>
                  </a:cubicBezTo>
                  <a:cubicBezTo>
                    <a:pt x="2396359" y="2114502"/>
                    <a:pt x="2405555" y="2201870"/>
                    <a:pt x="2408183" y="2232087"/>
                  </a:cubicBezTo>
                  <a:cubicBezTo>
                    <a:pt x="2410811" y="2262304"/>
                    <a:pt x="2404242" y="2232087"/>
                    <a:pt x="2404242" y="2232087"/>
                  </a:cubicBezTo>
                  <a:lnTo>
                    <a:pt x="1229711" y="2236027"/>
                  </a:lnTo>
                  <a:cubicBezTo>
                    <a:pt x="951187" y="2243253"/>
                    <a:pt x="614855" y="2234057"/>
                    <a:pt x="0" y="2232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824980" y="5025839"/>
              <a:ext cx="172407" cy="61697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428" h="616976">
                  <a:moveTo>
                    <a:pt x="957" y="0"/>
                  </a:moveTo>
                  <a:cubicBezTo>
                    <a:pt x="36815" y="65555"/>
                    <a:pt x="45781" y="66115"/>
                    <a:pt x="95087" y="90768"/>
                  </a:cubicBezTo>
                  <a:cubicBezTo>
                    <a:pt x="104052" y="145676"/>
                    <a:pt x="101810" y="183217"/>
                    <a:pt x="135428" y="208429"/>
                  </a:cubicBezTo>
                  <a:cubicBezTo>
                    <a:pt x="132066" y="277905"/>
                    <a:pt x="111896" y="504826"/>
                    <a:pt x="95087" y="564777"/>
                  </a:cubicBezTo>
                  <a:cubicBezTo>
                    <a:pt x="78278" y="624728"/>
                    <a:pt x="81080" y="647139"/>
                    <a:pt x="64831" y="554691"/>
                  </a:cubicBezTo>
                  <a:cubicBezTo>
                    <a:pt x="48582" y="462243"/>
                    <a:pt x="-8008" y="75640"/>
                    <a:pt x="9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6084434" y="5005568"/>
              <a:ext cx="176497" cy="608216"/>
            </a:xfrm>
            <a:custGeom>
              <a:avLst/>
              <a:gdLst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735"/>
                <a:gd name="connsiteY0" fmla="*/ 21993 h 633872"/>
                <a:gd name="connsiteX1" fmla="*/ 105427 w 152735"/>
                <a:gd name="connsiteY1" fmla="*/ 112761 h 633872"/>
                <a:gd name="connsiteX2" fmla="*/ 115512 w 152735"/>
                <a:gd name="connsiteY2" fmla="*/ 169911 h 633872"/>
                <a:gd name="connsiteX3" fmla="*/ 152492 w 152735"/>
                <a:gd name="connsiteY3" fmla="*/ 206890 h 633872"/>
                <a:gd name="connsiteX4" fmla="*/ 95342 w 152735"/>
                <a:gd name="connsiteY4" fmla="*/ 586770 h 633872"/>
                <a:gd name="connsiteX5" fmla="*/ 51639 w 152735"/>
                <a:gd name="connsiteY5" fmla="*/ 566599 h 633872"/>
                <a:gd name="connsiteX6" fmla="*/ 1212 w 152735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15512 w 152492"/>
                <a:gd name="connsiteY2" fmla="*/ 169911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21993 h 633872"/>
                <a:gd name="connsiteX1" fmla="*/ 105427 w 152492"/>
                <a:gd name="connsiteY1" fmla="*/ 112761 h 633872"/>
                <a:gd name="connsiteX2" fmla="*/ 108789 w 152492"/>
                <a:gd name="connsiteY2" fmla="*/ 179996 h 633872"/>
                <a:gd name="connsiteX3" fmla="*/ 152492 w 152492"/>
                <a:gd name="connsiteY3" fmla="*/ 206890 h 633872"/>
                <a:gd name="connsiteX4" fmla="*/ 95342 w 152492"/>
                <a:gd name="connsiteY4" fmla="*/ 586770 h 633872"/>
                <a:gd name="connsiteX5" fmla="*/ 51639 w 152492"/>
                <a:gd name="connsiteY5" fmla="*/ 566599 h 633872"/>
                <a:gd name="connsiteX6" fmla="*/ 1212 w 152492"/>
                <a:gd name="connsiteY6" fmla="*/ 21993 h 633872"/>
                <a:gd name="connsiteX0" fmla="*/ 1212 w 152492"/>
                <a:gd name="connsiteY0" fmla="*/ 0 h 611879"/>
                <a:gd name="connsiteX1" fmla="*/ 105427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1212 w 152492"/>
                <a:gd name="connsiteY0" fmla="*/ 0 h 611879"/>
                <a:gd name="connsiteX1" fmla="*/ 95342 w 152492"/>
                <a:gd name="connsiteY1" fmla="*/ 90768 h 611879"/>
                <a:gd name="connsiteX2" fmla="*/ 108789 w 152492"/>
                <a:gd name="connsiteY2" fmla="*/ 158003 h 611879"/>
                <a:gd name="connsiteX3" fmla="*/ 152492 w 152492"/>
                <a:gd name="connsiteY3" fmla="*/ 184897 h 611879"/>
                <a:gd name="connsiteX4" fmla="*/ 95342 w 152492"/>
                <a:gd name="connsiteY4" fmla="*/ 564777 h 611879"/>
                <a:gd name="connsiteX5" fmla="*/ 51639 w 152492"/>
                <a:gd name="connsiteY5" fmla="*/ 544606 h 611879"/>
                <a:gd name="connsiteX6" fmla="*/ 1212 w 152492"/>
                <a:gd name="connsiteY6" fmla="*/ 0 h 611879"/>
                <a:gd name="connsiteX0" fmla="*/ 957 w 152237"/>
                <a:gd name="connsiteY0" fmla="*/ 0 h 616976"/>
                <a:gd name="connsiteX1" fmla="*/ 95087 w 152237"/>
                <a:gd name="connsiteY1" fmla="*/ 90768 h 616976"/>
                <a:gd name="connsiteX2" fmla="*/ 108534 w 152237"/>
                <a:gd name="connsiteY2" fmla="*/ 158003 h 616976"/>
                <a:gd name="connsiteX3" fmla="*/ 152237 w 152237"/>
                <a:gd name="connsiteY3" fmla="*/ 184897 h 616976"/>
                <a:gd name="connsiteX4" fmla="*/ 95087 w 152237"/>
                <a:gd name="connsiteY4" fmla="*/ 564777 h 616976"/>
                <a:gd name="connsiteX5" fmla="*/ 64831 w 152237"/>
                <a:gd name="connsiteY5" fmla="*/ 554691 h 616976"/>
                <a:gd name="connsiteX6" fmla="*/ 957 w 152237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08534 w 135428"/>
                <a:gd name="connsiteY2" fmla="*/ 158003 h 616976"/>
                <a:gd name="connsiteX3" fmla="*/ 135428 w 135428"/>
                <a:gd name="connsiteY3" fmla="*/ 208429 h 616976"/>
                <a:gd name="connsiteX4" fmla="*/ 95087 w 135428"/>
                <a:gd name="connsiteY4" fmla="*/ 564777 h 616976"/>
                <a:gd name="connsiteX5" fmla="*/ 64831 w 135428"/>
                <a:gd name="connsiteY5" fmla="*/ 554691 h 616976"/>
                <a:gd name="connsiteX6" fmla="*/ 957 w 135428"/>
                <a:gd name="connsiteY6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95087 w 135428"/>
                <a:gd name="connsiteY1" fmla="*/ 90768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957 w 135428"/>
                <a:gd name="connsiteY0" fmla="*/ 0 h 616976"/>
                <a:gd name="connsiteX1" fmla="*/ 85052 w 135428"/>
                <a:gd name="connsiteY1" fmla="*/ 94129 h 616976"/>
                <a:gd name="connsiteX2" fmla="*/ 135428 w 135428"/>
                <a:gd name="connsiteY2" fmla="*/ 208429 h 616976"/>
                <a:gd name="connsiteX3" fmla="*/ 95087 w 135428"/>
                <a:gd name="connsiteY3" fmla="*/ 564777 h 616976"/>
                <a:gd name="connsiteX4" fmla="*/ 64831 w 135428"/>
                <a:gd name="connsiteY4" fmla="*/ 554691 h 616976"/>
                <a:gd name="connsiteX5" fmla="*/ 957 w 135428"/>
                <a:gd name="connsiteY5" fmla="*/ 0 h 616976"/>
                <a:gd name="connsiteX0" fmla="*/ 680 w 165258"/>
                <a:gd name="connsiteY0" fmla="*/ 0 h 631958"/>
                <a:gd name="connsiteX1" fmla="*/ 114882 w 165258"/>
                <a:gd name="connsiteY1" fmla="*/ 107576 h 631958"/>
                <a:gd name="connsiteX2" fmla="*/ 165258 w 165258"/>
                <a:gd name="connsiteY2" fmla="*/ 221876 h 631958"/>
                <a:gd name="connsiteX3" fmla="*/ 124917 w 165258"/>
                <a:gd name="connsiteY3" fmla="*/ 578224 h 631958"/>
                <a:gd name="connsiteX4" fmla="*/ 94661 w 165258"/>
                <a:gd name="connsiteY4" fmla="*/ 568138 h 631958"/>
                <a:gd name="connsiteX5" fmla="*/ 680 w 165258"/>
                <a:gd name="connsiteY5" fmla="*/ 0 h 631958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5647"/>
                <a:gd name="connsiteY0" fmla="*/ 0 h 641425"/>
                <a:gd name="connsiteX1" fmla="*/ 115271 w 165647"/>
                <a:gd name="connsiteY1" fmla="*/ 107576 h 641425"/>
                <a:gd name="connsiteX2" fmla="*/ 165647 w 165647"/>
                <a:gd name="connsiteY2" fmla="*/ 221876 h 641425"/>
                <a:gd name="connsiteX3" fmla="*/ 125306 w 165647"/>
                <a:gd name="connsiteY3" fmla="*/ 578224 h 641425"/>
                <a:gd name="connsiteX4" fmla="*/ 95050 w 165647"/>
                <a:gd name="connsiteY4" fmla="*/ 568138 h 641425"/>
                <a:gd name="connsiteX5" fmla="*/ 1069 w 165647"/>
                <a:gd name="connsiteY5" fmla="*/ 0 h 641425"/>
                <a:gd name="connsiteX0" fmla="*/ 1069 w 166511"/>
                <a:gd name="connsiteY0" fmla="*/ 0 h 630644"/>
                <a:gd name="connsiteX1" fmla="*/ 115271 w 166511"/>
                <a:gd name="connsiteY1" fmla="*/ 107576 h 630644"/>
                <a:gd name="connsiteX2" fmla="*/ 165647 w 166511"/>
                <a:gd name="connsiteY2" fmla="*/ 221876 h 630644"/>
                <a:gd name="connsiteX3" fmla="*/ 143686 w 166511"/>
                <a:gd name="connsiteY3" fmla="*/ 416005 h 630644"/>
                <a:gd name="connsiteX4" fmla="*/ 125306 w 166511"/>
                <a:gd name="connsiteY4" fmla="*/ 578224 h 630644"/>
                <a:gd name="connsiteX5" fmla="*/ 95050 w 166511"/>
                <a:gd name="connsiteY5" fmla="*/ 568138 h 630644"/>
                <a:gd name="connsiteX6" fmla="*/ 1069 w 166511"/>
                <a:gd name="connsiteY6" fmla="*/ 0 h 630644"/>
                <a:gd name="connsiteX0" fmla="*/ 5716 w 171158"/>
                <a:gd name="connsiteY0" fmla="*/ 0 h 601393"/>
                <a:gd name="connsiteX1" fmla="*/ 119918 w 171158"/>
                <a:gd name="connsiteY1" fmla="*/ 107576 h 601393"/>
                <a:gd name="connsiteX2" fmla="*/ 170294 w 171158"/>
                <a:gd name="connsiteY2" fmla="*/ 221876 h 601393"/>
                <a:gd name="connsiteX3" fmla="*/ 148333 w 171158"/>
                <a:gd name="connsiteY3" fmla="*/ 416005 h 601393"/>
                <a:gd name="connsiteX4" fmla="*/ 129953 w 171158"/>
                <a:gd name="connsiteY4" fmla="*/ 578224 h 601393"/>
                <a:gd name="connsiteX5" fmla="*/ 99697 w 171158"/>
                <a:gd name="connsiteY5" fmla="*/ 568138 h 601393"/>
                <a:gd name="connsiteX6" fmla="*/ 22713 w 171158"/>
                <a:gd name="connsiteY6" fmla="*/ 276115 h 601393"/>
                <a:gd name="connsiteX7" fmla="*/ 5716 w 171158"/>
                <a:gd name="connsiteY7" fmla="*/ 0 h 601393"/>
                <a:gd name="connsiteX0" fmla="*/ 4248 w 179875"/>
                <a:gd name="connsiteY0" fmla="*/ 0 h 608216"/>
                <a:gd name="connsiteX1" fmla="*/ 128635 w 179875"/>
                <a:gd name="connsiteY1" fmla="*/ 114399 h 608216"/>
                <a:gd name="connsiteX2" fmla="*/ 179011 w 179875"/>
                <a:gd name="connsiteY2" fmla="*/ 228699 h 608216"/>
                <a:gd name="connsiteX3" fmla="*/ 157050 w 179875"/>
                <a:gd name="connsiteY3" fmla="*/ 422828 h 608216"/>
                <a:gd name="connsiteX4" fmla="*/ 138670 w 179875"/>
                <a:gd name="connsiteY4" fmla="*/ 585047 h 608216"/>
                <a:gd name="connsiteX5" fmla="*/ 108414 w 179875"/>
                <a:gd name="connsiteY5" fmla="*/ 574961 h 608216"/>
                <a:gd name="connsiteX6" fmla="*/ 31430 w 179875"/>
                <a:gd name="connsiteY6" fmla="*/ 282938 h 608216"/>
                <a:gd name="connsiteX7" fmla="*/ 4248 w 179875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74763 w 175627"/>
                <a:gd name="connsiteY2" fmla="*/ 228699 h 608216"/>
                <a:gd name="connsiteX3" fmla="*/ 152802 w 175627"/>
                <a:gd name="connsiteY3" fmla="*/ 422828 h 608216"/>
                <a:gd name="connsiteX4" fmla="*/ 134422 w 175627"/>
                <a:gd name="connsiteY4" fmla="*/ 585047 h 608216"/>
                <a:gd name="connsiteX5" fmla="*/ 104166 w 175627"/>
                <a:gd name="connsiteY5" fmla="*/ 574961 h 608216"/>
                <a:gd name="connsiteX6" fmla="*/ 27182 w 175627"/>
                <a:gd name="connsiteY6" fmla="*/ 282938 h 608216"/>
                <a:gd name="connsiteX7" fmla="*/ 0 w 175627"/>
                <a:gd name="connsiteY7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  <a:gd name="connsiteX0" fmla="*/ 0 w 175627"/>
                <a:gd name="connsiteY0" fmla="*/ 0 h 608216"/>
                <a:gd name="connsiteX1" fmla="*/ 124387 w 175627"/>
                <a:gd name="connsiteY1" fmla="*/ 114399 h 608216"/>
                <a:gd name="connsiteX2" fmla="*/ 129035 w 175627"/>
                <a:gd name="connsiteY2" fmla="*/ 173757 h 608216"/>
                <a:gd name="connsiteX3" fmla="*/ 174763 w 175627"/>
                <a:gd name="connsiteY3" fmla="*/ 228699 h 608216"/>
                <a:gd name="connsiteX4" fmla="*/ 152802 w 175627"/>
                <a:gd name="connsiteY4" fmla="*/ 422828 h 608216"/>
                <a:gd name="connsiteX5" fmla="*/ 134422 w 175627"/>
                <a:gd name="connsiteY5" fmla="*/ 585047 h 608216"/>
                <a:gd name="connsiteX6" fmla="*/ 104166 w 175627"/>
                <a:gd name="connsiteY6" fmla="*/ 574961 h 608216"/>
                <a:gd name="connsiteX7" fmla="*/ 27182 w 175627"/>
                <a:gd name="connsiteY7" fmla="*/ 282938 h 608216"/>
                <a:gd name="connsiteX8" fmla="*/ 0 w 175627"/>
                <a:gd name="connsiteY8" fmla="*/ 0 h 60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27" h="608216">
                  <a:moveTo>
                    <a:pt x="0" y="0"/>
                  </a:moveTo>
                  <a:cubicBezTo>
                    <a:pt x="35858" y="65555"/>
                    <a:pt x="98847" y="86334"/>
                    <a:pt x="124387" y="114399"/>
                  </a:cubicBezTo>
                  <a:cubicBezTo>
                    <a:pt x="120428" y="142221"/>
                    <a:pt x="120639" y="154707"/>
                    <a:pt x="129035" y="173757"/>
                  </a:cubicBezTo>
                  <a:cubicBezTo>
                    <a:pt x="137431" y="192807"/>
                    <a:pt x="152129" y="206522"/>
                    <a:pt x="174763" y="228699"/>
                  </a:cubicBezTo>
                  <a:cubicBezTo>
                    <a:pt x="180065" y="280673"/>
                    <a:pt x="159526" y="363437"/>
                    <a:pt x="152802" y="422828"/>
                  </a:cubicBezTo>
                  <a:cubicBezTo>
                    <a:pt x="146079" y="482219"/>
                    <a:pt x="143094" y="560260"/>
                    <a:pt x="134422" y="585047"/>
                  </a:cubicBezTo>
                  <a:cubicBezTo>
                    <a:pt x="125750" y="609834"/>
                    <a:pt x="122039" y="625312"/>
                    <a:pt x="104166" y="574961"/>
                  </a:cubicBezTo>
                  <a:cubicBezTo>
                    <a:pt x="86293" y="524610"/>
                    <a:pt x="42845" y="377628"/>
                    <a:pt x="27182" y="282938"/>
                  </a:cubicBezTo>
                  <a:cubicBezTo>
                    <a:pt x="11519" y="188248"/>
                    <a:pt x="9262" y="6846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40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415394" y="2168125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20604" y="2015722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06672" y="1988795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12949" y="2205228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1" name="Title 20"/>
          <p:cNvSpPr txBox="1">
            <a:spLocks/>
          </p:cNvSpPr>
          <p:nvPr/>
        </p:nvSpPr>
        <p:spPr>
          <a:xfrm>
            <a:off x="445275" y="414767"/>
            <a:ext cx="5465908" cy="425758"/>
          </a:xfrm>
          <a:prstGeom prst="rect">
            <a:avLst/>
          </a:prstGeom>
        </p:spPr>
        <p:txBody>
          <a:bodyPr vert="horz" lIns="121910" tIns="60955" rIns="121910" bIns="60955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Business always has its own questions …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4793" y="978044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41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5" grpId="0"/>
      <p:bldP spid="36" grpId="0"/>
      <p:bldP spid="37" grpId="0"/>
      <p:bldP spid="38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637881" y="625851"/>
            <a:ext cx="10905239" cy="30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0" cap="none" spc="15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+mn-lt"/>
              </a:rPr>
              <a:t>Banca Sella POS</a:t>
            </a:r>
            <a:endParaRPr kumimoji="0" lang="en-US" sz="2400" b="1" i="0" u="none" strike="noStrike" kern="0" cap="none" spc="15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650581" y="415427"/>
            <a:ext cx="10905239" cy="1560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0" spc="20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0" cap="none" spc="20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t>Numbers from 2014</a:t>
            </a:r>
            <a:endParaRPr kumimoji="0" lang="en-US" sz="1000" b="0" i="0" u="none" strike="noStrike" kern="0" cap="none" spc="2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6449" y="1434020"/>
            <a:ext cx="2045133" cy="2045133"/>
          </a:xfrm>
          <a:prstGeom prst="roundRect">
            <a:avLst>
              <a:gd name="adj" fmla="val 50000"/>
            </a:avLst>
          </a:prstGeom>
          <a:solidFill>
            <a:srgbClr val="262626">
              <a:alpha val="9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</a:rPr>
              <a:t>93k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23018" y="1434020"/>
            <a:ext cx="2045133" cy="2045133"/>
          </a:xfrm>
          <a:prstGeom prst="roundRect">
            <a:avLst>
              <a:gd name="adj" fmla="val 50000"/>
            </a:avLst>
          </a:prstGeom>
          <a:solidFill>
            <a:srgbClr val="595959">
              <a:alpha val="9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/>
              </a:rPr>
              <a:t>75K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81952" y="2460914"/>
            <a:ext cx="2410696" cy="2410696"/>
            <a:chOff x="4183188" y="2840182"/>
            <a:chExt cx="1330042" cy="1330042"/>
          </a:xfrm>
        </p:grpSpPr>
        <p:sp>
          <p:nvSpPr>
            <p:cNvPr id="10" name="Rounded Rectangle 9"/>
            <p:cNvSpPr/>
            <p:nvPr/>
          </p:nvSpPr>
          <p:spPr>
            <a:xfrm>
              <a:off x="4183188" y="2840182"/>
              <a:ext cx="1330042" cy="1330042"/>
            </a:xfrm>
            <a:prstGeom prst="roundRect">
              <a:avLst>
                <a:gd name="adj" fmla="val 50000"/>
              </a:avLst>
            </a:prstGeom>
            <a:solidFill>
              <a:srgbClr val="118C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91010" y="3048003"/>
              <a:ext cx="914400" cy="9144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18CE7"/>
                  </a:solidFill>
                  <a:effectLst/>
                  <a:uLnTx/>
                  <a:uFillTx/>
                  <a:latin typeface="FontAwesome" pitchFamily="2" charset="0"/>
                </a:rPr>
                <a:t>7BL</a:t>
              </a:r>
            </a:p>
          </p:txBody>
        </p:sp>
      </p:grpSp>
      <p:sp>
        <p:nvSpPr>
          <p:cNvPr id="12" name="Text Placeholder 33"/>
          <p:cNvSpPr txBox="1">
            <a:spLocks/>
          </p:cNvSpPr>
          <p:nvPr/>
        </p:nvSpPr>
        <p:spPr>
          <a:xfrm>
            <a:off x="932437" y="3725015"/>
            <a:ext cx="2137379" cy="5359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300" dirty="0" smtClean="0">
                <a:solidFill>
                  <a:srgbClr val="282828"/>
                </a:solidFill>
                <a:latin typeface="Roboto medium"/>
              </a:rPr>
              <a:t>POS Total </a:t>
            </a:r>
            <a:r>
              <a:rPr lang="en-AU" sz="1300" dirty="0">
                <a:solidFill>
                  <a:srgbClr val="282828"/>
                </a:solidFill>
                <a:latin typeface="Roboto medium"/>
              </a:rPr>
              <a:t>number of Devices</a:t>
            </a: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1786403" y="2994117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3600" dirty="0" smtClean="0">
                <a:solidFill>
                  <a:srgbClr val="28282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  <a:endParaRPr lang="en-AU" sz="3600" dirty="0">
              <a:solidFill>
                <a:srgbClr val="282828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5345568" y="5423609"/>
            <a:ext cx="2137379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300" dirty="0" smtClean="0">
                <a:solidFill>
                  <a:srgbClr val="282828"/>
                </a:solidFill>
                <a:latin typeface="Roboto medium"/>
              </a:rPr>
              <a:t>POS Total Transactions</a:t>
            </a:r>
            <a:endParaRPr lang="en-AU" sz="1300" dirty="0">
              <a:solidFill>
                <a:srgbClr val="282828"/>
              </a:solidFill>
              <a:latin typeface="Roboto medium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4680711" y="525984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3600" dirty="0" smtClean="0">
                <a:solidFill>
                  <a:srgbClr val="28282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</a:p>
        </p:txBody>
      </p:sp>
      <p:sp>
        <p:nvSpPr>
          <p:cNvPr id="16" name="Text Placeholder 33"/>
          <p:cNvSpPr txBox="1">
            <a:spLocks/>
          </p:cNvSpPr>
          <p:nvPr/>
        </p:nvSpPr>
        <p:spPr>
          <a:xfrm>
            <a:off x="8957065" y="3698101"/>
            <a:ext cx="1562414" cy="5628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300" dirty="0" smtClean="0">
                <a:solidFill>
                  <a:srgbClr val="282828"/>
                </a:solidFill>
                <a:latin typeface="Roboto medium"/>
              </a:rPr>
              <a:t>Transactions per device</a:t>
            </a:r>
            <a:endParaRPr lang="en-AU" sz="1300" dirty="0">
              <a:solidFill>
                <a:srgbClr val="282828"/>
              </a:solidFill>
              <a:latin typeface="Roboto medium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9407044" y="299420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3600" dirty="0" smtClean="0">
                <a:solidFill>
                  <a:srgbClr val="282828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  <a:endParaRPr lang="en-AU" sz="3600" dirty="0">
              <a:solidFill>
                <a:srgbClr val="282828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50581" y="1045821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animBg="1"/>
      <p:bldP spid="8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637881" y="625851"/>
            <a:ext cx="10905239" cy="30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0" cap="none" spc="15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+mn-lt"/>
              </a:rPr>
              <a:t>F Pay POS Development</a:t>
            </a:r>
            <a:endParaRPr kumimoji="0" lang="en-US" sz="2400" b="1" i="0" u="none" strike="noStrike" kern="0" cap="none" spc="15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6" name="Block Arc 5"/>
          <p:cNvSpPr/>
          <p:nvPr/>
        </p:nvSpPr>
        <p:spPr>
          <a:xfrm flipH="1">
            <a:off x="4195337" y="1983962"/>
            <a:ext cx="3535680" cy="3535680"/>
          </a:xfrm>
          <a:prstGeom prst="blockArc">
            <a:avLst>
              <a:gd name="adj1" fmla="val 5384245"/>
              <a:gd name="adj2" fmla="val 16203021"/>
              <a:gd name="adj3" fmla="val 6157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59660" y="1779914"/>
            <a:ext cx="663919" cy="585787"/>
          </a:xfrm>
          <a:prstGeom prst="ellipse">
            <a:avLst/>
          </a:prstGeom>
          <a:solidFill>
            <a:srgbClr val="26262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48K</a:t>
            </a:r>
          </a:p>
        </p:txBody>
      </p:sp>
      <p:sp>
        <p:nvSpPr>
          <p:cNvPr id="8" name="Oval 7"/>
          <p:cNvSpPr/>
          <p:nvPr/>
        </p:nvSpPr>
        <p:spPr>
          <a:xfrm>
            <a:off x="6843860" y="2310477"/>
            <a:ext cx="623571" cy="585787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350</a:t>
            </a:r>
          </a:p>
        </p:txBody>
      </p:sp>
      <p:sp>
        <p:nvSpPr>
          <p:cNvPr id="9" name="Oval 8"/>
          <p:cNvSpPr/>
          <p:nvPr/>
        </p:nvSpPr>
        <p:spPr>
          <a:xfrm>
            <a:off x="6843860" y="4573977"/>
            <a:ext cx="623571" cy="585787"/>
          </a:xfrm>
          <a:prstGeom prst="ellipse">
            <a:avLst/>
          </a:prstGeom>
          <a:solidFill>
            <a:srgbClr val="7E7E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40K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9660" y="5065678"/>
            <a:ext cx="626135" cy="585787"/>
          </a:xfrm>
          <a:prstGeom prst="ellipse">
            <a:avLst/>
          </a:prstGeom>
          <a:solidFill>
            <a:srgbClr val="A6A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150</a:t>
            </a:r>
          </a:p>
        </p:txBody>
      </p:sp>
      <p:sp>
        <p:nvSpPr>
          <p:cNvPr id="11" name="Oval 10"/>
          <p:cNvSpPr/>
          <p:nvPr/>
        </p:nvSpPr>
        <p:spPr>
          <a:xfrm>
            <a:off x="7312577" y="3424966"/>
            <a:ext cx="585787" cy="585787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12" name="Text Placeholder 32"/>
          <p:cNvSpPr txBox="1">
            <a:spLocks/>
          </p:cNvSpPr>
          <p:nvPr/>
        </p:nvSpPr>
        <p:spPr>
          <a:xfrm>
            <a:off x="8289082" y="3650523"/>
            <a:ext cx="2519147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ato Light" panose="020F0302020204030203" pitchFamily="34" charset="0"/>
              </a:rPr>
              <a:t>Card readers are also plug and play devices and cost around 20 euros</a:t>
            </a:r>
            <a:endParaRPr lang="en-US" sz="1000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8274795" y="3370345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300" b="1" dirty="0" smtClean="0">
                <a:solidFill>
                  <a:srgbClr val="282828"/>
                </a:solidFill>
                <a:latin typeface="Lato" panose="020F0502020204030203" pitchFamily="34" charset="0"/>
              </a:rPr>
              <a:t>Card Reader Module</a:t>
            </a:r>
            <a:endParaRPr lang="en-AU" sz="1300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32"/>
          <p:cNvSpPr txBox="1">
            <a:spLocks/>
          </p:cNvSpPr>
          <p:nvPr/>
        </p:nvSpPr>
        <p:spPr>
          <a:xfrm>
            <a:off x="7966167" y="5004097"/>
            <a:ext cx="2519147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ato Light" panose="020F0302020204030203" pitchFamily="34" charset="0"/>
              </a:rPr>
              <a:t>F Pay Server Maintenance Cost</a:t>
            </a:r>
            <a:endParaRPr lang="en-US" sz="1000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7951880" y="4723919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300" b="1" dirty="0" smtClean="0">
                <a:solidFill>
                  <a:srgbClr val="282828"/>
                </a:solidFill>
                <a:latin typeface="Lato" panose="020F0502020204030203" pitchFamily="34" charset="0"/>
              </a:rPr>
              <a:t>Infrastructure</a:t>
            </a:r>
            <a:endParaRPr lang="en-AU" sz="1300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 Placeholder 32"/>
          <p:cNvSpPr txBox="1">
            <a:spLocks/>
          </p:cNvSpPr>
          <p:nvPr/>
        </p:nvSpPr>
        <p:spPr>
          <a:xfrm>
            <a:off x="7966167" y="2517972"/>
            <a:ext cx="2519147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ato Light" panose="020F0302020204030203" pitchFamily="34" charset="0"/>
              </a:rPr>
              <a:t>Fingerprint scanner modules are plug and play devices ranges from 200 to 450 euros</a:t>
            </a:r>
            <a:endParaRPr lang="en-US" sz="1000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7951880" y="2237794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300" b="1" dirty="0" smtClean="0">
                <a:solidFill>
                  <a:srgbClr val="282828"/>
                </a:solidFill>
                <a:latin typeface="Lato" panose="020F0502020204030203" pitchFamily="34" charset="0"/>
              </a:rPr>
              <a:t>Fingerprint Scanner Module</a:t>
            </a:r>
            <a:endParaRPr lang="en-AU" sz="1300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2797723" y="1983962"/>
            <a:ext cx="2519147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ato Light" panose="020F0302020204030203" pitchFamily="34" charset="0"/>
              </a:rPr>
              <a:t>Requires 4 developers for 6 month span</a:t>
            </a:r>
            <a:endParaRPr lang="en-US" sz="1000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2783436" y="1703784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1300" b="1" dirty="0" smtClean="0">
                <a:solidFill>
                  <a:srgbClr val="282828"/>
                </a:solidFill>
                <a:latin typeface="Lato" panose="020F0502020204030203" pitchFamily="34" charset="0"/>
              </a:rPr>
              <a:t>App Development</a:t>
            </a:r>
            <a:endParaRPr lang="en-AU" sz="1300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sp>
        <p:nvSpPr>
          <p:cNvPr id="20" name="Text Placeholder 32"/>
          <p:cNvSpPr txBox="1">
            <a:spLocks/>
          </p:cNvSpPr>
          <p:nvPr/>
        </p:nvSpPr>
        <p:spPr>
          <a:xfrm>
            <a:off x="2797723" y="5267333"/>
            <a:ext cx="2519147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ato Light" panose="020F0302020204030203" pitchFamily="34" charset="0"/>
              </a:rPr>
              <a:t>If customer doesn’t have mobile or tablet with him then we provide device</a:t>
            </a:r>
            <a:endParaRPr lang="en-US" sz="1000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21" name="Text Placeholder 33"/>
          <p:cNvSpPr txBox="1">
            <a:spLocks/>
          </p:cNvSpPr>
          <p:nvPr/>
        </p:nvSpPr>
        <p:spPr>
          <a:xfrm>
            <a:off x="2783436" y="4987155"/>
            <a:ext cx="2533433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1300" b="1" dirty="0" smtClean="0">
                <a:solidFill>
                  <a:srgbClr val="282828"/>
                </a:solidFill>
                <a:latin typeface="Lato" panose="020F0502020204030203" pitchFamily="34" charset="0"/>
              </a:rPr>
              <a:t>Mobile or Tablet</a:t>
            </a:r>
            <a:endParaRPr lang="en-AU" sz="1300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3077587"/>
            <a:ext cx="6592829" cy="1280546"/>
            <a:chOff x="0" y="3077587"/>
            <a:chExt cx="6592829" cy="1280546"/>
          </a:xfrm>
        </p:grpSpPr>
        <p:sp>
          <p:nvSpPr>
            <p:cNvPr id="23" name="Rectangle 22"/>
            <p:cNvSpPr/>
            <p:nvPr/>
          </p:nvSpPr>
          <p:spPr>
            <a:xfrm>
              <a:off x="0" y="3077587"/>
              <a:ext cx="5963177" cy="1280546"/>
            </a:xfrm>
            <a:prstGeom prst="rect">
              <a:avLst/>
            </a:prstGeom>
            <a:solidFill>
              <a:srgbClr val="118CE7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12279" y="3077587"/>
              <a:ext cx="1280550" cy="1280546"/>
            </a:xfrm>
            <a:prstGeom prst="ellipse">
              <a:avLst/>
            </a:prstGeom>
            <a:solidFill>
              <a:srgbClr val="118C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437623" y="3202931"/>
              <a:ext cx="1029862" cy="102985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118CE7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26" name="Text Placeholder 33"/>
            <p:cNvSpPr txBox="1">
              <a:spLocks/>
            </p:cNvSpPr>
            <p:nvPr/>
          </p:nvSpPr>
          <p:spPr>
            <a:xfrm>
              <a:off x="819397" y="3474869"/>
              <a:ext cx="4183931" cy="48597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rPr>
                <a:t>Cost Analysis for F</a:t>
              </a:r>
              <a:r>
                <a:rPr kumimoji="0" lang="en-AU" sz="2800" b="1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rPr>
                <a:t> Pay </a:t>
              </a:r>
              <a:r>
                <a:rPr kumimoji="0" lang="en-AU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rPr>
                <a:t>POS</a:t>
              </a:r>
              <a:endPara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</a:endParaRPr>
            </a:p>
          </p:txBody>
        </p:sp>
      </p:grpSp>
      <p:sp>
        <p:nvSpPr>
          <p:cNvPr id="27" name="Freeform 76"/>
          <p:cNvSpPr>
            <a:spLocks noChangeArrowheads="1"/>
          </p:cNvSpPr>
          <p:nvPr/>
        </p:nvSpPr>
        <p:spPr bwMode="auto">
          <a:xfrm>
            <a:off x="5812800" y="3482143"/>
            <a:ext cx="345735" cy="469113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rgbClr val="0E91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 smtClean="0">
              <a:solidFill>
                <a:srgbClr val="FFFFFF"/>
              </a:solidFill>
              <a:latin typeface="Roboto ligh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37881" y="1064676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637881" y="625851"/>
            <a:ext cx="10905239" cy="30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Break Even Point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52262914"/>
              </p:ext>
            </p:extLst>
          </p:nvPr>
        </p:nvGraphicFramePr>
        <p:xfrm>
          <a:off x="1274256" y="2111472"/>
          <a:ext cx="4733352" cy="43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>
            <a:spLocks noChangeAspect="1"/>
          </p:cNvSpPr>
          <p:nvPr/>
        </p:nvSpPr>
        <p:spPr>
          <a:xfrm>
            <a:off x="6956738" y="3040626"/>
            <a:ext cx="548640" cy="548640"/>
          </a:xfrm>
          <a:prstGeom prst="ellipse">
            <a:avLst/>
          </a:prstGeom>
          <a:solidFill>
            <a:srgbClr val="118CE7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0062" y="302613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2000" dirty="0" smtClean="0">
                <a:solidFill>
                  <a:srgbClr val="118CE7"/>
                </a:solidFill>
                <a:latin typeface="Roboto medium"/>
              </a:rPr>
              <a:t>0.10 Cents</a:t>
            </a:r>
            <a:endParaRPr lang="en-US" sz="2000" dirty="0">
              <a:solidFill>
                <a:srgbClr val="118CE7"/>
              </a:solidFill>
              <a:latin typeface="Roboto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1735" y="3408287"/>
            <a:ext cx="117981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40"/>
            <a:r>
              <a:rPr lang="en-US" sz="1000" dirty="0" smtClean="0">
                <a:solidFill>
                  <a:srgbClr val="282828"/>
                </a:solidFill>
                <a:latin typeface="Roboto light"/>
              </a:rPr>
              <a:t>Average Transaction Fee</a:t>
            </a:r>
            <a:endParaRPr lang="en-US" sz="1000" dirty="0">
              <a:solidFill>
                <a:srgbClr val="282828"/>
              </a:solidFill>
              <a:latin typeface="Roboto light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282784" y="1557715"/>
            <a:ext cx="694440" cy="694438"/>
            <a:chOff x="5737686" y="1481235"/>
            <a:chExt cx="375488" cy="375488"/>
          </a:xfrm>
          <a:solidFill>
            <a:srgbClr val="118CE7"/>
          </a:solidFill>
        </p:grpSpPr>
        <p:sp>
          <p:nvSpPr>
            <p:cNvPr id="11" name="Teardrop 10"/>
            <p:cNvSpPr/>
            <p:nvPr/>
          </p:nvSpPr>
          <p:spPr>
            <a:xfrm rot="8100000">
              <a:off x="5737686" y="1481235"/>
              <a:ext cx="375488" cy="375488"/>
            </a:xfrm>
            <a:prstGeom prst="teardrop">
              <a:avLst/>
            </a:prstGeom>
            <a:solidFill>
              <a:srgbClr val="118C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391" y="1544947"/>
              <a:ext cx="136081" cy="183059"/>
            </a:xfrm>
            <a:prstGeom prst="rect">
              <a:avLst/>
            </a:prstGeom>
            <a:noFill/>
          </p:spPr>
          <p:txBody>
            <a:bodyPr wrap="none" lIns="0" tIns="91440" rIns="0" bIns="0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ntAwesome" pitchFamily="2" charset="0"/>
                </a:rPr>
                <a:t>9K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598927" y="3815674"/>
            <a:ext cx="694440" cy="694438"/>
            <a:chOff x="5737686" y="1481235"/>
            <a:chExt cx="375488" cy="375488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14" name="Teardrop 13"/>
            <p:cNvSpPr/>
            <p:nvPr/>
          </p:nvSpPr>
          <p:spPr>
            <a:xfrm rot="8100000">
              <a:off x="5737686" y="1481235"/>
              <a:ext cx="375488" cy="375488"/>
            </a:xfrm>
            <a:prstGeom prst="teardrop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2221" y="1545087"/>
              <a:ext cx="166417" cy="166417"/>
            </a:xfrm>
            <a:prstGeom prst="rect">
              <a:avLst/>
            </a:prstGeom>
            <a:noFill/>
          </p:spPr>
          <p:txBody>
            <a:bodyPr wrap="none" lIns="0" tIns="91440" rIns="0" bIns="0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ntAwesome" pitchFamily="2" charset="0"/>
                </a:rPr>
                <a:t>530</a:t>
              </a:r>
            </a:p>
          </p:txBody>
        </p:sp>
      </p:grpSp>
      <p:sp>
        <p:nvSpPr>
          <p:cNvPr id="17" name="Oval 16"/>
          <p:cNvSpPr>
            <a:spLocks noChangeAspect="1"/>
          </p:cNvSpPr>
          <p:nvPr/>
        </p:nvSpPr>
        <p:spPr>
          <a:xfrm>
            <a:off x="9437559" y="3040626"/>
            <a:ext cx="548640" cy="548640"/>
          </a:xfrm>
          <a:prstGeom prst="ellipse">
            <a:avLst/>
          </a:prstGeom>
          <a:solidFill>
            <a:srgbClr val="118CE7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20883" y="3032154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40"/>
            <a:r>
              <a:rPr lang="en-US" sz="2000" dirty="0" smtClean="0">
                <a:solidFill>
                  <a:srgbClr val="118CE7"/>
                </a:solidFill>
                <a:latin typeface="Roboto medium"/>
              </a:rPr>
              <a:t>2 Months</a:t>
            </a:r>
            <a:endParaRPr lang="en-US" sz="2000" dirty="0">
              <a:solidFill>
                <a:srgbClr val="118CE7"/>
              </a:solidFill>
              <a:latin typeface="Roboto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22556" y="3414308"/>
            <a:ext cx="105477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340"/>
            <a:r>
              <a:rPr lang="en-US" sz="1000" dirty="0" smtClean="0">
                <a:solidFill>
                  <a:srgbClr val="282828"/>
                </a:solidFill>
                <a:latin typeface="Roboto light"/>
              </a:rPr>
              <a:t>Break Even  Point</a:t>
            </a:r>
            <a:endParaRPr lang="en-US" sz="1000" dirty="0">
              <a:solidFill>
                <a:srgbClr val="282828"/>
              </a:solidFill>
              <a:latin typeface="Roboto light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9611083" y="3200531"/>
            <a:ext cx="201592" cy="2318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200" b="0" i="0" u="none" strike="noStrike" kern="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" name="AutoShape 28"/>
          <p:cNvSpPr>
            <a:spLocks/>
          </p:cNvSpPr>
          <p:nvPr/>
        </p:nvSpPr>
        <p:spPr bwMode="auto">
          <a:xfrm>
            <a:off x="7136972" y="3166083"/>
            <a:ext cx="187848" cy="227649"/>
          </a:xfrm>
          <a:custGeom>
            <a:avLst/>
            <a:gdLst>
              <a:gd name="T0" fmla="*/ 10800 w 21600"/>
              <a:gd name="T1" fmla="+- 0 10821 42"/>
              <a:gd name="T2" fmla="*/ 10821 h 21558"/>
              <a:gd name="T3" fmla="*/ 10800 w 21600"/>
              <a:gd name="T4" fmla="+- 0 10821 42"/>
              <a:gd name="T5" fmla="*/ 10821 h 21558"/>
              <a:gd name="T6" fmla="*/ 10800 w 21600"/>
              <a:gd name="T7" fmla="+- 0 10821 42"/>
              <a:gd name="T8" fmla="*/ 10821 h 21558"/>
              <a:gd name="T9" fmla="*/ 10800 w 21600"/>
              <a:gd name="T10" fmla="+- 0 10821 42"/>
              <a:gd name="T11" fmla="*/ 10821 h 21558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58">
                <a:moveTo>
                  <a:pt x="18076" y="8547"/>
                </a:moveTo>
                <a:cubicBezTo>
                  <a:pt x="19181" y="9499"/>
                  <a:pt x="20046" y="10569"/>
                  <a:pt x="20670" y="11749"/>
                </a:cubicBezTo>
                <a:cubicBezTo>
                  <a:pt x="21291" y="12932"/>
                  <a:pt x="21599" y="14075"/>
                  <a:pt x="21599" y="15179"/>
                </a:cubicBezTo>
                <a:cubicBezTo>
                  <a:pt x="21599" y="16159"/>
                  <a:pt x="21344" y="17040"/>
                  <a:pt x="20832" y="17815"/>
                </a:cubicBezTo>
                <a:cubicBezTo>
                  <a:pt x="20320" y="18592"/>
                  <a:pt x="19593" y="19260"/>
                  <a:pt x="18660" y="19812"/>
                </a:cubicBezTo>
                <a:cubicBezTo>
                  <a:pt x="17724" y="20363"/>
                  <a:pt x="16585" y="20794"/>
                  <a:pt x="15252" y="21098"/>
                </a:cubicBezTo>
                <a:cubicBezTo>
                  <a:pt x="13917" y="21403"/>
                  <a:pt x="12435" y="21558"/>
                  <a:pt x="10800" y="21558"/>
                </a:cubicBezTo>
                <a:cubicBezTo>
                  <a:pt x="9168" y="21558"/>
                  <a:pt x="7682" y="21403"/>
                  <a:pt x="6350" y="21098"/>
                </a:cubicBezTo>
                <a:cubicBezTo>
                  <a:pt x="5014" y="20794"/>
                  <a:pt x="3878" y="20363"/>
                  <a:pt x="2936" y="19812"/>
                </a:cubicBezTo>
                <a:cubicBezTo>
                  <a:pt x="1993" y="19260"/>
                  <a:pt x="1270" y="18589"/>
                  <a:pt x="761" y="17809"/>
                </a:cubicBezTo>
                <a:cubicBezTo>
                  <a:pt x="255" y="17029"/>
                  <a:pt x="0" y="16150"/>
                  <a:pt x="0" y="15179"/>
                </a:cubicBezTo>
                <a:cubicBezTo>
                  <a:pt x="0" y="14075"/>
                  <a:pt x="318" y="12934"/>
                  <a:pt x="948" y="11757"/>
                </a:cubicBezTo>
                <a:cubicBezTo>
                  <a:pt x="1582" y="10580"/>
                  <a:pt x="2449" y="9510"/>
                  <a:pt x="3557" y="8547"/>
                </a:cubicBezTo>
                <a:cubicBezTo>
                  <a:pt x="3654" y="8403"/>
                  <a:pt x="3822" y="8344"/>
                  <a:pt x="4056" y="8369"/>
                </a:cubicBezTo>
                <a:cubicBezTo>
                  <a:pt x="4290" y="8398"/>
                  <a:pt x="4446" y="8491"/>
                  <a:pt x="4527" y="8654"/>
                </a:cubicBezTo>
                <a:cubicBezTo>
                  <a:pt x="4565" y="8800"/>
                  <a:pt x="4565" y="8930"/>
                  <a:pt x="4527" y="9045"/>
                </a:cubicBezTo>
                <a:cubicBezTo>
                  <a:pt x="4446" y="9361"/>
                  <a:pt x="4378" y="9738"/>
                  <a:pt x="4318" y="10177"/>
                </a:cubicBezTo>
                <a:cubicBezTo>
                  <a:pt x="4259" y="10617"/>
                  <a:pt x="4237" y="11073"/>
                  <a:pt x="4259" y="11546"/>
                </a:cubicBezTo>
                <a:cubicBezTo>
                  <a:pt x="4278" y="12016"/>
                  <a:pt x="4343" y="12475"/>
                  <a:pt x="4452" y="12915"/>
                </a:cubicBezTo>
                <a:cubicBezTo>
                  <a:pt x="4562" y="13354"/>
                  <a:pt x="4749" y="13734"/>
                  <a:pt x="5020" y="14047"/>
                </a:cubicBezTo>
                <a:cubicBezTo>
                  <a:pt x="5329" y="14379"/>
                  <a:pt x="5716" y="14599"/>
                  <a:pt x="6184" y="14709"/>
                </a:cubicBezTo>
                <a:cubicBezTo>
                  <a:pt x="5698" y="13323"/>
                  <a:pt x="5498" y="12008"/>
                  <a:pt x="5588" y="10757"/>
                </a:cubicBezTo>
                <a:cubicBezTo>
                  <a:pt x="5676" y="9510"/>
                  <a:pt x="5919" y="8344"/>
                  <a:pt x="6318" y="7265"/>
                </a:cubicBezTo>
                <a:cubicBezTo>
                  <a:pt x="6718" y="6187"/>
                  <a:pt x="7223" y="5212"/>
                  <a:pt x="7835" y="4339"/>
                </a:cubicBezTo>
                <a:cubicBezTo>
                  <a:pt x="8450" y="3469"/>
                  <a:pt x="9040" y="2720"/>
                  <a:pt x="9607" y="2089"/>
                </a:cubicBezTo>
                <a:cubicBezTo>
                  <a:pt x="10172" y="1459"/>
                  <a:pt x="10662" y="980"/>
                  <a:pt x="11068" y="653"/>
                </a:cubicBezTo>
                <a:cubicBezTo>
                  <a:pt x="11477" y="326"/>
                  <a:pt x="11692" y="149"/>
                  <a:pt x="11711" y="124"/>
                </a:cubicBezTo>
                <a:cubicBezTo>
                  <a:pt x="11960" y="-42"/>
                  <a:pt x="12194" y="-42"/>
                  <a:pt x="12416" y="124"/>
                </a:cubicBezTo>
                <a:cubicBezTo>
                  <a:pt x="12513" y="191"/>
                  <a:pt x="12581" y="293"/>
                  <a:pt x="12616" y="414"/>
                </a:cubicBezTo>
                <a:cubicBezTo>
                  <a:pt x="12650" y="535"/>
                  <a:pt x="12647" y="645"/>
                  <a:pt x="12609" y="746"/>
                </a:cubicBezTo>
                <a:cubicBezTo>
                  <a:pt x="12609" y="760"/>
                  <a:pt x="12531" y="954"/>
                  <a:pt x="12375" y="1318"/>
                </a:cubicBezTo>
                <a:cubicBezTo>
                  <a:pt x="12222" y="1681"/>
                  <a:pt x="12116" y="2140"/>
                  <a:pt x="12057" y="2692"/>
                </a:cubicBezTo>
                <a:cubicBezTo>
                  <a:pt x="11995" y="3244"/>
                  <a:pt x="12029" y="3849"/>
                  <a:pt x="12160" y="4503"/>
                </a:cubicBezTo>
                <a:cubicBezTo>
                  <a:pt x="12291" y="5162"/>
                  <a:pt x="12644" y="5773"/>
                  <a:pt x="13221" y="6339"/>
                </a:cubicBezTo>
                <a:cubicBezTo>
                  <a:pt x="13589" y="6728"/>
                  <a:pt x="13926" y="7108"/>
                  <a:pt x="14229" y="7485"/>
                </a:cubicBezTo>
                <a:cubicBezTo>
                  <a:pt x="14532" y="7862"/>
                  <a:pt x="14791" y="8282"/>
                  <a:pt x="15006" y="8744"/>
                </a:cubicBezTo>
                <a:cubicBezTo>
                  <a:pt x="15218" y="9209"/>
                  <a:pt x="15390" y="9749"/>
                  <a:pt x="15515" y="10363"/>
                </a:cubicBezTo>
                <a:cubicBezTo>
                  <a:pt x="15639" y="10977"/>
                  <a:pt x="15702" y="11709"/>
                  <a:pt x="15702" y="12554"/>
                </a:cubicBezTo>
                <a:cubicBezTo>
                  <a:pt x="15702" y="12850"/>
                  <a:pt x="15546" y="13027"/>
                  <a:pt x="15237" y="13078"/>
                </a:cubicBezTo>
                <a:cubicBezTo>
                  <a:pt x="15118" y="13098"/>
                  <a:pt x="14997" y="13078"/>
                  <a:pt x="14872" y="13027"/>
                </a:cubicBezTo>
                <a:cubicBezTo>
                  <a:pt x="14747" y="12971"/>
                  <a:pt x="14666" y="12886"/>
                  <a:pt x="14625" y="12768"/>
                </a:cubicBezTo>
                <a:cubicBezTo>
                  <a:pt x="14485" y="12489"/>
                  <a:pt x="14276" y="12270"/>
                  <a:pt x="13998" y="12109"/>
                </a:cubicBezTo>
                <a:cubicBezTo>
                  <a:pt x="13720" y="11946"/>
                  <a:pt x="13405" y="11867"/>
                  <a:pt x="13056" y="11867"/>
                </a:cubicBezTo>
                <a:cubicBezTo>
                  <a:pt x="12588" y="11867"/>
                  <a:pt x="12191" y="12016"/>
                  <a:pt x="11870" y="12318"/>
                </a:cubicBezTo>
                <a:cubicBezTo>
                  <a:pt x="11545" y="12619"/>
                  <a:pt x="11383" y="12985"/>
                  <a:pt x="11383" y="13419"/>
                </a:cubicBezTo>
                <a:cubicBezTo>
                  <a:pt x="11383" y="14503"/>
                  <a:pt x="12160" y="15044"/>
                  <a:pt x="13714" y="15035"/>
                </a:cubicBezTo>
                <a:cubicBezTo>
                  <a:pt x="14691" y="15035"/>
                  <a:pt x="15452" y="14751"/>
                  <a:pt x="15998" y="14185"/>
                </a:cubicBezTo>
                <a:cubicBezTo>
                  <a:pt x="16370" y="13799"/>
                  <a:pt x="16635" y="13343"/>
                  <a:pt x="16797" y="12819"/>
                </a:cubicBezTo>
                <a:cubicBezTo>
                  <a:pt x="16963" y="12290"/>
                  <a:pt x="17065" y="11777"/>
                  <a:pt x="17103" y="11273"/>
                </a:cubicBezTo>
                <a:cubicBezTo>
                  <a:pt x="17143" y="10769"/>
                  <a:pt x="17156" y="10310"/>
                  <a:pt x="17134" y="9893"/>
                </a:cubicBezTo>
                <a:cubicBezTo>
                  <a:pt x="17115" y="9473"/>
                  <a:pt x="17097" y="9195"/>
                  <a:pt x="17075" y="9048"/>
                </a:cubicBezTo>
                <a:cubicBezTo>
                  <a:pt x="17016" y="8941"/>
                  <a:pt x="17016" y="8812"/>
                  <a:pt x="17075" y="8657"/>
                </a:cubicBezTo>
                <a:cubicBezTo>
                  <a:pt x="17156" y="8493"/>
                  <a:pt x="17312" y="8400"/>
                  <a:pt x="17546" y="8372"/>
                </a:cubicBezTo>
                <a:cubicBezTo>
                  <a:pt x="17780" y="8347"/>
                  <a:pt x="17955" y="8403"/>
                  <a:pt x="18076" y="85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200" b="0" i="0" u="none" strike="noStrike" kern="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7939" y="393376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Roboto light"/>
              </a:rPr>
              <a:t>93000 * 0.10 = 9300 € / year</a:t>
            </a:r>
            <a:endParaRPr lang="en-US" sz="2400" b="1" dirty="0">
              <a:solidFill>
                <a:srgbClr val="000000"/>
              </a:solidFill>
              <a:latin typeface="Roboto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37881" y="1074101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Sub>
          <a:bldChart bld="series"/>
        </p:bldSub>
      </p:bldGraphic>
      <p:bldP spid="7" grpId="0" animBg="1"/>
      <p:bldP spid="8" grpId="0"/>
      <p:bldP spid="9" grpId="0"/>
      <p:bldP spid="17" grpId="0" animBg="1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637881" y="625851"/>
            <a:ext cx="10905239" cy="30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282828"/>
                </a:solidFill>
                <a:latin typeface="+mn-lt"/>
              </a:rPr>
              <a:t>Revenue Model per POS</a:t>
            </a:r>
            <a:endParaRPr kumimoji="0" lang="en-US" sz="2400" b="1" i="0" u="none" strike="noStrike" kern="0" cap="none" spc="15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3915" y="3539106"/>
            <a:ext cx="466766" cy="466766"/>
          </a:xfrm>
          <a:prstGeom prst="ellipse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80591" y="3539106"/>
            <a:ext cx="466766" cy="466766"/>
          </a:xfrm>
          <a:prstGeom prst="ellipse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32017" y="3539106"/>
            <a:ext cx="466766" cy="466766"/>
          </a:xfrm>
          <a:prstGeom prst="ellipse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39113" y="3539106"/>
            <a:ext cx="466766" cy="466766"/>
          </a:xfrm>
          <a:prstGeom prst="ellipse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25647" y="3657035"/>
            <a:ext cx="3166782" cy="230909"/>
          </a:xfrm>
          <a:prstGeom prst="roundRect">
            <a:avLst>
              <a:gd name="adj" fmla="val 50000"/>
            </a:avLst>
          </a:prstGeom>
          <a:solidFill>
            <a:srgbClr val="A6A6A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513298" y="2491164"/>
            <a:ext cx="648000" cy="648000"/>
            <a:chOff x="1505266" y="2538788"/>
            <a:chExt cx="486611" cy="486611"/>
          </a:xfrm>
        </p:grpSpPr>
        <p:sp>
          <p:nvSpPr>
            <p:cNvPr id="13" name="Teardrop 12"/>
            <p:cNvSpPr/>
            <p:nvPr/>
          </p:nvSpPr>
          <p:spPr>
            <a:xfrm rot="8100000">
              <a:off x="1505266" y="2538788"/>
              <a:ext cx="486611" cy="486611"/>
            </a:xfrm>
            <a:prstGeom prst="teardrop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3348" y="2635898"/>
              <a:ext cx="450448" cy="25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ntAwesome" pitchFamily="2" charset="0"/>
                </a:rPr>
                <a:t>10%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</p:grpSp>
      <p:sp>
        <p:nvSpPr>
          <p:cNvPr id="15" name="Text Placeholder 33"/>
          <p:cNvSpPr txBox="1">
            <a:spLocks/>
          </p:cNvSpPr>
          <p:nvPr/>
        </p:nvSpPr>
        <p:spPr>
          <a:xfrm>
            <a:off x="1106644" y="1897600"/>
            <a:ext cx="1514008" cy="408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b="1" dirty="0" smtClean="0">
                <a:solidFill>
                  <a:srgbClr val="D4D4D4">
                    <a:lumMod val="75000"/>
                  </a:srgbClr>
                </a:solidFill>
                <a:latin typeface="Source Sans Pro"/>
              </a:rPr>
              <a:t>10230 € </a:t>
            </a:r>
            <a:endParaRPr lang="en-AU" sz="3200" dirty="0">
              <a:solidFill>
                <a:srgbClr val="D4D4D4">
                  <a:lumMod val="75000"/>
                </a:srgbClr>
              </a:solidFill>
              <a:latin typeface="Source Sans Pro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7069684" y="2491164"/>
            <a:ext cx="648000" cy="648000"/>
            <a:chOff x="1505266" y="2538788"/>
            <a:chExt cx="486611" cy="486611"/>
          </a:xfrm>
        </p:grpSpPr>
        <p:sp>
          <p:nvSpPr>
            <p:cNvPr id="17" name="Teardrop 16"/>
            <p:cNvSpPr/>
            <p:nvPr/>
          </p:nvSpPr>
          <p:spPr>
            <a:xfrm rot="8100000">
              <a:off x="1505266" y="2538788"/>
              <a:ext cx="486611" cy="486611"/>
            </a:xfrm>
            <a:prstGeom prst="teardrop">
              <a:avLst/>
            </a:prstGeom>
            <a:solidFill>
              <a:srgbClr val="2626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5152" y="2635898"/>
              <a:ext cx="446837" cy="25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rPr>
                <a:t>30%</a:t>
              </a:r>
            </a:p>
          </p:txBody>
        </p:sp>
      </p:grpSp>
      <p:sp>
        <p:nvSpPr>
          <p:cNvPr id="19" name="Text Placeholder 33"/>
          <p:cNvSpPr txBox="1">
            <a:spLocks/>
          </p:cNvSpPr>
          <p:nvPr/>
        </p:nvSpPr>
        <p:spPr>
          <a:xfrm>
            <a:off x="6666200" y="1828802"/>
            <a:ext cx="1497412" cy="5248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b="1" dirty="0" smtClean="0">
                <a:solidFill>
                  <a:srgbClr val="262626"/>
                </a:solidFill>
                <a:latin typeface="Source Sans Pro"/>
              </a:rPr>
              <a:t>12090 €</a:t>
            </a:r>
            <a:endParaRPr lang="en-AU" sz="3200" dirty="0">
              <a:solidFill>
                <a:srgbClr val="262626"/>
              </a:solidFill>
              <a:latin typeface="Source Sans Pro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 rot="10800000">
            <a:off x="4489973" y="4395578"/>
            <a:ext cx="648000" cy="648000"/>
            <a:chOff x="1505266" y="2538788"/>
            <a:chExt cx="486611" cy="486611"/>
          </a:xfrm>
        </p:grpSpPr>
        <p:sp>
          <p:nvSpPr>
            <p:cNvPr id="21" name="Teardrop 20"/>
            <p:cNvSpPr/>
            <p:nvPr/>
          </p:nvSpPr>
          <p:spPr>
            <a:xfrm rot="8100000">
              <a:off x="1505266" y="2538788"/>
              <a:ext cx="486611" cy="486611"/>
            </a:xfrm>
            <a:prstGeom prst="teardrop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0800000">
              <a:off x="1523347" y="2659010"/>
              <a:ext cx="450448" cy="25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ntAwesome" pitchFamily="2" charset="0"/>
                </a:rPr>
                <a:t>20%</a:t>
              </a:r>
            </a:p>
          </p:txBody>
        </p:sp>
      </p:grpSp>
      <p:sp>
        <p:nvSpPr>
          <p:cNvPr id="23" name="Text Placeholder 33"/>
          <p:cNvSpPr txBox="1">
            <a:spLocks/>
          </p:cNvSpPr>
          <p:nvPr/>
        </p:nvSpPr>
        <p:spPr>
          <a:xfrm>
            <a:off x="4067478" y="5287815"/>
            <a:ext cx="1461308" cy="4531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b="1" dirty="0" smtClean="0">
                <a:solidFill>
                  <a:srgbClr val="282828">
                    <a:lumMod val="75000"/>
                    <a:lumOff val="25000"/>
                  </a:srgbClr>
                </a:solidFill>
                <a:latin typeface="Source Sans Pro"/>
              </a:rPr>
              <a:t>11160 €</a:t>
            </a:r>
            <a:endParaRPr lang="en-AU" sz="3200" b="1" dirty="0">
              <a:solidFill>
                <a:srgbClr val="282828">
                  <a:lumMod val="75000"/>
                  <a:lumOff val="25000"/>
                </a:srgbClr>
              </a:solidFill>
              <a:latin typeface="Source Sans Pro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 rot="10800000">
            <a:off x="9548496" y="4395578"/>
            <a:ext cx="648000" cy="648000"/>
            <a:chOff x="1505266" y="2538788"/>
            <a:chExt cx="486611" cy="486611"/>
          </a:xfrm>
        </p:grpSpPr>
        <p:sp>
          <p:nvSpPr>
            <p:cNvPr id="25" name="Teardrop 24"/>
            <p:cNvSpPr/>
            <p:nvPr/>
          </p:nvSpPr>
          <p:spPr>
            <a:xfrm rot="8100000">
              <a:off x="1505266" y="2538788"/>
              <a:ext cx="486611" cy="486611"/>
            </a:xfrm>
            <a:prstGeom prst="teardrop">
              <a:avLst/>
            </a:prstGeom>
            <a:solidFill>
              <a:srgbClr val="118C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0800000">
              <a:off x="1523346" y="2659009"/>
              <a:ext cx="450449" cy="25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ntAwesome" pitchFamily="2" charset="0"/>
                </a:rPr>
                <a:t>40%</a:t>
              </a:r>
            </a:p>
          </p:txBody>
        </p:sp>
      </p:grpSp>
      <p:sp>
        <p:nvSpPr>
          <p:cNvPr id="27" name="Text Placeholder 33"/>
          <p:cNvSpPr txBox="1">
            <a:spLocks/>
          </p:cNvSpPr>
          <p:nvPr/>
        </p:nvSpPr>
        <p:spPr>
          <a:xfrm>
            <a:off x="9135096" y="5287814"/>
            <a:ext cx="1507766" cy="4531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b="1" dirty="0" smtClean="0">
                <a:solidFill>
                  <a:srgbClr val="0E91EE"/>
                </a:solidFill>
                <a:latin typeface="Source Sans Pro"/>
              </a:rPr>
              <a:t>13020 €</a:t>
            </a:r>
            <a:endParaRPr lang="en-AU" sz="3200" dirty="0">
              <a:solidFill>
                <a:srgbClr val="0E91EE"/>
              </a:solidFill>
              <a:latin typeface="Source Sans Pro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797698" y="3732889"/>
            <a:ext cx="79200" cy="7920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94549" y="3657035"/>
            <a:ext cx="2862718" cy="230909"/>
            <a:chOff x="5679999" y="3747743"/>
            <a:chExt cx="3131195" cy="230909"/>
          </a:xfrm>
        </p:grpSpPr>
        <p:sp>
          <p:nvSpPr>
            <p:cNvPr id="30" name="Rounded Rectangle 29"/>
            <p:cNvSpPr/>
            <p:nvPr/>
          </p:nvSpPr>
          <p:spPr>
            <a:xfrm>
              <a:off x="5679999" y="3747743"/>
              <a:ext cx="3131195" cy="230909"/>
            </a:xfrm>
            <a:prstGeom prst="roundRect">
              <a:avLst>
                <a:gd name="adj" fmla="val 50000"/>
              </a:avLst>
            </a:prstGeom>
            <a:solidFill>
              <a:srgbClr val="404040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751310" y="3823597"/>
              <a:ext cx="79200" cy="792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2017" y="3657035"/>
            <a:ext cx="2857095" cy="230909"/>
            <a:chOff x="8572032" y="3747743"/>
            <a:chExt cx="1417080" cy="230909"/>
          </a:xfrm>
        </p:grpSpPr>
        <p:sp>
          <p:nvSpPr>
            <p:cNvPr id="33" name="Rounded Rectangle 32"/>
            <p:cNvSpPr/>
            <p:nvPr/>
          </p:nvSpPr>
          <p:spPr>
            <a:xfrm>
              <a:off x="8572032" y="3747743"/>
              <a:ext cx="1417080" cy="230909"/>
            </a:xfrm>
            <a:prstGeom prst="roundRect">
              <a:avLst>
                <a:gd name="adj" fmla="val 50000"/>
              </a:avLst>
            </a:prstGeom>
            <a:solidFill>
              <a:srgbClr val="262626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8654977" y="3823597"/>
              <a:ext cx="79200" cy="792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54915" y="3249658"/>
            <a:ext cx="1323699" cy="806471"/>
            <a:chOff x="9754915" y="3340366"/>
            <a:chExt cx="1323699" cy="806471"/>
          </a:xfrm>
          <a:solidFill>
            <a:srgbClr val="118CE7">
              <a:alpha val="90000"/>
            </a:srgb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9754915" y="3340366"/>
              <a:ext cx="1323699" cy="806471"/>
              <a:chOff x="9754915" y="3120910"/>
              <a:chExt cx="1323699" cy="806471"/>
            </a:xfrm>
            <a:grpFill/>
          </p:grpSpPr>
          <p:sp>
            <p:nvSpPr>
              <p:cNvPr id="38" name="Rounded Rectangle 37"/>
              <p:cNvSpPr/>
              <p:nvPr/>
            </p:nvSpPr>
            <p:spPr>
              <a:xfrm>
                <a:off x="9754915" y="3528287"/>
                <a:ext cx="1253401" cy="230909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18900000">
                <a:off x="10388589" y="3696472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2700000">
                <a:off x="10388588" y="3350468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9832895" y="3823597"/>
              <a:ext cx="79200" cy="79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650581" y="1062906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1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9" grpId="0"/>
      <p:bldP spid="23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63" y="1062906"/>
            <a:ext cx="4734586" cy="2572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1" y="3767447"/>
            <a:ext cx="4744112" cy="290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9" y="3767447"/>
            <a:ext cx="4744112" cy="2905530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637881" y="625851"/>
            <a:ext cx="10905239" cy="437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Business Insights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0581" y="1062906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637881" y="625851"/>
            <a:ext cx="10905239" cy="30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37881" y="1055248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3192" y="2658358"/>
            <a:ext cx="89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http://www.garanteprivacy.it/web/guest/home/docweb/-/docweb-display/docweb/3590114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3192" y="1725353"/>
            <a:ext cx="884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https://www.visaeurope.com/newsroom/news/european-consumers-ready-for-biometrics</a:t>
            </a:r>
          </a:p>
        </p:txBody>
      </p:sp>
    </p:spTree>
    <p:extLst>
      <p:ext uri="{BB962C8B-B14F-4D97-AF65-F5344CB8AC3E}">
        <p14:creationId xmlns:p14="http://schemas.microsoft.com/office/powerpoint/2010/main" val="26417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plitShire-3738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8" b="7818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236354" y="1256814"/>
            <a:ext cx="1104790" cy="230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4211"/>
            <a:r>
              <a:rPr lang="en-US" sz="14347" b="1" dirty="0">
                <a:solidFill>
                  <a:prstClr val="white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5809" y="1684733"/>
            <a:ext cx="3459986" cy="3138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4211"/>
            <a:r>
              <a:rPr lang="en-US" sz="4399" b="1" dirty="0">
                <a:solidFill>
                  <a:prstClr val="white"/>
                </a:solidFill>
                <a:latin typeface="+mj-lt"/>
                <a:cs typeface="Arial"/>
              </a:rPr>
              <a:t>If you stop</a:t>
            </a:r>
          </a:p>
          <a:p>
            <a:pPr defTabSz="544211"/>
            <a:r>
              <a:rPr lang="en-US" sz="4399" b="1" dirty="0">
                <a:solidFill>
                  <a:prstClr val="white"/>
                </a:solidFill>
                <a:latin typeface="+mj-lt"/>
                <a:cs typeface="Arial"/>
              </a:rPr>
              <a:t>Dreaming you</a:t>
            </a:r>
          </a:p>
          <a:p>
            <a:pPr defTabSz="544211"/>
            <a:r>
              <a:rPr lang="en-US" sz="4399" b="1" dirty="0">
                <a:solidFill>
                  <a:prstClr val="white"/>
                </a:solidFill>
                <a:latin typeface="+mj-lt"/>
                <a:cs typeface="Arial"/>
              </a:rPr>
              <a:t>Will stop</a:t>
            </a:r>
          </a:p>
          <a:p>
            <a:pPr defTabSz="544211"/>
            <a:r>
              <a:rPr lang="en-US" sz="4399" b="1" dirty="0">
                <a:solidFill>
                  <a:prstClr val="white"/>
                </a:solidFill>
                <a:latin typeface="+mj-lt"/>
                <a:cs typeface="Arial"/>
              </a:rPr>
              <a:t>Advancing.”</a:t>
            </a:r>
          </a:p>
          <a:p>
            <a:pPr defTabSz="544211"/>
            <a:r>
              <a:rPr lang="en-US" sz="2200" dirty="0">
                <a:solidFill>
                  <a:prstClr val="white"/>
                </a:solidFill>
                <a:latin typeface="Arial"/>
                <a:cs typeface="Arial"/>
              </a:rPr>
              <a:t>— Louis Twelve</a:t>
            </a:r>
            <a:endParaRPr lang="en-US" sz="4399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96492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469" y="2210845"/>
            <a:ext cx="499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D8EEA"/>
                </a:solidFill>
              </a:rPr>
              <a:t>Its Time for Playground</a:t>
            </a:r>
            <a:endParaRPr lang="en-US" sz="4000" dirty="0">
              <a:solidFill>
                <a:srgbClr val="1D8EE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3097" y="3587402"/>
            <a:ext cx="5043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D8EEA"/>
                </a:solidFill>
              </a:rPr>
              <a:t>Lets get our hand dirty</a:t>
            </a:r>
            <a:endParaRPr lang="en-US" sz="4000" dirty="0">
              <a:solidFill>
                <a:srgbClr val="1D8EEA"/>
              </a:solidFill>
            </a:endParaRPr>
          </a:p>
        </p:txBody>
      </p:sp>
      <p:sp>
        <p:nvSpPr>
          <p:cNvPr id="6" name="Freeform 313"/>
          <p:cNvSpPr>
            <a:spLocks noEditPoints="1"/>
          </p:cNvSpPr>
          <p:nvPr/>
        </p:nvSpPr>
        <p:spPr bwMode="auto">
          <a:xfrm>
            <a:off x="9536337" y="3587403"/>
            <a:ext cx="989202" cy="707886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5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3 w 45"/>
              <a:gd name="T13" fmla="*/ 41 h 41"/>
              <a:gd name="T14" fmla="*/ 23 w 45"/>
              <a:gd name="T15" fmla="*/ 39 h 41"/>
              <a:gd name="T16" fmla="*/ 12 w 45"/>
              <a:gd name="T17" fmla="*/ 41 h 41"/>
              <a:gd name="T18" fmla="*/ 7 w 45"/>
              <a:gd name="T19" fmla="*/ 37 h 41"/>
              <a:gd name="T20" fmla="*/ 23 w 45"/>
              <a:gd name="T21" fmla="*/ 21 h 41"/>
              <a:gd name="T22" fmla="*/ 38 w 45"/>
              <a:gd name="T23" fmla="*/ 37 h 41"/>
              <a:gd name="T24" fmla="*/ 16 w 45"/>
              <a:gd name="T25" fmla="*/ 16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6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6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1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1D8EEA"/>
              </a:solidFill>
            </a:endParaRPr>
          </a:p>
        </p:txBody>
      </p:sp>
      <p:sp>
        <p:nvSpPr>
          <p:cNvPr id="7" name="Freeform 344"/>
          <p:cNvSpPr>
            <a:spLocks noEditPoints="1"/>
          </p:cNvSpPr>
          <p:nvPr/>
        </p:nvSpPr>
        <p:spPr bwMode="auto">
          <a:xfrm>
            <a:off x="1639045" y="1829730"/>
            <a:ext cx="1034580" cy="1089001"/>
          </a:xfrm>
          <a:custGeom>
            <a:avLst/>
            <a:gdLst>
              <a:gd name="T0" fmla="*/ 50 w 53"/>
              <a:gd name="T1" fmla="*/ 28 h 44"/>
              <a:gd name="T2" fmla="*/ 26 w 53"/>
              <a:gd name="T3" fmla="*/ 44 h 44"/>
              <a:gd name="T4" fmla="*/ 2 w 53"/>
              <a:gd name="T5" fmla="*/ 28 h 44"/>
              <a:gd name="T6" fmla="*/ 0 w 53"/>
              <a:gd name="T7" fmla="*/ 21 h 44"/>
              <a:gd name="T8" fmla="*/ 10 w 53"/>
              <a:gd name="T9" fmla="*/ 17 h 44"/>
              <a:gd name="T10" fmla="*/ 29 w 53"/>
              <a:gd name="T11" fmla="*/ 1 h 44"/>
              <a:gd name="T12" fmla="*/ 40 w 53"/>
              <a:gd name="T13" fmla="*/ 3 h 44"/>
              <a:gd name="T14" fmla="*/ 49 w 53"/>
              <a:gd name="T15" fmla="*/ 5 h 44"/>
              <a:gd name="T16" fmla="*/ 39 w 53"/>
              <a:gd name="T17" fmla="*/ 5 h 44"/>
              <a:gd name="T18" fmla="*/ 28 w 53"/>
              <a:gd name="T19" fmla="*/ 13 h 44"/>
              <a:gd name="T20" fmla="*/ 47 w 53"/>
              <a:gd name="T21" fmla="*/ 15 h 44"/>
              <a:gd name="T22" fmla="*/ 50 w 53"/>
              <a:gd name="T23" fmla="*/ 27 h 44"/>
              <a:gd name="T24" fmla="*/ 8 w 53"/>
              <a:gd name="T25" fmla="*/ 18 h 44"/>
              <a:gd name="T26" fmla="*/ 2 w 53"/>
              <a:gd name="T27" fmla="*/ 21 h 44"/>
              <a:gd name="T28" fmla="*/ 48 w 53"/>
              <a:gd name="T29" fmla="*/ 28 h 44"/>
              <a:gd name="T30" fmla="*/ 26 w 53"/>
              <a:gd name="T31" fmla="*/ 15 h 44"/>
              <a:gd name="T32" fmla="*/ 4 w 53"/>
              <a:gd name="T33" fmla="*/ 28 h 44"/>
              <a:gd name="T34" fmla="*/ 26 w 53"/>
              <a:gd name="T35" fmla="*/ 42 h 44"/>
              <a:gd name="T36" fmla="*/ 48 w 53"/>
              <a:gd name="T37" fmla="*/ 28 h 44"/>
              <a:gd name="T38" fmla="*/ 14 w 53"/>
              <a:gd name="T39" fmla="*/ 25 h 44"/>
              <a:gd name="T40" fmla="*/ 22 w 53"/>
              <a:gd name="T41" fmla="*/ 25 h 44"/>
              <a:gd name="T42" fmla="*/ 35 w 53"/>
              <a:gd name="T43" fmla="*/ 34 h 44"/>
              <a:gd name="T44" fmla="*/ 26 w 53"/>
              <a:gd name="T45" fmla="*/ 39 h 44"/>
              <a:gd name="T46" fmla="*/ 18 w 53"/>
              <a:gd name="T47" fmla="*/ 36 h 44"/>
              <a:gd name="T48" fmla="*/ 19 w 53"/>
              <a:gd name="T49" fmla="*/ 34 h 44"/>
              <a:gd name="T50" fmla="*/ 26 w 53"/>
              <a:gd name="T51" fmla="*/ 37 h 44"/>
              <a:gd name="T52" fmla="*/ 35 w 53"/>
              <a:gd name="T53" fmla="*/ 34 h 44"/>
              <a:gd name="T54" fmla="*/ 34 w 53"/>
              <a:gd name="T55" fmla="*/ 29 h 44"/>
              <a:gd name="T56" fmla="*/ 34 w 53"/>
              <a:gd name="T57" fmla="*/ 22 h 44"/>
              <a:gd name="T58" fmla="*/ 41 w 53"/>
              <a:gd name="T59" fmla="*/ 5 h 44"/>
              <a:gd name="T60" fmla="*/ 47 w 53"/>
              <a:gd name="T61" fmla="*/ 5 h 44"/>
              <a:gd name="T62" fmla="*/ 41 w 53"/>
              <a:gd name="T63" fmla="*/ 5 h 44"/>
              <a:gd name="T64" fmla="*/ 47 w 53"/>
              <a:gd name="T65" fmla="*/ 17 h 44"/>
              <a:gd name="T66" fmla="*/ 49 w 53"/>
              <a:gd name="T67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" h="44">
                <a:moveTo>
                  <a:pt x="50" y="27"/>
                </a:moveTo>
                <a:cubicBezTo>
                  <a:pt x="50" y="27"/>
                  <a:pt x="50" y="28"/>
                  <a:pt x="50" y="28"/>
                </a:cubicBezTo>
                <a:cubicBezTo>
                  <a:pt x="50" y="33"/>
                  <a:pt x="47" y="37"/>
                  <a:pt x="43" y="40"/>
                </a:cubicBezTo>
                <a:cubicBezTo>
                  <a:pt x="38" y="43"/>
                  <a:pt x="32" y="44"/>
                  <a:pt x="26" y="44"/>
                </a:cubicBezTo>
                <a:cubicBezTo>
                  <a:pt x="20" y="44"/>
                  <a:pt x="14" y="43"/>
                  <a:pt x="9" y="40"/>
                </a:cubicBezTo>
                <a:cubicBezTo>
                  <a:pt x="5" y="37"/>
                  <a:pt x="2" y="33"/>
                  <a:pt x="2" y="28"/>
                </a:cubicBezTo>
                <a:cubicBezTo>
                  <a:pt x="2" y="28"/>
                  <a:pt x="2" y="27"/>
                  <a:pt x="2" y="27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18"/>
                  <a:pt x="2" y="15"/>
                  <a:pt x="6" y="15"/>
                </a:cubicBezTo>
                <a:cubicBezTo>
                  <a:pt x="7" y="15"/>
                  <a:pt x="9" y="16"/>
                  <a:pt x="10" y="17"/>
                </a:cubicBezTo>
                <a:cubicBezTo>
                  <a:pt x="14" y="14"/>
                  <a:pt x="20" y="13"/>
                  <a:pt x="25" y="1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30" y="0"/>
                  <a:pt x="30" y="0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1"/>
                  <a:pt x="42" y="0"/>
                  <a:pt x="44" y="0"/>
                </a:cubicBezTo>
                <a:cubicBezTo>
                  <a:pt x="47" y="0"/>
                  <a:pt x="49" y="2"/>
                  <a:pt x="49" y="5"/>
                </a:cubicBezTo>
                <a:cubicBezTo>
                  <a:pt x="49" y="7"/>
                  <a:pt x="47" y="10"/>
                  <a:pt x="44" y="10"/>
                </a:cubicBezTo>
                <a:cubicBezTo>
                  <a:pt x="41" y="10"/>
                  <a:pt x="39" y="7"/>
                  <a:pt x="39" y="5"/>
                </a:cubicBezTo>
                <a:cubicBezTo>
                  <a:pt x="31" y="3"/>
                  <a:pt x="31" y="3"/>
                  <a:pt x="31" y="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13"/>
                  <a:pt x="39" y="14"/>
                  <a:pt x="43" y="17"/>
                </a:cubicBezTo>
                <a:cubicBezTo>
                  <a:pt x="44" y="16"/>
                  <a:pt x="45" y="15"/>
                  <a:pt x="47" y="15"/>
                </a:cubicBezTo>
                <a:cubicBezTo>
                  <a:pt x="50" y="15"/>
                  <a:pt x="53" y="18"/>
                  <a:pt x="53" y="21"/>
                </a:cubicBezTo>
                <a:cubicBezTo>
                  <a:pt x="53" y="24"/>
                  <a:pt x="52" y="26"/>
                  <a:pt x="50" y="27"/>
                </a:cubicBezTo>
                <a:close/>
                <a:moveTo>
                  <a:pt x="3" y="24"/>
                </a:moveTo>
                <a:cubicBezTo>
                  <a:pt x="4" y="22"/>
                  <a:pt x="6" y="20"/>
                  <a:pt x="8" y="18"/>
                </a:cubicBezTo>
                <a:cubicBezTo>
                  <a:pt x="7" y="18"/>
                  <a:pt x="6" y="17"/>
                  <a:pt x="6" y="17"/>
                </a:cubicBezTo>
                <a:cubicBezTo>
                  <a:pt x="3" y="17"/>
                  <a:pt x="2" y="19"/>
                  <a:pt x="2" y="21"/>
                </a:cubicBezTo>
                <a:cubicBezTo>
                  <a:pt x="2" y="23"/>
                  <a:pt x="2" y="24"/>
                  <a:pt x="3" y="24"/>
                </a:cubicBezTo>
                <a:close/>
                <a:moveTo>
                  <a:pt x="48" y="28"/>
                </a:moveTo>
                <a:cubicBezTo>
                  <a:pt x="48" y="25"/>
                  <a:pt x="46" y="21"/>
                  <a:pt x="42" y="19"/>
                </a:cubicBezTo>
                <a:cubicBezTo>
                  <a:pt x="37" y="16"/>
                  <a:pt x="32" y="15"/>
                  <a:pt x="26" y="15"/>
                </a:cubicBezTo>
                <a:cubicBezTo>
                  <a:pt x="20" y="15"/>
                  <a:pt x="15" y="16"/>
                  <a:pt x="11" y="19"/>
                </a:cubicBezTo>
                <a:cubicBezTo>
                  <a:pt x="7" y="21"/>
                  <a:pt x="4" y="25"/>
                  <a:pt x="4" y="28"/>
                </a:cubicBezTo>
                <a:cubicBezTo>
                  <a:pt x="4" y="32"/>
                  <a:pt x="7" y="35"/>
                  <a:pt x="11" y="38"/>
                </a:cubicBezTo>
                <a:cubicBezTo>
                  <a:pt x="15" y="41"/>
                  <a:pt x="20" y="42"/>
                  <a:pt x="26" y="42"/>
                </a:cubicBezTo>
                <a:cubicBezTo>
                  <a:pt x="32" y="42"/>
                  <a:pt x="37" y="41"/>
                  <a:pt x="42" y="38"/>
                </a:cubicBezTo>
                <a:cubicBezTo>
                  <a:pt x="46" y="35"/>
                  <a:pt x="48" y="32"/>
                  <a:pt x="48" y="28"/>
                </a:cubicBezTo>
                <a:close/>
                <a:moveTo>
                  <a:pt x="18" y="29"/>
                </a:moveTo>
                <a:cubicBezTo>
                  <a:pt x="16" y="29"/>
                  <a:pt x="14" y="27"/>
                  <a:pt x="14" y="25"/>
                </a:cubicBezTo>
                <a:cubicBezTo>
                  <a:pt x="14" y="23"/>
                  <a:pt x="16" y="22"/>
                  <a:pt x="18" y="22"/>
                </a:cubicBezTo>
                <a:cubicBezTo>
                  <a:pt x="20" y="22"/>
                  <a:pt x="22" y="23"/>
                  <a:pt x="22" y="25"/>
                </a:cubicBezTo>
                <a:cubicBezTo>
                  <a:pt x="22" y="27"/>
                  <a:pt x="20" y="29"/>
                  <a:pt x="18" y="29"/>
                </a:cubicBezTo>
                <a:close/>
                <a:moveTo>
                  <a:pt x="35" y="34"/>
                </a:moveTo>
                <a:cubicBezTo>
                  <a:pt x="35" y="35"/>
                  <a:pt x="35" y="36"/>
                  <a:pt x="35" y="36"/>
                </a:cubicBezTo>
                <a:cubicBezTo>
                  <a:pt x="33" y="38"/>
                  <a:pt x="30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9"/>
                  <a:pt x="19" y="38"/>
                  <a:pt x="18" y="36"/>
                </a:cubicBezTo>
                <a:cubicBezTo>
                  <a:pt x="17" y="36"/>
                  <a:pt x="17" y="35"/>
                  <a:pt x="18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0" y="36"/>
                  <a:pt x="23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30" y="37"/>
                  <a:pt x="32" y="36"/>
                  <a:pt x="33" y="34"/>
                </a:cubicBezTo>
                <a:cubicBezTo>
                  <a:pt x="34" y="34"/>
                  <a:pt x="34" y="34"/>
                  <a:pt x="35" y="34"/>
                </a:cubicBezTo>
                <a:close/>
                <a:moveTo>
                  <a:pt x="38" y="25"/>
                </a:moveTo>
                <a:cubicBezTo>
                  <a:pt x="38" y="27"/>
                  <a:pt x="36" y="29"/>
                  <a:pt x="34" y="29"/>
                </a:cubicBezTo>
                <a:cubicBezTo>
                  <a:pt x="32" y="29"/>
                  <a:pt x="31" y="27"/>
                  <a:pt x="31" y="25"/>
                </a:cubicBezTo>
                <a:cubicBezTo>
                  <a:pt x="31" y="23"/>
                  <a:pt x="32" y="22"/>
                  <a:pt x="34" y="22"/>
                </a:cubicBezTo>
                <a:cubicBezTo>
                  <a:pt x="36" y="22"/>
                  <a:pt x="38" y="23"/>
                  <a:pt x="38" y="25"/>
                </a:cubicBezTo>
                <a:close/>
                <a:moveTo>
                  <a:pt x="41" y="5"/>
                </a:moveTo>
                <a:cubicBezTo>
                  <a:pt x="41" y="6"/>
                  <a:pt x="43" y="8"/>
                  <a:pt x="44" y="8"/>
                </a:cubicBezTo>
                <a:cubicBezTo>
                  <a:pt x="46" y="8"/>
                  <a:pt x="47" y="6"/>
                  <a:pt x="47" y="5"/>
                </a:cubicBezTo>
                <a:cubicBezTo>
                  <a:pt x="47" y="3"/>
                  <a:pt x="46" y="2"/>
                  <a:pt x="44" y="2"/>
                </a:cubicBezTo>
                <a:cubicBezTo>
                  <a:pt x="43" y="2"/>
                  <a:pt x="41" y="3"/>
                  <a:pt x="41" y="5"/>
                </a:cubicBezTo>
                <a:close/>
                <a:moveTo>
                  <a:pt x="51" y="21"/>
                </a:moveTo>
                <a:cubicBezTo>
                  <a:pt x="51" y="19"/>
                  <a:pt x="49" y="17"/>
                  <a:pt x="47" y="17"/>
                </a:cubicBezTo>
                <a:cubicBezTo>
                  <a:pt x="46" y="17"/>
                  <a:pt x="45" y="18"/>
                  <a:pt x="44" y="18"/>
                </a:cubicBezTo>
                <a:cubicBezTo>
                  <a:pt x="47" y="20"/>
                  <a:pt x="48" y="22"/>
                  <a:pt x="49" y="25"/>
                </a:cubicBezTo>
                <a:cubicBezTo>
                  <a:pt x="50" y="24"/>
                  <a:pt x="51" y="23"/>
                  <a:pt x="51" y="2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1D8E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9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3229279" y="1779176"/>
            <a:ext cx="8060083" cy="1214740"/>
          </a:xfrm>
          <a:prstGeom prst="rect">
            <a:avLst/>
          </a:prstGeom>
        </p:spPr>
        <p:txBody>
          <a:bodyPr lIns="45707" tIns="22853" rIns="45707" bIns="22853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2491438" algn="l"/>
              </a:tabLst>
            </a:pPr>
            <a:r>
              <a:rPr lang="tr-TR" sz="4400" b="1" dirty="0">
                <a:solidFill>
                  <a:prstClr val="white"/>
                </a:solidFill>
                <a:latin typeface="Novecento sans wide Book" pitchFamily="50" charset="-94"/>
              </a:rPr>
              <a:t>Thank You For </a:t>
            </a:r>
            <a:r>
              <a:rPr lang="tr-TR" sz="4400" b="1" dirty="0" smtClean="0">
                <a:solidFill>
                  <a:prstClr val="white"/>
                </a:solidFill>
                <a:latin typeface="Novecento sans wide Book" pitchFamily="50" charset="-94"/>
              </a:rPr>
              <a:t>Lıstenıng</a:t>
            </a:r>
          </a:p>
          <a:p>
            <a:r>
              <a:rPr lang="en-US" sz="3600" dirty="0" smtClean="0">
                <a:solidFill>
                  <a:prstClr val="whit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 love to hear you</a:t>
            </a:r>
            <a:endParaRPr lang="tr-TR" sz="3600" dirty="0">
              <a:solidFill>
                <a:prstClr val="whit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97534" y="4396650"/>
            <a:ext cx="4297516" cy="892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prstClr val="white"/>
                </a:solidFill>
                <a:latin typeface="Source Sans Pro Light" pitchFamily="34" charset="0"/>
              </a:rPr>
              <a:t>Feel free to say hi!</a:t>
            </a:r>
            <a:br>
              <a:rPr lang="en-US" sz="3200" b="1" dirty="0" smtClean="0">
                <a:solidFill>
                  <a:prstClr val="white"/>
                </a:solidFill>
                <a:latin typeface="Source Sans Pro Light" pitchFamily="34" charset="0"/>
              </a:rPr>
            </a:br>
            <a:r>
              <a:rPr lang="en-US" sz="2000" dirty="0" smtClean="0">
                <a:solidFill>
                  <a:prstClr val="white"/>
                </a:solidFill>
                <a:latin typeface="Source Sans Pro Light" pitchFamily="34" charset="0"/>
              </a:rPr>
              <a:t>If you have anything to ask</a:t>
            </a:r>
            <a:endParaRPr lang="en-US" sz="2400" dirty="0">
              <a:solidFill>
                <a:prstClr val="white"/>
              </a:solidFill>
              <a:latin typeface="Source Sans Pro Light" pitchFamily="34" charset="0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083108" y="4542353"/>
            <a:ext cx="615572" cy="601145"/>
          </a:xfrm>
          <a:custGeom>
            <a:avLst/>
            <a:gdLst>
              <a:gd name="T0" fmla="*/ 360 w 371"/>
              <a:gd name="T1" fmla="*/ 3 h 299"/>
              <a:gd name="T2" fmla="*/ 7 w 371"/>
              <a:gd name="T3" fmla="*/ 127 h 299"/>
              <a:gd name="T4" fmla="*/ 6 w 371"/>
              <a:gd name="T5" fmla="*/ 137 h 299"/>
              <a:gd name="T6" fmla="*/ 82 w 371"/>
              <a:gd name="T7" fmla="*/ 167 h 299"/>
              <a:gd name="T8" fmla="*/ 82 w 371"/>
              <a:gd name="T9" fmla="*/ 167 h 299"/>
              <a:gd name="T10" fmla="*/ 127 w 371"/>
              <a:gd name="T11" fmla="*/ 185 h 299"/>
              <a:gd name="T12" fmla="*/ 347 w 371"/>
              <a:gd name="T13" fmla="*/ 24 h 299"/>
              <a:gd name="T14" fmla="*/ 351 w 371"/>
              <a:gd name="T15" fmla="*/ 28 h 299"/>
              <a:gd name="T16" fmla="*/ 194 w 371"/>
              <a:gd name="T17" fmla="*/ 198 h 299"/>
              <a:gd name="T18" fmla="*/ 194 w 371"/>
              <a:gd name="T19" fmla="*/ 198 h 299"/>
              <a:gd name="T20" fmla="*/ 185 w 371"/>
              <a:gd name="T21" fmla="*/ 208 h 299"/>
              <a:gd name="T22" fmla="*/ 197 w 371"/>
              <a:gd name="T23" fmla="*/ 215 h 299"/>
              <a:gd name="T24" fmla="*/ 197 w 371"/>
              <a:gd name="T25" fmla="*/ 215 h 299"/>
              <a:gd name="T26" fmla="*/ 296 w 371"/>
              <a:gd name="T27" fmla="*/ 268 h 299"/>
              <a:gd name="T28" fmla="*/ 311 w 371"/>
              <a:gd name="T29" fmla="*/ 262 h 299"/>
              <a:gd name="T30" fmla="*/ 369 w 371"/>
              <a:gd name="T31" fmla="*/ 11 h 299"/>
              <a:gd name="T32" fmla="*/ 360 w 371"/>
              <a:gd name="T33" fmla="*/ 3 h 299"/>
              <a:gd name="T34" fmla="*/ 127 w 371"/>
              <a:gd name="T35" fmla="*/ 293 h 299"/>
              <a:gd name="T36" fmla="*/ 133 w 371"/>
              <a:gd name="T37" fmla="*/ 296 h 299"/>
              <a:gd name="T38" fmla="*/ 190 w 371"/>
              <a:gd name="T39" fmla="*/ 245 h 299"/>
              <a:gd name="T40" fmla="*/ 127 w 371"/>
              <a:gd name="T41" fmla="*/ 212 h 299"/>
              <a:gd name="T42" fmla="*/ 127 w 371"/>
              <a:gd name="T43" fmla="*/ 29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299">
                <a:moveTo>
                  <a:pt x="360" y="3"/>
                </a:moveTo>
                <a:cubicBezTo>
                  <a:pt x="353" y="5"/>
                  <a:pt x="13" y="125"/>
                  <a:pt x="7" y="127"/>
                </a:cubicBezTo>
                <a:cubicBezTo>
                  <a:pt x="1" y="129"/>
                  <a:pt x="0" y="134"/>
                  <a:pt x="6" y="137"/>
                </a:cubicBezTo>
                <a:cubicBezTo>
                  <a:pt x="14" y="140"/>
                  <a:pt x="82" y="167"/>
                  <a:pt x="82" y="167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127" y="185"/>
                  <a:pt x="127" y="185"/>
                  <a:pt x="127" y="185"/>
                </a:cubicBezTo>
                <a:cubicBezTo>
                  <a:pt x="127" y="185"/>
                  <a:pt x="344" y="26"/>
                  <a:pt x="347" y="24"/>
                </a:cubicBezTo>
                <a:cubicBezTo>
                  <a:pt x="350" y="22"/>
                  <a:pt x="353" y="26"/>
                  <a:pt x="351" y="28"/>
                </a:cubicBezTo>
                <a:cubicBezTo>
                  <a:pt x="349" y="30"/>
                  <a:pt x="194" y="198"/>
                  <a:pt x="194" y="198"/>
                </a:cubicBezTo>
                <a:cubicBezTo>
                  <a:pt x="194" y="198"/>
                  <a:pt x="194" y="198"/>
                  <a:pt x="194" y="19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290" y="265"/>
                  <a:pt x="296" y="268"/>
                </a:cubicBezTo>
                <a:cubicBezTo>
                  <a:pt x="302" y="272"/>
                  <a:pt x="310" y="269"/>
                  <a:pt x="311" y="262"/>
                </a:cubicBezTo>
                <a:cubicBezTo>
                  <a:pt x="313" y="253"/>
                  <a:pt x="368" y="16"/>
                  <a:pt x="369" y="11"/>
                </a:cubicBezTo>
                <a:cubicBezTo>
                  <a:pt x="371" y="4"/>
                  <a:pt x="367" y="0"/>
                  <a:pt x="360" y="3"/>
                </a:cubicBezTo>
                <a:close/>
                <a:moveTo>
                  <a:pt x="127" y="293"/>
                </a:moveTo>
                <a:cubicBezTo>
                  <a:pt x="127" y="298"/>
                  <a:pt x="130" y="299"/>
                  <a:pt x="133" y="296"/>
                </a:cubicBezTo>
                <a:cubicBezTo>
                  <a:pt x="138" y="291"/>
                  <a:pt x="190" y="245"/>
                  <a:pt x="190" y="245"/>
                </a:cubicBezTo>
                <a:cubicBezTo>
                  <a:pt x="127" y="212"/>
                  <a:pt x="127" y="212"/>
                  <a:pt x="127" y="212"/>
                </a:cubicBezTo>
                <a:lnTo>
                  <a:pt x="127" y="29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95A5A6"/>
              </a:solidFill>
            </a:endParaRPr>
          </a:p>
        </p:txBody>
      </p:sp>
      <p:sp>
        <p:nvSpPr>
          <p:cNvPr id="9" name="AutoShape 119"/>
          <p:cNvSpPr>
            <a:spLocks/>
          </p:cNvSpPr>
          <p:nvPr/>
        </p:nvSpPr>
        <p:spPr bwMode="auto">
          <a:xfrm>
            <a:off x="2633168" y="1779176"/>
            <a:ext cx="989707" cy="10566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85581" y="5898189"/>
            <a:ext cx="1459995" cy="3128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Arulraj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405417" y="5898189"/>
            <a:ext cx="1355381" cy="3128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Saravanan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372596" y="5898189"/>
            <a:ext cx="1459995" cy="31282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Srikrishna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5080000" y="0"/>
            <a:ext cx="7112000" cy="7112000"/>
          </a:xfrm>
          <a:prstGeom prst="teardrop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eardrop 4"/>
          <p:cNvSpPr/>
          <p:nvPr/>
        </p:nvSpPr>
        <p:spPr>
          <a:xfrm>
            <a:off x="6604000" y="1397000"/>
            <a:ext cx="4267200" cy="4267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13601" y="2678302"/>
            <a:ext cx="3234447" cy="1764842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dirty="0" smtClean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As a bank, we </a:t>
            </a:r>
            <a:r>
              <a:rPr lang="en-US" sz="2667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must plan to win, prepare to win, and expect to win.</a:t>
            </a:r>
          </a:p>
        </p:txBody>
      </p:sp>
    </p:spTree>
    <p:extLst>
      <p:ext uri="{BB962C8B-B14F-4D97-AF65-F5344CB8AC3E}">
        <p14:creationId xmlns:p14="http://schemas.microsoft.com/office/powerpoint/2010/main" val="2148683096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868532" y="3789268"/>
            <a:ext cx="5979478" cy="646547"/>
          </a:xfrm>
          <a:prstGeom prst="rect">
            <a:avLst/>
          </a:prstGeom>
        </p:spPr>
        <p:txBody>
          <a:bodyPr lIns="45707" tIns="22853" rIns="45707" bIns="22853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2491438" algn="l"/>
              </a:tabLst>
            </a:pPr>
            <a:r>
              <a:rPr lang="en-US" sz="3200" dirty="0" smtClean="0">
                <a:solidFill>
                  <a:prstClr val="white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Simple Secured Convenient</a:t>
            </a:r>
            <a:endParaRPr lang="en-US" sz="4000" dirty="0">
              <a:solidFill>
                <a:prstClr val="white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8" y="2108601"/>
            <a:ext cx="3908309" cy="2931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7886" y="2523105"/>
            <a:ext cx="216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F Pay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2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44425" y="4244880"/>
            <a:ext cx="1136948" cy="1153545"/>
            <a:chOff x="2285781" y="4847654"/>
            <a:chExt cx="952480" cy="966132"/>
          </a:xfrm>
          <a:solidFill>
            <a:schemeClr val="tx1">
              <a:lumMod val="50000"/>
            </a:schemeClr>
          </a:solidFill>
        </p:grpSpPr>
        <p:sp>
          <p:nvSpPr>
            <p:cNvPr id="28" name="Oval 27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grpFill/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grp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0941" y="2841580"/>
            <a:ext cx="1136948" cy="1153545"/>
            <a:chOff x="2285781" y="4847654"/>
            <a:chExt cx="952480" cy="966132"/>
          </a:xfrm>
          <a:solidFill>
            <a:schemeClr val="tx1">
              <a:lumMod val="50000"/>
            </a:schemeClr>
          </a:solidFill>
        </p:grpSpPr>
        <p:sp>
          <p:nvSpPr>
            <p:cNvPr id="31" name="Oval 3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grpFill/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grp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2102177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0143" y="2841580"/>
            <a:ext cx="1521278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 defTabSz="914217"/>
            <a:r>
              <a:rPr lang="en-US" sz="2400" b="1" dirty="0" smtClean="0">
                <a:solidFill>
                  <a:srgbClr val="0E91EE"/>
                </a:solidFill>
                <a:cs typeface="Arial" panose="020B0604020202020204" pitchFamily="34" charset="0"/>
              </a:rPr>
              <a:t>Enrolment</a:t>
            </a:r>
            <a:endParaRPr lang="id-ID" sz="2400" b="1" dirty="0">
              <a:solidFill>
                <a:srgbClr val="0E91EE"/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5847" y="3258755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solidFill>
                  <a:srgbClr val="A1A1A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 Pay Account creation with Biometric data</a:t>
            </a:r>
            <a:endParaRPr lang="es-ES" sz="1200" dirty="0">
              <a:solidFill>
                <a:srgbClr val="A1A1A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039454" y="3366931"/>
            <a:ext cx="113093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217"/>
            <a:endParaRPr lang="id-ID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514832" y="3442346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0" y="3488802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39454" y="4753556"/>
            <a:ext cx="113093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217"/>
            <a:endParaRPr lang="id-ID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152547" y="4828971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83399" y="4305406"/>
            <a:ext cx="130987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defTabSz="914217"/>
            <a:r>
              <a:rPr lang="en-US" sz="2400" b="1" dirty="0" smtClean="0">
                <a:solidFill>
                  <a:srgbClr val="0E91EE"/>
                </a:solidFill>
                <a:cs typeface="Arial" panose="020B0604020202020204" pitchFamily="34" charset="0"/>
              </a:rPr>
              <a:t>Payment</a:t>
            </a:r>
            <a:endParaRPr lang="id-ID" sz="2400" b="1" dirty="0">
              <a:solidFill>
                <a:srgbClr val="0E91EE"/>
              </a:solidFill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723265" y="2083999"/>
            <a:ext cx="73708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94400" y="4741134"/>
            <a:ext cx="2184536" cy="75711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solidFill>
                  <a:srgbClr val="A1A1A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Where user purchase goods at POS terminal with Fingerprints</a:t>
            </a:r>
            <a:endParaRPr lang="es-ES" sz="1200" dirty="0">
              <a:solidFill>
                <a:srgbClr val="A1A1A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729177" y="352461"/>
            <a:ext cx="6846739" cy="655214"/>
            <a:chOff x="5434591" y="704921"/>
            <a:chExt cx="13693477" cy="1310427"/>
          </a:xfrm>
        </p:grpSpPr>
        <p:sp>
          <p:nvSpPr>
            <p:cNvPr id="48" name="TextBox 47"/>
            <p:cNvSpPr txBox="1"/>
            <p:nvPr/>
          </p:nvSpPr>
          <p:spPr>
            <a:xfrm>
              <a:off x="5434591" y="704921"/>
              <a:ext cx="13693477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en-US" sz="3200" dirty="0" smtClean="0">
                  <a:solidFill>
                    <a:srgbClr val="0E91EE"/>
                  </a:solidFill>
                  <a:cs typeface="Arial" panose="020B0604020202020204" pitchFamily="34" charset="0"/>
                </a:rPr>
                <a:t>How it works ?</a:t>
              </a:r>
              <a:endParaRPr lang="id-ID" sz="3200" dirty="0">
                <a:solidFill>
                  <a:srgbClr val="0E91E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343889" y="1923910"/>
              <a:ext cx="1553038" cy="9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216AA9"/>
                </a:solidFill>
                <a:latin typeface="Open Sans Light"/>
              </a:endParaRPr>
            </a:p>
          </p:txBody>
        </p:sp>
      </p:grpSp>
      <p:sp>
        <p:nvSpPr>
          <p:cNvPr id="24" name="Freeform 76"/>
          <p:cNvSpPr>
            <a:spLocks noChangeArrowheads="1"/>
          </p:cNvSpPr>
          <p:nvPr/>
        </p:nvSpPr>
        <p:spPr bwMode="auto">
          <a:xfrm>
            <a:off x="7156807" y="4536230"/>
            <a:ext cx="337574" cy="585482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8"/>
          <p:cNvSpPr>
            <a:spLocks/>
          </p:cNvSpPr>
          <p:nvPr/>
        </p:nvSpPr>
        <p:spPr bwMode="auto">
          <a:xfrm>
            <a:off x="4627051" y="3120216"/>
            <a:ext cx="495281" cy="4934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 animBg="1"/>
      <p:bldP spid="39" grpId="0" animBg="1"/>
      <p:bldP spid="42" grpId="0"/>
      <p:bldP spid="44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0" y="4800899"/>
            <a:ext cx="12192000" cy="23811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9600" y="263958"/>
            <a:ext cx="10972800" cy="6667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 Pay Enrolment Process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981999"/>
            <a:ext cx="609600" cy="31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3101007" y="4248395"/>
            <a:ext cx="860552" cy="248040"/>
          </a:xfrm>
          <a:prstGeom prst="parallelogram">
            <a:avLst>
              <a:gd name="adj" fmla="val 69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5600" y="4491685"/>
            <a:ext cx="2336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6" name="Parallelogram 45"/>
          <p:cNvSpPr/>
          <p:nvPr/>
        </p:nvSpPr>
        <p:spPr>
          <a:xfrm flipH="1">
            <a:off x="4576413" y="3395287"/>
            <a:ext cx="860552" cy="248040"/>
          </a:xfrm>
          <a:prstGeom prst="parallelogram">
            <a:avLst>
              <a:gd name="adj" fmla="val 699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01007" y="3638577"/>
            <a:ext cx="23368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6413" y="2785687"/>
            <a:ext cx="3043587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6759448" y="3395287"/>
            <a:ext cx="860552" cy="248040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59448" y="3638577"/>
            <a:ext cx="2336800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8229600" y="4248395"/>
            <a:ext cx="860552" cy="248040"/>
          </a:xfrm>
          <a:prstGeom prst="parallelogram">
            <a:avLst>
              <a:gd name="adj" fmla="val 6994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29600" y="4491685"/>
            <a:ext cx="23368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68540" y="4555294"/>
            <a:ext cx="1670236" cy="492443"/>
            <a:chOff x="1326403" y="3213154"/>
            <a:chExt cx="1252676" cy="369332"/>
          </a:xfrm>
        </p:grpSpPr>
        <p:sp>
          <p:nvSpPr>
            <p:cNvPr id="74" name="Rectangle 1436"/>
            <p:cNvSpPr>
              <a:spLocks noChangeArrowheads="1"/>
            </p:cNvSpPr>
            <p:nvPr/>
          </p:nvSpPr>
          <p:spPr bwMode="auto">
            <a:xfrm>
              <a:off x="1709611" y="3290098"/>
              <a:ext cx="869468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dirty="0" smtClean="0">
                  <a:solidFill>
                    <a:prstClr val="white"/>
                  </a:solidFill>
                  <a:cs typeface="Arial" pitchFamily="34" charset="0"/>
                </a:rPr>
                <a:t>Registration</a:t>
              </a:r>
              <a:endParaRPr lang="en-US" sz="4800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77" name="Rectangle 1436"/>
            <p:cNvSpPr>
              <a:spLocks noChangeArrowheads="1"/>
            </p:cNvSpPr>
            <p:nvPr/>
          </p:nvSpPr>
          <p:spPr bwMode="auto">
            <a:xfrm>
              <a:off x="1326403" y="3213154"/>
              <a:ext cx="3125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cs typeface="Arial" pitchFamily="34" charset="0"/>
                </a:rPr>
                <a:t>01</a:t>
              </a:r>
              <a:endParaRPr lang="en-US" sz="7200" b="1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251202" y="3700829"/>
            <a:ext cx="2064662" cy="492443"/>
            <a:chOff x="1327204" y="3213154"/>
            <a:chExt cx="1548495" cy="369332"/>
          </a:xfrm>
        </p:grpSpPr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1709611" y="3290098"/>
              <a:ext cx="1166088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dirty="0" smtClean="0">
                  <a:solidFill>
                    <a:prstClr val="white"/>
                  </a:solidFill>
                  <a:cs typeface="Arial" pitchFamily="34" charset="0"/>
                </a:rPr>
                <a:t>OTP Verification</a:t>
              </a:r>
              <a:endParaRPr lang="en-US" sz="4800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82" name="Rectangle 1436"/>
            <p:cNvSpPr>
              <a:spLocks noChangeArrowheads="1"/>
            </p:cNvSpPr>
            <p:nvPr/>
          </p:nvSpPr>
          <p:spPr bwMode="auto">
            <a:xfrm>
              <a:off x="1327204" y="3213154"/>
              <a:ext cx="3125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cs typeface="Arial" pitchFamily="34" charset="0"/>
                </a:rPr>
                <a:t>02</a:t>
              </a:r>
              <a:endParaRPr lang="en-US" sz="7200" b="1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75201" y="2843892"/>
            <a:ext cx="2517478" cy="492443"/>
            <a:chOff x="1327204" y="3213154"/>
            <a:chExt cx="1888108" cy="369332"/>
          </a:xfrm>
        </p:grpSpPr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1709611" y="3290098"/>
              <a:ext cx="1505701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dirty="0" smtClean="0">
                  <a:solidFill>
                    <a:prstClr val="white"/>
                  </a:solidFill>
                  <a:cs typeface="Arial" pitchFamily="34" charset="0"/>
                </a:rPr>
                <a:t>Biometric Enrolment</a:t>
              </a:r>
              <a:endParaRPr lang="en-US" sz="4800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85" name="Rectangle 1436"/>
            <p:cNvSpPr>
              <a:spLocks noChangeArrowheads="1"/>
            </p:cNvSpPr>
            <p:nvPr/>
          </p:nvSpPr>
          <p:spPr bwMode="auto">
            <a:xfrm>
              <a:off x="1327204" y="3213154"/>
              <a:ext cx="3125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cs typeface="Arial" pitchFamily="34" charset="0"/>
                </a:rPr>
                <a:t>03</a:t>
              </a:r>
              <a:endParaRPr lang="en-US" sz="7200" b="1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927048" y="3700829"/>
            <a:ext cx="2028176" cy="492443"/>
            <a:chOff x="1327204" y="3213154"/>
            <a:chExt cx="1521134" cy="369332"/>
          </a:xfrm>
        </p:grpSpPr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709611" y="3290098"/>
              <a:ext cx="1138727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dirty="0" smtClean="0">
                  <a:solidFill>
                    <a:prstClr val="white"/>
                  </a:solidFill>
                  <a:cs typeface="Arial" pitchFamily="34" charset="0"/>
                </a:rPr>
                <a:t>Card Enrolment</a:t>
              </a:r>
              <a:endParaRPr lang="en-US" sz="4800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1327204" y="3213154"/>
              <a:ext cx="3125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cs typeface="Arial" pitchFamily="34" charset="0"/>
                </a:rPr>
                <a:t>04</a:t>
              </a:r>
              <a:endParaRPr lang="en-US" sz="7200" b="1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23364" y="4550265"/>
            <a:ext cx="1773235" cy="492443"/>
            <a:chOff x="1327204" y="3213154"/>
            <a:chExt cx="1329925" cy="369332"/>
          </a:xfrm>
        </p:grpSpPr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709611" y="3290098"/>
              <a:ext cx="947518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67" dirty="0" smtClean="0">
                  <a:solidFill>
                    <a:prstClr val="white"/>
                  </a:solidFill>
                  <a:cs typeface="Arial" pitchFamily="34" charset="0"/>
                </a:rPr>
                <a:t>Ready To Pay</a:t>
              </a:r>
              <a:endParaRPr lang="en-US" sz="4800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1327204" y="3213154"/>
              <a:ext cx="3125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cs typeface="Arial" pitchFamily="34" charset="0"/>
                </a:rPr>
                <a:t>05</a:t>
              </a:r>
              <a:endParaRPr lang="en-US" sz="7200" b="1" dirty="0" smtClea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36389" y="3406833"/>
            <a:ext cx="1472593" cy="936820"/>
            <a:chOff x="1855123" y="1733550"/>
            <a:chExt cx="940461" cy="488440"/>
          </a:xfrm>
        </p:grpSpPr>
        <p:cxnSp>
          <p:nvCxnSpPr>
            <p:cNvPr id="100" name="Straight Connector 99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057716" y="2766834"/>
            <a:ext cx="2149356" cy="648762"/>
            <a:chOff x="1856978" y="1292696"/>
            <a:chExt cx="1612017" cy="486571"/>
          </a:xfrm>
        </p:grpSpPr>
        <p:sp>
          <p:nvSpPr>
            <p:cNvPr id="110" name="Content Placeholder 2"/>
            <p:cNvSpPr txBox="1">
              <a:spLocks/>
            </p:cNvSpPr>
            <p:nvPr/>
          </p:nvSpPr>
          <p:spPr>
            <a:xfrm>
              <a:off x="1856978" y="1292696"/>
              <a:ext cx="1612017" cy="25822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b="1" dirty="0" smtClean="0">
                  <a:solidFill>
                    <a:srgbClr val="95A5A6"/>
                  </a:solidFill>
                </a:rPr>
                <a:t>F Pay Account</a:t>
              </a:r>
              <a:endParaRPr lang="en-US" sz="1067" b="1" dirty="0">
                <a:solidFill>
                  <a:srgbClr val="95A5A6"/>
                </a:solidFill>
              </a:endParaRPr>
            </a:p>
          </p:txBody>
        </p:sp>
        <p:sp>
          <p:nvSpPr>
            <p:cNvPr id="111" name="Content Placeholder 2"/>
            <p:cNvSpPr txBox="1">
              <a:spLocks/>
            </p:cNvSpPr>
            <p:nvPr/>
          </p:nvSpPr>
          <p:spPr>
            <a:xfrm>
              <a:off x="1860991" y="1513178"/>
              <a:ext cx="1473225" cy="266089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933" dirty="0" smtClean="0">
                  <a:solidFill>
                    <a:srgbClr val="95A5A6"/>
                  </a:solidFill>
                </a:rPr>
                <a:t>Simple and doesn’t require no more than email and mobile</a:t>
              </a:r>
              <a:endParaRPr lang="en-US" sz="933" dirty="0">
                <a:solidFill>
                  <a:srgbClr val="95A5A6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 flipH="1">
            <a:off x="9550401" y="3392544"/>
            <a:ext cx="1472593" cy="936820"/>
            <a:chOff x="1855123" y="1733550"/>
            <a:chExt cx="940461" cy="488440"/>
          </a:xfrm>
        </p:grpSpPr>
        <p:cxnSp>
          <p:nvCxnSpPr>
            <p:cNvPr id="113" name="Straight Connector 112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694050" y="2785688"/>
            <a:ext cx="2289355" cy="665058"/>
            <a:chOff x="1751981" y="1292696"/>
            <a:chExt cx="1717016" cy="498793"/>
          </a:xfrm>
        </p:grpSpPr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1751981" y="1292696"/>
              <a:ext cx="1717016" cy="23737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1600" b="1" dirty="0" smtClean="0">
                  <a:solidFill>
                    <a:srgbClr val="95A5A6"/>
                  </a:solidFill>
                </a:rPr>
                <a:t>Registration Completed</a:t>
              </a:r>
              <a:endParaRPr lang="en-US" sz="1067" b="1" dirty="0">
                <a:solidFill>
                  <a:srgbClr val="95A5A6"/>
                </a:solidFill>
              </a:endParaRPr>
            </a:p>
          </p:txBody>
        </p:sp>
        <p:sp>
          <p:nvSpPr>
            <p:cNvPr id="124" name="Content Placeholder 2"/>
            <p:cNvSpPr txBox="1">
              <a:spLocks/>
            </p:cNvSpPr>
            <p:nvPr/>
          </p:nvSpPr>
          <p:spPr>
            <a:xfrm>
              <a:off x="1995770" y="1517821"/>
              <a:ext cx="1473225" cy="273668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933" dirty="0" smtClean="0">
                  <a:solidFill>
                    <a:srgbClr val="95A5A6"/>
                  </a:solidFill>
                </a:rPr>
                <a:t>Customer is now ready for FPay based payments at POS</a:t>
              </a:r>
              <a:endParaRPr lang="en-US" sz="933" dirty="0">
                <a:solidFill>
                  <a:srgbClr val="95A5A6"/>
                </a:solidFill>
              </a:endParaRPr>
            </a:p>
          </p:txBody>
        </p:sp>
      </p:grpSp>
      <p:sp>
        <p:nvSpPr>
          <p:cNvPr id="142" name="Content Placeholder 2"/>
          <p:cNvSpPr txBox="1">
            <a:spLocks/>
          </p:cNvSpPr>
          <p:nvPr/>
        </p:nvSpPr>
        <p:spPr>
          <a:xfrm>
            <a:off x="809753" y="5480295"/>
            <a:ext cx="10572497" cy="108966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1200" dirty="0" smtClean="0">
                <a:solidFill>
                  <a:prstClr val="white"/>
                </a:solidFill>
              </a:rPr>
              <a:t>FPay supports all debit and credit cards issued by all the banks but subject to card network. </a:t>
            </a:r>
            <a:r>
              <a:rPr lang="en-US" sz="1200" b="1" dirty="0" smtClean="0">
                <a:solidFill>
                  <a:prstClr val="white"/>
                </a:solidFill>
              </a:rPr>
              <a:t>FPay does not store card details for any purpose</a:t>
            </a:r>
            <a:r>
              <a:rPr lang="en-US" sz="1200" dirty="0" smtClean="0">
                <a:solidFill>
                  <a:prstClr val="white"/>
                </a:solidFill>
              </a:rPr>
              <a:t>. FPay </a:t>
            </a:r>
            <a:r>
              <a:rPr lang="en-US" sz="1200" dirty="0" err="1" smtClean="0">
                <a:solidFill>
                  <a:prstClr val="white"/>
                </a:solidFill>
              </a:rPr>
              <a:t>delagtes</a:t>
            </a:r>
            <a:r>
              <a:rPr lang="en-US" sz="1200" dirty="0" smtClean="0">
                <a:solidFill>
                  <a:prstClr val="white"/>
                </a:solidFill>
              </a:rPr>
              <a:t> card details to card network. FPay will not involve in any Payment Transaction flow. </a:t>
            </a:r>
            <a:r>
              <a:rPr lang="en-US" sz="1200" b="1" dirty="0" smtClean="0">
                <a:solidFill>
                  <a:prstClr val="white"/>
                </a:solidFill>
              </a:rPr>
              <a:t>FPay will not store any biometric data in raw form</a:t>
            </a:r>
            <a:r>
              <a:rPr lang="en-US" sz="1200" dirty="0" smtClean="0">
                <a:solidFill>
                  <a:prstClr val="white"/>
                </a:solidFill>
              </a:rPr>
              <a:t>.</a:t>
            </a:r>
            <a:endParaRPr lang="en-US" sz="1200" dirty="0">
              <a:solidFill>
                <a:prstClr val="white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 flipH="1">
            <a:off x="8153280" y="2577028"/>
            <a:ext cx="1472593" cy="936820"/>
            <a:chOff x="1855123" y="1733550"/>
            <a:chExt cx="940461" cy="488440"/>
          </a:xfrm>
        </p:grpSpPr>
        <p:cxnSp>
          <p:nvCxnSpPr>
            <p:cNvPr id="150" name="Straight Connector 149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7418071" y="1956080"/>
            <a:ext cx="2149356" cy="665059"/>
            <a:chOff x="1856978" y="1292696"/>
            <a:chExt cx="1612017" cy="498794"/>
          </a:xfrm>
        </p:grpSpPr>
        <p:sp>
          <p:nvSpPr>
            <p:cNvPr id="154" name="Content Placeholder 2"/>
            <p:cNvSpPr txBox="1">
              <a:spLocks/>
            </p:cNvSpPr>
            <p:nvPr/>
          </p:nvSpPr>
          <p:spPr>
            <a:xfrm>
              <a:off x="1856978" y="1292696"/>
              <a:ext cx="1612017" cy="23460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1600" b="1" dirty="0" smtClean="0">
                  <a:solidFill>
                    <a:srgbClr val="95A5A6"/>
                  </a:solidFill>
                </a:rPr>
                <a:t>Add Card to Account</a:t>
              </a:r>
              <a:endParaRPr lang="en-US" sz="1067" b="1" dirty="0">
                <a:solidFill>
                  <a:srgbClr val="95A5A6"/>
                </a:solidFill>
              </a:endParaRPr>
            </a:p>
          </p:txBody>
        </p:sp>
        <p:sp>
          <p:nvSpPr>
            <p:cNvPr id="155" name="Content Placeholder 2"/>
            <p:cNvSpPr txBox="1">
              <a:spLocks/>
            </p:cNvSpPr>
            <p:nvPr/>
          </p:nvSpPr>
          <p:spPr>
            <a:xfrm>
              <a:off x="1995770" y="1513917"/>
              <a:ext cx="1473225" cy="277573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933" dirty="0">
                  <a:solidFill>
                    <a:srgbClr val="95A5A6"/>
                  </a:solidFill>
                </a:rPr>
                <a:t>Customer </a:t>
              </a:r>
              <a:r>
                <a:rPr lang="en-US" sz="933" dirty="0" smtClean="0">
                  <a:solidFill>
                    <a:srgbClr val="95A5A6"/>
                  </a:solidFill>
                </a:rPr>
                <a:t>can add more than one card but choose one card as prime</a:t>
              </a:r>
              <a:endParaRPr lang="en-US" sz="933" dirty="0">
                <a:solidFill>
                  <a:srgbClr val="95A5A6"/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551417" y="2573556"/>
            <a:ext cx="1472593" cy="936820"/>
            <a:chOff x="1855123" y="1733550"/>
            <a:chExt cx="940461" cy="488440"/>
          </a:xfrm>
        </p:grpSpPr>
        <p:cxnSp>
          <p:nvCxnSpPr>
            <p:cNvPr id="164" name="Straight Connector 163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2606085" y="1947845"/>
            <a:ext cx="2149356" cy="665059"/>
            <a:chOff x="1856978" y="1292696"/>
            <a:chExt cx="1612017" cy="498794"/>
          </a:xfrm>
        </p:grpSpPr>
        <p:sp>
          <p:nvSpPr>
            <p:cNvPr id="168" name="Content Placeholder 2"/>
            <p:cNvSpPr txBox="1">
              <a:spLocks/>
            </p:cNvSpPr>
            <p:nvPr/>
          </p:nvSpPr>
          <p:spPr>
            <a:xfrm>
              <a:off x="1856978" y="1292696"/>
              <a:ext cx="1612017" cy="27238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b="1" dirty="0" smtClean="0">
                  <a:solidFill>
                    <a:srgbClr val="95A5A6"/>
                  </a:solidFill>
                </a:rPr>
                <a:t>Identity Verification</a:t>
              </a:r>
              <a:endParaRPr lang="en-US" sz="1067" b="1" dirty="0">
                <a:solidFill>
                  <a:srgbClr val="95A5A6"/>
                </a:solidFill>
              </a:endParaRPr>
            </a:p>
          </p:txBody>
        </p:sp>
        <p:sp>
          <p:nvSpPr>
            <p:cNvPr id="169" name="Content Placeholder 2"/>
            <p:cNvSpPr txBox="1">
              <a:spLocks/>
            </p:cNvSpPr>
            <p:nvPr/>
          </p:nvSpPr>
          <p:spPr>
            <a:xfrm>
              <a:off x="1860991" y="1515769"/>
              <a:ext cx="1473225" cy="275721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33" dirty="0" smtClean="0">
                  <a:solidFill>
                    <a:srgbClr val="95A5A6"/>
                  </a:solidFill>
                </a:rPr>
                <a:t>Customer must verify his email and </a:t>
              </a:r>
              <a:r>
                <a:rPr lang="en-US" sz="933" dirty="0">
                  <a:solidFill>
                    <a:srgbClr val="95A5A6"/>
                  </a:solidFill>
                </a:rPr>
                <a:t>mobile </a:t>
              </a:r>
              <a:r>
                <a:rPr lang="en-US" sz="933" dirty="0" smtClean="0">
                  <a:solidFill>
                    <a:srgbClr val="95A5A6"/>
                  </a:solidFill>
                </a:rPr>
                <a:t>number security purpose</a:t>
              </a:r>
              <a:endParaRPr lang="en-US" sz="933" dirty="0">
                <a:solidFill>
                  <a:srgbClr val="95A5A6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6526300" y="1846141"/>
            <a:ext cx="757995" cy="755233"/>
            <a:chOff x="1855123" y="1733550"/>
            <a:chExt cx="940461" cy="488440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30588" y="1846141"/>
            <a:ext cx="717116" cy="751769"/>
            <a:chOff x="1855123" y="1733550"/>
            <a:chExt cx="940461" cy="488440"/>
          </a:xfrm>
        </p:grpSpPr>
        <p:cxnSp>
          <p:nvCxnSpPr>
            <p:cNvPr id="67" name="Straight Connector 66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1855123" y="1733550"/>
              <a:ext cx="76200" cy="76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ontent Placeholder 2"/>
          <p:cNvSpPr txBox="1">
            <a:spLocks/>
          </p:cNvSpPr>
          <p:nvPr/>
        </p:nvSpPr>
        <p:spPr>
          <a:xfrm>
            <a:off x="4977354" y="1533442"/>
            <a:ext cx="2272650" cy="31280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600" b="1" dirty="0" smtClean="0">
                <a:solidFill>
                  <a:srgbClr val="95A5A6"/>
                </a:solidFill>
              </a:rPr>
              <a:t>Fingerprint Registration</a:t>
            </a:r>
            <a:endParaRPr lang="en-US" sz="1067" b="1" dirty="0">
              <a:solidFill>
                <a:srgbClr val="95A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994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6" grpId="0" animBg="1"/>
      <p:bldP spid="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142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110" y="491001"/>
            <a:ext cx="86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4211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Roboto Black"/>
              </a:rPr>
              <a:t>Payment Process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Roboto Black"/>
            </a:endParaRPr>
          </a:p>
        </p:txBody>
      </p:sp>
      <p:sp>
        <p:nvSpPr>
          <p:cNvPr id="5" name="Title 20"/>
          <p:cNvSpPr txBox="1">
            <a:spLocks/>
          </p:cNvSpPr>
          <p:nvPr/>
        </p:nvSpPr>
        <p:spPr>
          <a:xfrm>
            <a:off x="1469431" y="4968456"/>
            <a:ext cx="2717960" cy="369332"/>
          </a:xfrm>
          <a:prstGeom prst="rect">
            <a:avLst/>
          </a:prstGeom>
        </p:spPr>
        <p:txBody>
          <a:bodyPr vert="horz" wrap="square" lIns="45714" tIns="0" rIns="45714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2400" dirty="0" smtClean="0">
                <a:solidFill>
                  <a:srgbClr val="737572"/>
                </a:solidFill>
                <a:latin typeface="+mn-lt"/>
                <a:cs typeface="Roboto Light"/>
              </a:rPr>
              <a:t>Touch to pay</a:t>
            </a:r>
            <a:endParaRPr lang="en-US" sz="2400" dirty="0">
              <a:solidFill>
                <a:srgbClr val="737572"/>
              </a:solidFill>
              <a:latin typeface="+mn-lt"/>
              <a:cs typeface="Roboto Light"/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6953632" y="1625525"/>
            <a:ext cx="1952672" cy="612279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4211">
              <a:defRPr/>
            </a:pPr>
            <a:endParaRPr lang="id-ID" sz="2150">
              <a:solidFill>
                <a:srgbClr val="737572"/>
              </a:solidFill>
            </a:endParaRPr>
          </a:p>
        </p:txBody>
      </p:sp>
      <p:sp>
        <p:nvSpPr>
          <p:cNvPr id="7" name="Title 20"/>
          <p:cNvSpPr txBox="1">
            <a:spLocks/>
          </p:cNvSpPr>
          <p:nvPr/>
        </p:nvSpPr>
        <p:spPr>
          <a:xfrm>
            <a:off x="4768672" y="5022759"/>
            <a:ext cx="2717960" cy="369332"/>
          </a:xfrm>
          <a:prstGeom prst="rect">
            <a:avLst/>
          </a:prstGeom>
        </p:spPr>
        <p:txBody>
          <a:bodyPr vert="horz" wrap="square" lIns="45714" tIns="0" rIns="45714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2400" dirty="0" smtClean="0">
                <a:solidFill>
                  <a:srgbClr val="737572"/>
                </a:solidFill>
                <a:latin typeface="+mn-lt"/>
                <a:cs typeface="Roboto Light"/>
              </a:rPr>
              <a:t>Payment Process</a:t>
            </a:r>
            <a:endParaRPr lang="en-US" sz="2400" dirty="0">
              <a:solidFill>
                <a:srgbClr val="737572"/>
              </a:solidFill>
              <a:latin typeface="+mn-lt"/>
              <a:cs typeface="Roboto Light"/>
            </a:endParaRPr>
          </a:p>
        </p:txBody>
      </p:sp>
      <p:sp>
        <p:nvSpPr>
          <p:cNvPr id="8" name="Curved Down Arrow 7"/>
          <p:cNvSpPr/>
          <p:nvPr/>
        </p:nvSpPr>
        <p:spPr>
          <a:xfrm rot="21118509" flipV="1">
            <a:off x="3852761" y="3914516"/>
            <a:ext cx="1533786" cy="506016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4211">
              <a:defRPr/>
            </a:pPr>
            <a:endParaRPr lang="id-ID" sz="2150">
              <a:solidFill>
                <a:srgbClr val="737572"/>
              </a:solidFill>
            </a:endParaRPr>
          </a:p>
        </p:txBody>
      </p:sp>
      <p:sp>
        <p:nvSpPr>
          <p:cNvPr id="9" name="Title 20"/>
          <p:cNvSpPr txBox="1">
            <a:spLocks/>
          </p:cNvSpPr>
          <p:nvPr/>
        </p:nvSpPr>
        <p:spPr>
          <a:xfrm>
            <a:off x="8187408" y="4934985"/>
            <a:ext cx="2717960" cy="369332"/>
          </a:xfrm>
          <a:prstGeom prst="rect">
            <a:avLst/>
          </a:prstGeom>
        </p:spPr>
        <p:txBody>
          <a:bodyPr vert="horz" wrap="square" lIns="45714" tIns="0" rIns="45714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2400" dirty="0" smtClean="0">
                <a:solidFill>
                  <a:srgbClr val="737572"/>
                </a:solidFill>
                <a:latin typeface="+mn-lt"/>
                <a:cs typeface="Roboto Light"/>
              </a:rPr>
              <a:t>Take out goods</a:t>
            </a:r>
            <a:endParaRPr lang="en-US" sz="2400" dirty="0">
              <a:solidFill>
                <a:srgbClr val="737572"/>
              </a:solidFill>
              <a:latin typeface="+mn-lt"/>
              <a:cs typeface="Roboto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71896" y="1539731"/>
            <a:ext cx="1526323" cy="3209292"/>
            <a:chOff x="360363" y="752475"/>
            <a:chExt cx="2474912" cy="520382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60363" y="908050"/>
              <a:ext cx="2474912" cy="5048250"/>
            </a:xfrm>
            <a:custGeom>
              <a:avLst/>
              <a:gdLst>
                <a:gd name="T0" fmla="*/ 4950 w 6875"/>
                <a:gd name="T1" fmla="*/ 6773 h 14021"/>
                <a:gd name="T2" fmla="*/ 4988 w 6875"/>
                <a:gd name="T3" fmla="*/ 5399 h 14021"/>
                <a:gd name="T4" fmla="*/ 4950 w 6875"/>
                <a:gd name="T5" fmla="*/ 6773 h 14021"/>
                <a:gd name="T6" fmla="*/ 1768 w 6875"/>
                <a:gd name="T7" fmla="*/ 6773 h 14021"/>
                <a:gd name="T8" fmla="*/ 1826 w 6875"/>
                <a:gd name="T9" fmla="*/ 5281 h 14021"/>
                <a:gd name="T10" fmla="*/ 1768 w 6875"/>
                <a:gd name="T11" fmla="*/ 6773 h 14021"/>
                <a:gd name="T12" fmla="*/ 3397 w 6875"/>
                <a:gd name="T13" fmla="*/ 0 h 14021"/>
                <a:gd name="T14" fmla="*/ 2062 w 6875"/>
                <a:gd name="T15" fmla="*/ 1748 h 14021"/>
                <a:gd name="T16" fmla="*/ 1904 w 6875"/>
                <a:gd name="T17" fmla="*/ 2198 h 14021"/>
                <a:gd name="T18" fmla="*/ 2200 w 6875"/>
                <a:gd name="T19" fmla="*/ 2551 h 14021"/>
                <a:gd name="T20" fmla="*/ 2828 w 6875"/>
                <a:gd name="T21" fmla="*/ 3319 h 14021"/>
                <a:gd name="T22" fmla="*/ 2651 w 6875"/>
                <a:gd name="T23" fmla="*/ 3790 h 14021"/>
                <a:gd name="T24" fmla="*/ 1080 w 6875"/>
                <a:gd name="T25" fmla="*/ 4555 h 14021"/>
                <a:gd name="T26" fmla="*/ 0 w 6875"/>
                <a:gd name="T27" fmla="*/ 6773 h 14021"/>
                <a:gd name="T28" fmla="*/ 0 w 6875"/>
                <a:gd name="T29" fmla="*/ 7148 h 14021"/>
                <a:gd name="T30" fmla="*/ 0 w 6875"/>
                <a:gd name="T31" fmla="*/ 7148 h 14021"/>
                <a:gd name="T32" fmla="*/ 982 w 6875"/>
                <a:gd name="T33" fmla="*/ 9248 h 14021"/>
                <a:gd name="T34" fmla="*/ 1866 w 6875"/>
                <a:gd name="T35" fmla="*/ 13470 h 14021"/>
                <a:gd name="T36" fmla="*/ 1138 w 6875"/>
                <a:gd name="T37" fmla="*/ 13489 h 14021"/>
                <a:gd name="T38" fmla="*/ 5577 w 6875"/>
                <a:gd name="T39" fmla="*/ 14020 h 14021"/>
                <a:gd name="T40" fmla="*/ 4968 w 6875"/>
                <a:gd name="T41" fmla="*/ 13489 h 14021"/>
                <a:gd name="T42" fmla="*/ 4852 w 6875"/>
                <a:gd name="T43" fmla="*/ 9248 h 14021"/>
                <a:gd name="T44" fmla="*/ 6874 w 6875"/>
                <a:gd name="T45" fmla="*/ 7148 h 14021"/>
                <a:gd name="T46" fmla="*/ 6874 w 6875"/>
                <a:gd name="T47" fmla="*/ 6773 h 14021"/>
                <a:gd name="T48" fmla="*/ 5655 w 6875"/>
                <a:gd name="T49" fmla="*/ 4555 h 14021"/>
                <a:gd name="T50" fmla="*/ 4260 w 6875"/>
                <a:gd name="T51" fmla="*/ 3790 h 14021"/>
                <a:gd name="T52" fmla="*/ 4026 w 6875"/>
                <a:gd name="T53" fmla="*/ 3790 h 14021"/>
                <a:gd name="T54" fmla="*/ 4615 w 6875"/>
                <a:gd name="T55" fmla="*/ 2533 h 14021"/>
                <a:gd name="T56" fmla="*/ 4693 w 6875"/>
                <a:gd name="T57" fmla="*/ 2551 h 14021"/>
                <a:gd name="T58" fmla="*/ 4832 w 6875"/>
                <a:gd name="T59" fmla="*/ 1748 h 14021"/>
                <a:gd name="T60" fmla="*/ 4812 w 6875"/>
                <a:gd name="T61" fmla="*/ 1748 h 14021"/>
                <a:gd name="T62" fmla="*/ 3397 w 6875"/>
                <a:gd name="T63" fmla="*/ 0 h 14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75" h="14021">
                  <a:moveTo>
                    <a:pt x="4950" y="6773"/>
                  </a:moveTo>
                  <a:lnTo>
                    <a:pt x="4950" y="6773"/>
                  </a:lnTo>
                  <a:cubicBezTo>
                    <a:pt x="4950" y="5439"/>
                    <a:pt x="4950" y="5439"/>
                    <a:pt x="4950" y="5439"/>
                  </a:cubicBezTo>
                  <a:cubicBezTo>
                    <a:pt x="4988" y="5399"/>
                    <a:pt x="4988" y="5399"/>
                    <a:pt x="4988" y="5399"/>
                  </a:cubicBezTo>
                  <a:cubicBezTo>
                    <a:pt x="4988" y="6773"/>
                    <a:pt x="4988" y="6773"/>
                    <a:pt x="4988" y="6773"/>
                  </a:cubicBezTo>
                  <a:cubicBezTo>
                    <a:pt x="4950" y="6773"/>
                    <a:pt x="4950" y="6773"/>
                    <a:pt x="4950" y="6773"/>
                  </a:cubicBezTo>
                  <a:lnTo>
                    <a:pt x="1768" y="6773"/>
                  </a:lnTo>
                  <a:lnTo>
                    <a:pt x="1768" y="6773"/>
                  </a:lnTo>
                  <a:cubicBezTo>
                    <a:pt x="1768" y="5242"/>
                    <a:pt x="1768" y="5242"/>
                    <a:pt x="1768" y="5242"/>
                  </a:cubicBezTo>
                  <a:cubicBezTo>
                    <a:pt x="1826" y="5281"/>
                    <a:pt x="1826" y="5281"/>
                    <a:pt x="1826" y="5281"/>
                  </a:cubicBezTo>
                  <a:cubicBezTo>
                    <a:pt x="1826" y="6773"/>
                    <a:pt x="1826" y="6773"/>
                    <a:pt x="1826" y="6773"/>
                  </a:cubicBezTo>
                  <a:cubicBezTo>
                    <a:pt x="1768" y="6773"/>
                    <a:pt x="1768" y="6773"/>
                    <a:pt x="1768" y="6773"/>
                  </a:cubicBezTo>
                  <a:lnTo>
                    <a:pt x="3397" y="0"/>
                  </a:lnTo>
                  <a:lnTo>
                    <a:pt x="3397" y="0"/>
                  </a:lnTo>
                  <a:cubicBezTo>
                    <a:pt x="2593" y="0"/>
                    <a:pt x="1609" y="587"/>
                    <a:pt x="2082" y="1748"/>
                  </a:cubicBezTo>
                  <a:lnTo>
                    <a:pt x="2062" y="1748"/>
                  </a:lnTo>
                  <a:cubicBezTo>
                    <a:pt x="2062" y="1748"/>
                    <a:pt x="2062" y="1748"/>
                    <a:pt x="2042" y="1748"/>
                  </a:cubicBezTo>
                  <a:cubicBezTo>
                    <a:pt x="1924" y="1786"/>
                    <a:pt x="1866" y="1982"/>
                    <a:pt x="1904" y="2198"/>
                  </a:cubicBezTo>
                  <a:cubicBezTo>
                    <a:pt x="1944" y="2395"/>
                    <a:pt x="2062" y="2551"/>
                    <a:pt x="2180" y="2551"/>
                  </a:cubicBezTo>
                  <a:cubicBezTo>
                    <a:pt x="2200" y="2551"/>
                    <a:pt x="2200" y="2551"/>
                    <a:pt x="2200" y="2551"/>
                  </a:cubicBezTo>
                  <a:cubicBezTo>
                    <a:pt x="2218" y="2551"/>
                    <a:pt x="2238" y="2533"/>
                    <a:pt x="2258" y="2533"/>
                  </a:cubicBezTo>
                  <a:cubicBezTo>
                    <a:pt x="2377" y="2846"/>
                    <a:pt x="2593" y="3140"/>
                    <a:pt x="2828" y="3319"/>
                  </a:cubicBezTo>
                  <a:cubicBezTo>
                    <a:pt x="2828" y="3475"/>
                    <a:pt x="2828" y="3631"/>
                    <a:pt x="2828" y="3790"/>
                  </a:cubicBezTo>
                  <a:cubicBezTo>
                    <a:pt x="2651" y="3790"/>
                    <a:pt x="2651" y="3790"/>
                    <a:pt x="2651" y="3790"/>
                  </a:cubicBezTo>
                  <a:cubicBezTo>
                    <a:pt x="2593" y="3790"/>
                    <a:pt x="2593" y="3790"/>
                    <a:pt x="2593" y="3790"/>
                  </a:cubicBezTo>
                  <a:cubicBezTo>
                    <a:pt x="1846" y="3790"/>
                    <a:pt x="1317" y="3926"/>
                    <a:pt x="1080" y="4555"/>
                  </a:cubicBezTo>
                  <a:cubicBezTo>
                    <a:pt x="1080" y="6773"/>
                    <a:pt x="1080" y="6773"/>
                    <a:pt x="1080" y="6773"/>
                  </a:cubicBezTo>
                  <a:cubicBezTo>
                    <a:pt x="0" y="6773"/>
                    <a:pt x="0" y="6773"/>
                    <a:pt x="0" y="6773"/>
                  </a:cubicBezTo>
                  <a:cubicBezTo>
                    <a:pt x="0" y="7148"/>
                    <a:pt x="0" y="7148"/>
                    <a:pt x="0" y="7148"/>
                  </a:cubicBez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cubicBezTo>
                    <a:pt x="982" y="9248"/>
                    <a:pt x="982" y="9248"/>
                    <a:pt x="982" y="9248"/>
                  </a:cubicBezTo>
                  <a:cubicBezTo>
                    <a:pt x="1866" y="9248"/>
                    <a:pt x="1866" y="9248"/>
                    <a:pt x="1866" y="9248"/>
                  </a:cubicBezTo>
                  <a:cubicBezTo>
                    <a:pt x="1866" y="13470"/>
                    <a:pt x="1866" y="13470"/>
                    <a:pt x="1866" y="13470"/>
                  </a:cubicBezTo>
                  <a:cubicBezTo>
                    <a:pt x="1846" y="13470"/>
                    <a:pt x="1846" y="13489"/>
                    <a:pt x="1826" y="13489"/>
                  </a:cubicBezTo>
                  <a:cubicBezTo>
                    <a:pt x="1138" y="13489"/>
                    <a:pt x="1138" y="13489"/>
                    <a:pt x="1138" y="13489"/>
                  </a:cubicBezTo>
                  <a:cubicBezTo>
                    <a:pt x="1138" y="14020"/>
                    <a:pt x="1138" y="14020"/>
                    <a:pt x="1138" y="14020"/>
                  </a:cubicBezTo>
                  <a:cubicBezTo>
                    <a:pt x="5577" y="14020"/>
                    <a:pt x="5577" y="14020"/>
                    <a:pt x="5577" y="14020"/>
                  </a:cubicBezTo>
                  <a:cubicBezTo>
                    <a:pt x="5577" y="13489"/>
                    <a:pt x="5577" y="13489"/>
                    <a:pt x="5577" y="13489"/>
                  </a:cubicBezTo>
                  <a:cubicBezTo>
                    <a:pt x="4968" y="13489"/>
                    <a:pt x="4968" y="13489"/>
                    <a:pt x="4968" y="13489"/>
                  </a:cubicBezTo>
                  <a:cubicBezTo>
                    <a:pt x="4930" y="13470"/>
                    <a:pt x="4890" y="13450"/>
                    <a:pt x="4852" y="13430"/>
                  </a:cubicBezTo>
                  <a:cubicBezTo>
                    <a:pt x="4852" y="9248"/>
                    <a:pt x="4852" y="9248"/>
                    <a:pt x="4852" y="9248"/>
                  </a:cubicBezTo>
                  <a:cubicBezTo>
                    <a:pt x="5892" y="9248"/>
                    <a:pt x="5892" y="9248"/>
                    <a:pt x="5892" y="9248"/>
                  </a:cubicBezTo>
                  <a:cubicBezTo>
                    <a:pt x="6874" y="7148"/>
                    <a:pt x="6874" y="7148"/>
                    <a:pt x="6874" y="7148"/>
                  </a:cubicBezTo>
                  <a:lnTo>
                    <a:pt x="6874" y="7148"/>
                  </a:lnTo>
                  <a:cubicBezTo>
                    <a:pt x="6874" y="6773"/>
                    <a:pt x="6874" y="6773"/>
                    <a:pt x="6874" y="6773"/>
                  </a:cubicBezTo>
                  <a:cubicBezTo>
                    <a:pt x="5655" y="6773"/>
                    <a:pt x="5655" y="6773"/>
                    <a:pt x="5655" y="6773"/>
                  </a:cubicBezTo>
                  <a:cubicBezTo>
                    <a:pt x="5655" y="4555"/>
                    <a:pt x="5655" y="4555"/>
                    <a:pt x="5655" y="4555"/>
                  </a:cubicBezTo>
                  <a:lnTo>
                    <a:pt x="5655" y="4555"/>
                  </a:lnTo>
                  <a:cubicBezTo>
                    <a:pt x="5617" y="4024"/>
                    <a:pt x="4751" y="3790"/>
                    <a:pt x="4260" y="3790"/>
                  </a:cubicBezTo>
                  <a:cubicBezTo>
                    <a:pt x="4222" y="3790"/>
                    <a:pt x="4222" y="3790"/>
                    <a:pt x="4222" y="3790"/>
                  </a:cubicBezTo>
                  <a:cubicBezTo>
                    <a:pt x="4026" y="3790"/>
                    <a:pt x="4026" y="3790"/>
                    <a:pt x="4026" y="3790"/>
                  </a:cubicBezTo>
                  <a:cubicBezTo>
                    <a:pt x="4026" y="3651"/>
                    <a:pt x="4026" y="3495"/>
                    <a:pt x="4026" y="3337"/>
                  </a:cubicBezTo>
                  <a:cubicBezTo>
                    <a:pt x="4280" y="3140"/>
                    <a:pt x="4497" y="2846"/>
                    <a:pt x="4615" y="2533"/>
                  </a:cubicBezTo>
                  <a:cubicBezTo>
                    <a:pt x="4635" y="2533"/>
                    <a:pt x="4653" y="2551"/>
                    <a:pt x="4673" y="2551"/>
                  </a:cubicBezTo>
                  <a:lnTo>
                    <a:pt x="4693" y="2551"/>
                  </a:lnTo>
                  <a:cubicBezTo>
                    <a:pt x="4812" y="2551"/>
                    <a:pt x="4930" y="2395"/>
                    <a:pt x="4968" y="2198"/>
                  </a:cubicBezTo>
                  <a:cubicBezTo>
                    <a:pt x="5008" y="1982"/>
                    <a:pt x="4950" y="1786"/>
                    <a:pt x="4832" y="1748"/>
                  </a:cubicBezTo>
                  <a:lnTo>
                    <a:pt x="4812" y="1748"/>
                  </a:lnTo>
                  <a:lnTo>
                    <a:pt x="4812" y="1748"/>
                  </a:lnTo>
                  <a:cubicBezTo>
                    <a:pt x="5008" y="1295"/>
                    <a:pt x="4910" y="371"/>
                    <a:pt x="4202" y="333"/>
                  </a:cubicBezTo>
                  <a:cubicBezTo>
                    <a:pt x="4066" y="96"/>
                    <a:pt x="3751" y="0"/>
                    <a:pt x="3397" y="0"/>
                  </a:cubicBezTo>
                  <a:lnTo>
                    <a:pt x="4950" y="6773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749300" y="2547938"/>
              <a:ext cx="247650" cy="1484312"/>
            </a:xfrm>
            <a:custGeom>
              <a:avLst/>
              <a:gdLst>
                <a:gd name="T0" fmla="*/ 688 w 689"/>
                <a:gd name="T1" fmla="*/ 4124 h 4125"/>
                <a:gd name="T2" fmla="*/ 0 w 689"/>
                <a:gd name="T3" fmla="*/ 4124 h 4125"/>
                <a:gd name="T4" fmla="*/ 0 w 689"/>
                <a:gd name="T5" fmla="*/ 0 h 4125"/>
                <a:gd name="T6" fmla="*/ 688 w 689"/>
                <a:gd name="T7" fmla="*/ 0 h 4125"/>
                <a:gd name="T8" fmla="*/ 688 w 689"/>
                <a:gd name="T9" fmla="*/ 4124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4125">
                  <a:moveTo>
                    <a:pt x="688" y="4124"/>
                  </a:moveTo>
                  <a:lnTo>
                    <a:pt x="0" y="4124"/>
                  </a:lnTo>
                  <a:lnTo>
                    <a:pt x="0" y="0"/>
                  </a:lnTo>
                  <a:lnTo>
                    <a:pt x="688" y="0"/>
                  </a:lnTo>
                  <a:lnTo>
                    <a:pt x="688" y="4124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954088" y="4032250"/>
              <a:ext cx="85725" cy="184150"/>
            </a:xfrm>
            <a:custGeom>
              <a:avLst/>
              <a:gdLst>
                <a:gd name="T0" fmla="*/ 177 w 238"/>
                <a:gd name="T1" fmla="*/ 78 h 512"/>
                <a:gd name="T2" fmla="*/ 177 w 238"/>
                <a:gd name="T3" fmla="*/ 78 h 512"/>
                <a:gd name="T4" fmla="*/ 98 w 238"/>
                <a:gd name="T5" fmla="*/ 0 h 512"/>
                <a:gd name="T6" fmla="*/ 0 w 238"/>
                <a:gd name="T7" fmla="*/ 0 h 512"/>
                <a:gd name="T8" fmla="*/ 20 w 238"/>
                <a:gd name="T9" fmla="*/ 511 h 512"/>
                <a:gd name="T10" fmla="*/ 237 w 238"/>
                <a:gd name="T11" fmla="*/ 353 h 512"/>
                <a:gd name="T12" fmla="*/ 177 w 238"/>
                <a:gd name="T13" fmla="*/ 7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512">
                  <a:moveTo>
                    <a:pt x="177" y="78"/>
                  </a:moveTo>
                  <a:lnTo>
                    <a:pt x="177" y="78"/>
                  </a:lnTo>
                  <a:cubicBezTo>
                    <a:pt x="159" y="38"/>
                    <a:pt x="119" y="18"/>
                    <a:pt x="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511"/>
                    <a:pt x="20" y="511"/>
                    <a:pt x="20" y="511"/>
                  </a:cubicBezTo>
                  <a:cubicBezTo>
                    <a:pt x="20" y="511"/>
                    <a:pt x="197" y="411"/>
                    <a:pt x="237" y="353"/>
                  </a:cubicBezTo>
                  <a:cubicBezTo>
                    <a:pt x="237" y="333"/>
                    <a:pt x="237" y="156"/>
                    <a:pt x="177" y="78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712788" y="4032250"/>
              <a:ext cx="298450" cy="190500"/>
            </a:xfrm>
            <a:custGeom>
              <a:avLst/>
              <a:gdLst>
                <a:gd name="T0" fmla="*/ 727 w 827"/>
                <a:gd name="T1" fmla="*/ 0 h 530"/>
                <a:gd name="T2" fmla="*/ 727 w 827"/>
                <a:gd name="T3" fmla="*/ 0 h 530"/>
                <a:gd name="T4" fmla="*/ 118 w 827"/>
                <a:gd name="T5" fmla="*/ 0 h 530"/>
                <a:gd name="T6" fmla="*/ 0 w 827"/>
                <a:gd name="T7" fmla="*/ 217 h 530"/>
                <a:gd name="T8" fmla="*/ 0 w 827"/>
                <a:gd name="T9" fmla="*/ 255 h 530"/>
                <a:gd name="T10" fmla="*/ 274 w 827"/>
                <a:gd name="T11" fmla="*/ 529 h 530"/>
                <a:gd name="T12" fmla="*/ 549 w 827"/>
                <a:gd name="T13" fmla="*/ 529 h 530"/>
                <a:gd name="T14" fmla="*/ 826 w 827"/>
                <a:gd name="T15" fmla="*/ 255 h 530"/>
                <a:gd name="T16" fmla="*/ 826 w 827"/>
                <a:gd name="T17" fmla="*/ 217 h 530"/>
                <a:gd name="T18" fmla="*/ 727 w 827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7" h="530">
                  <a:moveTo>
                    <a:pt x="727" y="0"/>
                  </a:moveTo>
                  <a:lnTo>
                    <a:pt x="727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40" y="38"/>
                    <a:pt x="0" y="118"/>
                    <a:pt x="0" y="21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411"/>
                    <a:pt x="138" y="529"/>
                    <a:pt x="274" y="529"/>
                  </a:cubicBezTo>
                  <a:cubicBezTo>
                    <a:pt x="549" y="529"/>
                    <a:pt x="549" y="529"/>
                    <a:pt x="549" y="529"/>
                  </a:cubicBezTo>
                  <a:cubicBezTo>
                    <a:pt x="707" y="529"/>
                    <a:pt x="826" y="411"/>
                    <a:pt x="826" y="255"/>
                  </a:cubicBezTo>
                  <a:cubicBezTo>
                    <a:pt x="826" y="217"/>
                    <a:pt x="826" y="217"/>
                    <a:pt x="826" y="217"/>
                  </a:cubicBezTo>
                  <a:cubicBezTo>
                    <a:pt x="826" y="118"/>
                    <a:pt x="786" y="38"/>
                    <a:pt x="727" y="0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155825" y="2547938"/>
              <a:ext cx="239713" cy="1484312"/>
            </a:xfrm>
            <a:custGeom>
              <a:avLst/>
              <a:gdLst>
                <a:gd name="T0" fmla="*/ 0 w 668"/>
                <a:gd name="T1" fmla="*/ 4124 h 4125"/>
                <a:gd name="T2" fmla="*/ 667 w 668"/>
                <a:gd name="T3" fmla="*/ 4124 h 4125"/>
                <a:gd name="T4" fmla="*/ 667 w 668"/>
                <a:gd name="T5" fmla="*/ 0 h 4125"/>
                <a:gd name="T6" fmla="*/ 0 w 668"/>
                <a:gd name="T7" fmla="*/ 0 h 4125"/>
                <a:gd name="T8" fmla="*/ 0 w 668"/>
                <a:gd name="T9" fmla="*/ 4124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125">
                  <a:moveTo>
                    <a:pt x="0" y="4124"/>
                  </a:moveTo>
                  <a:lnTo>
                    <a:pt x="667" y="4124"/>
                  </a:lnTo>
                  <a:lnTo>
                    <a:pt x="667" y="0"/>
                  </a:lnTo>
                  <a:lnTo>
                    <a:pt x="0" y="0"/>
                  </a:lnTo>
                  <a:lnTo>
                    <a:pt x="0" y="4124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052513" y="3671888"/>
              <a:ext cx="1060450" cy="2276475"/>
            </a:xfrm>
            <a:custGeom>
              <a:avLst/>
              <a:gdLst>
                <a:gd name="T0" fmla="*/ 2946 w 2947"/>
                <a:gd name="T1" fmla="*/ 0 h 6324"/>
                <a:gd name="T2" fmla="*/ 2946 w 2947"/>
                <a:gd name="T3" fmla="*/ 0 h 6324"/>
                <a:gd name="T4" fmla="*/ 2827 w 2947"/>
                <a:gd name="T5" fmla="*/ 6323 h 6324"/>
                <a:gd name="T6" fmla="*/ 1591 w 2947"/>
                <a:gd name="T7" fmla="*/ 6323 h 6324"/>
                <a:gd name="T8" fmla="*/ 1591 w 2947"/>
                <a:gd name="T9" fmla="*/ 1768 h 6324"/>
                <a:gd name="T10" fmla="*/ 1493 w 2947"/>
                <a:gd name="T11" fmla="*/ 1669 h 6324"/>
                <a:gd name="T12" fmla="*/ 1415 w 2947"/>
                <a:gd name="T13" fmla="*/ 1768 h 6324"/>
                <a:gd name="T14" fmla="*/ 1415 w 2947"/>
                <a:gd name="T15" fmla="*/ 6323 h 6324"/>
                <a:gd name="T16" fmla="*/ 118 w 2947"/>
                <a:gd name="T17" fmla="*/ 6323 h 6324"/>
                <a:gd name="T18" fmla="*/ 0 w 2947"/>
                <a:gd name="T19" fmla="*/ 20 h 6324"/>
                <a:gd name="T20" fmla="*/ 2946 w 2947"/>
                <a:gd name="T21" fmla="*/ 0 h 6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7" h="6324">
                  <a:moveTo>
                    <a:pt x="2946" y="0"/>
                  </a:moveTo>
                  <a:lnTo>
                    <a:pt x="2946" y="0"/>
                  </a:lnTo>
                  <a:cubicBezTo>
                    <a:pt x="2827" y="6323"/>
                    <a:pt x="2827" y="6323"/>
                    <a:pt x="2827" y="6323"/>
                  </a:cubicBezTo>
                  <a:cubicBezTo>
                    <a:pt x="1591" y="6323"/>
                    <a:pt x="1591" y="6323"/>
                    <a:pt x="1591" y="6323"/>
                  </a:cubicBezTo>
                  <a:cubicBezTo>
                    <a:pt x="1591" y="1768"/>
                    <a:pt x="1591" y="1768"/>
                    <a:pt x="1591" y="1768"/>
                  </a:cubicBezTo>
                  <a:cubicBezTo>
                    <a:pt x="1591" y="1708"/>
                    <a:pt x="1551" y="1669"/>
                    <a:pt x="1493" y="1669"/>
                  </a:cubicBezTo>
                  <a:cubicBezTo>
                    <a:pt x="1455" y="1669"/>
                    <a:pt x="1415" y="1708"/>
                    <a:pt x="1415" y="1768"/>
                  </a:cubicBezTo>
                  <a:cubicBezTo>
                    <a:pt x="1415" y="6323"/>
                    <a:pt x="1415" y="6323"/>
                    <a:pt x="1415" y="6323"/>
                  </a:cubicBezTo>
                  <a:cubicBezTo>
                    <a:pt x="118" y="6323"/>
                    <a:pt x="118" y="6323"/>
                    <a:pt x="118" y="6323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2946" y="0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1625600" y="5715000"/>
              <a:ext cx="593725" cy="233363"/>
            </a:xfrm>
            <a:custGeom>
              <a:avLst/>
              <a:gdLst>
                <a:gd name="T0" fmla="*/ 0 w 1650"/>
                <a:gd name="T1" fmla="*/ 648 h 649"/>
                <a:gd name="T2" fmla="*/ 0 w 1650"/>
                <a:gd name="T3" fmla="*/ 648 h 649"/>
                <a:gd name="T4" fmla="*/ 1060 w 1650"/>
                <a:gd name="T5" fmla="*/ 58 h 649"/>
                <a:gd name="T6" fmla="*/ 1611 w 1650"/>
                <a:gd name="T7" fmla="*/ 648 h 649"/>
                <a:gd name="T8" fmla="*/ 0 w 1650"/>
                <a:gd name="T9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0" h="649">
                  <a:moveTo>
                    <a:pt x="0" y="648"/>
                  </a:moveTo>
                  <a:lnTo>
                    <a:pt x="0" y="648"/>
                  </a:lnTo>
                  <a:cubicBezTo>
                    <a:pt x="0" y="0"/>
                    <a:pt x="629" y="58"/>
                    <a:pt x="1060" y="58"/>
                  </a:cubicBezTo>
                  <a:cubicBezTo>
                    <a:pt x="1493" y="58"/>
                    <a:pt x="1649" y="255"/>
                    <a:pt x="1611" y="648"/>
                  </a:cubicBezTo>
                  <a:lnTo>
                    <a:pt x="0" y="648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946150" y="5715000"/>
              <a:ext cx="595313" cy="233363"/>
            </a:xfrm>
            <a:custGeom>
              <a:avLst/>
              <a:gdLst>
                <a:gd name="T0" fmla="*/ 1652 w 1653"/>
                <a:gd name="T1" fmla="*/ 648 h 649"/>
                <a:gd name="T2" fmla="*/ 1652 w 1653"/>
                <a:gd name="T3" fmla="*/ 648 h 649"/>
                <a:gd name="T4" fmla="*/ 589 w 1653"/>
                <a:gd name="T5" fmla="*/ 58 h 649"/>
                <a:gd name="T6" fmla="*/ 40 w 1653"/>
                <a:gd name="T7" fmla="*/ 648 h 649"/>
                <a:gd name="T8" fmla="*/ 1652 w 1653"/>
                <a:gd name="T9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3" h="649">
                  <a:moveTo>
                    <a:pt x="1652" y="648"/>
                  </a:moveTo>
                  <a:lnTo>
                    <a:pt x="1652" y="648"/>
                  </a:lnTo>
                  <a:cubicBezTo>
                    <a:pt x="1652" y="0"/>
                    <a:pt x="1002" y="58"/>
                    <a:pt x="589" y="58"/>
                  </a:cubicBezTo>
                  <a:cubicBezTo>
                    <a:pt x="159" y="58"/>
                    <a:pt x="0" y="255"/>
                    <a:pt x="40" y="648"/>
                  </a:cubicBezTo>
                  <a:lnTo>
                    <a:pt x="1652" y="648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749300" y="2273300"/>
              <a:ext cx="1647825" cy="1766888"/>
            </a:xfrm>
            <a:custGeom>
              <a:avLst/>
              <a:gdLst>
                <a:gd name="T0" fmla="*/ 746 w 4576"/>
                <a:gd name="T1" fmla="*/ 4907 h 4908"/>
                <a:gd name="T2" fmla="*/ 746 w 4576"/>
                <a:gd name="T3" fmla="*/ 4907 h 4908"/>
                <a:gd name="T4" fmla="*/ 746 w 4576"/>
                <a:gd name="T5" fmla="*/ 1491 h 4908"/>
                <a:gd name="T6" fmla="*/ 0 w 4576"/>
                <a:gd name="T7" fmla="*/ 765 h 4908"/>
                <a:gd name="T8" fmla="*/ 1513 w 4576"/>
                <a:gd name="T9" fmla="*/ 0 h 4908"/>
                <a:gd name="T10" fmla="*/ 3180 w 4576"/>
                <a:gd name="T11" fmla="*/ 0 h 4908"/>
                <a:gd name="T12" fmla="*/ 4575 w 4576"/>
                <a:gd name="T13" fmla="*/ 803 h 4908"/>
                <a:gd name="T14" fmla="*/ 3870 w 4576"/>
                <a:gd name="T15" fmla="*/ 1649 h 4908"/>
                <a:gd name="T16" fmla="*/ 3870 w 4576"/>
                <a:gd name="T17" fmla="*/ 4907 h 4908"/>
                <a:gd name="T18" fmla="*/ 746 w 4576"/>
                <a:gd name="T19" fmla="*/ 4907 h 4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6" h="4908">
                  <a:moveTo>
                    <a:pt x="746" y="4907"/>
                  </a:moveTo>
                  <a:lnTo>
                    <a:pt x="746" y="4907"/>
                  </a:lnTo>
                  <a:cubicBezTo>
                    <a:pt x="746" y="1491"/>
                    <a:pt x="746" y="1491"/>
                    <a:pt x="746" y="1491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237" y="136"/>
                    <a:pt x="766" y="0"/>
                    <a:pt x="1513" y="0"/>
                  </a:cubicBezTo>
                  <a:cubicBezTo>
                    <a:pt x="3180" y="0"/>
                    <a:pt x="3180" y="0"/>
                    <a:pt x="3180" y="0"/>
                  </a:cubicBezTo>
                  <a:cubicBezTo>
                    <a:pt x="3671" y="0"/>
                    <a:pt x="4575" y="234"/>
                    <a:pt x="4575" y="803"/>
                  </a:cubicBezTo>
                  <a:cubicBezTo>
                    <a:pt x="3870" y="1649"/>
                    <a:pt x="3870" y="1649"/>
                    <a:pt x="3870" y="1649"/>
                  </a:cubicBezTo>
                  <a:cubicBezTo>
                    <a:pt x="3870" y="4907"/>
                    <a:pt x="3870" y="4907"/>
                    <a:pt x="3870" y="4907"/>
                  </a:cubicBezTo>
                  <a:lnTo>
                    <a:pt x="746" y="4907"/>
                  </a:lnTo>
                </a:path>
              </a:pathLst>
            </a:custGeom>
            <a:solidFill>
              <a:srgbClr val="2D3D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1314450" y="2273300"/>
              <a:ext cx="565150" cy="1209675"/>
            </a:xfrm>
            <a:custGeom>
              <a:avLst/>
              <a:gdLst>
                <a:gd name="T0" fmla="*/ 0 w 1572"/>
                <a:gd name="T1" fmla="*/ 0 h 3359"/>
                <a:gd name="T2" fmla="*/ 1571 w 1572"/>
                <a:gd name="T3" fmla="*/ 0 h 3359"/>
                <a:gd name="T4" fmla="*/ 1571 w 1572"/>
                <a:gd name="T5" fmla="*/ 254 h 3359"/>
                <a:gd name="T6" fmla="*/ 786 w 1572"/>
                <a:gd name="T7" fmla="*/ 3358 h 3359"/>
                <a:gd name="T8" fmla="*/ 0 w 1572"/>
                <a:gd name="T9" fmla="*/ 254 h 3359"/>
                <a:gd name="T10" fmla="*/ 0 w 1572"/>
                <a:gd name="T11" fmla="*/ 0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2" h="3359">
                  <a:moveTo>
                    <a:pt x="0" y="0"/>
                  </a:moveTo>
                  <a:lnTo>
                    <a:pt x="1571" y="0"/>
                  </a:lnTo>
                  <a:lnTo>
                    <a:pt x="1571" y="254"/>
                  </a:lnTo>
                  <a:lnTo>
                    <a:pt x="786" y="3358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484313" y="2386013"/>
              <a:ext cx="212725" cy="106362"/>
            </a:xfrm>
            <a:custGeom>
              <a:avLst/>
              <a:gdLst>
                <a:gd name="T0" fmla="*/ 159 w 590"/>
                <a:gd name="T1" fmla="*/ 295 h 296"/>
                <a:gd name="T2" fmla="*/ 433 w 590"/>
                <a:gd name="T3" fmla="*/ 295 h 296"/>
                <a:gd name="T4" fmla="*/ 589 w 590"/>
                <a:gd name="T5" fmla="*/ 0 h 296"/>
                <a:gd name="T6" fmla="*/ 0 w 590"/>
                <a:gd name="T7" fmla="*/ 0 h 296"/>
                <a:gd name="T8" fmla="*/ 159 w 590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296">
                  <a:moveTo>
                    <a:pt x="159" y="295"/>
                  </a:moveTo>
                  <a:lnTo>
                    <a:pt x="433" y="295"/>
                  </a:lnTo>
                  <a:lnTo>
                    <a:pt x="589" y="0"/>
                  </a:lnTo>
                  <a:lnTo>
                    <a:pt x="0" y="0"/>
                  </a:lnTo>
                  <a:lnTo>
                    <a:pt x="159" y="295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1377950" y="1593850"/>
              <a:ext cx="431800" cy="827088"/>
            </a:xfrm>
            <a:custGeom>
              <a:avLst/>
              <a:gdLst>
                <a:gd name="T0" fmla="*/ 0 w 1199"/>
                <a:gd name="T1" fmla="*/ 1944 h 2297"/>
                <a:gd name="T2" fmla="*/ 0 w 1199"/>
                <a:gd name="T3" fmla="*/ 1944 h 2297"/>
                <a:gd name="T4" fmla="*/ 589 w 1199"/>
                <a:gd name="T5" fmla="*/ 2296 h 2297"/>
                <a:gd name="T6" fmla="*/ 1198 w 1199"/>
                <a:gd name="T7" fmla="*/ 1924 h 2297"/>
                <a:gd name="T8" fmla="*/ 1198 w 1199"/>
                <a:gd name="T9" fmla="*/ 0 h 2297"/>
                <a:gd name="T10" fmla="*/ 0 w 1199"/>
                <a:gd name="T11" fmla="*/ 0 h 2297"/>
                <a:gd name="T12" fmla="*/ 0 w 1199"/>
                <a:gd name="T13" fmla="*/ 1944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2297">
                  <a:moveTo>
                    <a:pt x="0" y="1944"/>
                  </a:moveTo>
                  <a:lnTo>
                    <a:pt x="0" y="1944"/>
                  </a:lnTo>
                  <a:cubicBezTo>
                    <a:pt x="0" y="1944"/>
                    <a:pt x="294" y="2296"/>
                    <a:pt x="589" y="2296"/>
                  </a:cubicBezTo>
                  <a:cubicBezTo>
                    <a:pt x="903" y="2296"/>
                    <a:pt x="1198" y="1924"/>
                    <a:pt x="1198" y="1924"/>
                  </a:cubicBezTo>
                  <a:cubicBezTo>
                    <a:pt x="1198" y="1216"/>
                    <a:pt x="1198" y="0"/>
                    <a:pt x="11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38"/>
                    <a:pt x="0" y="1944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1031875" y="1008063"/>
              <a:ext cx="1131888" cy="1181100"/>
            </a:xfrm>
            <a:custGeom>
              <a:avLst/>
              <a:gdLst>
                <a:gd name="T0" fmla="*/ 176 w 3143"/>
                <a:gd name="T1" fmla="*/ 1473 h 3279"/>
                <a:gd name="T2" fmla="*/ 176 w 3143"/>
                <a:gd name="T3" fmla="*/ 1473 h 3279"/>
                <a:gd name="T4" fmla="*/ 236 w 3143"/>
                <a:gd name="T5" fmla="*/ 1473 h 3279"/>
                <a:gd name="T6" fmla="*/ 1571 w 3143"/>
                <a:gd name="T7" fmla="*/ 0 h 3279"/>
                <a:gd name="T8" fmla="*/ 2905 w 3143"/>
                <a:gd name="T9" fmla="*/ 1473 h 3279"/>
                <a:gd name="T10" fmla="*/ 2966 w 3143"/>
                <a:gd name="T11" fmla="*/ 1473 h 3279"/>
                <a:gd name="T12" fmla="*/ 3102 w 3143"/>
                <a:gd name="T13" fmla="*/ 1923 h 3279"/>
                <a:gd name="T14" fmla="*/ 2807 w 3143"/>
                <a:gd name="T15" fmla="*/ 2276 h 3279"/>
                <a:gd name="T16" fmla="*/ 2749 w 3143"/>
                <a:gd name="T17" fmla="*/ 2258 h 3279"/>
                <a:gd name="T18" fmla="*/ 1571 w 3143"/>
                <a:gd name="T19" fmla="*/ 3278 h 3279"/>
                <a:gd name="T20" fmla="*/ 392 w 3143"/>
                <a:gd name="T21" fmla="*/ 2258 h 3279"/>
                <a:gd name="T22" fmla="*/ 334 w 3143"/>
                <a:gd name="T23" fmla="*/ 2276 h 3279"/>
                <a:gd name="T24" fmla="*/ 38 w 3143"/>
                <a:gd name="T25" fmla="*/ 1923 h 3279"/>
                <a:gd name="T26" fmla="*/ 176 w 3143"/>
                <a:gd name="T27" fmla="*/ 147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3" h="3279">
                  <a:moveTo>
                    <a:pt x="176" y="1473"/>
                  </a:moveTo>
                  <a:lnTo>
                    <a:pt x="176" y="1473"/>
                  </a:lnTo>
                  <a:cubicBezTo>
                    <a:pt x="196" y="1473"/>
                    <a:pt x="216" y="1473"/>
                    <a:pt x="236" y="1473"/>
                  </a:cubicBezTo>
                  <a:cubicBezTo>
                    <a:pt x="254" y="705"/>
                    <a:pt x="785" y="0"/>
                    <a:pt x="1571" y="0"/>
                  </a:cubicBezTo>
                  <a:cubicBezTo>
                    <a:pt x="2356" y="0"/>
                    <a:pt x="2885" y="705"/>
                    <a:pt x="2905" y="1473"/>
                  </a:cubicBezTo>
                  <a:cubicBezTo>
                    <a:pt x="2926" y="1473"/>
                    <a:pt x="2946" y="1473"/>
                    <a:pt x="2966" y="1473"/>
                  </a:cubicBezTo>
                  <a:cubicBezTo>
                    <a:pt x="3084" y="1511"/>
                    <a:pt x="3142" y="1707"/>
                    <a:pt x="3102" y="1923"/>
                  </a:cubicBezTo>
                  <a:cubicBezTo>
                    <a:pt x="3064" y="2140"/>
                    <a:pt x="2926" y="2296"/>
                    <a:pt x="2807" y="2276"/>
                  </a:cubicBezTo>
                  <a:cubicBezTo>
                    <a:pt x="2787" y="2276"/>
                    <a:pt x="2769" y="2258"/>
                    <a:pt x="2749" y="2258"/>
                  </a:cubicBezTo>
                  <a:cubicBezTo>
                    <a:pt x="2533" y="2827"/>
                    <a:pt x="2062" y="3278"/>
                    <a:pt x="1571" y="3278"/>
                  </a:cubicBezTo>
                  <a:cubicBezTo>
                    <a:pt x="1080" y="3278"/>
                    <a:pt x="629" y="2827"/>
                    <a:pt x="392" y="2258"/>
                  </a:cubicBezTo>
                  <a:cubicBezTo>
                    <a:pt x="372" y="2258"/>
                    <a:pt x="352" y="2276"/>
                    <a:pt x="334" y="2276"/>
                  </a:cubicBezTo>
                  <a:cubicBezTo>
                    <a:pt x="216" y="2296"/>
                    <a:pt x="78" y="2140"/>
                    <a:pt x="38" y="1923"/>
                  </a:cubicBezTo>
                  <a:cubicBezTo>
                    <a:pt x="0" y="1707"/>
                    <a:pt x="58" y="1511"/>
                    <a:pt x="176" y="1473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812800" y="752475"/>
              <a:ext cx="1358900" cy="841375"/>
            </a:xfrm>
            <a:custGeom>
              <a:avLst/>
              <a:gdLst>
                <a:gd name="T0" fmla="*/ 3457 w 3773"/>
                <a:gd name="T1" fmla="*/ 2337 h 2338"/>
                <a:gd name="T2" fmla="*/ 3457 w 3773"/>
                <a:gd name="T3" fmla="*/ 2337 h 2338"/>
                <a:gd name="T4" fmla="*/ 2946 w 3773"/>
                <a:gd name="T5" fmla="*/ 766 h 2338"/>
                <a:gd name="T6" fmla="*/ 884 w 3773"/>
                <a:gd name="T7" fmla="*/ 2337 h 2338"/>
                <a:gd name="T8" fmla="*/ 1101 w 3773"/>
                <a:gd name="T9" fmla="*/ 1846 h 2338"/>
                <a:gd name="T10" fmla="*/ 2946 w 3773"/>
                <a:gd name="T11" fmla="*/ 1473 h 2338"/>
                <a:gd name="T12" fmla="*/ 3457 w 3773"/>
                <a:gd name="T13" fmla="*/ 2337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3" h="2338">
                  <a:moveTo>
                    <a:pt x="3457" y="2337"/>
                  </a:moveTo>
                  <a:lnTo>
                    <a:pt x="3457" y="2337"/>
                  </a:lnTo>
                  <a:cubicBezTo>
                    <a:pt x="3772" y="2002"/>
                    <a:pt x="3752" y="826"/>
                    <a:pt x="2946" y="766"/>
                  </a:cubicBezTo>
                  <a:cubicBezTo>
                    <a:pt x="2435" y="0"/>
                    <a:pt x="0" y="549"/>
                    <a:pt x="884" y="2337"/>
                  </a:cubicBezTo>
                  <a:cubicBezTo>
                    <a:pt x="864" y="1964"/>
                    <a:pt x="1101" y="1846"/>
                    <a:pt x="1101" y="1846"/>
                  </a:cubicBezTo>
                  <a:cubicBezTo>
                    <a:pt x="1355" y="2199"/>
                    <a:pt x="2632" y="2062"/>
                    <a:pt x="2946" y="1473"/>
                  </a:cubicBezTo>
                  <a:cubicBezTo>
                    <a:pt x="3103" y="1806"/>
                    <a:pt x="3417" y="1826"/>
                    <a:pt x="3457" y="2337"/>
                  </a:cubicBezTo>
                </a:path>
              </a:pathLst>
            </a:custGeom>
            <a:solidFill>
              <a:srgbClr val="4336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1504950" y="2492375"/>
              <a:ext cx="169863" cy="1017588"/>
            </a:xfrm>
            <a:custGeom>
              <a:avLst/>
              <a:gdLst>
                <a:gd name="T0" fmla="*/ 257 w 474"/>
                <a:gd name="T1" fmla="*/ 2827 h 2828"/>
                <a:gd name="T2" fmla="*/ 0 w 474"/>
                <a:gd name="T3" fmla="*/ 1785 h 2828"/>
                <a:gd name="T4" fmla="*/ 101 w 474"/>
                <a:gd name="T5" fmla="*/ 0 h 2828"/>
                <a:gd name="T6" fmla="*/ 375 w 474"/>
                <a:gd name="T7" fmla="*/ 0 h 2828"/>
                <a:gd name="T8" fmla="*/ 473 w 474"/>
                <a:gd name="T9" fmla="*/ 1942 h 2828"/>
                <a:gd name="T10" fmla="*/ 257 w 474"/>
                <a:gd name="T11" fmla="*/ 2827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2828">
                  <a:moveTo>
                    <a:pt x="257" y="2827"/>
                  </a:moveTo>
                  <a:lnTo>
                    <a:pt x="0" y="1785"/>
                  </a:lnTo>
                  <a:lnTo>
                    <a:pt x="101" y="0"/>
                  </a:lnTo>
                  <a:lnTo>
                    <a:pt x="375" y="0"/>
                  </a:lnTo>
                  <a:lnTo>
                    <a:pt x="473" y="1942"/>
                  </a:lnTo>
                  <a:lnTo>
                    <a:pt x="257" y="2827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2106613" y="4032250"/>
              <a:ext cx="92075" cy="184150"/>
            </a:xfrm>
            <a:custGeom>
              <a:avLst/>
              <a:gdLst>
                <a:gd name="T0" fmla="*/ 58 w 255"/>
                <a:gd name="T1" fmla="*/ 78 h 512"/>
                <a:gd name="T2" fmla="*/ 58 w 255"/>
                <a:gd name="T3" fmla="*/ 78 h 512"/>
                <a:gd name="T4" fmla="*/ 156 w 255"/>
                <a:gd name="T5" fmla="*/ 0 h 512"/>
                <a:gd name="T6" fmla="*/ 254 w 255"/>
                <a:gd name="T7" fmla="*/ 0 h 512"/>
                <a:gd name="T8" fmla="*/ 234 w 255"/>
                <a:gd name="T9" fmla="*/ 511 h 512"/>
                <a:gd name="T10" fmla="*/ 18 w 255"/>
                <a:gd name="T11" fmla="*/ 353 h 512"/>
                <a:gd name="T12" fmla="*/ 58 w 255"/>
                <a:gd name="T13" fmla="*/ 7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12">
                  <a:moveTo>
                    <a:pt x="58" y="78"/>
                  </a:moveTo>
                  <a:lnTo>
                    <a:pt x="58" y="78"/>
                  </a:lnTo>
                  <a:cubicBezTo>
                    <a:pt x="78" y="38"/>
                    <a:pt x="116" y="18"/>
                    <a:pt x="156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4" y="511"/>
                    <a:pt x="234" y="511"/>
                    <a:pt x="234" y="511"/>
                  </a:cubicBezTo>
                  <a:cubicBezTo>
                    <a:pt x="234" y="511"/>
                    <a:pt x="58" y="411"/>
                    <a:pt x="18" y="353"/>
                  </a:cubicBezTo>
                  <a:cubicBezTo>
                    <a:pt x="0" y="333"/>
                    <a:pt x="18" y="156"/>
                    <a:pt x="58" y="78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2141538" y="4032250"/>
              <a:ext cx="288925" cy="190500"/>
            </a:xfrm>
            <a:custGeom>
              <a:avLst/>
              <a:gdLst>
                <a:gd name="T0" fmla="*/ 96 w 804"/>
                <a:gd name="T1" fmla="*/ 0 h 530"/>
                <a:gd name="T2" fmla="*/ 96 w 804"/>
                <a:gd name="T3" fmla="*/ 0 h 530"/>
                <a:gd name="T4" fmla="*/ 705 w 804"/>
                <a:gd name="T5" fmla="*/ 0 h 530"/>
                <a:gd name="T6" fmla="*/ 803 w 804"/>
                <a:gd name="T7" fmla="*/ 217 h 530"/>
                <a:gd name="T8" fmla="*/ 803 w 804"/>
                <a:gd name="T9" fmla="*/ 255 h 530"/>
                <a:gd name="T10" fmla="*/ 529 w 804"/>
                <a:gd name="T11" fmla="*/ 529 h 530"/>
                <a:gd name="T12" fmla="*/ 274 w 804"/>
                <a:gd name="T13" fmla="*/ 529 h 530"/>
                <a:gd name="T14" fmla="*/ 0 w 804"/>
                <a:gd name="T15" fmla="*/ 255 h 530"/>
                <a:gd name="T16" fmla="*/ 0 w 804"/>
                <a:gd name="T17" fmla="*/ 217 h 530"/>
                <a:gd name="T18" fmla="*/ 96 w 804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530">
                  <a:moveTo>
                    <a:pt x="96" y="0"/>
                  </a:moveTo>
                  <a:lnTo>
                    <a:pt x="96" y="0"/>
                  </a:lnTo>
                  <a:cubicBezTo>
                    <a:pt x="705" y="0"/>
                    <a:pt x="705" y="0"/>
                    <a:pt x="705" y="0"/>
                  </a:cubicBezTo>
                  <a:cubicBezTo>
                    <a:pt x="765" y="38"/>
                    <a:pt x="803" y="118"/>
                    <a:pt x="803" y="217"/>
                  </a:cubicBezTo>
                  <a:cubicBezTo>
                    <a:pt x="803" y="255"/>
                    <a:pt x="803" y="255"/>
                    <a:pt x="803" y="255"/>
                  </a:cubicBezTo>
                  <a:cubicBezTo>
                    <a:pt x="803" y="411"/>
                    <a:pt x="687" y="529"/>
                    <a:pt x="529" y="529"/>
                  </a:cubicBezTo>
                  <a:cubicBezTo>
                    <a:pt x="274" y="529"/>
                    <a:pt x="274" y="529"/>
                    <a:pt x="274" y="529"/>
                  </a:cubicBezTo>
                  <a:cubicBezTo>
                    <a:pt x="116" y="529"/>
                    <a:pt x="0" y="411"/>
                    <a:pt x="0" y="25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18"/>
                    <a:pt x="38" y="38"/>
                    <a:pt x="96" y="0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360363" y="3481388"/>
              <a:ext cx="2474912" cy="755650"/>
            </a:xfrm>
            <a:custGeom>
              <a:avLst/>
              <a:gdLst>
                <a:gd name="T0" fmla="*/ 5892 w 6875"/>
                <a:gd name="T1" fmla="*/ 2100 h 2101"/>
                <a:gd name="T2" fmla="*/ 982 w 6875"/>
                <a:gd name="T3" fmla="*/ 2100 h 2101"/>
                <a:gd name="T4" fmla="*/ 0 w 6875"/>
                <a:gd name="T5" fmla="*/ 0 h 2101"/>
                <a:gd name="T6" fmla="*/ 6874 w 6875"/>
                <a:gd name="T7" fmla="*/ 0 h 2101"/>
                <a:gd name="T8" fmla="*/ 5892 w 6875"/>
                <a:gd name="T9" fmla="*/ 210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2101">
                  <a:moveTo>
                    <a:pt x="5892" y="2100"/>
                  </a:moveTo>
                  <a:lnTo>
                    <a:pt x="982" y="2100"/>
                  </a:lnTo>
                  <a:lnTo>
                    <a:pt x="0" y="0"/>
                  </a:lnTo>
                  <a:lnTo>
                    <a:pt x="6874" y="0"/>
                  </a:lnTo>
                  <a:lnTo>
                    <a:pt x="5892" y="2100"/>
                  </a:lnTo>
                </a:path>
              </a:pathLst>
            </a:custGeom>
            <a:solidFill>
              <a:srgbClr val="EC516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1031875" y="3749675"/>
              <a:ext cx="1074738" cy="2092325"/>
            </a:xfrm>
            <a:custGeom>
              <a:avLst/>
              <a:gdLst>
                <a:gd name="T0" fmla="*/ 2986 w 2987"/>
                <a:gd name="T1" fmla="*/ 5811 h 5812"/>
                <a:gd name="T2" fmla="*/ 0 w 2987"/>
                <a:gd name="T3" fmla="*/ 5811 h 5812"/>
                <a:gd name="T4" fmla="*/ 0 w 2987"/>
                <a:gd name="T5" fmla="*/ 0 h 5812"/>
                <a:gd name="T6" fmla="*/ 2986 w 2987"/>
                <a:gd name="T7" fmla="*/ 0 h 5812"/>
                <a:gd name="T8" fmla="*/ 2986 w 2987"/>
                <a:gd name="T9" fmla="*/ 5811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7" h="5812">
                  <a:moveTo>
                    <a:pt x="2986" y="5811"/>
                  </a:moveTo>
                  <a:lnTo>
                    <a:pt x="0" y="5811"/>
                  </a:lnTo>
                  <a:lnTo>
                    <a:pt x="0" y="0"/>
                  </a:lnTo>
                  <a:lnTo>
                    <a:pt x="2986" y="0"/>
                  </a:lnTo>
                  <a:lnTo>
                    <a:pt x="2986" y="5811"/>
                  </a:lnTo>
                </a:path>
              </a:pathLst>
            </a:custGeom>
            <a:solidFill>
              <a:srgbClr val="2D3D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769938" y="5764213"/>
              <a:ext cx="1598612" cy="192087"/>
            </a:xfrm>
            <a:custGeom>
              <a:avLst/>
              <a:gdLst>
                <a:gd name="T0" fmla="*/ 4439 w 4440"/>
                <a:gd name="T1" fmla="*/ 0 h 532"/>
                <a:gd name="T2" fmla="*/ 0 w 4440"/>
                <a:gd name="T3" fmla="*/ 0 h 532"/>
                <a:gd name="T4" fmla="*/ 0 w 4440"/>
                <a:gd name="T5" fmla="*/ 531 h 532"/>
                <a:gd name="T6" fmla="*/ 4439 w 4440"/>
                <a:gd name="T7" fmla="*/ 531 h 532"/>
                <a:gd name="T8" fmla="*/ 4439 w 4440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0" h="532">
                  <a:moveTo>
                    <a:pt x="4439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4439" y="531"/>
                  </a:lnTo>
                  <a:lnTo>
                    <a:pt x="4439" y="0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360363" y="3346450"/>
              <a:ext cx="2474912" cy="134938"/>
            </a:xfrm>
            <a:custGeom>
              <a:avLst/>
              <a:gdLst>
                <a:gd name="T0" fmla="*/ 6874 w 6875"/>
                <a:gd name="T1" fmla="*/ 0 h 376"/>
                <a:gd name="T2" fmla="*/ 0 w 6875"/>
                <a:gd name="T3" fmla="*/ 0 h 376"/>
                <a:gd name="T4" fmla="*/ 0 w 6875"/>
                <a:gd name="T5" fmla="*/ 375 h 376"/>
                <a:gd name="T6" fmla="*/ 6874 w 6875"/>
                <a:gd name="T7" fmla="*/ 375 h 376"/>
                <a:gd name="T8" fmla="*/ 6874 w 6875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376">
                  <a:moveTo>
                    <a:pt x="6874" y="0"/>
                  </a:moveTo>
                  <a:lnTo>
                    <a:pt x="0" y="0"/>
                  </a:lnTo>
                  <a:lnTo>
                    <a:pt x="0" y="375"/>
                  </a:lnTo>
                  <a:lnTo>
                    <a:pt x="6874" y="375"/>
                  </a:lnTo>
                  <a:lnTo>
                    <a:pt x="6874" y="0"/>
                  </a:lnTo>
                </a:path>
              </a:pathLst>
            </a:custGeom>
            <a:solidFill>
              <a:srgbClr val="F2768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26412" y="2647025"/>
            <a:ext cx="2305385" cy="1520524"/>
            <a:chOff x="6540500" y="1935163"/>
            <a:chExt cx="1636713" cy="1079500"/>
          </a:xfrm>
        </p:grpSpPr>
        <p:sp>
          <p:nvSpPr>
            <p:cNvPr id="33" name="Freeform 33"/>
            <p:cNvSpPr>
              <a:spLocks noChangeArrowheads="1"/>
            </p:cNvSpPr>
            <p:nvPr/>
          </p:nvSpPr>
          <p:spPr bwMode="auto">
            <a:xfrm>
              <a:off x="6540500" y="2278063"/>
              <a:ext cx="892175" cy="736600"/>
            </a:xfrm>
            <a:custGeom>
              <a:avLst/>
              <a:gdLst>
                <a:gd name="T0" fmla="*/ 2476 w 2477"/>
                <a:gd name="T1" fmla="*/ 633 h 2048"/>
                <a:gd name="T2" fmla="*/ 2029 w 2477"/>
                <a:gd name="T3" fmla="*/ 2047 h 2048"/>
                <a:gd name="T4" fmla="*/ 0 w 2477"/>
                <a:gd name="T5" fmla="*/ 1396 h 2048"/>
                <a:gd name="T6" fmla="*/ 447 w 2477"/>
                <a:gd name="T7" fmla="*/ 0 h 2048"/>
                <a:gd name="T8" fmla="*/ 2476 w 2477"/>
                <a:gd name="T9" fmla="*/ 633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7" h="2048">
                  <a:moveTo>
                    <a:pt x="2476" y="633"/>
                  </a:moveTo>
                  <a:lnTo>
                    <a:pt x="2029" y="2047"/>
                  </a:lnTo>
                  <a:lnTo>
                    <a:pt x="0" y="1396"/>
                  </a:lnTo>
                  <a:lnTo>
                    <a:pt x="447" y="0"/>
                  </a:lnTo>
                  <a:lnTo>
                    <a:pt x="2476" y="633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>
              <a:off x="6540500" y="2278063"/>
              <a:ext cx="892175" cy="736600"/>
            </a:xfrm>
            <a:custGeom>
              <a:avLst/>
              <a:gdLst>
                <a:gd name="T0" fmla="*/ 2476 w 2477"/>
                <a:gd name="T1" fmla="*/ 633 h 2048"/>
                <a:gd name="T2" fmla="*/ 2029 w 2477"/>
                <a:gd name="T3" fmla="*/ 2047 h 2048"/>
                <a:gd name="T4" fmla="*/ 0 w 2477"/>
                <a:gd name="T5" fmla="*/ 1396 h 2048"/>
                <a:gd name="T6" fmla="*/ 447 w 2477"/>
                <a:gd name="T7" fmla="*/ 0 h 2048"/>
                <a:gd name="T8" fmla="*/ 2476 w 2477"/>
                <a:gd name="T9" fmla="*/ 633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7" h="2048">
                  <a:moveTo>
                    <a:pt x="2476" y="633"/>
                  </a:moveTo>
                  <a:lnTo>
                    <a:pt x="2029" y="2047"/>
                  </a:lnTo>
                  <a:lnTo>
                    <a:pt x="0" y="1396"/>
                  </a:lnTo>
                  <a:lnTo>
                    <a:pt x="447" y="0"/>
                  </a:lnTo>
                  <a:lnTo>
                    <a:pt x="2476" y="633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373 w 374"/>
                <a:gd name="T1" fmla="*/ 38 h 858"/>
                <a:gd name="T2" fmla="*/ 112 w 374"/>
                <a:gd name="T3" fmla="*/ 857 h 858"/>
                <a:gd name="T4" fmla="*/ 0 w 374"/>
                <a:gd name="T5" fmla="*/ 819 h 858"/>
                <a:gd name="T6" fmla="*/ 261 w 374"/>
                <a:gd name="T7" fmla="*/ 0 h 858"/>
                <a:gd name="T8" fmla="*/ 373 w 374"/>
                <a:gd name="T9" fmla="*/ 3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373" y="38"/>
                  </a:moveTo>
                  <a:lnTo>
                    <a:pt x="112" y="857"/>
                  </a:lnTo>
                  <a:lnTo>
                    <a:pt x="0" y="819"/>
                  </a:lnTo>
                  <a:lnTo>
                    <a:pt x="261" y="0"/>
                  </a:lnTo>
                  <a:lnTo>
                    <a:pt x="373" y="3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373 w 374"/>
                <a:gd name="T1" fmla="*/ 38 h 858"/>
                <a:gd name="T2" fmla="*/ 112 w 374"/>
                <a:gd name="T3" fmla="*/ 857 h 858"/>
                <a:gd name="T4" fmla="*/ 0 w 374"/>
                <a:gd name="T5" fmla="*/ 819 h 858"/>
                <a:gd name="T6" fmla="*/ 261 w 374"/>
                <a:gd name="T7" fmla="*/ 0 h 858"/>
                <a:gd name="T8" fmla="*/ 373 w 374"/>
                <a:gd name="T9" fmla="*/ 3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373" y="38"/>
                  </a:moveTo>
                  <a:lnTo>
                    <a:pt x="112" y="857"/>
                  </a:lnTo>
                  <a:lnTo>
                    <a:pt x="0" y="819"/>
                  </a:lnTo>
                  <a:lnTo>
                    <a:pt x="261" y="0"/>
                  </a:lnTo>
                  <a:lnTo>
                    <a:pt x="373" y="3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6769100" y="2378075"/>
              <a:ext cx="93663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8" name="Freeform 38"/>
            <p:cNvSpPr>
              <a:spLocks noChangeArrowheads="1"/>
            </p:cNvSpPr>
            <p:nvPr/>
          </p:nvSpPr>
          <p:spPr bwMode="auto">
            <a:xfrm>
              <a:off x="6769100" y="2378075"/>
              <a:ext cx="93663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39" name="Freeform 39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522 w 523"/>
                <a:gd name="T1" fmla="*/ 129 h 484"/>
                <a:gd name="T2" fmla="*/ 410 w 523"/>
                <a:gd name="T3" fmla="*/ 483 h 484"/>
                <a:gd name="T4" fmla="*/ 0 w 523"/>
                <a:gd name="T5" fmla="*/ 353 h 484"/>
                <a:gd name="T6" fmla="*/ 112 w 523"/>
                <a:gd name="T7" fmla="*/ 0 h 484"/>
                <a:gd name="T8" fmla="*/ 522 w 523"/>
                <a:gd name="T9" fmla="*/ 12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522" y="129"/>
                  </a:moveTo>
                  <a:lnTo>
                    <a:pt x="410" y="483"/>
                  </a:lnTo>
                  <a:lnTo>
                    <a:pt x="0" y="353"/>
                  </a:lnTo>
                  <a:lnTo>
                    <a:pt x="112" y="0"/>
                  </a:lnTo>
                  <a:lnTo>
                    <a:pt x="522" y="12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0" name="Freeform 40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522 w 523"/>
                <a:gd name="T1" fmla="*/ 129 h 484"/>
                <a:gd name="T2" fmla="*/ 410 w 523"/>
                <a:gd name="T3" fmla="*/ 483 h 484"/>
                <a:gd name="T4" fmla="*/ 0 w 523"/>
                <a:gd name="T5" fmla="*/ 353 h 484"/>
                <a:gd name="T6" fmla="*/ 112 w 523"/>
                <a:gd name="T7" fmla="*/ 0 h 484"/>
                <a:gd name="T8" fmla="*/ 522 w 523"/>
                <a:gd name="T9" fmla="*/ 12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522" y="129"/>
                  </a:moveTo>
                  <a:lnTo>
                    <a:pt x="410" y="483"/>
                  </a:lnTo>
                  <a:lnTo>
                    <a:pt x="0" y="353"/>
                  </a:lnTo>
                  <a:lnTo>
                    <a:pt x="112" y="0"/>
                  </a:lnTo>
                  <a:lnTo>
                    <a:pt x="522" y="12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6802438" y="2390775"/>
              <a:ext cx="93662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2" name="Freeform 42"/>
            <p:cNvSpPr>
              <a:spLocks noChangeArrowheads="1"/>
            </p:cNvSpPr>
            <p:nvPr/>
          </p:nvSpPr>
          <p:spPr bwMode="auto">
            <a:xfrm>
              <a:off x="6802438" y="2390775"/>
              <a:ext cx="93662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3" name="Freeform 43"/>
            <p:cNvSpPr>
              <a:spLocks noChangeArrowheads="1"/>
            </p:cNvSpPr>
            <p:nvPr/>
          </p:nvSpPr>
          <p:spPr bwMode="auto">
            <a:xfrm>
              <a:off x="6835775" y="2405063"/>
              <a:ext cx="93663" cy="249237"/>
            </a:xfrm>
            <a:custGeom>
              <a:avLst/>
              <a:gdLst>
                <a:gd name="T0" fmla="*/ 261 w 262"/>
                <a:gd name="T1" fmla="*/ 0 h 691"/>
                <a:gd name="T2" fmla="*/ 37 w 262"/>
                <a:gd name="T3" fmla="*/ 690 h 691"/>
                <a:gd name="T4" fmla="*/ 0 w 262"/>
                <a:gd name="T5" fmla="*/ 670 h 691"/>
                <a:gd name="T6" fmla="*/ 224 w 262"/>
                <a:gd name="T7" fmla="*/ 0 h 691"/>
                <a:gd name="T8" fmla="*/ 261 w 262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1">
                  <a:moveTo>
                    <a:pt x="261" y="0"/>
                  </a:moveTo>
                  <a:lnTo>
                    <a:pt x="37" y="690"/>
                  </a:lnTo>
                  <a:lnTo>
                    <a:pt x="0" y="670"/>
                  </a:lnTo>
                  <a:lnTo>
                    <a:pt x="224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4" name="Freeform 44"/>
            <p:cNvSpPr>
              <a:spLocks noChangeArrowheads="1"/>
            </p:cNvSpPr>
            <p:nvPr/>
          </p:nvSpPr>
          <p:spPr bwMode="auto">
            <a:xfrm>
              <a:off x="6835775" y="2405063"/>
              <a:ext cx="93663" cy="249237"/>
            </a:xfrm>
            <a:custGeom>
              <a:avLst/>
              <a:gdLst>
                <a:gd name="T0" fmla="*/ 261 w 262"/>
                <a:gd name="T1" fmla="*/ 0 h 691"/>
                <a:gd name="T2" fmla="*/ 37 w 262"/>
                <a:gd name="T3" fmla="*/ 690 h 691"/>
                <a:gd name="T4" fmla="*/ 0 w 262"/>
                <a:gd name="T5" fmla="*/ 670 h 691"/>
                <a:gd name="T6" fmla="*/ 224 w 262"/>
                <a:gd name="T7" fmla="*/ 0 h 691"/>
                <a:gd name="T8" fmla="*/ 261 w 262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1">
                  <a:moveTo>
                    <a:pt x="261" y="0"/>
                  </a:moveTo>
                  <a:lnTo>
                    <a:pt x="37" y="690"/>
                  </a:lnTo>
                  <a:lnTo>
                    <a:pt x="0" y="670"/>
                  </a:lnTo>
                  <a:lnTo>
                    <a:pt x="224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5" name="Freeform 45"/>
            <p:cNvSpPr>
              <a:spLocks noChangeArrowheads="1"/>
            </p:cNvSpPr>
            <p:nvPr/>
          </p:nvSpPr>
          <p:spPr bwMode="auto">
            <a:xfrm>
              <a:off x="6869113" y="2411413"/>
              <a:ext cx="93662" cy="255587"/>
            </a:xfrm>
            <a:custGeom>
              <a:avLst/>
              <a:gdLst>
                <a:gd name="T0" fmla="*/ 261 w 262"/>
                <a:gd name="T1" fmla="*/ 19 h 708"/>
                <a:gd name="T2" fmla="*/ 37 w 262"/>
                <a:gd name="T3" fmla="*/ 707 h 708"/>
                <a:gd name="T4" fmla="*/ 0 w 262"/>
                <a:gd name="T5" fmla="*/ 689 h 708"/>
                <a:gd name="T6" fmla="*/ 205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37" y="707"/>
                  </a:lnTo>
                  <a:lnTo>
                    <a:pt x="0" y="689"/>
                  </a:lnTo>
                  <a:lnTo>
                    <a:pt x="205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6" name="Freeform 46"/>
            <p:cNvSpPr>
              <a:spLocks noChangeArrowheads="1"/>
            </p:cNvSpPr>
            <p:nvPr/>
          </p:nvSpPr>
          <p:spPr bwMode="auto">
            <a:xfrm>
              <a:off x="6869113" y="2411413"/>
              <a:ext cx="93662" cy="255587"/>
            </a:xfrm>
            <a:custGeom>
              <a:avLst/>
              <a:gdLst>
                <a:gd name="T0" fmla="*/ 261 w 262"/>
                <a:gd name="T1" fmla="*/ 19 h 708"/>
                <a:gd name="T2" fmla="*/ 37 w 262"/>
                <a:gd name="T3" fmla="*/ 707 h 708"/>
                <a:gd name="T4" fmla="*/ 0 w 262"/>
                <a:gd name="T5" fmla="*/ 689 h 708"/>
                <a:gd name="T6" fmla="*/ 205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37" y="707"/>
                  </a:lnTo>
                  <a:lnTo>
                    <a:pt x="0" y="689"/>
                  </a:lnTo>
                  <a:lnTo>
                    <a:pt x="205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7" name="Freeform 47"/>
            <p:cNvSpPr>
              <a:spLocks noChangeArrowheads="1"/>
            </p:cNvSpPr>
            <p:nvPr/>
          </p:nvSpPr>
          <p:spPr bwMode="auto">
            <a:xfrm>
              <a:off x="6902450" y="2424113"/>
              <a:ext cx="93663" cy="247650"/>
            </a:xfrm>
            <a:custGeom>
              <a:avLst/>
              <a:gdLst>
                <a:gd name="T0" fmla="*/ 261 w 262"/>
                <a:gd name="T1" fmla="*/ 0 h 690"/>
                <a:gd name="T2" fmla="*/ 38 w 262"/>
                <a:gd name="T3" fmla="*/ 689 h 690"/>
                <a:gd name="T4" fmla="*/ 0 w 262"/>
                <a:gd name="T5" fmla="*/ 670 h 690"/>
                <a:gd name="T6" fmla="*/ 205 w 262"/>
                <a:gd name="T7" fmla="*/ 0 h 690"/>
                <a:gd name="T8" fmla="*/ 261 w 262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0">
                  <a:moveTo>
                    <a:pt x="261" y="0"/>
                  </a:moveTo>
                  <a:lnTo>
                    <a:pt x="38" y="689"/>
                  </a:lnTo>
                  <a:lnTo>
                    <a:pt x="0" y="670"/>
                  </a:lnTo>
                  <a:lnTo>
                    <a:pt x="205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8" name="Freeform 48"/>
            <p:cNvSpPr>
              <a:spLocks noChangeArrowheads="1"/>
            </p:cNvSpPr>
            <p:nvPr/>
          </p:nvSpPr>
          <p:spPr bwMode="auto">
            <a:xfrm>
              <a:off x="6902450" y="2424113"/>
              <a:ext cx="93663" cy="247650"/>
            </a:xfrm>
            <a:custGeom>
              <a:avLst/>
              <a:gdLst>
                <a:gd name="T0" fmla="*/ 261 w 262"/>
                <a:gd name="T1" fmla="*/ 0 h 690"/>
                <a:gd name="T2" fmla="*/ 38 w 262"/>
                <a:gd name="T3" fmla="*/ 689 h 690"/>
                <a:gd name="T4" fmla="*/ 0 w 262"/>
                <a:gd name="T5" fmla="*/ 670 h 690"/>
                <a:gd name="T6" fmla="*/ 205 w 262"/>
                <a:gd name="T7" fmla="*/ 0 h 690"/>
                <a:gd name="T8" fmla="*/ 261 w 262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0">
                  <a:moveTo>
                    <a:pt x="261" y="0"/>
                  </a:moveTo>
                  <a:lnTo>
                    <a:pt x="38" y="689"/>
                  </a:lnTo>
                  <a:lnTo>
                    <a:pt x="0" y="670"/>
                  </a:lnTo>
                  <a:lnTo>
                    <a:pt x="205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49" name="Freeform 49"/>
            <p:cNvSpPr>
              <a:spLocks noChangeArrowheads="1"/>
            </p:cNvSpPr>
            <p:nvPr/>
          </p:nvSpPr>
          <p:spPr bwMode="auto">
            <a:xfrm>
              <a:off x="6883400" y="2432050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098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0" name="Freeform 50"/>
            <p:cNvSpPr>
              <a:spLocks noChangeArrowheads="1"/>
            </p:cNvSpPr>
            <p:nvPr/>
          </p:nvSpPr>
          <p:spPr bwMode="auto">
            <a:xfrm>
              <a:off x="6883400" y="2432050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098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6950075" y="2451100"/>
              <a:ext cx="141288" cy="403225"/>
            </a:xfrm>
            <a:custGeom>
              <a:avLst/>
              <a:gdLst>
                <a:gd name="T0" fmla="*/ 390 w 391"/>
                <a:gd name="T1" fmla="*/ 18 h 1118"/>
                <a:gd name="T2" fmla="*/ 56 w 391"/>
                <a:gd name="T3" fmla="*/ 1117 h 1118"/>
                <a:gd name="T4" fmla="*/ 0 w 391"/>
                <a:gd name="T5" fmla="*/ 1098 h 1118"/>
                <a:gd name="T6" fmla="*/ 354 w 391"/>
                <a:gd name="T7" fmla="*/ 0 h 1118"/>
                <a:gd name="T8" fmla="*/ 390 w 391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0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2" name="Freeform 52"/>
            <p:cNvSpPr>
              <a:spLocks noChangeArrowheads="1"/>
            </p:cNvSpPr>
            <p:nvPr/>
          </p:nvSpPr>
          <p:spPr bwMode="auto">
            <a:xfrm>
              <a:off x="6950075" y="2451100"/>
              <a:ext cx="141288" cy="403225"/>
            </a:xfrm>
            <a:custGeom>
              <a:avLst/>
              <a:gdLst>
                <a:gd name="T0" fmla="*/ 390 w 391"/>
                <a:gd name="T1" fmla="*/ 18 h 1118"/>
                <a:gd name="T2" fmla="*/ 56 w 391"/>
                <a:gd name="T3" fmla="*/ 1117 h 1118"/>
                <a:gd name="T4" fmla="*/ 0 w 391"/>
                <a:gd name="T5" fmla="*/ 1098 h 1118"/>
                <a:gd name="T6" fmla="*/ 354 w 391"/>
                <a:gd name="T7" fmla="*/ 0 h 1118"/>
                <a:gd name="T8" fmla="*/ 390 w 391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0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3" name="Freeform 53"/>
            <p:cNvSpPr>
              <a:spLocks noChangeArrowheads="1"/>
            </p:cNvSpPr>
            <p:nvPr/>
          </p:nvSpPr>
          <p:spPr bwMode="auto">
            <a:xfrm>
              <a:off x="6983413" y="2465388"/>
              <a:ext cx="141287" cy="403225"/>
            </a:xfrm>
            <a:custGeom>
              <a:avLst/>
              <a:gdLst>
                <a:gd name="T0" fmla="*/ 390 w 391"/>
                <a:gd name="T1" fmla="*/ 0 h 1118"/>
                <a:gd name="T2" fmla="*/ 37 w 391"/>
                <a:gd name="T3" fmla="*/ 1117 h 1118"/>
                <a:gd name="T4" fmla="*/ 0 w 391"/>
                <a:gd name="T5" fmla="*/ 1098 h 1118"/>
                <a:gd name="T6" fmla="*/ 353 w 391"/>
                <a:gd name="T7" fmla="*/ 0 h 1118"/>
                <a:gd name="T8" fmla="*/ 390 w 391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0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0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4" name="Freeform 54"/>
            <p:cNvSpPr>
              <a:spLocks noChangeArrowheads="1"/>
            </p:cNvSpPr>
            <p:nvPr/>
          </p:nvSpPr>
          <p:spPr bwMode="auto">
            <a:xfrm>
              <a:off x="6983413" y="2465388"/>
              <a:ext cx="141287" cy="403225"/>
            </a:xfrm>
            <a:custGeom>
              <a:avLst/>
              <a:gdLst>
                <a:gd name="T0" fmla="*/ 390 w 391"/>
                <a:gd name="T1" fmla="*/ 0 h 1118"/>
                <a:gd name="T2" fmla="*/ 37 w 391"/>
                <a:gd name="T3" fmla="*/ 1117 h 1118"/>
                <a:gd name="T4" fmla="*/ 0 w 391"/>
                <a:gd name="T5" fmla="*/ 1098 h 1118"/>
                <a:gd name="T6" fmla="*/ 353 w 391"/>
                <a:gd name="T7" fmla="*/ 0 h 1118"/>
                <a:gd name="T8" fmla="*/ 390 w 391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0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0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5" name="Freeform 55"/>
            <p:cNvSpPr>
              <a:spLocks noChangeArrowheads="1"/>
            </p:cNvSpPr>
            <p:nvPr/>
          </p:nvSpPr>
          <p:spPr bwMode="auto">
            <a:xfrm>
              <a:off x="7016750" y="2471738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53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6" name="Freeform 56"/>
            <p:cNvSpPr>
              <a:spLocks noChangeArrowheads="1"/>
            </p:cNvSpPr>
            <p:nvPr/>
          </p:nvSpPr>
          <p:spPr bwMode="auto">
            <a:xfrm>
              <a:off x="7016750" y="2471738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53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7" name="Freeform 57"/>
            <p:cNvSpPr>
              <a:spLocks noChangeArrowheads="1"/>
            </p:cNvSpPr>
            <p:nvPr/>
          </p:nvSpPr>
          <p:spPr bwMode="auto">
            <a:xfrm>
              <a:off x="7050088" y="2484438"/>
              <a:ext cx="141287" cy="403225"/>
            </a:xfrm>
            <a:custGeom>
              <a:avLst/>
              <a:gdLst>
                <a:gd name="T0" fmla="*/ 391 w 392"/>
                <a:gd name="T1" fmla="*/ 19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9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8" name="Freeform 58"/>
            <p:cNvSpPr>
              <a:spLocks noChangeArrowheads="1"/>
            </p:cNvSpPr>
            <p:nvPr/>
          </p:nvSpPr>
          <p:spPr bwMode="auto">
            <a:xfrm>
              <a:off x="7050088" y="2484438"/>
              <a:ext cx="141287" cy="403225"/>
            </a:xfrm>
            <a:custGeom>
              <a:avLst/>
              <a:gdLst>
                <a:gd name="T0" fmla="*/ 391 w 392"/>
                <a:gd name="T1" fmla="*/ 19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9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7083425" y="24923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0" name="Freeform 60"/>
            <p:cNvSpPr>
              <a:spLocks noChangeArrowheads="1"/>
            </p:cNvSpPr>
            <p:nvPr/>
          </p:nvSpPr>
          <p:spPr bwMode="auto">
            <a:xfrm>
              <a:off x="7083425" y="24923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1" name="Freeform 61"/>
            <p:cNvSpPr>
              <a:spLocks noChangeArrowheads="1"/>
            </p:cNvSpPr>
            <p:nvPr/>
          </p:nvSpPr>
          <p:spPr bwMode="auto">
            <a:xfrm>
              <a:off x="7118350" y="25050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8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8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2" name="Freeform 62"/>
            <p:cNvSpPr>
              <a:spLocks noChangeArrowheads="1"/>
            </p:cNvSpPr>
            <p:nvPr/>
          </p:nvSpPr>
          <p:spPr bwMode="auto">
            <a:xfrm>
              <a:off x="7118350" y="25050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8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8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3" name="Freeform 63"/>
            <p:cNvSpPr>
              <a:spLocks noChangeArrowheads="1"/>
            </p:cNvSpPr>
            <p:nvPr/>
          </p:nvSpPr>
          <p:spPr bwMode="auto">
            <a:xfrm>
              <a:off x="7143750" y="2511425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117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117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4" name="Freeform 64"/>
            <p:cNvSpPr>
              <a:spLocks noChangeArrowheads="1"/>
            </p:cNvSpPr>
            <p:nvPr/>
          </p:nvSpPr>
          <p:spPr bwMode="auto">
            <a:xfrm>
              <a:off x="7143750" y="2511425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117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117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5" name="Freeform 65"/>
            <p:cNvSpPr>
              <a:spLocks noChangeArrowheads="1"/>
            </p:cNvSpPr>
            <p:nvPr/>
          </p:nvSpPr>
          <p:spPr bwMode="auto">
            <a:xfrm>
              <a:off x="7177088" y="2525713"/>
              <a:ext cx="141287" cy="403225"/>
            </a:xfrm>
            <a:custGeom>
              <a:avLst/>
              <a:gdLst>
                <a:gd name="T0" fmla="*/ 392 w 393"/>
                <a:gd name="T1" fmla="*/ 18 h 1118"/>
                <a:gd name="T2" fmla="*/ 56 w 393"/>
                <a:gd name="T3" fmla="*/ 1117 h 1118"/>
                <a:gd name="T4" fmla="*/ 0 w 393"/>
                <a:gd name="T5" fmla="*/ 1098 h 1118"/>
                <a:gd name="T6" fmla="*/ 354 w 393"/>
                <a:gd name="T7" fmla="*/ 0 h 1118"/>
                <a:gd name="T8" fmla="*/ 392 w 393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118">
                  <a:moveTo>
                    <a:pt x="392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2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6" name="Freeform 66"/>
            <p:cNvSpPr>
              <a:spLocks noChangeArrowheads="1"/>
            </p:cNvSpPr>
            <p:nvPr/>
          </p:nvSpPr>
          <p:spPr bwMode="auto">
            <a:xfrm>
              <a:off x="7177088" y="2525713"/>
              <a:ext cx="141287" cy="403225"/>
            </a:xfrm>
            <a:custGeom>
              <a:avLst/>
              <a:gdLst>
                <a:gd name="T0" fmla="*/ 392 w 393"/>
                <a:gd name="T1" fmla="*/ 18 h 1118"/>
                <a:gd name="T2" fmla="*/ 56 w 393"/>
                <a:gd name="T3" fmla="*/ 1117 h 1118"/>
                <a:gd name="T4" fmla="*/ 0 w 393"/>
                <a:gd name="T5" fmla="*/ 1098 h 1118"/>
                <a:gd name="T6" fmla="*/ 354 w 393"/>
                <a:gd name="T7" fmla="*/ 0 h 1118"/>
                <a:gd name="T8" fmla="*/ 392 w 393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118">
                  <a:moveTo>
                    <a:pt x="392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2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7" name="Freeform 67"/>
            <p:cNvSpPr>
              <a:spLocks noChangeArrowheads="1"/>
            </p:cNvSpPr>
            <p:nvPr/>
          </p:nvSpPr>
          <p:spPr bwMode="auto">
            <a:xfrm>
              <a:off x="6729413" y="1935163"/>
              <a:ext cx="825500" cy="925512"/>
            </a:xfrm>
            <a:custGeom>
              <a:avLst/>
              <a:gdLst>
                <a:gd name="T0" fmla="*/ 2290 w 2291"/>
                <a:gd name="T1" fmla="*/ 1880 h 2570"/>
                <a:gd name="T2" fmla="*/ 987 w 2291"/>
                <a:gd name="T3" fmla="*/ 2569 h 2570"/>
                <a:gd name="T4" fmla="*/ 0 w 2291"/>
                <a:gd name="T5" fmla="*/ 689 h 2570"/>
                <a:gd name="T6" fmla="*/ 1303 w 2291"/>
                <a:gd name="T7" fmla="*/ 0 h 2570"/>
                <a:gd name="T8" fmla="*/ 2290 w 2291"/>
                <a:gd name="T9" fmla="*/ 1880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1" h="2570">
                  <a:moveTo>
                    <a:pt x="2290" y="1880"/>
                  </a:moveTo>
                  <a:lnTo>
                    <a:pt x="987" y="2569"/>
                  </a:lnTo>
                  <a:lnTo>
                    <a:pt x="0" y="689"/>
                  </a:lnTo>
                  <a:lnTo>
                    <a:pt x="1303" y="0"/>
                  </a:lnTo>
                  <a:lnTo>
                    <a:pt x="2290" y="1880"/>
                  </a:lnTo>
                </a:path>
              </a:pathLst>
            </a:custGeom>
            <a:solidFill>
              <a:srgbClr val="F8FAF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8" name="Freeform 68"/>
            <p:cNvSpPr>
              <a:spLocks noChangeArrowheads="1"/>
            </p:cNvSpPr>
            <p:nvPr/>
          </p:nvSpPr>
          <p:spPr bwMode="auto">
            <a:xfrm>
              <a:off x="6729413" y="1935163"/>
              <a:ext cx="825500" cy="925512"/>
            </a:xfrm>
            <a:custGeom>
              <a:avLst/>
              <a:gdLst>
                <a:gd name="T0" fmla="*/ 2290 w 2291"/>
                <a:gd name="T1" fmla="*/ 1880 h 2570"/>
                <a:gd name="T2" fmla="*/ 987 w 2291"/>
                <a:gd name="T3" fmla="*/ 2569 h 2570"/>
                <a:gd name="T4" fmla="*/ 0 w 2291"/>
                <a:gd name="T5" fmla="*/ 689 h 2570"/>
                <a:gd name="T6" fmla="*/ 1303 w 2291"/>
                <a:gd name="T7" fmla="*/ 0 h 2570"/>
                <a:gd name="T8" fmla="*/ 2290 w 2291"/>
                <a:gd name="T9" fmla="*/ 1880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1" h="2570">
                  <a:moveTo>
                    <a:pt x="2290" y="1880"/>
                  </a:moveTo>
                  <a:lnTo>
                    <a:pt x="987" y="2569"/>
                  </a:lnTo>
                  <a:lnTo>
                    <a:pt x="0" y="689"/>
                  </a:lnTo>
                  <a:lnTo>
                    <a:pt x="1303" y="0"/>
                  </a:lnTo>
                  <a:lnTo>
                    <a:pt x="2290" y="1880"/>
                  </a:lnTo>
                </a:path>
              </a:pathLst>
            </a:custGeom>
            <a:solidFill>
              <a:srgbClr val="F8FAF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69" name="Freeform 69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819 w 820"/>
                <a:gd name="T1" fmla="*/ 93 h 503"/>
                <a:gd name="T2" fmla="*/ 37 w 820"/>
                <a:gd name="T3" fmla="*/ 502 h 503"/>
                <a:gd name="T4" fmla="*/ 0 w 820"/>
                <a:gd name="T5" fmla="*/ 409 h 503"/>
                <a:gd name="T6" fmla="*/ 763 w 820"/>
                <a:gd name="T7" fmla="*/ 0 h 503"/>
                <a:gd name="T8" fmla="*/ 819 w 820"/>
                <a:gd name="T9" fmla="*/ 9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819" y="93"/>
                  </a:moveTo>
                  <a:lnTo>
                    <a:pt x="37" y="502"/>
                  </a:lnTo>
                  <a:lnTo>
                    <a:pt x="0" y="409"/>
                  </a:lnTo>
                  <a:lnTo>
                    <a:pt x="763" y="0"/>
                  </a:lnTo>
                  <a:lnTo>
                    <a:pt x="819" y="93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0" name="Freeform 70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819 w 820"/>
                <a:gd name="T1" fmla="*/ 93 h 503"/>
                <a:gd name="T2" fmla="*/ 37 w 820"/>
                <a:gd name="T3" fmla="*/ 502 h 503"/>
                <a:gd name="T4" fmla="*/ 0 w 820"/>
                <a:gd name="T5" fmla="*/ 409 h 503"/>
                <a:gd name="T6" fmla="*/ 763 w 820"/>
                <a:gd name="T7" fmla="*/ 0 h 503"/>
                <a:gd name="T8" fmla="*/ 819 w 820"/>
                <a:gd name="T9" fmla="*/ 9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819" y="93"/>
                  </a:moveTo>
                  <a:lnTo>
                    <a:pt x="37" y="502"/>
                  </a:lnTo>
                  <a:lnTo>
                    <a:pt x="0" y="409"/>
                  </a:lnTo>
                  <a:lnTo>
                    <a:pt x="763" y="0"/>
                  </a:lnTo>
                  <a:lnTo>
                    <a:pt x="819" y="93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1" name="Freeform 71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70 w 671"/>
                <a:gd name="T1" fmla="*/ 37 h 373"/>
                <a:gd name="T2" fmla="*/ 37 w 671"/>
                <a:gd name="T3" fmla="*/ 372 h 373"/>
                <a:gd name="T4" fmla="*/ 0 w 671"/>
                <a:gd name="T5" fmla="*/ 335 h 373"/>
                <a:gd name="T6" fmla="*/ 651 w 671"/>
                <a:gd name="T7" fmla="*/ 0 h 373"/>
                <a:gd name="T8" fmla="*/ 670 w 671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70" y="37"/>
                  </a:moveTo>
                  <a:lnTo>
                    <a:pt x="37" y="372"/>
                  </a:lnTo>
                  <a:lnTo>
                    <a:pt x="0" y="335"/>
                  </a:lnTo>
                  <a:lnTo>
                    <a:pt x="651" y="0"/>
                  </a:lnTo>
                  <a:lnTo>
                    <a:pt x="670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2" name="Freeform 72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70 w 671"/>
                <a:gd name="T1" fmla="*/ 37 h 373"/>
                <a:gd name="T2" fmla="*/ 37 w 671"/>
                <a:gd name="T3" fmla="*/ 372 h 373"/>
                <a:gd name="T4" fmla="*/ 0 w 671"/>
                <a:gd name="T5" fmla="*/ 335 h 373"/>
                <a:gd name="T6" fmla="*/ 651 w 671"/>
                <a:gd name="T7" fmla="*/ 0 h 373"/>
                <a:gd name="T8" fmla="*/ 670 w 671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70" y="37"/>
                  </a:moveTo>
                  <a:lnTo>
                    <a:pt x="37" y="372"/>
                  </a:lnTo>
                  <a:lnTo>
                    <a:pt x="0" y="335"/>
                  </a:lnTo>
                  <a:lnTo>
                    <a:pt x="651" y="0"/>
                  </a:lnTo>
                  <a:lnTo>
                    <a:pt x="670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3" name="Freeform 73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540 w 541"/>
                <a:gd name="T1" fmla="*/ 392 h 579"/>
                <a:gd name="T2" fmla="*/ 205 w 541"/>
                <a:gd name="T3" fmla="*/ 578 h 579"/>
                <a:gd name="T4" fmla="*/ 0 w 541"/>
                <a:gd name="T5" fmla="*/ 187 h 579"/>
                <a:gd name="T6" fmla="*/ 335 w 541"/>
                <a:gd name="T7" fmla="*/ 0 h 579"/>
                <a:gd name="T8" fmla="*/ 540 w 541"/>
                <a:gd name="T9" fmla="*/ 39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540" y="392"/>
                  </a:moveTo>
                  <a:lnTo>
                    <a:pt x="205" y="578"/>
                  </a:lnTo>
                  <a:lnTo>
                    <a:pt x="0" y="187"/>
                  </a:lnTo>
                  <a:lnTo>
                    <a:pt x="335" y="0"/>
                  </a:lnTo>
                  <a:lnTo>
                    <a:pt x="540" y="392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4" name="Freeform 74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540 w 541"/>
                <a:gd name="T1" fmla="*/ 392 h 579"/>
                <a:gd name="T2" fmla="*/ 205 w 541"/>
                <a:gd name="T3" fmla="*/ 578 h 579"/>
                <a:gd name="T4" fmla="*/ 0 w 541"/>
                <a:gd name="T5" fmla="*/ 187 h 579"/>
                <a:gd name="T6" fmla="*/ 335 w 541"/>
                <a:gd name="T7" fmla="*/ 0 h 579"/>
                <a:gd name="T8" fmla="*/ 540 w 541"/>
                <a:gd name="T9" fmla="*/ 39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540" y="392"/>
                  </a:moveTo>
                  <a:lnTo>
                    <a:pt x="205" y="578"/>
                  </a:lnTo>
                  <a:lnTo>
                    <a:pt x="0" y="187"/>
                  </a:lnTo>
                  <a:lnTo>
                    <a:pt x="335" y="0"/>
                  </a:lnTo>
                  <a:lnTo>
                    <a:pt x="540" y="392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5" name="Freeform 75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6" name="Freeform 76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7" name="Freeform 77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52 w 653"/>
                <a:gd name="T1" fmla="*/ 37 h 374"/>
                <a:gd name="T2" fmla="*/ 19 w 653"/>
                <a:gd name="T3" fmla="*/ 373 h 374"/>
                <a:gd name="T4" fmla="*/ 0 w 653"/>
                <a:gd name="T5" fmla="*/ 335 h 374"/>
                <a:gd name="T6" fmla="*/ 633 w 653"/>
                <a:gd name="T7" fmla="*/ 0 h 374"/>
                <a:gd name="T8" fmla="*/ 652 w 653"/>
                <a:gd name="T9" fmla="*/ 3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4">
                  <a:moveTo>
                    <a:pt x="652" y="37"/>
                  </a:moveTo>
                  <a:lnTo>
                    <a:pt x="19" y="373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8" name="Freeform 78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52 w 653"/>
                <a:gd name="T1" fmla="*/ 37 h 374"/>
                <a:gd name="T2" fmla="*/ 19 w 653"/>
                <a:gd name="T3" fmla="*/ 373 h 374"/>
                <a:gd name="T4" fmla="*/ 0 w 653"/>
                <a:gd name="T5" fmla="*/ 335 h 374"/>
                <a:gd name="T6" fmla="*/ 633 w 653"/>
                <a:gd name="T7" fmla="*/ 0 h 374"/>
                <a:gd name="T8" fmla="*/ 652 w 653"/>
                <a:gd name="T9" fmla="*/ 3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4">
                  <a:moveTo>
                    <a:pt x="652" y="37"/>
                  </a:moveTo>
                  <a:lnTo>
                    <a:pt x="19" y="373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79" name="Freeform 79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0" name="Freeform 80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1" name="Freeform 81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652 w 653"/>
                <a:gd name="T1" fmla="*/ 37 h 373"/>
                <a:gd name="T2" fmla="*/ 18 w 653"/>
                <a:gd name="T3" fmla="*/ 372 h 373"/>
                <a:gd name="T4" fmla="*/ 0 w 653"/>
                <a:gd name="T5" fmla="*/ 335 h 373"/>
                <a:gd name="T6" fmla="*/ 633 w 653"/>
                <a:gd name="T7" fmla="*/ 0 h 373"/>
                <a:gd name="T8" fmla="*/ 652 w 653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3">
                  <a:moveTo>
                    <a:pt x="652" y="37"/>
                  </a:moveTo>
                  <a:lnTo>
                    <a:pt x="18" y="372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2" name="Freeform 82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652 w 653"/>
                <a:gd name="T1" fmla="*/ 37 h 373"/>
                <a:gd name="T2" fmla="*/ 18 w 653"/>
                <a:gd name="T3" fmla="*/ 372 h 373"/>
                <a:gd name="T4" fmla="*/ 0 w 653"/>
                <a:gd name="T5" fmla="*/ 335 h 373"/>
                <a:gd name="T6" fmla="*/ 633 w 653"/>
                <a:gd name="T7" fmla="*/ 0 h 373"/>
                <a:gd name="T8" fmla="*/ 652 w 653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3">
                  <a:moveTo>
                    <a:pt x="652" y="37"/>
                  </a:moveTo>
                  <a:lnTo>
                    <a:pt x="18" y="372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3" name="Freeform 83"/>
            <p:cNvSpPr>
              <a:spLocks noChangeArrowheads="1"/>
            </p:cNvSpPr>
            <p:nvPr/>
          </p:nvSpPr>
          <p:spPr bwMode="auto">
            <a:xfrm>
              <a:off x="6943725" y="2263775"/>
              <a:ext cx="376238" cy="207963"/>
            </a:xfrm>
            <a:custGeom>
              <a:avLst/>
              <a:gdLst>
                <a:gd name="T0" fmla="*/ 1043 w 1044"/>
                <a:gd name="T1" fmla="*/ 38 h 579"/>
                <a:gd name="T2" fmla="*/ 19 w 1044"/>
                <a:gd name="T3" fmla="*/ 578 h 579"/>
                <a:gd name="T4" fmla="*/ 0 w 1044"/>
                <a:gd name="T5" fmla="*/ 540 h 579"/>
                <a:gd name="T6" fmla="*/ 1005 w 1044"/>
                <a:gd name="T7" fmla="*/ 0 h 579"/>
                <a:gd name="T8" fmla="*/ 1043 w 1044"/>
                <a:gd name="T9" fmla="*/ 3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9">
                  <a:moveTo>
                    <a:pt x="1043" y="38"/>
                  </a:moveTo>
                  <a:lnTo>
                    <a:pt x="19" y="578"/>
                  </a:lnTo>
                  <a:lnTo>
                    <a:pt x="0" y="540"/>
                  </a:lnTo>
                  <a:lnTo>
                    <a:pt x="1005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4" name="Freeform 84"/>
            <p:cNvSpPr>
              <a:spLocks noChangeArrowheads="1"/>
            </p:cNvSpPr>
            <p:nvPr/>
          </p:nvSpPr>
          <p:spPr bwMode="auto">
            <a:xfrm>
              <a:off x="6943725" y="2263775"/>
              <a:ext cx="376238" cy="207963"/>
            </a:xfrm>
            <a:custGeom>
              <a:avLst/>
              <a:gdLst>
                <a:gd name="T0" fmla="*/ 1043 w 1044"/>
                <a:gd name="T1" fmla="*/ 38 h 579"/>
                <a:gd name="T2" fmla="*/ 19 w 1044"/>
                <a:gd name="T3" fmla="*/ 578 h 579"/>
                <a:gd name="T4" fmla="*/ 0 w 1044"/>
                <a:gd name="T5" fmla="*/ 540 h 579"/>
                <a:gd name="T6" fmla="*/ 1005 w 1044"/>
                <a:gd name="T7" fmla="*/ 0 h 579"/>
                <a:gd name="T8" fmla="*/ 1043 w 1044"/>
                <a:gd name="T9" fmla="*/ 3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9">
                  <a:moveTo>
                    <a:pt x="1043" y="38"/>
                  </a:moveTo>
                  <a:lnTo>
                    <a:pt x="19" y="578"/>
                  </a:lnTo>
                  <a:lnTo>
                    <a:pt x="0" y="540"/>
                  </a:lnTo>
                  <a:lnTo>
                    <a:pt x="1005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5" name="Freeform 85"/>
            <p:cNvSpPr>
              <a:spLocks noChangeArrowheads="1"/>
            </p:cNvSpPr>
            <p:nvPr/>
          </p:nvSpPr>
          <p:spPr bwMode="auto">
            <a:xfrm>
              <a:off x="6970713" y="2324100"/>
              <a:ext cx="376237" cy="207963"/>
            </a:xfrm>
            <a:custGeom>
              <a:avLst/>
              <a:gdLst>
                <a:gd name="T0" fmla="*/ 1042 w 1043"/>
                <a:gd name="T1" fmla="*/ 37 h 578"/>
                <a:gd name="T2" fmla="*/ 37 w 1043"/>
                <a:gd name="T3" fmla="*/ 577 h 578"/>
                <a:gd name="T4" fmla="*/ 0 w 1043"/>
                <a:gd name="T5" fmla="*/ 540 h 578"/>
                <a:gd name="T6" fmla="*/ 1023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3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6" name="Freeform 86"/>
            <p:cNvSpPr>
              <a:spLocks noChangeArrowheads="1"/>
            </p:cNvSpPr>
            <p:nvPr/>
          </p:nvSpPr>
          <p:spPr bwMode="auto">
            <a:xfrm>
              <a:off x="6970713" y="2324100"/>
              <a:ext cx="376237" cy="207963"/>
            </a:xfrm>
            <a:custGeom>
              <a:avLst/>
              <a:gdLst>
                <a:gd name="T0" fmla="*/ 1042 w 1043"/>
                <a:gd name="T1" fmla="*/ 37 h 578"/>
                <a:gd name="T2" fmla="*/ 37 w 1043"/>
                <a:gd name="T3" fmla="*/ 577 h 578"/>
                <a:gd name="T4" fmla="*/ 0 w 1043"/>
                <a:gd name="T5" fmla="*/ 540 h 578"/>
                <a:gd name="T6" fmla="*/ 1023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3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7" name="Freeform 87"/>
            <p:cNvSpPr>
              <a:spLocks noChangeArrowheads="1"/>
            </p:cNvSpPr>
            <p:nvPr/>
          </p:nvSpPr>
          <p:spPr bwMode="auto">
            <a:xfrm>
              <a:off x="6989763" y="2357438"/>
              <a:ext cx="376237" cy="207962"/>
            </a:xfrm>
            <a:custGeom>
              <a:avLst/>
              <a:gdLst>
                <a:gd name="T0" fmla="*/ 1043 w 1044"/>
                <a:gd name="T1" fmla="*/ 37 h 578"/>
                <a:gd name="T2" fmla="*/ 19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9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8" name="Freeform 88"/>
            <p:cNvSpPr>
              <a:spLocks noChangeArrowheads="1"/>
            </p:cNvSpPr>
            <p:nvPr/>
          </p:nvSpPr>
          <p:spPr bwMode="auto">
            <a:xfrm>
              <a:off x="6989763" y="2357438"/>
              <a:ext cx="376237" cy="207962"/>
            </a:xfrm>
            <a:custGeom>
              <a:avLst/>
              <a:gdLst>
                <a:gd name="T0" fmla="*/ 1043 w 1044"/>
                <a:gd name="T1" fmla="*/ 37 h 578"/>
                <a:gd name="T2" fmla="*/ 19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9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7004050" y="2384425"/>
              <a:ext cx="376238" cy="214313"/>
            </a:xfrm>
            <a:custGeom>
              <a:avLst/>
              <a:gdLst>
                <a:gd name="T0" fmla="*/ 1042 w 1043"/>
                <a:gd name="T1" fmla="*/ 55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5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5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0" name="Freeform 90"/>
            <p:cNvSpPr>
              <a:spLocks noChangeArrowheads="1"/>
            </p:cNvSpPr>
            <p:nvPr/>
          </p:nvSpPr>
          <p:spPr bwMode="auto">
            <a:xfrm>
              <a:off x="7004050" y="2384425"/>
              <a:ext cx="376238" cy="214313"/>
            </a:xfrm>
            <a:custGeom>
              <a:avLst/>
              <a:gdLst>
                <a:gd name="T0" fmla="*/ 1042 w 1043"/>
                <a:gd name="T1" fmla="*/ 55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5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5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1" name="Freeform 91"/>
            <p:cNvSpPr>
              <a:spLocks noChangeArrowheads="1"/>
            </p:cNvSpPr>
            <p:nvPr/>
          </p:nvSpPr>
          <p:spPr bwMode="auto">
            <a:xfrm>
              <a:off x="7024688" y="2417763"/>
              <a:ext cx="376237" cy="207962"/>
            </a:xfrm>
            <a:custGeom>
              <a:avLst/>
              <a:gdLst>
                <a:gd name="T0" fmla="*/ 1042 w 1043"/>
                <a:gd name="T1" fmla="*/ 37 h 578"/>
                <a:gd name="T2" fmla="*/ 18 w 1043"/>
                <a:gd name="T3" fmla="*/ 577 h 578"/>
                <a:gd name="T4" fmla="*/ 0 w 1043"/>
                <a:gd name="T5" fmla="*/ 539 h 578"/>
                <a:gd name="T6" fmla="*/ 1005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18" y="577"/>
                  </a:lnTo>
                  <a:lnTo>
                    <a:pt x="0" y="539"/>
                  </a:lnTo>
                  <a:lnTo>
                    <a:pt x="1005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2" name="Freeform 92"/>
            <p:cNvSpPr>
              <a:spLocks noChangeArrowheads="1"/>
            </p:cNvSpPr>
            <p:nvPr/>
          </p:nvSpPr>
          <p:spPr bwMode="auto">
            <a:xfrm>
              <a:off x="7024688" y="2417763"/>
              <a:ext cx="376237" cy="207962"/>
            </a:xfrm>
            <a:custGeom>
              <a:avLst/>
              <a:gdLst>
                <a:gd name="T0" fmla="*/ 1042 w 1043"/>
                <a:gd name="T1" fmla="*/ 37 h 578"/>
                <a:gd name="T2" fmla="*/ 18 w 1043"/>
                <a:gd name="T3" fmla="*/ 577 h 578"/>
                <a:gd name="T4" fmla="*/ 0 w 1043"/>
                <a:gd name="T5" fmla="*/ 539 h 578"/>
                <a:gd name="T6" fmla="*/ 1005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18" y="577"/>
                  </a:lnTo>
                  <a:lnTo>
                    <a:pt x="0" y="539"/>
                  </a:lnTo>
                  <a:lnTo>
                    <a:pt x="1005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3" name="Freeform 93"/>
            <p:cNvSpPr>
              <a:spLocks noChangeArrowheads="1"/>
            </p:cNvSpPr>
            <p:nvPr/>
          </p:nvSpPr>
          <p:spPr bwMode="auto">
            <a:xfrm>
              <a:off x="7037388" y="2444750"/>
              <a:ext cx="376237" cy="214313"/>
            </a:xfrm>
            <a:custGeom>
              <a:avLst/>
              <a:gdLst>
                <a:gd name="T0" fmla="*/ 1042 w 1043"/>
                <a:gd name="T1" fmla="*/ 56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6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4" name="Freeform 94"/>
            <p:cNvSpPr>
              <a:spLocks noChangeArrowheads="1"/>
            </p:cNvSpPr>
            <p:nvPr/>
          </p:nvSpPr>
          <p:spPr bwMode="auto">
            <a:xfrm>
              <a:off x="7037388" y="2444750"/>
              <a:ext cx="376237" cy="214313"/>
            </a:xfrm>
            <a:custGeom>
              <a:avLst/>
              <a:gdLst>
                <a:gd name="T0" fmla="*/ 1042 w 1043"/>
                <a:gd name="T1" fmla="*/ 56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6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5" name="Freeform 95"/>
            <p:cNvSpPr>
              <a:spLocks noChangeArrowheads="1"/>
            </p:cNvSpPr>
            <p:nvPr/>
          </p:nvSpPr>
          <p:spPr bwMode="auto">
            <a:xfrm>
              <a:off x="7050088" y="2478088"/>
              <a:ext cx="376237" cy="207962"/>
            </a:xfrm>
            <a:custGeom>
              <a:avLst/>
              <a:gdLst>
                <a:gd name="T0" fmla="*/ 1043 w 1044"/>
                <a:gd name="T1" fmla="*/ 38 h 578"/>
                <a:gd name="T2" fmla="*/ 37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8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6" name="Freeform 96"/>
            <p:cNvSpPr>
              <a:spLocks noChangeArrowheads="1"/>
            </p:cNvSpPr>
            <p:nvPr/>
          </p:nvSpPr>
          <p:spPr bwMode="auto">
            <a:xfrm>
              <a:off x="7050088" y="2478088"/>
              <a:ext cx="376237" cy="207962"/>
            </a:xfrm>
            <a:custGeom>
              <a:avLst/>
              <a:gdLst>
                <a:gd name="T0" fmla="*/ 1043 w 1044"/>
                <a:gd name="T1" fmla="*/ 38 h 578"/>
                <a:gd name="T2" fmla="*/ 37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8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7" name="Freeform 97"/>
            <p:cNvSpPr>
              <a:spLocks noChangeArrowheads="1"/>
            </p:cNvSpPr>
            <p:nvPr/>
          </p:nvSpPr>
          <p:spPr bwMode="auto">
            <a:xfrm>
              <a:off x="7070725" y="2505075"/>
              <a:ext cx="376238" cy="214313"/>
            </a:xfrm>
            <a:custGeom>
              <a:avLst/>
              <a:gdLst>
                <a:gd name="T0" fmla="*/ 1043 w 1044"/>
                <a:gd name="T1" fmla="*/ 56 h 596"/>
                <a:gd name="T2" fmla="*/ 20 w 1044"/>
                <a:gd name="T3" fmla="*/ 595 h 596"/>
                <a:gd name="T4" fmla="*/ 0 w 1044"/>
                <a:gd name="T5" fmla="*/ 539 h 596"/>
                <a:gd name="T6" fmla="*/ 1025 w 1044"/>
                <a:gd name="T7" fmla="*/ 0 h 596"/>
                <a:gd name="T8" fmla="*/ 1043 w 1044"/>
                <a:gd name="T9" fmla="*/ 5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96">
                  <a:moveTo>
                    <a:pt x="1043" y="56"/>
                  </a:moveTo>
                  <a:lnTo>
                    <a:pt x="20" y="595"/>
                  </a:lnTo>
                  <a:lnTo>
                    <a:pt x="0" y="539"/>
                  </a:lnTo>
                  <a:lnTo>
                    <a:pt x="1025" y="0"/>
                  </a:lnTo>
                  <a:lnTo>
                    <a:pt x="1043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8" name="Freeform 98"/>
            <p:cNvSpPr>
              <a:spLocks noChangeArrowheads="1"/>
            </p:cNvSpPr>
            <p:nvPr/>
          </p:nvSpPr>
          <p:spPr bwMode="auto">
            <a:xfrm>
              <a:off x="7070725" y="2505075"/>
              <a:ext cx="376238" cy="214313"/>
            </a:xfrm>
            <a:custGeom>
              <a:avLst/>
              <a:gdLst>
                <a:gd name="T0" fmla="*/ 1043 w 1044"/>
                <a:gd name="T1" fmla="*/ 56 h 596"/>
                <a:gd name="T2" fmla="*/ 20 w 1044"/>
                <a:gd name="T3" fmla="*/ 595 h 596"/>
                <a:gd name="T4" fmla="*/ 0 w 1044"/>
                <a:gd name="T5" fmla="*/ 539 h 596"/>
                <a:gd name="T6" fmla="*/ 1025 w 1044"/>
                <a:gd name="T7" fmla="*/ 0 h 596"/>
                <a:gd name="T8" fmla="*/ 1043 w 1044"/>
                <a:gd name="T9" fmla="*/ 5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96">
                  <a:moveTo>
                    <a:pt x="1043" y="56"/>
                  </a:moveTo>
                  <a:lnTo>
                    <a:pt x="20" y="595"/>
                  </a:lnTo>
                  <a:lnTo>
                    <a:pt x="0" y="539"/>
                  </a:lnTo>
                  <a:lnTo>
                    <a:pt x="1025" y="0"/>
                  </a:lnTo>
                  <a:lnTo>
                    <a:pt x="1043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99" name="Freeform 99"/>
            <p:cNvSpPr>
              <a:spLocks noChangeArrowheads="1"/>
            </p:cNvSpPr>
            <p:nvPr/>
          </p:nvSpPr>
          <p:spPr bwMode="auto">
            <a:xfrm>
              <a:off x="7083425" y="2538413"/>
              <a:ext cx="376238" cy="207962"/>
            </a:xfrm>
            <a:custGeom>
              <a:avLst/>
              <a:gdLst>
                <a:gd name="T0" fmla="*/ 1043 w 1044"/>
                <a:gd name="T1" fmla="*/ 37 h 578"/>
                <a:gd name="T2" fmla="*/ 18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8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0" name="Freeform 100"/>
            <p:cNvSpPr>
              <a:spLocks noChangeArrowheads="1"/>
            </p:cNvSpPr>
            <p:nvPr/>
          </p:nvSpPr>
          <p:spPr bwMode="auto">
            <a:xfrm>
              <a:off x="7083425" y="2538413"/>
              <a:ext cx="376238" cy="207962"/>
            </a:xfrm>
            <a:custGeom>
              <a:avLst/>
              <a:gdLst>
                <a:gd name="T0" fmla="*/ 1043 w 1044"/>
                <a:gd name="T1" fmla="*/ 37 h 578"/>
                <a:gd name="T2" fmla="*/ 18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8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1" name="Freeform 101"/>
            <p:cNvSpPr>
              <a:spLocks noChangeArrowheads="1"/>
            </p:cNvSpPr>
            <p:nvPr/>
          </p:nvSpPr>
          <p:spPr bwMode="auto">
            <a:xfrm>
              <a:off x="7358063" y="2116138"/>
              <a:ext cx="536575" cy="247650"/>
            </a:xfrm>
            <a:custGeom>
              <a:avLst/>
              <a:gdLst>
                <a:gd name="T0" fmla="*/ 1341 w 1491"/>
                <a:gd name="T1" fmla="*/ 0 h 690"/>
                <a:gd name="T2" fmla="*/ 1341 w 1491"/>
                <a:gd name="T3" fmla="*/ 0 h 690"/>
                <a:gd name="T4" fmla="*/ 168 w 1491"/>
                <a:gd name="T5" fmla="*/ 0 h 690"/>
                <a:gd name="T6" fmla="*/ 0 w 1491"/>
                <a:gd name="T7" fmla="*/ 149 h 690"/>
                <a:gd name="T8" fmla="*/ 0 w 1491"/>
                <a:gd name="T9" fmla="*/ 596 h 690"/>
                <a:gd name="T10" fmla="*/ 38 w 1491"/>
                <a:gd name="T11" fmla="*/ 689 h 690"/>
                <a:gd name="T12" fmla="*/ 38 w 1491"/>
                <a:gd name="T13" fmla="*/ 335 h 690"/>
                <a:gd name="T14" fmla="*/ 187 w 1491"/>
                <a:gd name="T15" fmla="*/ 186 h 690"/>
                <a:gd name="T16" fmla="*/ 1323 w 1491"/>
                <a:gd name="T17" fmla="*/ 186 h 690"/>
                <a:gd name="T18" fmla="*/ 1472 w 1491"/>
                <a:gd name="T19" fmla="*/ 335 h 690"/>
                <a:gd name="T20" fmla="*/ 1472 w 1491"/>
                <a:gd name="T21" fmla="*/ 689 h 690"/>
                <a:gd name="T22" fmla="*/ 1490 w 1491"/>
                <a:gd name="T23" fmla="*/ 596 h 690"/>
                <a:gd name="T24" fmla="*/ 1490 w 1491"/>
                <a:gd name="T25" fmla="*/ 149 h 690"/>
                <a:gd name="T26" fmla="*/ 1341 w 1491"/>
                <a:gd name="T27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1" h="690">
                  <a:moveTo>
                    <a:pt x="1341" y="0"/>
                  </a:moveTo>
                  <a:lnTo>
                    <a:pt x="1341" y="0"/>
                  </a:ln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4"/>
                    <a:pt x="0" y="149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0" y="633"/>
                    <a:pt x="19" y="651"/>
                    <a:pt x="38" y="689"/>
                  </a:cubicBezTo>
                  <a:cubicBezTo>
                    <a:pt x="38" y="335"/>
                    <a:pt x="38" y="335"/>
                    <a:pt x="38" y="335"/>
                  </a:cubicBezTo>
                  <a:cubicBezTo>
                    <a:pt x="38" y="260"/>
                    <a:pt x="112" y="186"/>
                    <a:pt x="187" y="186"/>
                  </a:cubicBezTo>
                  <a:cubicBezTo>
                    <a:pt x="1323" y="186"/>
                    <a:pt x="1323" y="186"/>
                    <a:pt x="1323" y="186"/>
                  </a:cubicBezTo>
                  <a:cubicBezTo>
                    <a:pt x="1397" y="186"/>
                    <a:pt x="1472" y="260"/>
                    <a:pt x="1472" y="335"/>
                  </a:cubicBezTo>
                  <a:cubicBezTo>
                    <a:pt x="1472" y="689"/>
                    <a:pt x="1472" y="689"/>
                    <a:pt x="1472" y="689"/>
                  </a:cubicBezTo>
                  <a:cubicBezTo>
                    <a:pt x="1490" y="651"/>
                    <a:pt x="1490" y="633"/>
                    <a:pt x="1490" y="596"/>
                  </a:cubicBezTo>
                  <a:cubicBezTo>
                    <a:pt x="1490" y="149"/>
                    <a:pt x="1490" y="149"/>
                    <a:pt x="1490" y="149"/>
                  </a:cubicBezTo>
                  <a:cubicBezTo>
                    <a:pt x="1490" y="74"/>
                    <a:pt x="1434" y="0"/>
                    <a:pt x="1341" y="0"/>
                  </a:cubicBezTo>
                </a:path>
              </a:pathLst>
            </a:custGeom>
            <a:solidFill>
              <a:srgbClr val="2A38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2" name="Freeform 102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750888"/>
            </a:xfrm>
            <a:custGeom>
              <a:avLst/>
              <a:gdLst>
                <a:gd name="T0" fmla="*/ 3035 w 3036"/>
                <a:gd name="T1" fmla="*/ 1936 h 2085"/>
                <a:gd name="T2" fmla="*/ 3035 w 3036"/>
                <a:gd name="T3" fmla="*/ 1936 h 2085"/>
                <a:gd name="T4" fmla="*/ 2886 w 3036"/>
                <a:gd name="T5" fmla="*/ 2084 h 2085"/>
                <a:gd name="T6" fmla="*/ 167 w 3036"/>
                <a:gd name="T7" fmla="*/ 2084 h 2085"/>
                <a:gd name="T8" fmla="*/ 0 w 3036"/>
                <a:gd name="T9" fmla="*/ 1936 h 2085"/>
                <a:gd name="T10" fmla="*/ 0 w 3036"/>
                <a:gd name="T11" fmla="*/ 149 h 2085"/>
                <a:gd name="T12" fmla="*/ 167 w 3036"/>
                <a:gd name="T13" fmla="*/ 0 h 2085"/>
                <a:gd name="T14" fmla="*/ 2886 w 3036"/>
                <a:gd name="T15" fmla="*/ 0 h 2085"/>
                <a:gd name="T16" fmla="*/ 3035 w 3036"/>
                <a:gd name="T17" fmla="*/ 149 h 2085"/>
                <a:gd name="T18" fmla="*/ 3035 w 3036"/>
                <a:gd name="T19" fmla="*/ 1936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6" h="2085">
                  <a:moveTo>
                    <a:pt x="3035" y="1936"/>
                  </a:moveTo>
                  <a:lnTo>
                    <a:pt x="3035" y="1936"/>
                  </a:lnTo>
                  <a:cubicBezTo>
                    <a:pt x="3035" y="2029"/>
                    <a:pt x="2979" y="2084"/>
                    <a:pt x="2886" y="2084"/>
                  </a:cubicBezTo>
                  <a:cubicBezTo>
                    <a:pt x="167" y="2084"/>
                    <a:pt x="167" y="2084"/>
                    <a:pt x="167" y="2084"/>
                  </a:cubicBezTo>
                  <a:cubicBezTo>
                    <a:pt x="74" y="2084"/>
                    <a:pt x="0" y="2029"/>
                    <a:pt x="0" y="1936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74"/>
                    <a:pt x="74" y="0"/>
                    <a:pt x="167" y="0"/>
                  </a:cubicBezTo>
                  <a:cubicBezTo>
                    <a:pt x="2886" y="0"/>
                    <a:pt x="2886" y="0"/>
                    <a:pt x="2886" y="0"/>
                  </a:cubicBezTo>
                  <a:cubicBezTo>
                    <a:pt x="2979" y="0"/>
                    <a:pt x="3035" y="74"/>
                    <a:pt x="3035" y="149"/>
                  </a:cubicBezTo>
                  <a:cubicBezTo>
                    <a:pt x="3035" y="1936"/>
                    <a:pt x="3035" y="1936"/>
                    <a:pt x="3035" y="1936"/>
                  </a:cubicBezTo>
                </a:path>
              </a:pathLst>
            </a:custGeom>
            <a:solidFill>
              <a:srgbClr val="384D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3" name="Freeform 103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82588"/>
            </a:xfrm>
            <a:custGeom>
              <a:avLst/>
              <a:gdLst>
                <a:gd name="T0" fmla="*/ 3035 w 3036"/>
                <a:gd name="T1" fmla="*/ 1061 h 1062"/>
                <a:gd name="T2" fmla="*/ 3035 w 3036"/>
                <a:gd name="T3" fmla="*/ 1061 h 1062"/>
                <a:gd name="T4" fmla="*/ 3035 w 3036"/>
                <a:gd name="T5" fmla="*/ 149 h 1062"/>
                <a:gd name="T6" fmla="*/ 2886 w 3036"/>
                <a:gd name="T7" fmla="*/ 0 h 1062"/>
                <a:gd name="T8" fmla="*/ 167 w 3036"/>
                <a:gd name="T9" fmla="*/ 0 h 1062"/>
                <a:gd name="T10" fmla="*/ 0 w 3036"/>
                <a:gd name="T11" fmla="*/ 149 h 1062"/>
                <a:gd name="T12" fmla="*/ 0 w 3036"/>
                <a:gd name="T13" fmla="*/ 1061 h 1062"/>
                <a:gd name="T14" fmla="*/ 3035 w 3036"/>
                <a:gd name="T15" fmla="*/ 106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6" h="1062">
                  <a:moveTo>
                    <a:pt x="3035" y="1061"/>
                  </a:moveTo>
                  <a:lnTo>
                    <a:pt x="3035" y="1061"/>
                  </a:ln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4" y="0"/>
                    <a:pt x="0" y="74"/>
                    <a:pt x="0" y="149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3035" y="1061"/>
                    <a:pt x="3035" y="1061"/>
                    <a:pt x="3035" y="1061"/>
                  </a:cubicBezTo>
                </a:path>
              </a:pathLst>
            </a:custGeom>
            <a:solidFill>
              <a:srgbClr val="2A38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4" name="Freeform 104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55600"/>
            </a:xfrm>
            <a:custGeom>
              <a:avLst/>
              <a:gdLst>
                <a:gd name="T0" fmla="*/ 3035 w 3036"/>
                <a:gd name="T1" fmla="*/ 986 h 987"/>
                <a:gd name="T2" fmla="*/ 3035 w 3036"/>
                <a:gd name="T3" fmla="*/ 986 h 987"/>
                <a:gd name="T4" fmla="*/ 3035 w 3036"/>
                <a:gd name="T5" fmla="*/ 149 h 987"/>
                <a:gd name="T6" fmla="*/ 2886 w 3036"/>
                <a:gd name="T7" fmla="*/ 0 h 987"/>
                <a:gd name="T8" fmla="*/ 167 w 3036"/>
                <a:gd name="T9" fmla="*/ 0 h 987"/>
                <a:gd name="T10" fmla="*/ 0 w 3036"/>
                <a:gd name="T11" fmla="*/ 149 h 987"/>
                <a:gd name="T12" fmla="*/ 0 w 3036"/>
                <a:gd name="T13" fmla="*/ 986 h 987"/>
                <a:gd name="T14" fmla="*/ 3035 w 3036"/>
                <a:gd name="T15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6" h="987">
                  <a:moveTo>
                    <a:pt x="3035" y="986"/>
                  </a:moveTo>
                  <a:lnTo>
                    <a:pt x="3035" y="986"/>
                  </a:ln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4" y="0"/>
                    <a:pt x="0" y="74"/>
                    <a:pt x="0" y="149"/>
                  </a:cubicBezTo>
                  <a:cubicBezTo>
                    <a:pt x="0" y="986"/>
                    <a:pt x="0" y="986"/>
                    <a:pt x="0" y="986"/>
                  </a:cubicBezTo>
                  <a:cubicBezTo>
                    <a:pt x="3035" y="986"/>
                    <a:pt x="3035" y="986"/>
                    <a:pt x="3035" y="986"/>
                  </a:cubicBezTo>
                </a:path>
              </a:pathLst>
            </a:custGeom>
            <a:solidFill>
              <a:srgbClr val="53627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5" name="Freeform 105"/>
            <p:cNvSpPr>
              <a:spLocks noChangeArrowheads="1"/>
            </p:cNvSpPr>
            <p:nvPr/>
          </p:nvSpPr>
          <p:spPr bwMode="auto">
            <a:xfrm>
              <a:off x="7499350" y="2638425"/>
              <a:ext cx="247650" cy="128588"/>
            </a:xfrm>
            <a:custGeom>
              <a:avLst/>
              <a:gdLst>
                <a:gd name="T0" fmla="*/ 0 w 690"/>
                <a:gd name="T1" fmla="*/ 0 h 355"/>
                <a:gd name="T2" fmla="*/ 0 w 690"/>
                <a:gd name="T3" fmla="*/ 0 h 355"/>
                <a:gd name="T4" fmla="*/ 0 w 690"/>
                <a:gd name="T5" fmla="*/ 18 h 355"/>
                <a:gd name="T6" fmla="*/ 354 w 690"/>
                <a:gd name="T7" fmla="*/ 354 h 355"/>
                <a:gd name="T8" fmla="*/ 689 w 690"/>
                <a:gd name="T9" fmla="*/ 18 h 355"/>
                <a:gd name="T10" fmla="*/ 689 w 690"/>
                <a:gd name="T11" fmla="*/ 0 h 355"/>
                <a:gd name="T12" fmla="*/ 0 w 690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355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cubicBezTo>
                    <a:pt x="0" y="205"/>
                    <a:pt x="168" y="354"/>
                    <a:pt x="354" y="354"/>
                  </a:cubicBezTo>
                  <a:cubicBezTo>
                    <a:pt x="541" y="354"/>
                    <a:pt x="689" y="205"/>
                    <a:pt x="689" y="18"/>
                  </a:cubicBezTo>
                  <a:lnTo>
                    <a:pt x="689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6" name="Freeform 106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242 h 243"/>
                <a:gd name="T2" fmla="*/ 0 w 765"/>
                <a:gd name="T3" fmla="*/ 242 h 243"/>
                <a:gd name="T4" fmla="*/ 0 w 765"/>
                <a:gd name="T5" fmla="*/ 0 h 243"/>
                <a:gd name="T6" fmla="*/ 764 w 765"/>
                <a:gd name="T7" fmla="*/ 0 h 243"/>
                <a:gd name="T8" fmla="*/ 764 w 765"/>
                <a:gd name="T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43">
                  <a:moveTo>
                    <a:pt x="76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764" y="0"/>
                  </a:lnTo>
                  <a:lnTo>
                    <a:pt x="764" y="242"/>
                  </a:lnTo>
                </a:path>
              </a:pathLst>
            </a:custGeom>
            <a:solidFill>
              <a:srgbClr val="FECD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7" name="Freeform 107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242 h 243"/>
                <a:gd name="T2" fmla="*/ 0 w 765"/>
                <a:gd name="T3" fmla="*/ 242 h 243"/>
                <a:gd name="T4" fmla="*/ 0 w 765"/>
                <a:gd name="T5" fmla="*/ 0 h 243"/>
                <a:gd name="T6" fmla="*/ 764 w 765"/>
                <a:gd name="T7" fmla="*/ 0 h 243"/>
                <a:gd name="T8" fmla="*/ 764 w 765"/>
                <a:gd name="T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43">
                  <a:moveTo>
                    <a:pt x="76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764" y="0"/>
                  </a:lnTo>
                  <a:lnTo>
                    <a:pt x="764" y="242"/>
                  </a:lnTo>
                </a:path>
              </a:pathLst>
            </a:custGeom>
            <a:solidFill>
              <a:srgbClr val="FECD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8" name="Freeform 108"/>
            <p:cNvSpPr>
              <a:spLocks noChangeArrowheads="1"/>
            </p:cNvSpPr>
            <p:nvPr/>
          </p:nvSpPr>
          <p:spPr bwMode="auto">
            <a:xfrm>
              <a:off x="7083425" y="2900363"/>
              <a:ext cx="114300" cy="107950"/>
            </a:xfrm>
            <a:custGeom>
              <a:avLst/>
              <a:gdLst>
                <a:gd name="T0" fmla="*/ 0 w 317"/>
                <a:gd name="T1" fmla="*/ 0 h 298"/>
                <a:gd name="T2" fmla="*/ 0 w 317"/>
                <a:gd name="T3" fmla="*/ 0 h 298"/>
                <a:gd name="T4" fmla="*/ 0 w 317"/>
                <a:gd name="T5" fmla="*/ 149 h 298"/>
                <a:gd name="T6" fmla="*/ 167 w 317"/>
                <a:gd name="T7" fmla="*/ 297 h 298"/>
                <a:gd name="T8" fmla="*/ 316 w 317"/>
                <a:gd name="T9" fmla="*/ 297 h 298"/>
                <a:gd name="T10" fmla="*/ 0 w 317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98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242"/>
                    <a:pt x="74" y="297"/>
                    <a:pt x="167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223" y="205"/>
                    <a:pt x="111" y="93"/>
                    <a:pt x="0" y="0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8056563" y="2887663"/>
              <a:ext cx="120650" cy="120650"/>
            </a:xfrm>
            <a:custGeom>
              <a:avLst/>
              <a:gdLst>
                <a:gd name="T0" fmla="*/ 0 w 336"/>
                <a:gd name="T1" fmla="*/ 334 h 335"/>
                <a:gd name="T2" fmla="*/ 0 w 336"/>
                <a:gd name="T3" fmla="*/ 334 h 335"/>
                <a:gd name="T4" fmla="*/ 186 w 336"/>
                <a:gd name="T5" fmla="*/ 334 h 335"/>
                <a:gd name="T6" fmla="*/ 335 w 336"/>
                <a:gd name="T7" fmla="*/ 186 h 335"/>
                <a:gd name="T8" fmla="*/ 335 w 336"/>
                <a:gd name="T9" fmla="*/ 0 h 335"/>
                <a:gd name="T10" fmla="*/ 0 w 336"/>
                <a:gd name="T11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35">
                  <a:moveTo>
                    <a:pt x="0" y="334"/>
                  </a:moveTo>
                  <a:lnTo>
                    <a:pt x="0" y="334"/>
                  </a:lnTo>
                  <a:cubicBezTo>
                    <a:pt x="186" y="334"/>
                    <a:pt x="186" y="334"/>
                    <a:pt x="186" y="334"/>
                  </a:cubicBezTo>
                  <a:cubicBezTo>
                    <a:pt x="279" y="334"/>
                    <a:pt x="335" y="279"/>
                    <a:pt x="335" y="186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0" y="334"/>
                    <a:pt x="0" y="334"/>
                    <a:pt x="0" y="334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0" name="Freeform 110"/>
            <p:cNvSpPr>
              <a:spLocks noChangeArrowheads="1"/>
            </p:cNvSpPr>
            <p:nvPr/>
          </p:nvSpPr>
          <p:spPr bwMode="auto">
            <a:xfrm>
              <a:off x="6540500" y="1935163"/>
              <a:ext cx="817563" cy="1019175"/>
            </a:xfrm>
            <a:custGeom>
              <a:avLst/>
              <a:gdLst>
                <a:gd name="T0" fmla="*/ 0 w 2272"/>
                <a:gd name="T1" fmla="*/ 2346 h 2831"/>
                <a:gd name="T2" fmla="*/ 1508 w 2272"/>
                <a:gd name="T3" fmla="*/ 2830 h 2831"/>
                <a:gd name="T4" fmla="*/ 1508 w 2272"/>
                <a:gd name="T5" fmla="*/ 2830 h 2831"/>
                <a:gd name="T6" fmla="*/ 0 w 2272"/>
                <a:gd name="T7" fmla="*/ 2346 h 2831"/>
                <a:gd name="T8" fmla="*/ 651 w 2272"/>
                <a:gd name="T9" fmla="*/ 968 h 2831"/>
                <a:gd name="T10" fmla="*/ 689 w 2272"/>
                <a:gd name="T11" fmla="*/ 1024 h 2831"/>
                <a:gd name="T12" fmla="*/ 689 w 2272"/>
                <a:gd name="T13" fmla="*/ 1024 h 2831"/>
                <a:gd name="T14" fmla="*/ 651 w 2272"/>
                <a:gd name="T15" fmla="*/ 968 h 2831"/>
                <a:gd name="T16" fmla="*/ 1824 w 2272"/>
                <a:gd name="T17" fmla="*/ 0 h 2831"/>
                <a:gd name="T18" fmla="*/ 521 w 2272"/>
                <a:gd name="T19" fmla="*/ 689 h 2831"/>
                <a:gd name="T20" fmla="*/ 1824 w 2272"/>
                <a:gd name="T21" fmla="*/ 0 h 2831"/>
                <a:gd name="T22" fmla="*/ 2271 w 2272"/>
                <a:gd name="T23" fmla="*/ 875 h 2831"/>
                <a:gd name="T24" fmla="*/ 2271 w 2272"/>
                <a:gd name="T25" fmla="*/ 875 h 2831"/>
                <a:gd name="T26" fmla="*/ 1824 w 2272"/>
                <a:gd name="T27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2" h="2831">
                  <a:moveTo>
                    <a:pt x="0" y="2346"/>
                  </a:moveTo>
                  <a:lnTo>
                    <a:pt x="1508" y="2830"/>
                  </a:lnTo>
                  <a:lnTo>
                    <a:pt x="1508" y="2830"/>
                  </a:lnTo>
                  <a:lnTo>
                    <a:pt x="0" y="2346"/>
                  </a:lnTo>
                  <a:close/>
                  <a:moveTo>
                    <a:pt x="651" y="968"/>
                  </a:moveTo>
                  <a:lnTo>
                    <a:pt x="689" y="1024"/>
                  </a:lnTo>
                  <a:lnTo>
                    <a:pt x="689" y="1024"/>
                  </a:lnTo>
                  <a:lnTo>
                    <a:pt x="651" y="968"/>
                  </a:lnTo>
                  <a:close/>
                  <a:moveTo>
                    <a:pt x="1824" y="0"/>
                  </a:moveTo>
                  <a:lnTo>
                    <a:pt x="521" y="689"/>
                  </a:lnTo>
                  <a:lnTo>
                    <a:pt x="1824" y="0"/>
                  </a:lnTo>
                  <a:lnTo>
                    <a:pt x="2271" y="875"/>
                  </a:lnTo>
                  <a:lnTo>
                    <a:pt x="2271" y="875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1" name="Freeform 111"/>
            <p:cNvSpPr>
              <a:spLocks noChangeArrowheads="1"/>
            </p:cNvSpPr>
            <p:nvPr/>
          </p:nvSpPr>
          <p:spPr bwMode="auto">
            <a:xfrm>
              <a:off x="6540500" y="2779713"/>
              <a:ext cx="542925" cy="174625"/>
            </a:xfrm>
            <a:custGeom>
              <a:avLst/>
              <a:gdLst>
                <a:gd name="T0" fmla="*/ 0 w 1509"/>
                <a:gd name="T1" fmla="*/ 0 h 485"/>
                <a:gd name="T2" fmla="*/ 1508 w 1509"/>
                <a:gd name="T3" fmla="*/ 484 h 485"/>
                <a:gd name="T4" fmla="*/ 1508 w 1509"/>
                <a:gd name="T5" fmla="*/ 484 h 485"/>
                <a:gd name="T6" fmla="*/ 0 w 1509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9" h="485">
                  <a:moveTo>
                    <a:pt x="0" y="0"/>
                  </a:moveTo>
                  <a:lnTo>
                    <a:pt x="1508" y="484"/>
                  </a:lnTo>
                  <a:lnTo>
                    <a:pt x="1508" y="484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6775450" y="2284413"/>
              <a:ext cx="14288" cy="20637"/>
            </a:xfrm>
            <a:custGeom>
              <a:avLst/>
              <a:gdLst>
                <a:gd name="T0" fmla="*/ 0 w 39"/>
                <a:gd name="T1" fmla="*/ 0 h 57"/>
                <a:gd name="T2" fmla="*/ 38 w 39"/>
                <a:gd name="T3" fmla="*/ 56 h 57"/>
                <a:gd name="T4" fmla="*/ 38 w 39"/>
                <a:gd name="T5" fmla="*/ 56 h 57"/>
                <a:gd name="T6" fmla="*/ 0 w 3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7">
                  <a:moveTo>
                    <a:pt x="0" y="0"/>
                  </a:moveTo>
                  <a:lnTo>
                    <a:pt x="38" y="56"/>
                  </a:lnTo>
                  <a:lnTo>
                    <a:pt x="38" y="56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3" name="Freeform 113"/>
            <p:cNvSpPr>
              <a:spLocks noChangeArrowheads="1"/>
            </p:cNvSpPr>
            <p:nvPr/>
          </p:nvSpPr>
          <p:spPr bwMode="auto">
            <a:xfrm>
              <a:off x="6729413" y="1935163"/>
              <a:ext cx="630237" cy="315912"/>
            </a:xfrm>
            <a:custGeom>
              <a:avLst/>
              <a:gdLst>
                <a:gd name="T0" fmla="*/ 1303 w 1751"/>
                <a:gd name="T1" fmla="*/ 0 h 876"/>
                <a:gd name="T2" fmla="*/ 0 w 1751"/>
                <a:gd name="T3" fmla="*/ 689 h 876"/>
                <a:gd name="T4" fmla="*/ 1303 w 1751"/>
                <a:gd name="T5" fmla="*/ 0 h 876"/>
                <a:gd name="T6" fmla="*/ 1750 w 1751"/>
                <a:gd name="T7" fmla="*/ 875 h 876"/>
                <a:gd name="T8" fmla="*/ 1750 w 1751"/>
                <a:gd name="T9" fmla="*/ 875 h 876"/>
                <a:gd name="T10" fmla="*/ 1303 w 1751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1" h="876">
                  <a:moveTo>
                    <a:pt x="1303" y="0"/>
                  </a:moveTo>
                  <a:lnTo>
                    <a:pt x="0" y="689"/>
                  </a:lnTo>
                  <a:lnTo>
                    <a:pt x="1303" y="0"/>
                  </a:lnTo>
                  <a:lnTo>
                    <a:pt x="1750" y="875"/>
                  </a:lnTo>
                  <a:lnTo>
                    <a:pt x="1750" y="875"/>
                  </a:lnTo>
                  <a:lnTo>
                    <a:pt x="1303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4" name="Freeform 114"/>
            <p:cNvSpPr>
              <a:spLocks noChangeArrowheads="1"/>
            </p:cNvSpPr>
            <p:nvPr/>
          </p:nvSpPr>
          <p:spPr bwMode="auto">
            <a:xfrm>
              <a:off x="6540500" y="2278063"/>
              <a:ext cx="542925" cy="677862"/>
            </a:xfrm>
            <a:custGeom>
              <a:avLst/>
              <a:gdLst>
                <a:gd name="T0" fmla="*/ 912 w 1509"/>
                <a:gd name="T1" fmla="*/ 1526 h 1881"/>
                <a:gd name="T2" fmla="*/ 614 w 1509"/>
                <a:gd name="T3" fmla="*/ 1043 h 1881"/>
                <a:gd name="T4" fmla="*/ 912 w 1509"/>
                <a:gd name="T5" fmla="*/ 1526 h 1881"/>
                <a:gd name="T6" fmla="*/ 428 w 1509"/>
                <a:gd name="T7" fmla="*/ 1210 h 1881"/>
                <a:gd name="T8" fmla="*/ 577 w 1509"/>
                <a:gd name="T9" fmla="*/ 353 h 1881"/>
                <a:gd name="T10" fmla="*/ 428 w 1509"/>
                <a:gd name="T11" fmla="*/ 1210 h 1881"/>
                <a:gd name="T12" fmla="*/ 447 w 1509"/>
                <a:gd name="T13" fmla="*/ 0 h 1881"/>
                <a:gd name="T14" fmla="*/ 1508 w 1509"/>
                <a:gd name="T15" fmla="*/ 1880 h 1881"/>
                <a:gd name="T16" fmla="*/ 1508 w 1509"/>
                <a:gd name="T17" fmla="*/ 1713 h 1881"/>
                <a:gd name="T18" fmla="*/ 1508 w 1509"/>
                <a:gd name="T19" fmla="*/ 1657 h 1881"/>
                <a:gd name="T20" fmla="*/ 1508 w 1509"/>
                <a:gd name="T21" fmla="*/ 1619 h 1881"/>
                <a:gd name="T22" fmla="*/ 1452 w 1509"/>
                <a:gd name="T23" fmla="*/ 1694 h 1881"/>
                <a:gd name="T24" fmla="*/ 1452 w 1509"/>
                <a:gd name="T25" fmla="*/ 1526 h 1881"/>
                <a:gd name="T26" fmla="*/ 1359 w 1509"/>
                <a:gd name="T27" fmla="*/ 1657 h 1881"/>
                <a:gd name="T28" fmla="*/ 1396 w 1509"/>
                <a:gd name="T29" fmla="*/ 1396 h 1881"/>
                <a:gd name="T30" fmla="*/ 1266 w 1509"/>
                <a:gd name="T31" fmla="*/ 1638 h 1881"/>
                <a:gd name="T32" fmla="*/ 1341 w 1509"/>
                <a:gd name="T33" fmla="*/ 1284 h 1881"/>
                <a:gd name="T34" fmla="*/ 1192 w 1509"/>
                <a:gd name="T35" fmla="*/ 1601 h 1881"/>
                <a:gd name="T36" fmla="*/ 1266 w 1509"/>
                <a:gd name="T37" fmla="*/ 1172 h 1881"/>
                <a:gd name="T38" fmla="*/ 1005 w 1509"/>
                <a:gd name="T39" fmla="*/ 1545 h 1881"/>
                <a:gd name="T40" fmla="*/ 1154 w 1509"/>
                <a:gd name="T41" fmla="*/ 930 h 1881"/>
                <a:gd name="T42" fmla="*/ 1043 w 1509"/>
                <a:gd name="T43" fmla="*/ 1098 h 1881"/>
                <a:gd name="T44" fmla="*/ 1080 w 1509"/>
                <a:gd name="T45" fmla="*/ 819 h 1881"/>
                <a:gd name="T46" fmla="*/ 949 w 1509"/>
                <a:gd name="T47" fmla="*/ 1079 h 1881"/>
                <a:gd name="T48" fmla="*/ 1024 w 1509"/>
                <a:gd name="T49" fmla="*/ 689 h 1881"/>
                <a:gd name="T50" fmla="*/ 856 w 1509"/>
                <a:gd name="T51" fmla="*/ 1043 h 1881"/>
                <a:gd name="T52" fmla="*/ 968 w 1509"/>
                <a:gd name="T53" fmla="*/ 577 h 1881"/>
                <a:gd name="T54" fmla="*/ 782 w 1509"/>
                <a:gd name="T55" fmla="*/ 1023 h 1881"/>
                <a:gd name="T56" fmla="*/ 894 w 1509"/>
                <a:gd name="T57" fmla="*/ 465 h 1881"/>
                <a:gd name="T58" fmla="*/ 689 w 1509"/>
                <a:gd name="T59" fmla="*/ 986 h 1881"/>
                <a:gd name="T60" fmla="*/ 838 w 1509"/>
                <a:gd name="T61" fmla="*/ 353 h 1881"/>
                <a:gd name="T62" fmla="*/ 689 w 1509"/>
                <a:gd name="T63" fmla="*/ 74 h 1881"/>
                <a:gd name="T64" fmla="*/ 447 w 1509"/>
                <a:gd name="T65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9" h="1881">
                  <a:moveTo>
                    <a:pt x="912" y="1526"/>
                  </a:moveTo>
                  <a:lnTo>
                    <a:pt x="912" y="1526"/>
                  </a:lnTo>
                  <a:cubicBezTo>
                    <a:pt x="502" y="1396"/>
                    <a:pt x="502" y="1396"/>
                    <a:pt x="502" y="1396"/>
                  </a:cubicBezTo>
                  <a:cubicBezTo>
                    <a:pt x="614" y="1043"/>
                    <a:pt x="614" y="1043"/>
                    <a:pt x="614" y="1043"/>
                  </a:cubicBezTo>
                  <a:cubicBezTo>
                    <a:pt x="1024" y="1172"/>
                    <a:pt x="1024" y="1172"/>
                    <a:pt x="1024" y="1172"/>
                  </a:cubicBezTo>
                  <a:cubicBezTo>
                    <a:pt x="912" y="1526"/>
                    <a:pt x="912" y="1526"/>
                    <a:pt x="912" y="1526"/>
                  </a:cubicBezTo>
                  <a:lnTo>
                    <a:pt x="428" y="1210"/>
                  </a:lnTo>
                  <a:lnTo>
                    <a:pt x="428" y="1210"/>
                  </a:lnTo>
                  <a:cubicBezTo>
                    <a:pt x="316" y="1172"/>
                    <a:pt x="316" y="1172"/>
                    <a:pt x="316" y="1172"/>
                  </a:cubicBezTo>
                  <a:cubicBezTo>
                    <a:pt x="577" y="353"/>
                    <a:pt x="577" y="353"/>
                    <a:pt x="577" y="353"/>
                  </a:cubicBezTo>
                  <a:cubicBezTo>
                    <a:pt x="689" y="391"/>
                    <a:pt x="689" y="391"/>
                    <a:pt x="689" y="391"/>
                  </a:cubicBezTo>
                  <a:cubicBezTo>
                    <a:pt x="428" y="1210"/>
                    <a:pt x="428" y="1210"/>
                    <a:pt x="428" y="1210"/>
                  </a:cubicBezTo>
                  <a:lnTo>
                    <a:pt x="447" y="0"/>
                  </a:lnTo>
                  <a:lnTo>
                    <a:pt x="447" y="0"/>
                  </a:lnTo>
                  <a:cubicBezTo>
                    <a:pt x="0" y="1396"/>
                    <a:pt x="0" y="1396"/>
                    <a:pt x="0" y="1396"/>
                  </a:cubicBezTo>
                  <a:cubicBezTo>
                    <a:pt x="1508" y="1880"/>
                    <a:pt x="1508" y="1880"/>
                    <a:pt x="1508" y="1880"/>
                  </a:cubicBezTo>
                  <a:lnTo>
                    <a:pt x="1508" y="1880"/>
                  </a:lnTo>
                  <a:cubicBezTo>
                    <a:pt x="1508" y="1713"/>
                    <a:pt x="1508" y="1713"/>
                    <a:pt x="1508" y="1713"/>
                  </a:cubicBezTo>
                  <a:cubicBezTo>
                    <a:pt x="1508" y="1694"/>
                    <a:pt x="1508" y="1694"/>
                    <a:pt x="1508" y="1694"/>
                  </a:cubicBezTo>
                  <a:cubicBezTo>
                    <a:pt x="1508" y="1657"/>
                    <a:pt x="1508" y="1657"/>
                    <a:pt x="1508" y="1657"/>
                  </a:cubicBezTo>
                  <a:cubicBezTo>
                    <a:pt x="1508" y="1619"/>
                    <a:pt x="1508" y="1619"/>
                    <a:pt x="1508" y="1619"/>
                  </a:cubicBezTo>
                  <a:lnTo>
                    <a:pt x="1508" y="1619"/>
                  </a:lnTo>
                  <a:cubicBezTo>
                    <a:pt x="1490" y="1582"/>
                    <a:pt x="1490" y="1582"/>
                    <a:pt x="1490" y="1582"/>
                  </a:cubicBezTo>
                  <a:cubicBezTo>
                    <a:pt x="1452" y="1694"/>
                    <a:pt x="1452" y="1694"/>
                    <a:pt x="1452" y="1694"/>
                  </a:cubicBezTo>
                  <a:cubicBezTo>
                    <a:pt x="1415" y="1675"/>
                    <a:pt x="1415" y="1675"/>
                    <a:pt x="1415" y="1675"/>
                  </a:cubicBezTo>
                  <a:cubicBezTo>
                    <a:pt x="1452" y="1526"/>
                    <a:pt x="1452" y="1526"/>
                    <a:pt x="1452" y="1526"/>
                  </a:cubicBezTo>
                  <a:cubicBezTo>
                    <a:pt x="1434" y="1470"/>
                    <a:pt x="1434" y="1470"/>
                    <a:pt x="1434" y="1470"/>
                  </a:cubicBezTo>
                  <a:cubicBezTo>
                    <a:pt x="1359" y="1657"/>
                    <a:pt x="1359" y="1657"/>
                    <a:pt x="1359" y="1657"/>
                  </a:cubicBezTo>
                  <a:cubicBezTo>
                    <a:pt x="1322" y="1638"/>
                    <a:pt x="1322" y="1638"/>
                    <a:pt x="1322" y="1638"/>
                  </a:cubicBezTo>
                  <a:cubicBezTo>
                    <a:pt x="1396" y="1396"/>
                    <a:pt x="1396" y="1396"/>
                    <a:pt x="1396" y="1396"/>
                  </a:cubicBezTo>
                  <a:cubicBezTo>
                    <a:pt x="1359" y="1340"/>
                    <a:pt x="1359" y="1340"/>
                    <a:pt x="1359" y="1340"/>
                  </a:cubicBezTo>
                  <a:cubicBezTo>
                    <a:pt x="1266" y="1638"/>
                    <a:pt x="1266" y="1638"/>
                    <a:pt x="1266" y="1638"/>
                  </a:cubicBezTo>
                  <a:cubicBezTo>
                    <a:pt x="1229" y="1619"/>
                    <a:pt x="1229" y="1619"/>
                    <a:pt x="1229" y="1619"/>
                  </a:cubicBezTo>
                  <a:cubicBezTo>
                    <a:pt x="1341" y="1284"/>
                    <a:pt x="1341" y="1284"/>
                    <a:pt x="1341" y="1284"/>
                  </a:cubicBezTo>
                  <a:cubicBezTo>
                    <a:pt x="1303" y="1228"/>
                    <a:pt x="1303" y="1228"/>
                    <a:pt x="1303" y="1228"/>
                  </a:cubicBezTo>
                  <a:cubicBezTo>
                    <a:pt x="1192" y="1601"/>
                    <a:pt x="1192" y="1601"/>
                    <a:pt x="1192" y="1601"/>
                  </a:cubicBezTo>
                  <a:cubicBezTo>
                    <a:pt x="1136" y="1582"/>
                    <a:pt x="1136" y="1582"/>
                    <a:pt x="1136" y="1582"/>
                  </a:cubicBezTo>
                  <a:cubicBezTo>
                    <a:pt x="1266" y="1172"/>
                    <a:pt x="1266" y="1172"/>
                    <a:pt x="1266" y="1172"/>
                  </a:cubicBezTo>
                  <a:cubicBezTo>
                    <a:pt x="1173" y="986"/>
                    <a:pt x="1173" y="986"/>
                    <a:pt x="1173" y="986"/>
                  </a:cubicBezTo>
                  <a:cubicBezTo>
                    <a:pt x="1005" y="1545"/>
                    <a:pt x="1005" y="1545"/>
                    <a:pt x="1005" y="1545"/>
                  </a:cubicBezTo>
                  <a:cubicBezTo>
                    <a:pt x="949" y="1526"/>
                    <a:pt x="949" y="1526"/>
                    <a:pt x="949" y="1526"/>
                  </a:cubicBezTo>
                  <a:cubicBezTo>
                    <a:pt x="1154" y="930"/>
                    <a:pt x="1154" y="930"/>
                    <a:pt x="1154" y="930"/>
                  </a:cubicBezTo>
                  <a:cubicBezTo>
                    <a:pt x="1117" y="874"/>
                    <a:pt x="1117" y="874"/>
                    <a:pt x="1117" y="874"/>
                  </a:cubicBezTo>
                  <a:cubicBezTo>
                    <a:pt x="1043" y="1098"/>
                    <a:pt x="1043" y="1098"/>
                    <a:pt x="1043" y="1098"/>
                  </a:cubicBezTo>
                  <a:cubicBezTo>
                    <a:pt x="1005" y="1079"/>
                    <a:pt x="1005" y="1079"/>
                    <a:pt x="1005" y="1079"/>
                  </a:cubicBezTo>
                  <a:cubicBezTo>
                    <a:pt x="1080" y="819"/>
                    <a:pt x="1080" y="819"/>
                    <a:pt x="1080" y="819"/>
                  </a:cubicBezTo>
                  <a:cubicBezTo>
                    <a:pt x="1061" y="763"/>
                    <a:pt x="1061" y="763"/>
                    <a:pt x="1061" y="763"/>
                  </a:cubicBezTo>
                  <a:cubicBezTo>
                    <a:pt x="949" y="1079"/>
                    <a:pt x="949" y="1079"/>
                    <a:pt x="949" y="1079"/>
                  </a:cubicBezTo>
                  <a:cubicBezTo>
                    <a:pt x="912" y="1061"/>
                    <a:pt x="912" y="1061"/>
                    <a:pt x="912" y="1061"/>
                  </a:cubicBezTo>
                  <a:cubicBezTo>
                    <a:pt x="1024" y="689"/>
                    <a:pt x="1024" y="689"/>
                    <a:pt x="1024" y="689"/>
                  </a:cubicBezTo>
                  <a:cubicBezTo>
                    <a:pt x="987" y="633"/>
                    <a:pt x="987" y="633"/>
                    <a:pt x="987" y="633"/>
                  </a:cubicBezTo>
                  <a:cubicBezTo>
                    <a:pt x="856" y="1043"/>
                    <a:pt x="856" y="1043"/>
                    <a:pt x="856" y="1043"/>
                  </a:cubicBezTo>
                  <a:cubicBezTo>
                    <a:pt x="819" y="1023"/>
                    <a:pt x="819" y="1023"/>
                    <a:pt x="819" y="1023"/>
                  </a:cubicBezTo>
                  <a:cubicBezTo>
                    <a:pt x="968" y="577"/>
                    <a:pt x="968" y="577"/>
                    <a:pt x="968" y="577"/>
                  </a:cubicBezTo>
                  <a:cubicBezTo>
                    <a:pt x="931" y="521"/>
                    <a:pt x="931" y="521"/>
                    <a:pt x="931" y="521"/>
                  </a:cubicBezTo>
                  <a:cubicBezTo>
                    <a:pt x="782" y="1023"/>
                    <a:pt x="782" y="1023"/>
                    <a:pt x="782" y="1023"/>
                  </a:cubicBezTo>
                  <a:cubicBezTo>
                    <a:pt x="726" y="1005"/>
                    <a:pt x="726" y="1005"/>
                    <a:pt x="726" y="1005"/>
                  </a:cubicBezTo>
                  <a:cubicBezTo>
                    <a:pt x="894" y="465"/>
                    <a:pt x="894" y="465"/>
                    <a:pt x="894" y="465"/>
                  </a:cubicBezTo>
                  <a:cubicBezTo>
                    <a:pt x="875" y="409"/>
                    <a:pt x="875" y="409"/>
                    <a:pt x="875" y="409"/>
                  </a:cubicBezTo>
                  <a:cubicBezTo>
                    <a:pt x="689" y="986"/>
                    <a:pt x="689" y="986"/>
                    <a:pt x="689" y="986"/>
                  </a:cubicBezTo>
                  <a:cubicBezTo>
                    <a:pt x="633" y="968"/>
                    <a:pt x="633" y="968"/>
                    <a:pt x="633" y="968"/>
                  </a:cubicBezTo>
                  <a:cubicBezTo>
                    <a:pt x="838" y="353"/>
                    <a:pt x="838" y="353"/>
                    <a:pt x="838" y="353"/>
                  </a:cubicBezTo>
                  <a:cubicBezTo>
                    <a:pt x="689" y="74"/>
                    <a:pt x="689" y="74"/>
                    <a:pt x="689" y="74"/>
                  </a:cubicBezTo>
                  <a:lnTo>
                    <a:pt x="689" y="74"/>
                  </a:lnTo>
                  <a:lnTo>
                    <a:pt x="689" y="74"/>
                  </a:lnTo>
                  <a:cubicBezTo>
                    <a:pt x="447" y="0"/>
                    <a:pt x="447" y="0"/>
                    <a:pt x="447" y="0"/>
                  </a:cubicBezTo>
                  <a:lnTo>
                    <a:pt x="912" y="1526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5" name="Freeform 115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261 w 374"/>
                <a:gd name="T1" fmla="*/ 0 h 858"/>
                <a:gd name="T2" fmla="*/ 0 w 374"/>
                <a:gd name="T3" fmla="*/ 819 h 858"/>
                <a:gd name="T4" fmla="*/ 112 w 374"/>
                <a:gd name="T5" fmla="*/ 857 h 858"/>
                <a:gd name="T6" fmla="*/ 373 w 374"/>
                <a:gd name="T7" fmla="*/ 38 h 858"/>
                <a:gd name="T8" fmla="*/ 261 w 374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261" y="0"/>
                  </a:moveTo>
                  <a:lnTo>
                    <a:pt x="0" y="819"/>
                  </a:lnTo>
                  <a:lnTo>
                    <a:pt x="112" y="857"/>
                  </a:lnTo>
                  <a:lnTo>
                    <a:pt x="373" y="38"/>
                  </a:lnTo>
                  <a:lnTo>
                    <a:pt x="261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6" name="Freeform 116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261 w 374"/>
                <a:gd name="T1" fmla="*/ 0 h 858"/>
                <a:gd name="T2" fmla="*/ 0 w 374"/>
                <a:gd name="T3" fmla="*/ 819 h 858"/>
                <a:gd name="T4" fmla="*/ 112 w 374"/>
                <a:gd name="T5" fmla="*/ 857 h 858"/>
                <a:gd name="T6" fmla="*/ 373 w 374"/>
                <a:gd name="T7" fmla="*/ 38 h 858"/>
                <a:gd name="T8" fmla="*/ 261 w 374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261" y="0"/>
                  </a:moveTo>
                  <a:lnTo>
                    <a:pt x="0" y="819"/>
                  </a:lnTo>
                  <a:lnTo>
                    <a:pt x="112" y="857"/>
                  </a:lnTo>
                  <a:lnTo>
                    <a:pt x="373" y="38"/>
                  </a:lnTo>
                  <a:lnTo>
                    <a:pt x="261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7" name="Freeform 117"/>
            <p:cNvSpPr>
              <a:spLocks noChangeArrowheads="1"/>
            </p:cNvSpPr>
            <p:nvPr/>
          </p:nvSpPr>
          <p:spPr bwMode="auto">
            <a:xfrm>
              <a:off x="6769100" y="2405063"/>
              <a:ext cx="87313" cy="228600"/>
            </a:xfrm>
            <a:custGeom>
              <a:avLst/>
              <a:gdLst>
                <a:gd name="T0" fmla="*/ 205 w 243"/>
                <a:gd name="T1" fmla="*/ 0 h 634"/>
                <a:gd name="T2" fmla="*/ 0 w 243"/>
                <a:gd name="T3" fmla="*/ 615 h 634"/>
                <a:gd name="T4" fmla="*/ 56 w 243"/>
                <a:gd name="T5" fmla="*/ 633 h 634"/>
                <a:gd name="T6" fmla="*/ 242 w 243"/>
                <a:gd name="T7" fmla="*/ 56 h 634"/>
                <a:gd name="T8" fmla="*/ 205 w 243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634">
                  <a:moveTo>
                    <a:pt x="205" y="0"/>
                  </a:moveTo>
                  <a:lnTo>
                    <a:pt x="0" y="615"/>
                  </a:lnTo>
                  <a:lnTo>
                    <a:pt x="56" y="633"/>
                  </a:lnTo>
                  <a:lnTo>
                    <a:pt x="242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8" name="Freeform 118"/>
            <p:cNvSpPr>
              <a:spLocks noChangeArrowheads="1"/>
            </p:cNvSpPr>
            <p:nvPr/>
          </p:nvSpPr>
          <p:spPr bwMode="auto">
            <a:xfrm>
              <a:off x="6769100" y="2405063"/>
              <a:ext cx="87313" cy="228600"/>
            </a:xfrm>
            <a:custGeom>
              <a:avLst/>
              <a:gdLst>
                <a:gd name="T0" fmla="*/ 205 w 243"/>
                <a:gd name="T1" fmla="*/ 0 h 634"/>
                <a:gd name="T2" fmla="*/ 0 w 243"/>
                <a:gd name="T3" fmla="*/ 615 h 634"/>
                <a:gd name="T4" fmla="*/ 56 w 243"/>
                <a:gd name="T5" fmla="*/ 633 h 634"/>
                <a:gd name="T6" fmla="*/ 242 w 243"/>
                <a:gd name="T7" fmla="*/ 56 h 634"/>
                <a:gd name="T8" fmla="*/ 205 w 243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634">
                  <a:moveTo>
                    <a:pt x="205" y="0"/>
                  </a:moveTo>
                  <a:lnTo>
                    <a:pt x="0" y="615"/>
                  </a:lnTo>
                  <a:lnTo>
                    <a:pt x="56" y="633"/>
                  </a:lnTo>
                  <a:lnTo>
                    <a:pt x="242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19" name="Freeform 119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112 w 523"/>
                <a:gd name="T1" fmla="*/ 0 h 484"/>
                <a:gd name="T2" fmla="*/ 0 w 523"/>
                <a:gd name="T3" fmla="*/ 353 h 484"/>
                <a:gd name="T4" fmla="*/ 410 w 523"/>
                <a:gd name="T5" fmla="*/ 483 h 484"/>
                <a:gd name="T6" fmla="*/ 522 w 523"/>
                <a:gd name="T7" fmla="*/ 129 h 484"/>
                <a:gd name="T8" fmla="*/ 112 w 523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112" y="0"/>
                  </a:moveTo>
                  <a:lnTo>
                    <a:pt x="0" y="353"/>
                  </a:lnTo>
                  <a:lnTo>
                    <a:pt x="410" y="483"/>
                  </a:lnTo>
                  <a:lnTo>
                    <a:pt x="522" y="129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0" name="Freeform 120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112 w 523"/>
                <a:gd name="T1" fmla="*/ 0 h 484"/>
                <a:gd name="T2" fmla="*/ 0 w 523"/>
                <a:gd name="T3" fmla="*/ 353 h 484"/>
                <a:gd name="T4" fmla="*/ 410 w 523"/>
                <a:gd name="T5" fmla="*/ 483 h 484"/>
                <a:gd name="T6" fmla="*/ 522 w 523"/>
                <a:gd name="T7" fmla="*/ 129 h 484"/>
                <a:gd name="T8" fmla="*/ 112 w 523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112" y="0"/>
                  </a:moveTo>
                  <a:lnTo>
                    <a:pt x="0" y="353"/>
                  </a:lnTo>
                  <a:lnTo>
                    <a:pt x="410" y="483"/>
                  </a:lnTo>
                  <a:lnTo>
                    <a:pt x="522" y="129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1" name="Freeform 121"/>
            <p:cNvSpPr>
              <a:spLocks noChangeArrowheads="1"/>
            </p:cNvSpPr>
            <p:nvPr/>
          </p:nvSpPr>
          <p:spPr bwMode="auto">
            <a:xfrm>
              <a:off x="6802438" y="2444750"/>
              <a:ext cx="74612" cy="201613"/>
            </a:xfrm>
            <a:custGeom>
              <a:avLst/>
              <a:gdLst>
                <a:gd name="T0" fmla="*/ 168 w 206"/>
                <a:gd name="T1" fmla="*/ 0 h 559"/>
                <a:gd name="T2" fmla="*/ 0 w 206"/>
                <a:gd name="T3" fmla="*/ 540 h 559"/>
                <a:gd name="T4" fmla="*/ 56 w 206"/>
                <a:gd name="T5" fmla="*/ 558 h 559"/>
                <a:gd name="T6" fmla="*/ 205 w 206"/>
                <a:gd name="T7" fmla="*/ 56 h 559"/>
                <a:gd name="T8" fmla="*/ 168 w 206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59">
                  <a:moveTo>
                    <a:pt x="168" y="0"/>
                  </a:moveTo>
                  <a:lnTo>
                    <a:pt x="0" y="540"/>
                  </a:lnTo>
                  <a:lnTo>
                    <a:pt x="56" y="558"/>
                  </a:lnTo>
                  <a:lnTo>
                    <a:pt x="205" y="56"/>
                  </a:lnTo>
                  <a:lnTo>
                    <a:pt x="168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2" name="Freeform 122"/>
            <p:cNvSpPr>
              <a:spLocks noChangeArrowheads="1"/>
            </p:cNvSpPr>
            <p:nvPr/>
          </p:nvSpPr>
          <p:spPr bwMode="auto">
            <a:xfrm>
              <a:off x="6802438" y="2444750"/>
              <a:ext cx="74612" cy="201613"/>
            </a:xfrm>
            <a:custGeom>
              <a:avLst/>
              <a:gdLst>
                <a:gd name="T0" fmla="*/ 168 w 206"/>
                <a:gd name="T1" fmla="*/ 0 h 559"/>
                <a:gd name="T2" fmla="*/ 0 w 206"/>
                <a:gd name="T3" fmla="*/ 540 h 559"/>
                <a:gd name="T4" fmla="*/ 56 w 206"/>
                <a:gd name="T5" fmla="*/ 558 h 559"/>
                <a:gd name="T6" fmla="*/ 205 w 206"/>
                <a:gd name="T7" fmla="*/ 56 h 559"/>
                <a:gd name="T8" fmla="*/ 168 w 206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59">
                  <a:moveTo>
                    <a:pt x="168" y="0"/>
                  </a:moveTo>
                  <a:lnTo>
                    <a:pt x="0" y="540"/>
                  </a:lnTo>
                  <a:lnTo>
                    <a:pt x="56" y="558"/>
                  </a:lnTo>
                  <a:lnTo>
                    <a:pt x="205" y="56"/>
                  </a:lnTo>
                  <a:lnTo>
                    <a:pt x="168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3" name="Freeform 123"/>
            <p:cNvSpPr>
              <a:spLocks noChangeArrowheads="1"/>
            </p:cNvSpPr>
            <p:nvPr/>
          </p:nvSpPr>
          <p:spPr bwMode="auto">
            <a:xfrm>
              <a:off x="6835775" y="2484438"/>
              <a:ext cx="60325" cy="168275"/>
            </a:xfrm>
            <a:custGeom>
              <a:avLst/>
              <a:gdLst>
                <a:gd name="T0" fmla="*/ 149 w 169"/>
                <a:gd name="T1" fmla="*/ 0 h 467"/>
                <a:gd name="T2" fmla="*/ 0 w 169"/>
                <a:gd name="T3" fmla="*/ 446 h 467"/>
                <a:gd name="T4" fmla="*/ 37 w 169"/>
                <a:gd name="T5" fmla="*/ 466 h 467"/>
                <a:gd name="T6" fmla="*/ 168 w 169"/>
                <a:gd name="T7" fmla="*/ 56 h 467"/>
                <a:gd name="T8" fmla="*/ 149 w 169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7">
                  <a:moveTo>
                    <a:pt x="149" y="0"/>
                  </a:moveTo>
                  <a:lnTo>
                    <a:pt x="0" y="446"/>
                  </a:lnTo>
                  <a:lnTo>
                    <a:pt x="37" y="466"/>
                  </a:lnTo>
                  <a:lnTo>
                    <a:pt x="168" y="56"/>
                  </a:lnTo>
                  <a:lnTo>
                    <a:pt x="149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4" name="Freeform 124"/>
            <p:cNvSpPr>
              <a:spLocks noChangeArrowheads="1"/>
            </p:cNvSpPr>
            <p:nvPr/>
          </p:nvSpPr>
          <p:spPr bwMode="auto">
            <a:xfrm>
              <a:off x="6835775" y="2484438"/>
              <a:ext cx="60325" cy="168275"/>
            </a:xfrm>
            <a:custGeom>
              <a:avLst/>
              <a:gdLst>
                <a:gd name="T0" fmla="*/ 149 w 169"/>
                <a:gd name="T1" fmla="*/ 0 h 467"/>
                <a:gd name="T2" fmla="*/ 0 w 169"/>
                <a:gd name="T3" fmla="*/ 446 h 467"/>
                <a:gd name="T4" fmla="*/ 37 w 169"/>
                <a:gd name="T5" fmla="*/ 466 h 467"/>
                <a:gd name="T6" fmla="*/ 168 w 169"/>
                <a:gd name="T7" fmla="*/ 56 h 467"/>
                <a:gd name="T8" fmla="*/ 149 w 169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7">
                  <a:moveTo>
                    <a:pt x="149" y="0"/>
                  </a:moveTo>
                  <a:lnTo>
                    <a:pt x="0" y="446"/>
                  </a:lnTo>
                  <a:lnTo>
                    <a:pt x="37" y="466"/>
                  </a:lnTo>
                  <a:lnTo>
                    <a:pt x="168" y="56"/>
                  </a:lnTo>
                  <a:lnTo>
                    <a:pt x="149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5" name="Freeform 125"/>
            <p:cNvSpPr>
              <a:spLocks noChangeArrowheads="1"/>
            </p:cNvSpPr>
            <p:nvPr/>
          </p:nvSpPr>
          <p:spPr bwMode="auto">
            <a:xfrm>
              <a:off x="6869113" y="2525713"/>
              <a:ext cx="53975" cy="141287"/>
            </a:xfrm>
            <a:custGeom>
              <a:avLst/>
              <a:gdLst>
                <a:gd name="T0" fmla="*/ 112 w 150"/>
                <a:gd name="T1" fmla="*/ 0 h 391"/>
                <a:gd name="T2" fmla="*/ 0 w 150"/>
                <a:gd name="T3" fmla="*/ 372 h 391"/>
                <a:gd name="T4" fmla="*/ 37 w 150"/>
                <a:gd name="T5" fmla="*/ 390 h 391"/>
                <a:gd name="T6" fmla="*/ 149 w 150"/>
                <a:gd name="T7" fmla="*/ 74 h 391"/>
                <a:gd name="T8" fmla="*/ 112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112" y="0"/>
                  </a:moveTo>
                  <a:lnTo>
                    <a:pt x="0" y="372"/>
                  </a:lnTo>
                  <a:lnTo>
                    <a:pt x="37" y="390"/>
                  </a:lnTo>
                  <a:lnTo>
                    <a:pt x="149" y="74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6" name="Freeform 126"/>
            <p:cNvSpPr>
              <a:spLocks noChangeArrowheads="1"/>
            </p:cNvSpPr>
            <p:nvPr/>
          </p:nvSpPr>
          <p:spPr bwMode="auto">
            <a:xfrm>
              <a:off x="6869113" y="2525713"/>
              <a:ext cx="53975" cy="141287"/>
            </a:xfrm>
            <a:custGeom>
              <a:avLst/>
              <a:gdLst>
                <a:gd name="T0" fmla="*/ 112 w 150"/>
                <a:gd name="T1" fmla="*/ 0 h 391"/>
                <a:gd name="T2" fmla="*/ 0 w 150"/>
                <a:gd name="T3" fmla="*/ 372 h 391"/>
                <a:gd name="T4" fmla="*/ 37 w 150"/>
                <a:gd name="T5" fmla="*/ 390 h 391"/>
                <a:gd name="T6" fmla="*/ 149 w 150"/>
                <a:gd name="T7" fmla="*/ 74 h 391"/>
                <a:gd name="T8" fmla="*/ 112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112" y="0"/>
                  </a:moveTo>
                  <a:lnTo>
                    <a:pt x="0" y="372"/>
                  </a:lnTo>
                  <a:lnTo>
                    <a:pt x="37" y="390"/>
                  </a:lnTo>
                  <a:lnTo>
                    <a:pt x="149" y="74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7" name="Freeform 127"/>
            <p:cNvSpPr>
              <a:spLocks noChangeArrowheads="1"/>
            </p:cNvSpPr>
            <p:nvPr/>
          </p:nvSpPr>
          <p:spPr bwMode="auto">
            <a:xfrm>
              <a:off x="6902450" y="2571750"/>
              <a:ext cx="41275" cy="100013"/>
            </a:xfrm>
            <a:custGeom>
              <a:avLst/>
              <a:gdLst>
                <a:gd name="T0" fmla="*/ 75 w 113"/>
                <a:gd name="T1" fmla="*/ 0 h 280"/>
                <a:gd name="T2" fmla="*/ 0 w 113"/>
                <a:gd name="T3" fmla="*/ 260 h 280"/>
                <a:gd name="T4" fmla="*/ 38 w 113"/>
                <a:gd name="T5" fmla="*/ 279 h 280"/>
                <a:gd name="T6" fmla="*/ 112 w 113"/>
                <a:gd name="T7" fmla="*/ 55 h 280"/>
                <a:gd name="T8" fmla="*/ 75 w 113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0">
                  <a:moveTo>
                    <a:pt x="75" y="0"/>
                  </a:moveTo>
                  <a:lnTo>
                    <a:pt x="0" y="260"/>
                  </a:lnTo>
                  <a:lnTo>
                    <a:pt x="38" y="279"/>
                  </a:lnTo>
                  <a:lnTo>
                    <a:pt x="112" y="55"/>
                  </a:lnTo>
                  <a:lnTo>
                    <a:pt x="7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8" name="Freeform 128"/>
            <p:cNvSpPr>
              <a:spLocks noChangeArrowheads="1"/>
            </p:cNvSpPr>
            <p:nvPr/>
          </p:nvSpPr>
          <p:spPr bwMode="auto">
            <a:xfrm>
              <a:off x="6902450" y="2571750"/>
              <a:ext cx="41275" cy="100013"/>
            </a:xfrm>
            <a:custGeom>
              <a:avLst/>
              <a:gdLst>
                <a:gd name="T0" fmla="*/ 75 w 113"/>
                <a:gd name="T1" fmla="*/ 0 h 280"/>
                <a:gd name="T2" fmla="*/ 0 w 113"/>
                <a:gd name="T3" fmla="*/ 260 h 280"/>
                <a:gd name="T4" fmla="*/ 38 w 113"/>
                <a:gd name="T5" fmla="*/ 279 h 280"/>
                <a:gd name="T6" fmla="*/ 112 w 113"/>
                <a:gd name="T7" fmla="*/ 55 h 280"/>
                <a:gd name="T8" fmla="*/ 75 w 113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0">
                  <a:moveTo>
                    <a:pt x="75" y="0"/>
                  </a:moveTo>
                  <a:lnTo>
                    <a:pt x="0" y="260"/>
                  </a:lnTo>
                  <a:lnTo>
                    <a:pt x="38" y="279"/>
                  </a:lnTo>
                  <a:lnTo>
                    <a:pt x="112" y="55"/>
                  </a:lnTo>
                  <a:lnTo>
                    <a:pt x="7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29" name="Freeform 129"/>
            <p:cNvSpPr>
              <a:spLocks noChangeArrowheads="1"/>
            </p:cNvSpPr>
            <p:nvPr/>
          </p:nvSpPr>
          <p:spPr bwMode="auto">
            <a:xfrm>
              <a:off x="6883400" y="2611438"/>
              <a:ext cx="80963" cy="222250"/>
            </a:xfrm>
            <a:custGeom>
              <a:avLst/>
              <a:gdLst>
                <a:gd name="T0" fmla="*/ 205 w 225"/>
                <a:gd name="T1" fmla="*/ 0 h 616"/>
                <a:gd name="T2" fmla="*/ 0 w 225"/>
                <a:gd name="T3" fmla="*/ 596 h 616"/>
                <a:gd name="T4" fmla="*/ 56 w 225"/>
                <a:gd name="T5" fmla="*/ 615 h 616"/>
                <a:gd name="T6" fmla="*/ 224 w 225"/>
                <a:gd name="T7" fmla="*/ 56 h 616"/>
                <a:gd name="T8" fmla="*/ 205 w 225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16">
                  <a:moveTo>
                    <a:pt x="205" y="0"/>
                  </a:moveTo>
                  <a:lnTo>
                    <a:pt x="0" y="596"/>
                  </a:lnTo>
                  <a:lnTo>
                    <a:pt x="56" y="615"/>
                  </a:lnTo>
                  <a:lnTo>
                    <a:pt x="224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0" name="Freeform 130"/>
            <p:cNvSpPr>
              <a:spLocks noChangeArrowheads="1"/>
            </p:cNvSpPr>
            <p:nvPr/>
          </p:nvSpPr>
          <p:spPr bwMode="auto">
            <a:xfrm>
              <a:off x="6883400" y="2611438"/>
              <a:ext cx="80963" cy="222250"/>
            </a:xfrm>
            <a:custGeom>
              <a:avLst/>
              <a:gdLst>
                <a:gd name="T0" fmla="*/ 205 w 225"/>
                <a:gd name="T1" fmla="*/ 0 h 616"/>
                <a:gd name="T2" fmla="*/ 0 w 225"/>
                <a:gd name="T3" fmla="*/ 596 h 616"/>
                <a:gd name="T4" fmla="*/ 56 w 225"/>
                <a:gd name="T5" fmla="*/ 615 h 616"/>
                <a:gd name="T6" fmla="*/ 224 w 225"/>
                <a:gd name="T7" fmla="*/ 56 h 616"/>
                <a:gd name="T8" fmla="*/ 205 w 225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16">
                  <a:moveTo>
                    <a:pt x="205" y="0"/>
                  </a:moveTo>
                  <a:lnTo>
                    <a:pt x="0" y="596"/>
                  </a:lnTo>
                  <a:lnTo>
                    <a:pt x="56" y="615"/>
                  </a:lnTo>
                  <a:lnTo>
                    <a:pt x="224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1" name="Freeform 131"/>
            <p:cNvSpPr>
              <a:spLocks noChangeArrowheads="1"/>
            </p:cNvSpPr>
            <p:nvPr/>
          </p:nvSpPr>
          <p:spPr bwMode="auto">
            <a:xfrm>
              <a:off x="6950075" y="2698750"/>
              <a:ext cx="60325" cy="155575"/>
            </a:xfrm>
            <a:custGeom>
              <a:avLst/>
              <a:gdLst>
                <a:gd name="T0" fmla="*/ 130 w 168"/>
                <a:gd name="T1" fmla="*/ 0 h 430"/>
                <a:gd name="T2" fmla="*/ 0 w 168"/>
                <a:gd name="T3" fmla="*/ 410 h 430"/>
                <a:gd name="T4" fmla="*/ 56 w 168"/>
                <a:gd name="T5" fmla="*/ 429 h 430"/>
                <a:gd name="T6" fmla="*/ 167 w 168"/>
                <a:gd name="T7" fmla="*/ 56 h 430"/>
                <a:gd name="T8" fmla="*/ 130 w 168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30">
                  <a:moveTo>
                    <a:pt x="130" y="0"/>
                  </a:moveTo>
                  <a:lnTo>
                    <a:pt x="0" y="410"/>
                  </a:lnTo>
                  <a:lnTo>
                    <a:pt x="56" y="429"/>
                  </a:lnTo>
                  <a:lnTo>
                    <a:pt x="167" y="56"/>
                  </a:lnTo>
                  <a:lnTo>
                    <a:pt x="13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2" name="Freeform 132"/>
            <p:cNvSpPr>
              <a:spLocks noChangeArrowheads="1"/>
            </p:cNvSpPr>
            <p:nvPr/>
          </p:nvSpPr>
          <p:spPr bwMode="auto">
            <a:xfrm>
              <a:off x="6950075" y="2698750"/>
              <a:ext cx="60325" cy="155575"/>
            </a:xfrm>
            <a:custGeom>
              <a:avLst/>
              <a:gdLst>
                <a:gd name="T0" fmla="*/ 130 w 168"/>
                <a:gd name="T1" fmla="*/ 0 h 430"/>
                <a:gd name="T2" fmla="*/ 0 w 168"/>
                <a:gd name="T3" fmla="*/ 410 h 430"/>
                <a:gd name="T4" fmla="*/ 56 w 168"/>
                <a:gd name="T5" fmla="*/ 429 h 430"/>
                <a:gd name="T6" fmla="*/ 167 w 168"/>
                <a:gd name="T7" fmla="*/ 56 h 430"/>
                <a:gd name="T8" fmla="*/ 130 w 168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30">
                  <a:moveTo>
                    <a:pt x="130" y="0"/>
                  </a:moveTo>
                  <a:lnTo>
                    <a:pt x="0" y="410"/>
                  </a:lnTo>
                  <a:lnTo>
                    <a:pt x="56" y="429"/>
                  </a:lnTo>
                  <a:lnTo>
                    <a:pt x="167" y="56"/>
                  </a:lnTo>
                  <a:lnTo>
                    <a:pt x="13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3" name="Freeform 133"/>
            <p:cNvSpPr>
              <a:spLocks noChangeArrowheads="1"/>
            </p:cNvSpPr>
            <p:nvPr/>
          </p:nvSpPr>
          <p:spPr bwMode="auto">
            <a:xfrm>
              <a:off x="6983413" y="2740025"/>
              <a:ext cx="47625" cy="128588"/>
            </a:xfrm>
            <a:custGeom>
              <a:avLst/>
              <a:gdLst>
                <a:gd name="T0" fmla="*/ 112 w 131"/>
                <a:gd name="T1" fmla="*/ 0 h 355"/>
                <a:gd name="T2" fmla="*/ 0 w 131"/>
                <a:gd name="T3" fmla="*/ 335 h 355"/>
                <a:gd name="T4" fmla="*/ 37 w 131"/>
                <a:gd name="T5" fmla="*/ 354 h 355"/>
                <a:gd name="T6" fmla="*/ 130 w 131"/>
                <a:gd name="T7" fmla="*/ 56 h 355"/>
                <a:gd name="T8" fmla="*/ 112 w 131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55">
                  <a:moveTo>
                    <a:pt x="112" y="0"/>
                  </a:moveTo>
                  <a:lnTo>
                    <a:pt x="0" y="335"/>
                  </a:lnTo>
                  <a:lnTo>
                    <a:pt x="37" y="354"/>
                  </a:lnTo>
                  <a:lnTo>
                    <a:pt x="130" y="56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4" name="Freeform 134"/>
            <p:cNvSpPr>
              <a:spLocks noChangeArrowheads="1"/>
            </p:cNvSpPr>
            <p:nvPr/>
          </p:nvSpPr>
          <p:spPr bwMode="auto">
            <a:xfrm>
              <a:off x="6983413" y="2740025"/>
              <a:ext cx="47625" cy="128588"/>
            </a:xfrm>
            <a:custGeom>
              <a:avLst/>
              <a:gdLst>
                <a:gd name="T0" fmla="*/ 112 w 131"/>
                <a:gd name="T1" fmla="*/ 0 h 355"/>
                <a:gd name="T2" fmla="*/ 0 w 131"/>
                <a:gd name="T3" fmla="*/ 335 h 355"/>
                <a:gd name="T4" fmla="*/ 37 w 131"/>
                <a:gd name="T5" fmla="*/ 354 h 355"/>
                <a:gd name="T6" fmla="*/ 130 w 131"/>
                <a:gd name="T7" fmla="*/ 56 h 355"/>
                <a:gd name="T8" fmla="*/ 112 w 131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55">
                  <a:moveTo>
                    <a:pt x="112" y="0"/>
                  </a:moveTo>
                  <a:lnTo>
                    <a:pt x="0" y="335"/>
                  </a:lnTo>
                  <a:lnTo>
                    <a:pt x="37" y="354"/>
                  </a:lnTo>
                  <a:lnTo>
                    <a:pt x="130" y="56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5" name="Freeform 135"/>
            <p:cNvSpPr>
              <a:spLocks noChangeArrowheads="1"/>
            </p:cNvSpPr>
            <p:nvPr/>
          </p:nvSpPr>
          <p:spPr bwMode="auto">
            <a:xfrm>
              <a:off x="7016750" y="2779713"/>
              <a:ext cx="41275" cy="93662"/>
            </a:xfrm>
            <a:custGeom>
              <a:avLst/>
              <a:gdLst>
                <a:gd name="T0" fmla="*/ 74 w 113"/>
                <a:gd name="T1" fmla="*/ 0 h 262"/>
                <a:gd name="T2" fmla="*/ 0 w 113"/>
                <a:gd name="T3" fmla="*/ 242 h 262"/>
                <a:gd name="T4" fmla="*/ 37 w 113"/>
                <a:gd name="T5" fmla="*/ 261 h 262"/>
                <a:gd name="T6" fmla="*/ 112 w 113"/>
                <a:gd name="T7" fmla="*/ 74 h 262"/>
                <a:gd name="T8" fmla="*/ 74 w 113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2">
                  <a:moveTo>
                    <a:pt x="74" y="0"/>
                  </a:moveTo>
                  <a:lnTo>
                    <a:pt x="0" y="242"/>
                  </a:lnTo>
                  <a:lnTo>
                    <a:pt x="37" y="261"/>
                  </a:lnTo>
                  <a:lnTo>
                    <a:pt x="112" y="74"/>
                  </a:lnTo>
                  <a:lnTo>
                    <a:pt x="74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6" name="Freeform 136"/>
            <p:cNvSpPr>
              <a:spLocks noChangeArrowheads="1"/>
            </p:cNvSpPr>
            <p:nvPr/>
          </p:nvSpPr>
          <p:spPr bwMode="auto">
            <a:xfrm>
              <a:off x="7016750" y="2779713"/>
              <a:ext cx="41275" cy="93662"/>
            </a:xfrm>
            <a:custGeom>
              <a:avLst/>
              <a:gdLst>
                <a:gd name="T0" fmla="*/ 74 w 113"/>
                <a:gd name="T1" fmla="*/ 0 h 262"/>
                <a:gd name="T2" fmla="*/ 0 w 113"/>
                <a:gd name="T3" fmla="*/ 242 h 262"/>
                <a:gd name="T4" fmla="*/ 37 w 113"/>
                <a:gd name="T5" fmla="*/ 261 h 262"/>
                <a:gd name="T6" fmla="*/ 112 w 113"/>
                <a:gd name="T7" fmla="*/ 74 h 262"/>
                <a:gd name="T8" fmla="*/ 74 w 113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2">
                  <a:moveTo>
                    <a:pt x="74" y="0"/>
                  </a:moveTo>
                  <a:lnTo>
                    <a:pt x="0" y="242"/>
                  </a:lnTo>
                  <a:lnTo>
                    <a:pt x="37" y="261"/>
                  </a:lnTo>
                  <a:lnTo>
                    <a:pt x="112" y="74"/>
                  </a:lnTo>
                  <a:lnTo>
                    <a:pt x="74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7" name="Freeform 137"/>
            <p:cNvSpPr>
              <a:spLocks noChangeArrowheads="1"/>
            </p:cNvSpPr>
            <p:nvPr/>
          </p:nvSpPr>
          <p:spPr bwMode="auto">
            <a:xfrm>
              <a:off x="7050088" y="2827338"/>
              <a:ext cx="26987" cy="60325"/>
            </a:xfrm>
            <a:custGeom>
              <a:avLst/>
              <a:gdLst>
                <a:gd name="T0" fmla="*/ 37 w 76"/>
                <a:gd name="T1" fmla="*/ 0 h 169"/>
                <a:gd name="T2" fmla="*/ 0 w 76"/>
                <a:gd name="T3" fmla="*/ 149 h 169"/>
                <a:gd name="T4" fmla="*/ 37 w 76"/>
                <a:gd name="T5" fmla="*/ 168 h 169"/>
                <a:gd name="T6" fmla="*/ 75 w 76"/>
                <a:gd name="T7" fmla="*/ 56 h 169"/>
                <a:gd name="T8" fmla="*/ 37 w 7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9">
                  <a:moveTo>
                    <a:pt x="37" y="0"/>
                  </a:moveTo>
                  <a:lnTo>
                    <a:pt x="0" y="149"/>
                  </a:lnTo>
                  <a:lnTo>
                    <a:pt x="37" y="168"/>
                  </a:lnTo>
                  <a:lnTo>
                    <a:pt x="75" y="56"/>
                  </a:lnTo>
                  <a:lnTo>
                    <a:pt x="37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8" name="Freeform 138"/>
            <p:cNvSpPr>
              <a:spLocks noChangeArrowheads="1"/>
            </p:cNvSpPr>
            <p:nvPr/>
          </p:nvSpPr>
          <p:spPr bwMode="auto">
            <a:xfrm>
              <a:off x="7050088" y="2827338"/>
              <a:ext cx="26987" cy="60325"/>
            </a:xfrm>
            <a:custGeom>
              <a:avLst/>
              <a:gdLst>
                <a:gd name="T0" fmla="*/ 37 w 76"/>
                <a:gd name="T1" fmla="*/ 0 h 169"/>
                <a:gd name="T2" fmla="*/ 0 w 76"/>
                <a:gd name="T3" fmla="*/ 149 h 169"/>
                <a:gd name="T4" fmla="*/ 37 w 76"/>
                <a:gd name="T5" fmla="*/ 168 h 169"/>
                <a:gd name="T6" fmla="*/ 75 w 76"/>
                <a:gd name="T7" fmla="*/ 56 h 169"/>
                <a:gd name="T8" fmla="*/ 37 w 7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9">
                  <a:moveTo>
                    <a:pt x="37" y="0"/>
                  </a:moveTo>
                  <a:lnTo>
                    <a:pt x="0" y="149"/>
                  </a:lnTo>
                  <a:lnTo>
                    <a:pt x="37" y="168"/>
                  </a:lnTo>
                  <a:lnTo>
                    <a:pt x="75" y="56"/>
                  </a:lnTo>
                  <a:lnTo>
                    <a:pt x="37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39" name="Freeform 139"/>
            <p:cNvSpPr>
              <a:spLocks noChangeArrowheads="1"/>
            </p:cNvSpPr>
            <p:nvPr/>
          </p:nvSpPr>
          <p:spPr bwMode="auto">
            <a:xfrm>
              <a:off x="7083425" y="2873375"/>
              <a:ext cx="1588" cy="20638"/>
            </a:xfrm>
            <a:custGeom>
              <a:avLst/>
              <a:gdLst>
                <a:gd name="T0" fmla="*/ 0 w 1"/>
                <a:gd name="T1" fmla="*/ 0 h 57"/>
                <a:gd name="T2" fmla="*/ 0 w 1"/>
                <a:gd name="T3" fmla="*/ 37 h 57"/>
                <a:gd name="T4" fmla="*/ 0 w 1"/>
                <a:gd name="T5" fmla="*/ 56 h 57"/>
                <a:gd name="T6" fmla="*/ 0 w 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7">
                  <a:moveTo>
                    <a:pt x="0" y="0"/>
                  </a:moveTo>
                  <a:lnTo>
                    <a:pt x="0" y="37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0" name="Freeform 140"/>
            <p:cNvSpPr>
              <a:spLocks noChangeArrowheads="1"/>
            </p:cNvSpPr>
            <p:nvPr/>
          </p:nvSpPr>
          <p:spPr bwMode="auto">
            <a:xfrm>
              <a:off x="7083425" y="2873375"/>
              <a:ext cx="1588" cy="20638"/>
            </a:xfrm>
            <a:custGeom>
              <a:avLst/>
              <a:gdLst>
                <a:gd name="T0" fmla="*/ 0 w 1"/>
                <a:gd name="T1" fmla="*/ 0 h 57"/>
                <a:gd name="T2" fmla="*/ 0 w 1"/>
                <a:gd name="T3" fmla="*/ 37 h 57"/>
                <a:gd name="T4" fmla="*/ 0 w 1"/>
                <a:gd name="T5" fmla="*/ 56 h 57"/>
                <a:gd name="T6" fmla="*/ 0 w 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7">
                  <a:moveTo>
                    <a:pt x="0" y="0"/>
                  </a:moveTo>
                  <a:lnTo>
                    <a:pt x="0" y="37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1" name="Freeform 141"/>
            <p:cNvSpPr>
              <a:spLocks noChangeArrowheads="1"/>
            </p:cNvSpPr>
            <p:nvPr/>
          </p:nvSpPr>
          <p:spPr bwMode="auto">
            <a:xfrm>
              <a:off x="6729413" y="1935163"/>
              <a:ext cx="630237" cy="925512"/>
            </a:xfrm>
            <a:custGeom>
              <a:avLst/>
              <a:gdLst>
                <a:gd name="T0" fmla="*/ 559 w 1751"/>
                <a:gd name="T1" fmla="*/ 1434 h 2570"/>
                <a:gd name="T2" fmla="*/ 689 w 1751"/>
                <a:gd name="T3" fmla="*/ 856 h 2570"/>
                <a:gd name="T4" fmla="*/ 559 w 1751"/>
                <a:gd name="T5" fmla="*/ 1434 h 2570"/>
                <a:gd name="T6" fmla="*/ 820 w 1751"/>
                <a:gd name="T7" fmla="*/ 968 h 2570"/>
                <a:gd name="T8" fmla="*/ 1434 w 1751"/>
                <a:gd name="T9" fmla="*/ 577 h 2570"/>
                <a:gd name="T10" fmla="*/ 820 w 1751"/>
                <a:gd name="T11" fmla="*/ 968 h 2570"/>
                <a:gd name="T12" fmla="*/ 782 w 1751"/>
                <a:gd name="T13" fmla="*/ 875 h 2570"/>
                <a:gd name="T14" fmla="*/ 1396 w 1751"/>
                <a:gd name="T15" fmla="*/ 503 h 2570"/>
                <a:gd name="T16" fmla="*/ 782 w 1751"/>
                <a:gd name="T17" fmla="*/ 875 h 2570"/>
                <a:gd name="T18" fmla="*/ 428 w 1751"/>
                <a:gd name="T19" fmla="*/ 856 h 2570"/>
                <a:gd name="T20" fmla="*/ 1154 w 1751"/>
                <a:gd name="T21" fmla="*/ 354 h 2570"/>
                <a:gd name="T22" fmla="*/ 428 w 1751"/>
                <a:gd name="T23" fmla="*/ 856 h 2570"/>
                <a:gd name="T24" fmla="*/ 1303 w 1751"/>
                <a:gd name="T25" fmla="*/ 0 h 2570"/>
                <a:gd name="T26" fmla="*/ 130 w 1751"/>
                <a:gd name="T27" fmla="*/ 968 h 2570"/>
                <a:gd name="T28" fmla="*/ 317 w 1751"/>
                <a:gd name="T29" fmla="*/ 1303 h 2570"/>
                <a:gd name="T30" fmla="*/ 373 w 1751"/>
                <a:gd name="T31" fmla="*/ 1415 h 2570"/>
                <a:gd name="T32" fmla="*/ 447 w 1751"/>
                <a:gd name="T33" fmla="*/ 1527 h 2570"/>
                <a:gd name="T34" fmla="*/ 503 w 1751"/>
                <a:gd name="T35" fmla="*/ 1639 h 2570"/>
                <a:gd name="T36" fmla="*/ 559 w 1751"/>
                <a:gd name="T37" fmla="*/ 1769 h 2570"/>
                <a:gd name="T38" fmla="*/ 633 w 1751"/>
                <a:gd name="T39" fmla="*/ 1880 h 2570"/>
                <a:gd name="T40" fmla="*/ 745 w 1751"/>
                <a:gd name="T41" fmla="*/ 2122 h 2570"/>
                <a:gd name="T42" fmla="*/ 820 w 1751"/>
                <a:gd name="T43" fmla="*/ 2234 h 2570"/>
                <a:gd name="T44" fmla="*/ 875 w 1751"/>
                <a:gd name="T45" fmla="*/ 2346 h 2570"/>
                <a:gd name="T46" fmla="*/ 931 w 1751"/>
                <a:gd name="T47" fmla="*/ 2476 h 2570"/>
                <a:gd name="T48" fmla="*/ 987 w 1751"/>
                <a:gd name="T49" fmla="*/ 2569 h 2570"/>
                <a:gd name="T50" fmla="*/ 987 w 1751"/>
                <a:gd name="T51" fmla="*/ 2216 h 2570"/>
                <a:gd name="T52" fmla="*/ 987 w 1751"/>
                <a:gd name="T53" fmla="*/ 2216 h 2570"/>
                <a:gd name="T54" fmla="*/ 969 w 1751"/>
                <a:gd name="T55" fmla="*/ 2178 h 2570"/>
                <a:gd name="T56" fmla="*/ 987 w 1751"/>
                <a:gd name="T57" fmla="*/ 2104 h 2570"/>
                <a:gd name="T58" fmla="*/ 931 w 1751"/>
                <a:gd name="T59" fmla="*/ 2085 h 2570"/>
                <a:gd name="T60" fmla="*/ 987 w 1751"/>
                <a:gd name="T61" fmla="*/ 1993 h 2570"/>
                <a:gd name="T62" fmla="*/ 875 w 1751"/>
                <a:gd name="T63" fmla="*/ 2011 h 2570"/>
                <a:gd name="T64" fmla="*/ 987 w 1751"/>
                <a:gd name="T65" fmla="*/ 1880 h 2570"/>
                <a:gd name="T66" fmla="*/ 838 w 1751"/>
                <a:gd name="T67" fmla="*/ 1918 h 2570"/>
                <a:gd name="T68" fmla="*/ 987 w 1751"/>
                <a:gd name="T69" fmla="*/ 1788 h 2570"/>
                <a:gd name="T70" fmla="*/ 782 w 1751"/>
                <a:gd name="T71" fmla="*/ 1844 h 2570"/>
                <a:gd name="T72" fmla="*/ 987 w 1751"/>
                <a:gd name="T73" fmla="*/ 1676 h 2570"/>
                <a:gd name="T74" fmla="*/ 745 w 1751"/>
                <a:gd name="T75" fmla="*/ 1750 h 2570"/>
                <a:gd name="T76" fmla="*/ 987 w 1751"/>
                <a:gd name="T77" fmla="*/ 1564 h 2570"/>
                <a:gd name="T78" fmla="*/ 708 w 1751"/>
                <a:gd name="T79" fmla="*/ 1657 h 2570"/>
                <a:gd name="T80" fmla="*/ 987 w 1751"/>
                <a:gd name="T81" fmla="*/ 1452 h 2570"/>
                <a:gd name="T82" fmla="*/ 615 w 1751"/>
                <a:gd name="T83" fmla="*/ 1490 h 2570"/>
                <a:gd name="T84" fmla="*/ 987 w 1751"/>
                <a:gd name="T85" fmla="*/ 1248 h 2570"/>
                <a:gd name="T86" fmla="*/ 949 w 1751"/>
                <a:gd name="T87" fmla="*/ 1210 h 2570"/>
                <a:gd name="T88" fmla="*/ 987 w 1751"/>
                <a:gd name="T89" fmla="*/ 1136 h 2570"/>
                <a:gd name="T90" fmla="*/ 913 w 1751"/>
                <a:gd name="T91" fmla="*/ 1136 h 2570"/>
                <a:gd name="T92" fmla="*/ 987 w 1751"/>
                <a:gd name="T93" fmla="*/ 1024 h 2570"/>
                <a:gd name="T94" fmla="*/ 857 w 1751"/>
                <a:gd name="T95" fmla="*/ 1043 h 2570"/>
                <a:gd name="T96" fmla="*/ 1471 w 1751"/>
                <a:gd name="T97" fmla="*/ 670 h 2570"/>
                <a:gd name="T98" fmla="*/ 1154 w 1751"/>
                <a:gd name="T99" fmla="*/ 894 h 2570"/>
                <a:gd name="T100" fmla="*/ 1527 w 1751"/>
                <a:gd name="T101" fmla="*/ 745 h 2570"/>
                <a:gd name="T102" fmla="*/ 1359 w 1751"/>
                <a:gd name="T103" fmla="*/ 894 h 2570"/>
                <a:gd name="T104" fmla="*/ 1564 w 1751"/>
                <a:gd name="T105" fmla="*/ 838 h 2570"/>
                <a:gd name="T106" fmla="*/ 1564 w 1751"/>
                <a:gd name="T107" fmla="*/ 894 h 2570"/>
                <a:gd name="T108" fmla="*/ 1750 w 1751"/>
                <a:gd name="T109" fmla="*/ 875 h 2570"/>
                <a:gd name="T110" fmla="*/ 559 w 1751"/>
                <a:gd name="T111" fmla="*/ 1434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51" h="2570">
                  <a:moveTo>
                    <a:pt x="559" y="1434"/>
                  </a:moveTo>
                  <a:lnTo>
                    <a:pt x="559" y="1434"/>
                  </a:lnTo>
                  <a:cubicBezTo>
                    <a:pt x="354" y="1043"/>
                    <a:pt x="354" y="1043"/>
                    <a:pt x="354" y="1043"/>
                  </a:cubicBezTo>
                  <a:cubicBezTo>
                    <a:pt x="689" y="856"/>
                    <a:pt x="689" y="856"/>
                    <a:pt x="689" y="856"/>
                  </a:cubicBezTo>
                  <a:cubicBezTo>
                    <a:pt x="894" y="1248"/>
                    <a:pt x="894" y="1248"/>
                    <a:pt x="894" y="1248"/>
                  </a:cubicBezTo>
                  <a:cubicBezTo>
                    <a:pt x="559" y="1434"/>
                    <a:pt x="559" y="1434"/>
                    <a:pt x="559" y="1434"/>
                  </a:cubicBezTo>
                  <a:lnTo>
                    <a:pt x="820" y="968"/>
                  </a:lnTo>
                  <a:lnTo>
                    <a:pt x="820" y="968"/>
                  </a:lnTo>
                  <a:cubicBezTo>
                    <a:pt x="801" y="912"/>
                    <a:pt x="801" y="912"/>
                    <a:pt x="801" y="912"/>
                  </a:cubicBezTo>
                  <a:cubicBezTo>
                    <a:pt x="1434" y="577"/>
                    <a:pt x="1434" y="577"/>
                    <a:pt x="1434" y="577"/>
                  </a:cubicBezTo>
                  <a:cubicBezTo>
                    <a:pt x="1452" y="614"/>
                    <a:pt x="1452" y="614"/>
                    <a:pt x="1452" y="614"/>
                  </a:cubicBezTo>
                  <a:cubicBezTo>
                    <a:pt x="820" y="968"/>
                    <a:pt x="820" y="968"/>
                    <a:pt x="820" y="968"/>
                  </a:cubicBezTo>
                  <a:lnTo>
                    <a:pt x="782" y="875"/>
                  </a:lnTo>
                  <a:lnTo>
                    <a:pt x="782" y="875"/>
                  </a:lnTo>
                  <a:cubicBezTo>
                    <a:pt x="745" y="838"/>
                    <a:pt x="745" y="838"/>
                    <a:pt x="745" y="838"/>
                  </a:cubicBezTo>
                  <a:cubicBezTo>
                    <a:pt x="1396" y="503"/>
                    <a:pt x="1396" y="503"/>
                    <a:pt x="1396" y="503"/>
                  </a:cubicBezTo>
                  <a:cubicBezTo>
                    <a:pt x="1415" y="540"/>
                    <a:pt x="1415" y="540"/>
                    <a:pt x="1415" y="540"/>
                  </a:cubicBezTo>
                  <a:cubicBezTo>
                    <a:pt x="782" y="875"/>
                    <a:pt x="782" y="875"/>
                    <a:pt x="782" y="875"/>
                  </a:cubicBezTo>
                  <a:lnTo>
                    <a:pt x="428" y="856"/>
                  </a:lnTo>
                  <a:lnTo>
                    <a:pt x="428" y="856"/>
                  </a:lnTo>
                  <a:cubicBezTo>
                    <a:pt x="391" y="763"/>
                    <a:pt x="391" y="763"/>
                    <a:pt x="391" y="763"/>
                  </a:cubicBezTo>
                  <a:cubicBezTo>
                    <a:pt x="1154" y="354"/>
                    <a:pt x="1154" y="354"/>
                    <a:pt x="1154" y="354"/>
                  </a:cubicBezTo>
                  <a:cubicBezTo>
                    <a:pt x="1210" y="447"/>
                    <a:pt x="1210" y="447"/>
                    <a:pt x="1210" y="447"/>
                  </a:cubicBezTo>
                  <a:cubicBezTo>
                    <a:pt x="428" y="856"/>
                    <a:pt x="428" y="856"/>
                    <a:pt x="428" y="856"/>
                  </a:cubicBezTo>
                  <a:lnTo>
                    <a:pt x="1303" y="0"/>
                  </a:lnTo>
                  <a:lnTo>
                    <a:pt x="1303" y="0"/>
                  </a:lnTo>
                  <a:cubicBezTo>
                    <a:pt x="0" y="689"/>
                    <a:pt x="0" y="689"/>
                    <a:pt x="0" y="689"/>
                  </a:cubicBezTo>
                  <a:cubicBezTo>
                    <a:pt x="130" y="968"/>
                    <a:pt x="130" y="968"/>
                    <a:pt x="130" y="968"/>
                  </a:cubicBezTo>
                  <a:cubicBezTo>
                    <a:pt x="168" y="1024"/>
                    <a:pt x="168" y="1024"/>
                    <a:pt x="168" y="1024"/>
                  </a:cubicBezTo>
                  <a:cubicBezTo>
                    <a:pt x="317" y="1303"/>
                    <a:pt x="317" y="1303"/>
                    <a:pt x="317" y="1303"/>
                  </a:cubicBezTo>
                  <a:cubicBezTo>
                    <a:pt x="354" y="1359"/>
                    <a:pt x="354" y="1359"/>
                    <a:pt x="354" y="1359"/>
                  </a:cubicBezTo>
                  <a:cubicBezTo>
                    <a:pt x="373" y="1415"/>
                    <a:pt x="373" y="1415"/>
                    <a:pt x="373" y="1415"/>
                  </a:cubicBezTo>
                  <a:cubicBezTo>
                    <a:pt x="410" y="1471"/>
                    <a:pt x="410" y="1471"/>
                    <a:pt x="410" y="1471"/>
                  </a:cubicBezTo>
                  <a:cubicBezTo>
                    <a:pt x="447" y="1527"/>
                    <a:pt x="447" y="1527"/>
                    <a:pt x="447" y="1527"/>
                  </a:cubicBezTo>
                  <a:cubicBezTo>
                    <a:pt x="466" y="1583"/>
                    <a:pt x="466" y="1583"/>
                    <a:pt x="466" y="1583"/>
                  </a:cubicBezTo>
                  <a:cubicBezTo>
                    <a:pt x="503" y="1639"/>
                    <a:pt x="503" y="1639"/>
                    <a:pt x="503" y="1639"/>
                  </a:cubicBezTo>
                  <a:cubicBezTo>
                    <a:pt x="540" y="1713"/>
                    <a:pt x="540" y="1713"/>
                    <a:pt x="540" y="1713"/>
                  </a:cubicBezTo>
                  <a:cubicBezTo>
                    <a:pt x="559" y="1769"/>
                    <a:pt x="559" y="1769"/>
                    <a:pt x="559" y="1769"/>
                  </a:cubicBezTo>
                  <a:cubicBezTo>
                    <a:pt x="596" y="1824"/>
                    <a:pt x="596" y="1824"/>
                    <a:pt x="596" y="1824"/>
                  </a:cubicBezTo>
                  <a:cubicBezTo>
                    <a:pt x="633" y="1880"/>
                    <a:pt x="633" y="1880"/>
                    <a:pt x="633" y="1880"/>
                  </a:cubicBezTo>
                  <a:cubicBezTo>
                    <a:pt x="652" y="1936"/>
                    <a:pt x="652" y="1936"/>
                    <a:pt x="652" y="1936"/>
                  </a:cubicBezTo>
                  <a:cubicBezTo>
                    <a:pt x="745" y="2122"/>
                    <a:pt x="745" y="2122"/>
                    <a:pt x="745" y="2122"/>
                  </a:cubicBezTo>
                  <a:cubicBezTo>
                    <a:pt x="782" y="2178"/>
                    <a:pt x="782" y="2178"/>
                    <a:pt x="782" y="2178"/>
                  </a:cubicBezTo>
                  <a:cubicBezTo>
                    <a:pt x="820" y="2234"/>
                    <a:pt x="820" y="2234"/>
                    <a:pt x="820" y="2234"/>
                  </a:cubicBezTo>
                  <a:cubicBezTo>
                    <a:pt x="838" y="2290"/>
                    <a:pt x="838" y="2290"/>
                    <a:pt x="838" y="2290"/>
                  </a:cubicBezTo>
                  <a:cubicBezTo>
                    <a:pt x="875" y="2346"/>
                    <a:pt x="875" y="2346"/>
                    <a:pt x="875" y="2346"/>
                  </a:cubicBezTo>
                  <a:cubicBezTo>
                    <a:pt x="913" y="2420"/>
                    <a:pt x="913" y="2420"/>
                    <a:pt x="913" y="2420"/>
                  </a:cubicBezTo>
                  <a:cubicBezTo>
                    <a:pt x="931" y="2476"/>
                    <a:pt x="931" y="2476"/>
                    <a:pt x="931" y="2476"/>
                  </a:cubicBezTo>
                  <a:cubicBezTo>
                    <a:pt x="969" y="2532"/>
                    <a:pt x="969" y="2532"/>
                    <a:pt x="969" y="2532"/>
                  </a:cubicBezTo>
                  <a:cubicBezTo>
                    <a:pt x="987" y="2569"/>
                    <a:pt x="987" y="2569"/>
                    <a:pt x="987" y="2569"/>
                  </a:cubicBezTo>
                  <a:lnTo>
                    <a:pt x="987" y="2569"/>
                  </a:lnTo>
                  <a:cubicBezTo>
                    <a:pt x="987" y="2216"/>
                    <a:pt x="987" y="2216"/>
                    <a:pt x="987" y="2216"/>
                  </a:cubicBezTo>
                  <a:lnTo>
                    <a:pt x="987" y="2216"/>
                  </a:lnTo>
                  <a:lnTo>
                    <a:pt x="987" y="2216"/>
                  </a:lnTo>
                  <a:cubicBezTo>
                    <a:pt x="987" y="2160"/>
                    <a:pt x="987" y="2160"/>
                    <a:pt x="987" y="2160"/>
                  </a:cubicBezTo>
                  <a:cubicBezTo>
                    <a:pt x="969" y="2178"/>
                    <a:pt x="969" y="2178"/>
                    <a:pt x="969" y="2178"/>
                  </a:cubicBezTo>
                  <a:cubicBezTo>
                    <a:pt x="949" y="2122"/>
                    <a:pt x="949" y="2122"/>
                    <a:pt x="949" y="2122"/>
                  </a:cubicBezTo>
                  <a:cubicBezTo>
                    <a:pt x="987" y="2104"/>
                    <a:pt x="987" y="2104"/>
                    <a:pt x="987" y="2104"/>
                  </a:cubicBezTo>
                  <a:cubicBezTo>
                    <a:pt x="987" y="2048"/>
                    <a:pt x="987" y="2048"/>
                    <a:pt x="987" y="2048"/>
                  </a:cubicBezTo>
                  <a:cubicBezTo>
                    <a:pt x="931" y="2085"/>
                    <a:pt x="931" y="2085"/>
                    <a:pt x="931" y="2085"/>
                  </a:cubicBezTo>
                  <a:cubicBezTo>
                    <a:pt x="894" y="2048"/>
                    <a:pt x="894" y="2048"/>
                    <a:pt x="894" y="2048"/>
                  </a:cubicBezTo>
                  <a:cubicBezTo>
                    <a:pt x="987" y="1993"/>
                    <a:pt x="987" y="1993"/>
                    <a:pt x="987" y="1993"/>
                  </a:cubicBezTo>
                  <a:cubicBezTo>
                    <a:pt x="987" y="1936"/>
                    <a:pt x="987" y="1936"/>
                    <a:pt x="987" y="1936"/>
                  </a:cubicBezTo>
                  <a:cubicBezTo>
                    <a:pt x="875" y="2011"/>
                    <a:pt x="875" y="2011"/>
                    <a:pt x="875" y="2011"/>
                  </a:cubicBezTo>
                  <a:cubicBezTo>
                    <a:pt x="857" y="1955"/>
                    <a:pt x="857" y="1955"/>
                    <a:pt x="857" y="1955"/>
                  </a:cubicBezTo>
                  <a:cubicBezTo>
                    <a:pt x="987" y="1880"/>
                    <a:pt x="987" y="1880"/>
                    <a:pt x="987" y="1880"/>
                  </a:cubicBezTo>
                  <a:cubicBezTo>
                    <a:pt x="987" y="1824"/>
                    <a:pt x="987" y="1824"/>
                    <a:pt x="987" y="1824"/>
                  </a:cubicBezTo>
                  <a:cubicBezTo>
                    <a:pt x="838" y="1918"/>
                    <a:pt x="838" y="1918"/>
                    <a:pt x="838" y="1918"/>
                  </a:cubicBezTo>
                  <a:cubicBezTo>
                    <a:pt x="820" y="1880"/>
                    <a:pt x="820" y="1880"/>
                    <a:pt x="820" y="1880"/>
                  </a:cubicBezTo>
                  <a:cubicBezTo>
                    <a:pt x="987" y="1788"/>
                    <a:pt x="987" y="1788"/>
                    <a:pt x="987" y="1788"/>
                  </a:cubicBezTo>
                  <a:cubicBezTo>
                    <a:pt x="987" y="1732"/>
                    <a:pt x="987" y="1732"/>
                    <a:pt x="987" y="1732"/>
                  </a:cubicBezTo>
                  <a:cubicBezTo>
                    <a:pt x="782" y="1844"/>
                    <a:pt x="782" y="1844"/>
                    <a:pt x="782" y="1844"/>
                  </a:cubicBezTo>
                  <a:cubicBezTo>
                    <a:pt x="764" y="1788"/>
                    <a:pt x="764" y="1788"/>
                    <a:pt x="764" y="1788"/>
                  </a:cubicBezTo>
                  <a:cubicBezTo>
                    <a:pt x="987" y="1676"/>
                    <a:pt x="987" y="1676"/>
                    <a:pt x="987" y="1676"/>
                  </a:cubicBezTo>
                  <a:cubicBezTo>
                    <a:pt x="987" y="1620"/>
                    <a:pt x="987" y="1620"/>
                    <a:pt x="987" y="1620"/>
                  </a:cubicBezTo>
                  <a:cubicBezTo>
                    <a:pt x="745" y="1750"/>
                    <a:pt x="745" y="1750"/>
                    <a:pt x="745" y="1750"/>
                  </a:cubicBezTo>
                  <a:cubicBezTo>
                    <a:pt x="726" y="1713"/>
                    <a:pt x="726" y="1713"/>
                    <a:pt x="726" y="1713"/>
                  </a:cubicBezTo>
                  <a:cubicBezTo>
                    <a:pt x="987" y="1564"/>
                    <a:pt x="987" y="1564"/>
                    <a:pt x="987" y="1564"/>
                  </a:cubicBezTo>
                  <a:cubicBezTo>
                    <a:pt x="987" y="1508"/>
                    <a:pt x="987" y="1508"/>
                    <a:pt x="987" y="1508"/>
                  </a:cubicBezTo>
                  <a:cubicBezTo>
                    <a:pt x="708" y="1657"/>
                    <a:pt x="708" y="1657"/>
                    <a:pt x="708" y="1657"/>
                  </a:cubicBezTo>
                  <a:cubicBezTo>
                    <a:pt x="671" y="1620"/>
                    <a:pt x="671" y="1620"/>
                    <a:pt x="671" y="1620"/>
                  </a:cubicBezTo>
                  <a:cubicBezTo>
                    <a:pt x="987" y="1452"/>
                    <a:pt x="987" y="1452"/>
                    <a:pt x="987" y="1452"/>
                  </a:cubicBezTo>
                  <a:cubicBezTo>
                    <a:pt x="987" y="1303"/>
                    <a:pt x="987" y="1303"/>
                    <a:pt x="987" y="1303"/>
                  </a:cubicBezTo>
                  <a:cubicBezTo>
                    <a:pt x="615" y="1490"/>
                    <a:pt x="615" y="1490"/>
                    <a:pt x="615" y="1490"/>
                  </a:cubicBezTo>
                  <a:cubicBezTo>
                    <a:pt x="596" y="1452"/>
                    <a:pt x="596" y="1452"/>
                    <a:pt x="596" y="1452"/>
                  </a:cubicBezTo>
                  <a:cubicBezTo>
                    <a:pt x="987" y="1248"/>
                    <a:pt x="987" y="1248"/>
                    <a:pt x="987" y="1248"/>
                  </a:cubicBezTo>
                  <a:cubicBezTo>
                    <a:pt x="987" y="1192"/>
                    <a:pt x="987" y="1192"/>
                    <a:pt x="987" y="1192"/>
                  </a:cubicBezTo>
                  <a:cubicBezTo>
                    <a:pt x="949" y="1210"/>
                    <a:pt x="949" y="1210"/>
                    <a:pt x="949" y="1210"/>
                  </a:cubicBezTo>
                  <a:cubicBezTo>
                    <a:pt x="931" y="1173"/>
                    <a:pt x="931" y="1173"/>
                    <a:pt x="931" y="1173"/>
                  </a:cubicBezTo>
                  <a:cubicBezTo>
                    <a:pt x="987" y="1136"/>
                    <a:pt x="987" y="1136"/>
                    <a:pt x="987" y="1136"/>
                  </a:cubicBezTo>
                  <a:cubicBezTo>
                    <a:pt x="987" y="1080"/>
                    <a:pt x="987" y="1080"/>
                    <a:pt x="987" y="1080"/>
                  </a:cubicBezTo>
                  <a:cubicBezTo>
                    <a:pt x="913" y="1136"/>
                    <a:pt x="913" y="1136"/>
                    <a:pt x="913" y="1136"/>
                  </a:cubicBezTo>
                  <a:cubicBezTo>
                    <a:pt x="894" y="1080"/>
                    <a:pt x="894" y="1080"/>
                    <a:pt x="894" y="1080"/>
                  </a:cubicBezTo>
                  <a:cubicBezTo>
                    <a:pt x="987" y="1024"/>
                    <a:pt x="987" y="1024"/>
                    <a:pt x="987" y="1024"/>
                  </a:cubicBezTo>
                  <a:cubicBezTo>
                    <a:pt x="1005" y="1005"/>
                    <a:pt x="1005" y="987"/>
                    <a:pt x="1024" y="968"/>
                  </a:cubicBezTo>
                  <a:cubicBezTo>
                    <a:pt x="857" y="1043"/>
                    <a:pt x="857" y="1043"/>
                    <a:pt x="857" y="1043"/>
                  </a:cubicBezTo>
                  <a:cubicBezTo>
                    <a:pt x="838" y="1005"/>
                    <a:pt x="838" y="1005"/>
                    <a:pt x="838" y="1005"/>
                  </a:cubicBezTo>
                  <a:cubicBezTo>
                    <a:pt x="1471" y="670"/>
                    <a:pt x="1471" y="670"/>
                    <a:pt x="1471" y="670"/>
                  </a:cubicBezTo>
                  <a:cubicBezTo>
                    <a:pt x="1490" y="707"/>
                    <a:pt x="1490" y="707"/>
                    <a:pt x="1490" y="707"/>
                  </a:cubicBezTo>
                  <a:cubicBezTo>
                    <a:pt x="1154" y="894"/>
                    <a:pt x="1154" y="894"/>
                    <a:pt x="1154" y="894"/>
                  </a:cubicBezTo>
                  <a:cubicBezTo>
                    <a:pt x="1247" y="894"/>
                    <a:pt x="1247" y="894"/>
                    <a:pt x="1247" y="894"/>
                  </a:cubicBezTo>
                  <a:cubicBezTo>
                    <a:pt x="1527" y="745"/>
                    <a:pt x="1527" y="745"/>
                    <a:pt x="1527" y="745"/>
                  </a:cubicBezTo>
                  <a:cubicBezTo>
                    <a:pt x="1545" y="782"/>
                    <a:pt x="1545" y="782"/>
                    <a:pt x="1545" y="782"/>
                  </a:cubicBezTo>
                  <a:cubicBezTo>
                    <a:pt x="1359" y="894"/>
                    <a:pt x="1359" y="894"/>
                    <a:pt x="1359" y="894"/>
                  </a:cubicBezTo>
                  <a:cubicBezTo>
                    <a:pt x="1452" y="894"/>
                    <a:pt x="1452" y="894"/>
                    <a:pt x="1452" y="894"/>
                  </a:cubicBezTo>
                  <a:cubicBezTo>
                    <a:pt x="1564" y="838"/>
                    <a:pt x="1564" y="838"/>
                    <a:pt x="1564" y="838"/>
                  </a:cubicBezTo>
                  <a:cubicBezTo>
                    <a:pt x="1583" y="875"/>
                    <a:pt x="1583" y="875"/>
                    <a:pt x="1583" y="875"/>
                  </a:cubicBezTo>
                  <a:cubicBezTo>
                    <a:pt x="1564" y="894"/>
                    <a:pt x="1564" y="894"/>
                    <a:pt x="1564" y="894"/>
                  </a:cubicBezTo>
                  <a:cubicBezTo>
                    <a:pt x="1750" y="894"/>
                    <a:pt x="1750" y="894"/>
                    <a:pt x="1750" y="894"/>
                  </a:cubicBezTo>
                  <a:cubicBezTo>
                    <a:pt x="1750" y="875"/>
                    <a:pt x="1750" y="875"/>
                    <a:pt x="1750" y="875"/>
                  </a:cubicBezTo>
                  <a:cubicBezTo>
                    <a:pt x="1303" y="0"/>
                    <a:pt x="1303" y="0"/>
                    <a:pt x="1303" y="0"/>
                  </a:cubicBezTo>
                  <a:lnTo>
                    <a:pt x="559" y="1434"/>
                  </a:lnTo>
                </a:path>
              </a:pathLst>
            </a:custGeom>
            <a:solidFill>
              <a:srgbClr val="E1E6E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2" name="Freeform 142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763 w 820"/>
                <a:gd name="T1" fmla="*/ 0 h 503"/>
                <a:gd name="T2" fmla="*/ 0 w 820"/>
                <a:gd name="T3" fmla="*/ 409 h 503"/>
                <a:gd name="T4" fmla="*/ 37 w 820"/>
                <a:gd name="T5" fmla="*/ 502 h 503"/>
                <a:gd name="T6" fmla="*/ 819 w 820"/>
                <a:gd name="T7" fmla="*/ 93 h 503"/>
                <a:gd name="T8" fmla="*/ 763 w 820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763" y="0"/>
                  </a:moveTo>
                  <a:lnTo>
                    <a:pt x="0" y="409"/>
                  </a:lnTo>
                  <a:lnTo>
                    <a:pt x="37" y="502"/>
                  </a:lnTo>
                  <a:lnTo>
                    <a:pt x="819" y="93"/>
                  </a:lnTo>
                  <a:lnTo>
                    <a:pt x="76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3" name="Freeform 143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763 w 820"/>
                <a:gd name="T1" fmla="*/ 0 h 503"/>
                <a:gd name="T2" fmla="*/ 0 w 820"/>
                <a:gd name="T3" fmla="*/ 409 h 503"/>
                <a:gd name="T4" fmla="*/ 37 w 820"/>
                <a:gd name="T5" fmla="*/ 502 h 503"/>
                <a:gd name="T6" fmla="*/ 819 w 820"/>
                <a:gd name="T7" fmla="*/ 93 h 503"/>
                <a:gd name="T8" fmla="*/ 763 w 820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763" y="0"/>
                  </a:moveTo>
                  <a:lnTo>
                    <a:pt x="0" y="409"/>
                  </a:lnTo>
                  <a:lnTo>
                    <a:pt x="37" y="502"/>
                  </a:lnTo>
                  <a:lnTo>
                    <a:pt x="819" y="93"/>
                  </a:lnTo>
                  <a:lnTo>
                    <a:pt x="76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4" name="Freeform 144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51 w 671"/>
                <a:gd name="T1" fmla="*/ 0 h 373"/>
                <a:gd name="T2" fmla="*/ 0 w 671"/>
                <a:gd name="T3" fmla="*/ 335 h 373"/>
                <a:gd name="T4" fmla="*/ 37 w 671"/>
                <a:gd name="T5" fmla="*/ 372 h 373"/>
                <a:gd name="T6" fmla="*/ 670 w 671"/>
                <a:gd name="T7" fmla="*/ 37 h 373"/>
                <a:gd name="T8" fmla="*/ 651 w 671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51" y="0"/>
                  </a:moveTo>
                  <a:lnTo>
                    <a:pt x="0" y="335"/>
                  </a:lnTo>
                  <a:lnTo>
                    <a:pt x="37" y="372"/>
                  </a:lnTo>
                  <a:lnTo>
                    <a:pt x="670" y="37"/>
                  </a:lnTo>
                  <a:lnTo>
                    <a:pt x="65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5" name="Freeform 145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51 w 671"/>
                <a:gd name="T1" fmla="*/ 0 h 373"/>
                <a:gd name="T2" fmla="*/ 0 w 671"/>
                <a:gd name="T3" fmla="*/ 335 h 373"/>
                <a:gd name="T4" fmla="*/ 37 w 671"/>
                <a:gd name="T5" fmla="*/ 372 h 373"/>
                <a:gd name="T6" fmla="*/ 670 w 671"/>
                <a:gd name="T7" fmla="*/ 37 h 373"/>
                <a:gd name="T8" fmla="*/ 651 w 671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51" y="0"/>
                  </a:moveTo>
                  <a:lnTo>
                    <a:pt x="0" y="335"/>
                  </a:lnTo>
                  <a:lnTo>
                    <a:pt x="37" y="372"/>
                  </a:lnTo>
                  <a:lnTo>
                    <a:pt x="670" y="37"/>
                  </a:lnTo>
                  <a:lnTo>
                    <a:pt x="65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6" name="Freeform 146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335 w 541"/>
                <a:gd name="T1" fmla="*/ 0 h 579"/>
                <a:gd name="T2" fmla="*/ 0 w 541"/>
                <a:gd name="T3" fmla="*/ 187 h 579"/>
                <a:gd name="T4" fmla="*/ 205 w 541"/>
                <a:gd name="T5" fmla="*/ 578 h 579"/>
                <a:gd name="T6" fmla="*/ 540 w 541"/>
                <a:gd name="T7" fmla="*/ 392 h 579"/>
                <a:gd name="T8" fmla="*/ 335 w 541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335" y="0"/>
                  </a:moveTo>
                  <a:lnTo>
                    <a:pt x="0" y="187"/>
                  </a:lnTo>
                  <a:lnTo>
                    <a:pt x="205" y="578"/>
                  </a:lnTo>
                  <a:lnTo>
                    <a:pt x="540" y="392"/>
                  </a:lnTo>
                  <a:lnTo>
                    <a:pt x="335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7" name="Freeform 147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335 w 541"/>
                <a:gd name="T1" fmla="*/ 0 h 579"/>
                <a:gd name="T2" fmla="*/ 0 w 541"/>
                <a:gd name="T3" fmla="*/ 187 h 579"/>
                <a:gd name="T4" fmla="*/ 205 w 541"/>
                <a:gd name="T5" fmla="*/ 578 h 579"/>
                <a:gd name="T6" fmla="*/ 540 w 541"/>
                <a:gd name="T7" fmla="*/ 392 h 579"/>
                <a:gd name="T8" fmla="*/ 335 w 541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335" y="0"/>
                  </a:moveTo>
                  <a:lnTo>
                    <a:pt x="0" y="187"/>
                  </a:lnTo>
                  <a:lnTo>
                    <a:pt x="205" y="578"/>
                  </a:lnTo>
                  <a:lnTo>
                    <a:pt x="540" y="392"/>
                  </a:lnTo>
                  <a:lnTo>
                    <a:pt x="335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8" name="Freeform 148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33 w 652"/>
                <a:gd name="T1" fmla="*/ 0 h 392"/>
                <a:gd name="T2" fmla="*/ 0 w 652"/>
                <a:gd name="T3" fmla="*/ 335 h 392"/>
                <a:gd name="T4" fmla="*/ 19 w 652"/>
                <a:gd name="T5" fmla="*/ 391 h 392"/>
                <a:gd name="T6" fmla="*/ 651 w 652"/>
                <a:gd name="T7" fmla="*/ 37 h 392"/>
                <a:gd name="T8" fmla="*/ 633 w 652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33" y="0"/>
                  </a:moveTo>
                  <a:lnTo>
                    <a:pt x="0" y="335"/>
                  </a:lnTo>
                  <a:lnTo>
                    <a:pt x="19" y="391"/>
                  </a:lnTo>
                  <a:lnTo>
                    <a:pt x="651" y="37"/>
                  </a:lnTo>
                  <a:lnTo>
                    <a:pt x="63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49" name="Freeform 149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33 w 652"/>
                <a:gd name="T1" fmla="*/ 0 h 392"/>
                <a:gd name="T2" fmla="*/ 0 w 652"/>
                <a:gd name="T3" fmla="*/ 335 h 392"/>
                <a:gd name="T4" fmla="*/ 19 w 652"/>
                <a:gd name="T5" fmla="*/ 391 h 392"/>
                <a:gd name="T6" fmla="*/ 651 w 652"/>
                <a:gd name="T7" fmla="*/ 37 h 392"/>
                <a:gd name="T8" fmla="*/ 633 w 652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33" y="0"/>
                  </a:moveTo>
                  <a:lnTo>
                    <a:pt x="0" y="335"/>
                  </a:lnTo>
                  <a:lnTo>
                    <a:pt x="19" y="391"/>
                  </a:lnTo>
                  <a:lnTo>
                    <a:pt x="651" y="37"/>
                  </a:lnTo>
                  <a:lnTo>
                    <a:pt x="63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0" name="Freeform 150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33 w 653"/>
                <a:gd name="T1" fmla="*/ 0 h 374"/>
                <a:gd name="T2" fmla="*/ 633 w 653"/>
                <a:gd name="T3" fmla="*/ 0 h 374"/>
                <a:gd name="T4" fmla="*/ 0 w 653"/>
                <a:gd name="T5" fmla="*/ 335 h 374"/>
                <a:gd name="T6" fmla="*/ 19 w 653"/>
                <a:gd name="T7" fmla="*/ 373 h 374"/>
                <a:gd name="T8" fmla="*/ 186 w 653"/>
                <a:gd name="T9" fmla="*/ 298 h 374"/>
                <a:gd name="T10" fmla="*/ 316 w 653"/>
                <a:gd name="T11" fmla="*/ 224 h 374"/>
                <a:gd name="T12" fmla="*/ 316 w 653"/>
                <a:gd name="T13" fmla="*/ 224 h 374"/>
                <a:gd name="T14" fmla="*/ 652 w 653"/>
                <a:gd name="T15" fmla="*/ 37 h 374"/>
                <a:gd name="T16" fmla="*/ 633 w 653"/>
                <a:gd name="T1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374">
                  <a:moveTo>
                    <a:pt x="633" y="0"/>
                  </a:moveTo>
                  <a:lnTo>
                    <a:pt x="633" y="0"/>
                  </a:lnTo>
                  <a:cubicBezTo>
                    <a:pt x="0" y="335"/>
                    <a:pt x="0" y="335"/>
                    <a:pt x="0" y="335"/>
                  </a:cubicBezTo>
                  <a:cubicBezTo>
                    <a:pt x="19" y="373"/>
                    <a:pt x="19" y="373"/>
                    <a:pt x="19" y="373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205" y="242"/>
                    <a:pt x="260" y="224"/>
                    <a:pt x="316" y="224"/>
                  </a:cubicBezTo>
                  <a:lnTo>
                    <a:pt x="316" y="224"/>
                  </a:lnTo>
                  <a:cubicBezTo>
                    <a:pt x="652" y="37"/>
                    <a:pt x="652" y="37"/>
                    <a:pt x="652" y="37"/>
                  </a:cubicBezTo>
                  <a:cubicBezTo>
                    <a:pt x="633" y="0"/>
                    <a:pt x="633" y="0"/>
                    <a:pt x="633" y="0"/>
                  </a:cubicBez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1" name="Freeform 151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93 w 652"/>
                <a:gd name="T1" fmla="*/ 279 h 392"/>
                <a:gd name="T2" fmla="*/ 93 w 652"/>
                <a:gd name="T3" fmla="*/ 279 h 392"/>
                <a:gd name="T4" fmla="*/ 0 w 652"/>
                <a:gd name="T5" fmla="*/ 335 h 392"/>
                <a:gd name="T6" fmla="*/ 19 w 652"/>
                <a:gd name="T7" fmla="*/ 391 h 392"/>
                <a:gd name="T8" fmla="*/ 93 w 652"/>
                <a:gd name="T9" fmla="*/ 335 h 392"/>
                <a:gd name="T10" fmla="*/ 93 w 652"/>
                <a:gd name="T11" fmla="*/ 298 h 392"/>
                <a:gd name="T12" fmla="*/ 93 w 652"/>
                <a:gd name="T13" fmla="*/ 298 h 392"/>
                <a:gd name="T14" fmla="*/ 93 w 652"/>
                <a:gd name="T15" fmla="*/ 298 h 392"/>
                <a:gd name="T16" fmla="*/ 93 w 652"/>
                <a:gd name="T17" fmla="*/ 279 h 392"/>
                <a:gd name="T18" fmla="*/ 633 w 652"/>
                <a:gd name="T19" fmla="*/ 0 h 392"/>
                <a:gd name="T20" fmla="*/ 633 w 652"/>
                <a:gd name="T21" fmla="*/ 0 h 392"/>
                <a:gd name="T22" fmla="*/ 353 w 652"/>
                <a:gd name="T23" fmla="*/ 149 h 392"/>
                <a:gd name="T24" fmla="*/ 465 w 652"/>
                <a:gd name="T25" fmla="*/ 149 h 392"/>
                <a:gd name="T26" fmla="*/ 651 w 652"/>
                <a:gd name="T27" fmla="*/ 37 h 392"/>
                <a:gd name="T28" fmla="*/ 633 w 652"/>
                <a:gd name="T29" fmla="*/ 0 h 392"/>
                <a:gd name="T30" fmla="*/ 93 w 652"/>
                <a:gd name="T31" fmla="*/ 27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392">
                  <a:moveTo>
                    <a:pt x="93" y="279"/>
                  </a:moveTo>
                  <a:lnTo>
                    <a:pt x="93" y="279"/>
                  </a:lnTo>
                  <a:cubicBezTo>
                    <a:pt x="0" y="335"/>
                    <a:pt x="0" y="335"/>
                    <a:pt x="0" y="335"/>
                  </a:cubicBezTo>
                  <a:cubicBezTo>
                    <a:pt x="19" y="391"/>
                    <a:pt x="19" y="391"/>
                    <a:pt x="19" y="391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298"/>
                    <a:pt x="93" y="298"/>
                    <a:pt x="93" y="298"/>
                  </a:cubicBezTo>
                  <a:lnTo>
                    <a:pt x="93" y="298"/>
                  </a:lnTo>
                  <a:lnTo>
                    <a:pt x="93" y="298"/>
                  </a:lnTo>
                  <a:cubicBezTo>
                    <a:pt x="93" y="298"/>
                    <a:pt x="93" y="298"/>
                    <a:pt x="93" y="279"/>
                  </a:cubicBezTo>
                  <a:lnTo>
                    <a:pt x="633" y="0"/>
                  </a:lnTo>
                  <a:lnTo>
                    <a:pt x="633" y="0"/>
                  </a:lnTo>
                  <a:cubicBezTo>
                    <a:pt x="353" y="149"/>
                    <a:pt x="353" y="149"/>
                    <a:pt x="353" y="149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651" y="37"/>
                    <a:pt x="651" y="37"/>
                    <a:pt x="651" y="37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93" y="279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2" name="Freeform 152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56 w 653"/>
                <a:gd name="T1" fmla="*/ 298 h 373"/>
                <a:gd name="T2" fmla="*/ 0 w 653"/>
                <a:gd name="T3" fmla="*/ 335 h 373"/>
                <a:gd name="T4" fmla="*/ 18 w 653"/>
                <a:gd name="T5" fmla="*/ 372 h 373"/>
                <a:gd name="T6" fmla="*/ 56 w 653"/>
                <a:gd name="T7" fmla="*/ 354 h 373"/>
                <a:gd name="T8" fmla="*/ 56 w 653"/>
                <a:gd name="T9" fmla="*/ 298 h 373"/>
                <a:gd name="T10" fmla="*/ 633 w 653"/>
                <a:gd name="T11" fmla="*/ 0 h 373"/>
                <a:gd name="T12" fmla="*/ 521 w 653"/>
                <a:gd name="T13" fmla="*/ 56 h 373"/>
                <a:gd name="T14" fmla="*/ 633 w 653"/>
                <a:gd name="T15" fmla="*/ 56 h 373"/>
                <a:gd name="T16" fmla="*/ 652 w 653"/>
                <a:gd name="T17" fmla="*/ 37 h 373"/>
                <a:gd name="T18" fmla="*/ 633 w 653"/>
                <a:gd name="T1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" h="373">
                  <a:moveTo>
                    <a:pt x="56" y="298"/>
                  </a:moveTo>
                  <a:lnTo>
                    <a:pt x="0" y="335"/>
                  </a:lnTo>
                  <a:lnTo>
                    <a:pt x="18" y="372"/>
                  </a:lnTo>
                  <a:lnTo>
                    <a:pt x="56" y="354"/>
                  </a:lnTo>
                  <a:lnTo>
                    <a:pt x="56" y="298"/>
                  </a:lnTo>
                  <a:close/>
                  <a:moveTo>
                    <a:pt x="633" y="0"/>
                  </a:moveTo>
                  <a:lnTo>
                    <a:pt x="521" y="56"/>
                  </a:lnTo>
                  <a:lnTo>
                    <a:pt x="633" y="56"/>
                  </a:lnTo>
                  <a:lnTo>
                    <a:pt x="652" y="3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3" name="Freeform 153"/>
            <p:cNvSpPr>
              <a:spLocks noChangeArrowheads="1"/>
            </p:cNvSpPr>
            <p:nvPr/>
          </p:nvSpPr>
          <p:spPr bwMode="auto">
            <a:xfrm>
              <a:off x="7064375" y="2344738"/>
              <a:ext cx="20638" cy="26987"/>
            </a:xfrm>
            <a:custGeom>
              <a:avLst/>
              <a:gdLst>
                <a:gd name="T0" fmla="*/ 56 w 57"/>
                <a:gd name="T1" fmla="*/ 0 h 75"/>
                <a:gd name="T2" fmla="*/ 0 w 57"/>
                <a:gd name="T3" fmla="*/ 37 h 75"/>
                <a:gd name="T4" fmla="*/ 18 w 57"/>
                <a:gd name="T5" fmla="*/ 74 h 75"/>
                <a:gd name="T6" fmla="*/ 56 w 57"/>
                <a:gd name="T7" fmla="*/ 56 h 75"/>
                <a:gd name="T8" fmla="*/ 56 w 5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5">
                  <a:moveTo>
                    <a:pt x="56" y="0"/>
                  </a:moveTo>
                  <a:lnTo>
                    <a:pt x="0" y="37"/>
                  </a:lnTo>
                  <a:lnTo>
                    <a:pt x="18" y="74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4" name="Freeform 154"/>
            <p:cNvSpPr>
              <a:spLocks noChangeArrowheads="1"/>
            </p:cNvSpPr>
            <p:nvPr/>
          </p:nvSpPr>
          <p:spPr bwMode="auto">
            <a:xfrm>
              <a:off x="7251700" y="2236788"/>
              <a:ext cx="47625" cy="20637"/>
            </a:xfrm>
            <a:custGeom>
              <a:avLst/>
              <a:gdLst>
                <a:gd name="T0" fmla="*/ 112 w 132"/>
                <a:gd name="T1" fmla="*/ 0 h 57"/>
                <a:gd name="T2" fmla="*/ 0 w 132"/>
                <a:gd name="T3" fmla="*/ 56 h 57"/>
                <a:gd name="T4" fmla="*/ 112 w 132"/>
                <a:gd name="T5" fmla="*/ 56 h 57"/>
                <a:gd name="T6" fmla="*/ 131 w 132"/>
                <a:gd name="T7" fmla="*/ 37 h 57"/>
                <a:gd name="T8" fmla="*/ 112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112" y="0"/>
                  </a:moveTo>
                  <a:lnTo>
                    <a:pt x="0" y="56"/>
                  </a:lnTo>
                  <a:lnTo>
                    <a:pt x="112" y="56"/>
                  </a:lnTo>
                  <a:lnTo>
                    <a:pt x="131" y="37"/>
                  </a:lnTo>
                  <a:lnTo>
                    <a:pt x="112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5" name="Freeform 155"/>
            <p:cNvSpPr>
              <a:spLocks noChangeArrowheads="1"/>
            </p:cNvSpPr>
            <p:nvPr/>
          </p:nvSpPr>
          <p:spPr bwMode="auto">
            <a:xfrm>
              <a:off x="6943725" y="2384425"/>
              <a:ext cx="141288" cy="87313"/>
            </a:xfrm>
            <a:custGeom>
              <a:avLst/>
              <a:gdLst>
                <a:gd name="T0" fmla="*/ 391 w 392"/>
                <a:gd name="T1" fmla="*/ 0 h 243"/>
                <a:gd name="T2" fmla="*/ 0 w 392"/>
                <a:gd name="T3" fmla="*/ 204 h 243"/>
                <a:gd name="T4" fmla="*/ 19 w 392"/>
                <a:gd name="T5" fmla="*/ 242 h 243"/>
                <a:gd name="T6" fmla="*/ 391 w 392"/>
                <a:gd name="T7" fmla="*/ 55 h 243"/>
                <a:gd name="T8" fmla="*/ 391 w 39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43">
                  <a:moveTo>
                    <a:pt x="391" y="0"/>
                  </a:moveTo>
                  <a:lnTo>
                    <a:pt x="0" y="204"/>
                  </a:lnTo>
                  <a:lnTo>
                    <a:pt x="19" y="242"/>
                  </a:lnTo>
                  <a:lnTo>
                    <a:pt x="391" y="55"/>
                  </a:lnTo>
                  <a:lnTo>
                    <a:pt x="39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6" name="Freeform 156"/>
            <p:cNvSpPr>
              <a:spLocks noChangeArrowheads="1"/>
            </p:cNvSpPr>
            <p:nvPr/>
          </p:nvSpPr>
          <p:spPr bwMode="auto">
            <a:xfrm>
              <a:off x="6943725" y="2384425"/>
              <a:ext cx="141288" cy="87313"/>
            </a:xfrm>
            <a:custGeom>
              <a:avLst/>
              <a:gdLst>
                <a:gd name="T0" fmla="*/ 391 w 392"/>
                <a:gd name="T1" fmla="*/ 0 h 243"/>
                <a:gd name="T2" fmla="*/ 0 w 392"/>
                <a:gd name="T3" fmla="*/ 204 h 243"/>
                <a:gd name="T4" fmla="*/ 19 w 392"/>
                <a:gd name="T5" fmla="*/ 242 h 243"/>
                <a:gd name="T6" fmla="*/ 391 w 392"/>
                <a:gd name="T7" fmla="*/ 55 h 243"/>
                <a:gd name="T8" fmla="*/ 391 w 39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43">
                  <a:moveTo>
                    <a:pt x="391" y="0"/>
                  </a:moveTo>
                  <a:lnTo>
                    <a:pt x="0" y="204"/>
                  </a:lnTo>
                  <a:lnTo>
                    <a:pt x="19" y="242"/>
                  </a:lnTo>
                  <a:lnTo>
                    <a:pt x="391" y="55"/>
                  </a:lnTo>
                  <a:lnTo>
                    <a:pt x="39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7" name="Freeform 157"/>
            <p:cNvSpPr>
              <a:spLocks noChangeArrowheads="1"/>
            </p:cNvSpPr>
            <p:nvPr/>
          </p:nvSpPr>
          <p:spPr bwMode="auto">
            <a:xfrm>
              <a:off x="6970713" y="2457450"/>
              <a:ext cx="114300" cy="74613"/>
            </a:xfrm>
            <a:custGeom>
              <a:avLst/>
              <a:gdLst>
                <a:gd name="T0" fmla="*/ 316 w 317"/>
                <a:gd name="T1" fmla="*/ 0 h 206"/>
                <a:gd name="T2" fmla="*/ 0 w 317"/>
                <a:gd name="T3" fmla="*/ 168 h 206"/>
                <a:gd name="T4" fmla="*/ 37 w 317"/>
                <a:gd name="T5" fmla="*/ 205 h 206"/>
                <a:gd name="T6" fmla="*/ 316 w 317"/>
                <a:gd name="T7" fmla="*/ 56 h 206"/>
                <a:gd name="T8" fmla="*/ 316 w 31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6">
                  <a:moveTo>
                    <a:pt x="316" y="0"/>
                  </a:moveTo>
                  <a:lnTo>
                    <a:pt x="0" y="168"/>
                  </a:lnTo>
                  <a:lnTo>
                    <a:pt x="37" y="205"/>
                  </a:lnTo>
                  <a:lnTo>
                    <a:pt x="316" y="56"/>
                  </a:lnTo>
                  <a:lnTo>
                    <a:pt x="31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8" name="Freeform 158"/>
            <p:cNvSpPr>
              <a:spLocks noChangeArrowheads="1"/>
            </p:cNvSpPr>
            <p:nvPr/>
          </p:nvSpPr>
          <p:spPr bwMode="auto">
            <a:xfrm>
              <a:off x="6970713" y="2457450"/>
              <a:ext cx="114300" cy="74613"/>
            </a:xfrm>
            <a:custGeom>
              <a:avLst/>
              <a:gdLst>
                <a:gd name="T0" fmla="*/ 316 w 317"/>
                <a:gd name="T1" fmla="*/ 0 h 206"/>
                <a:gd name="T2" fmla="*/ 0 w 317"/>
                <a:gd name="T3" fmla="*/ 168 h 206"/>
                <a:gd name="T4" fmla="*/ 37 w 317"/>
                <a:gd name="T5" fmla="*/ 205 h 206"/>
                <a:gd name="T6" fmla="*/ 316 w 317"/>
                <a:gd name="T7" fmla="*/ 56 h 206"/>
                <a:gd name="T8" fmla="*/ 316 w 31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6">
                  <a:moveTo>
                    <a:pt x="316" y="0"/>
                  </a:moveTo>
                  <a:lnTo>
                    <a:pt x="0" y="168"/>
                  </a:lnTo>
                  <a:lnTo>
                    <a:pt x="37" y="205"/>
                  </a:lnTo>
                  <a:lnTo>
                    <a:pt x="316" y="56"/>
                  </a:lnTo>
                  <a:lnTo>
                    <a:pt x="31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59" name="Freeform 159"/>
            <p:cNvSpPr>
              <a:spLocks noChangeArrowheads="1"/>
            </p:cNvSpPr>
            <p:nvPr/>
          </p:nvSpPr>
          <p:spPr bwMode="auto">
            <a:xfrm>
              <a:off x="6989763" y="2498725"/>
              <a:ext cx="93662" cy="66675"/>
            </a:xfrm>
            <a:custGeom>
              <a:avLst/>
              <a:gdLst>
                <a:gd name="T0" fmla="*/ 261 w 262"/>
                <a:gd name="T1" fmla="*/ 0 h 187"/>
                <a:gd name="T2" fmla="*/ 0 w 262"/>
                <a:gd name="T3" fmla="*/ 149 h 187"/>
                <a:gd name="T4" fmla="*/ 19 w 262"/>
                <a:gd name="T5" fmla="*/ 186 h 187"/>
                <a:gd name="T6" fmla="*/ 261 w 262"/>
                <a:gd name="T7" fmla="*/ 56 h 187"/>
                <a:gd name="T8" fmla="*/ 261 w 26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87">
                  <a:moveTo>
                    <a:pt x="261" y="0"/>
                  </a:moveTo>
                  <a:lnTo>
                    <a:pt x="0" y="149"/>
                  </a:lnTo>
                  <a:lnTo>
                    <a:pt x="19" y="186"/>
                  </a:lnTo>
                  <a:lnTo>
                    <a:pt x="261" y="56"/>
                  </a:lnTo>
                  <a:lnTo>
                    <a:pt x="26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0" name="Freeform 160"/>
            <p:cNvSpPr>
              <a:spLocks noChangeArrowheads="1"/>
            </p:cNvSpPr>
            <p:nvPr/>
          </p:nvSpPr>
          <p:spPr bwMode="auto">
            <a:xfrm>
              <a:off x="6989763" y="2498725"/>
              <a:ext cx="93662" cy="66675"/>
            </a:xfrm>
            <a:custGeom>
              <a:avLst/>
              <a:gdLst>
                <a:gd name="T0" fmla="*/ 261 w 262"/>
                <a:gd name="T1" fmla="*/ 0 h 187"/>
                <a:gd name="T2" fmla="*/ 0 w 262"/>
                <a:gd name="T3" fmla="*/ 149 h 187"/>
                <a:gd name="T4" fmla="*/ 19 w 262"/>
                <a:gd name="T5" fmla="*/ 186 h 187"/>
                <a:gd name="T6" fmla="*/ 261 w 262"/>
                <a:gd name="T7" fmla="*/ 56 h 187"/>
                <a:gd name="T8" fmla="*/ 261 w 26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87">
                  <a:moveTo>
                    <a:pt x="261" y="0"/>
                  </a:moveTo>
                  <a:lnTo>
                    <a:pt x="0" y="149"/>
                  </a:lnTo>
                  <a:lnTo>
                    <a:pt x="19" y="186"/>
                  </a:lnTo>
                  <a:lnTo>
                    <a:pt x="261" y="56"/>
                  </a:lnTo>
                  <a:lnTo>
                    <a:pt x="26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1" name="Freeform 161"/>
            <p:cNvSpPr>
              <a:spLocks noChangeArrowheads="1"/>
            </p:cNvSpPr>
            <p:nvPr/>
          </p:nvSpPr>
          <p:spPr bwMode="auto">
            <a:xfrm>
              <a:off x="7004050" y="2538413"/>
              <a:ext cx="80963" cy="60325"/>
            </a:xfrm>
            <a:custGeom>
              <a:avLst/>
              <a:gdLst>
                <a:gd name="T0" fmla="*/ 223 w 224"/>
                <a:gd name="T1" fmla="*/ 0 h 169"/>
                <a:gd name="T2" fmla="*/ 0 w 224"/>
                <a:gd name="T3" fmla="*/ 112 h 169"/>
                <a:gd name="T4" fmla="*/ 18 w 224"/>
                <a:gd name="T5" fmla="*/ 168 h 169"/>
                <a:gd name="T6" fmla="*/ 223 w 224"/>
                <a:gd name="T7" fmla="*/ 56 h 169"/>
                <a:gd name="T8" fmla="*/ 223 w 2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9">
                  <a:moveTo>
                    <a:pt x="223" y="0"/>
                  </a:moveTo>
                  <a:lnTo>
                    <a:pt x="0" y="112"/>
                  </a:lnTo>
                  <a:lnTo>
                    <a:pt x="18" y="168"/>
                  </a:lnTo>
                  <a:lnTo>
                    <a:pt x="223" y="56"/>
                  </a:lnTo>
                  <a:lnTo>
                    <a:pt x="22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2" name="Freeform 162"/>
            <p:cNvSpPr>
              <a:spLocks noChangeArrowheads="1"/>
            </p:cNvSpPr>
            <p:nvPr/>
          </p:nvSpPr>
          <p:spPr bwMode="auto">
            <a:xfrm>
              <a:off x="7004050" y="2538413"/>
              <a:ext cx="80963" cy="60325"/>
            </a:xfrm>
            <a:custGeom>
              <a:avLst/>
              <a:gdLst>
                <a:gd name="T0" fmla="*/ 223 w 224"/>
                <a:gd name="T1" fmla="*/ 0 h 169"/>
                <a:gd name="T2" fmla="*/ 0 w 224"/>
                <a:gd name="T3" fmla="*/ 112 h 169"/>
                <a:gd name="T4" fmla="*/ 18 w 224"/>
                <a:gd name="T5" fmla="*/ 168 h 169"/>
                <a:gd name="T6" fmla="*/ 223 w 224"/>
                <a:gd name="T7" fmla="*/ 56 h 169"/>
                <a:gd name="T8" fmla="*/ 223 w 2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9">
                  <a:moveTo>
                    <a:pt x="223" y="0"/>
                  </a:moveTo>
                  <a:lnTo>
                    <a:pt x="0" y="112"/>
                  </a:lnTo>
                  <a:lnTo>
                    <a:pt x="18" y="168"/>
                  </a:lnTo>
                  <a:lnTo>
                    <a:pt x="223" y="56"/>
                  </a:lnTo>
                  <a:lnTo>
                    <a:pt x="22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3" name="Freeform 163"/>
            <p:cNvSpPr>
              <a:spLocks noChangeArrowheads="1"/>
            </p:cNvSpPr>
            <p:nvPr/>
          </p:nvSpPr>
          <p:spPr bwMode="auto">
            <a:xfrm>
              <a:off x="7024688" y="2579688"/>
              <a:ext cx="60325" cy="47625"/>
            </a:xfrm>
            <a:custGeom>
              <a:avLst/>
              <a:gdLst>
                <a:gd name="T0" fmla="*/ 167 w 168"/>
                <a:gd name="T1" fmla="*/ 0 h 131"/>
                <a:gd name="T2" fmla="*/ 0 w 168"/>
                <a:gd name="T3" fmla="*/ 92 h 131"/>
                <a:gd name="T4" fmla="*/ 18 w 168"/>
                <a:gd name="T5" fmla="*/ 130 h 131"/>
                <a:gd name="T6" fmla="*/ 167 w 168"/>
                <a:gd name="T7" fmla="*/ 36 h 131"/>
                <a:gd name="T8" fmla="*/ 167 w 16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1">
                  <a:moveTo>
                    <a:pt x="167" y="0"/>
                  </a:moveTo>
                  <a:lnTo>
                    <a:pt x="0" y="92"/>
                  </a:lnTo>
                  <a:lnTo>
                    <a:pt x="18" y="130"/>
                  </a:lnTo>
                  <a:lnTo>
                    <a:pt x="167" y="36"/>
                  </a:lnTo>
                  <a:lnTo>
                    <a:pt x="167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4" name="Freeform 164"/>
            <p:cNvSpPr>
              <a:spLocks noChangeArrowheads="1"/>
            </p:cNvSpPr>
            <p:nvPr/>
          </p:nvSpPr>
          <p:spPr bwMode="auto">
            <a:xfrm>
              <a:off x="7024688" y="2579688"/>
              <a:ext cx="60325" cy="47625"/>
            </a:xfrm>
            <a:custGeom>
              <a:avLst/>
              <a:gdLst>
                <a:gd name="T0" fmla="*/ 167 w 168"/>
                <a:gd name="T1" fmla="*/ 0 h 131"/>
                <a:gd name="T2" fmla="*/ 0 w 168"/>
                <a:gd name="T3" fmla="*/ 92 h 131"/>
                <a:gd name="T4" fmla="*/ 18 w 168"/>
                <a:gd name="T5" fmla="*/ 130 h 131"/>
                <a:gd name="T6" fmla="*/ 167 w 168"/>
                <a:gd name="T7" fmla="*/ 36 h 131"/>
                <a:gd name="T8" fmla="*/ 167 w 16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1">
                  <a:moveTo>
                    <a:pt x="167" y="0"/>
                  </a:moveTo>
                  <a:lnTo>
                    <a:pt x="0" y="92"/>
                  </a:lnTo>
                  <a:lnTo>
                    <a:pt x="18" y="130"/>
                  </a:lnTo>
                  <a:lnTo>
                    <a:pt x="167" y="36"/>
                  </a:lnTo>
                  <a:lnTo>
                    <a:pt x="167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5" name="Freeform 165"/>
            <p:cNvSpPr>
              <a:spLocks noChangeArrowheads="1"/>
            </p:cNvSpPr>
            <p:nvPr/>
          </p:nvSpPr>
          <p:spPr bwMode="auto">
            <a:xfrm>
              <a:off x="7037388" y="2611438"/>
              <a:ext cx="47625" cy="47625"/>
            </a:xfrm>
            <a:custGeom>
              <a:avLst/>
              <a:gdLst>
                <a:gd name="T0" fmla="*/ 130 w 131"/>
                <a:gd name="T1" fmla="*/ 0 h 132"/>
                <a:gd name="T2" fmla="*/ 0 w 131"/>
                <a:gd name="T3" fmla="*/ 75 h 132"/>
                <a:gd name="T4" fmla="*/ 18 w 131"/>
                <a:gd name="T5" fmla="*/ 131 h 132"/>
                <a:gd name="T6" fmla="*/ 130 w 131"/>
                <a:gd name="T7" fmla="*/ 56 h 132"/>
                <a:gd name="T8" fmla="*/ 130 w 131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2">
                  <a:moveTo>
                    <a:pt x="130" y="0"/>
                  </a:moveTo>
                  <a:lnTo>
                    <a:pt x="0" y="75"/>
                  </a:lnTo>
                  <a:lnTo>
                    <a:pt x="18" y="131"/>
                  </a:lnTo>
                  <a:lnTo>
                    <a:pt x="130" y="56"/>
                  </a:lnTo>
                  <a:lnTo>
                    <a:pt x="13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6" name="Freeform 166"/>
            <p:cNvSpPr>
              <a:spLocks noChangeArrowheads="1"/>
            </p:cNvSpPr>
            <p:nvPr/>
          </p:nvSpPr>
          <p:spPr bwMode="auto">
            <a:xfrm>
              <a:off x="7037388" y="2611438"/>
              <a:ext cx="47625" cy="47625"/>
            </a:xfrm>
            <a:custGeom>
              <a:avLst/>
              <a:gdLst>
                <a:gd name="T0" fmla="*/ 130 w 131"/>
                <a:gd name="T1" fmla="*/ 0 h 132"/>
                <a:gd name="T2" fmla="*/ 0 w 131"/>
                <a:gd name="T3" fmla="*/ 75 h 132"/>
                <a:gd name="T4" fmla="*/ 18 w 131"/>
                <a:gd name="T5" fmla="*/ 131 h 132"/>
                <a:gd name="T6" fmla="*/ 130 w 131"/>
                <a:gd name="T7" fmla="*/ 56 h 132"/>
                <a:gd name="T8" fmla="*/ 130 w 131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2">
                  <a:moveTo>
                    <a:pt x="130" y="0"/>
                  </a:moveTo>
                  <a:lnTo>
                    <a:pt x="0" y="75"/>
                  </a:lnTo>
                  <a:lnTo>
                    <a:pt x="18" y="131"/>
                  </a:lnTo>
                  <a:lnTo>
                    <a:pt x="130" y="56"/>
                  </a:lnTo>
                  <a:lnTo>
                    <a:pt x="13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7" name="Freeform 167"/>
            <p:cNvSpPr>
              <a:spLocks noChangeArrowheads="1"/>
            </p:cNvSpPr>
            <p:nvPr/>
          </p:nvSpPr>
          <p:spPr bwMode="auto">
            <a:xfrm>
              <a:off x="7050088" y="2652713"/>
              <a:ext cx="33337" cy="33337"/>
            </a:xfrm>
            <a:custGeom>
              <a:avLst/>
              <a:gdLst>
                <a:gd name="T0" fmla="*/ 93 w 94"/>
                <a:gd name="T1" fmla="*/ 0 h 93"/>
                <a:gd name="T2" fmla="*/ 0 w 94"/>
                <a:gd name="T3" fmla="*/ 55 h 93"/>
                <a:gd name="T4" fmla="*/ 37 w 94"/>
                <a:gd name="T5" fmla="*/ 92 h 93"/>
                <a:gd name="T6" fmla="*/ 93 w 94"/>
                <a:gd name="T7" fmla="*/ 55 h 93"/>
                <a:gd name="T8" fmla="*/ 93 w 9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3" y="0"/>
                  </a:moveTo>
                  <a:lnTo>
                    <a:pt x="0" y="55"/>
                  </a:lnTo>
                  <a:lnTo>
                    <a:pt x="37" y="92"/>
                  </a:lnTo>
                  <a:lnTo>
                    <a:pt x="93" y="55"/>
                  </a:lnTo>
                  <a:lnTo>
                    <a:pt x="9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8" name="Freeform 168"/>
            <p:cNvSpPr>
              <a:spLocks noChangeArrowheads="1"/>
            </p:cNvSpPr>
            <p:nvPr/>
          </p:nvSpPr>
          <p:spPr bwMode="auto">
            <a:xfrm>
              <a:off x="7050088" y="2652713"/>
              <a:ext cx="33337" cy="33337"/>
            </a:xfrm>
            <a:custGeom>
              <a:avLst/>
              <a:gdLst>
                <a:gd name="T0" fmla="*/ 93 w 94"/>
                <a:gd name="T1" fmla="*/ 0 h 93"/>
                <a:gd name="T2" fmla="*/ 0 w 94"/>
                <a:gd name="T3" fmla="*/ 55 h 93"/>
                <a:gd name="T4" fmla="*/ 37 w 94"/>
                <a:gd name="T5" fmla="*/ 92 h 93"/>
                <a:gd name="T6" fmla="*/ 93 w 94"/>
                <a:gd name="T7" fmla="*/ 55 h 93"/>
                <a:gd name="T8" fmla="*/ 93 w 9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3" y="0"/>
                  </a:moveTo>
                  <a:lnTo>
                    <a:pt x="0" y="55"/>
                  </a:lnTo>
                  <a:lnTo>
                    <a:pt x="37" y="92"/>
                  </a:lnTo>
                  <a:lnTo>
                    <a:pt x="93" y="55"/>
                  </a:lnTo>
                  <a:lnTo>
                    <a:pt x="9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69" name="Freeform 169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0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0" name="Freeform 170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0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1" name="Freeform 171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37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37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37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37" y="0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2" name="Freeform 172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37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37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37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37" y="0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3" name="Freeform 173"/>
            <p:cNvSpPr>
              <a:spLocks noChangeArrowheads="1"/>
            </p:cNvSpPr>
            <p:nvPr/>
          </p:nvSpPr>
          <p:spPr bwMode="auto">
            <a:xfrm>
              <a:off x="7070725" y="2692400"/>
              <a:ext cx="14288" cy="26988"/>
            </a:xfrm>
            <a:custGeom>
              <a:avLst/>
              <a:gdLst>
                <a:gd name="T0" fmla="*/ 38 w 39"/>
                <a:gd name="T1" fmla="*/ 0 h 75"/>
                <a:gd name="T2" fmla="*/ 0 w 39"/>
                <a:gd name="T3" fmla="*/ 18 h 75"/>
                <a:gd name="T4" fmla="*/ 20 w 39"/>
                <a:gd name="T5" fmla="*/ 74 h 75"/>
                <a:gd name="T6" fmla="*/ 38 w 39"/>
                <a:gd name="T7" fmla="*/ 56 h 75"/>
                <a:gd name="T8" fmla="*/ 38 w 3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38" y="0"/>
                  </a:moveTo>
                  <a:lnTo>
                    <a:pt x="0" y="18"/>
                  </a:lnTo>
                  <a:lnTo>
                    <a:pt x="20" y="74"/>
                  </a:lnTo>
                  <a:lnTo>
                    <a:pt x="38" y="56"/>
                  </a:lnTo>
                  <a:lnTo>
                    <a:pt x="38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4" name="Freeform 174"/>
            <p:cNvSpPr>
              <a:spLocks noChangeArrowheads="1"/>
            </p:cNvSpPr>
            <p:nvPr/>
          </p:nvSpPr>
          <p:spPr bwMode="auto">
            <a:xfrm>
              <a:off x="7070725" y="2692400"/>
              <a:ext cx="14288" cy="26988"/>
            </a:xfrm>
            <a:custGeom>
              <a:avLst/>
              <a:gdLst>
                <a:gd name="T0" fmla="*/ 38 w 39"/>
                <a:gd name="T1" fmla="*/ 0 h 75"/>
                <a:gd name="T2" fmla="*/ 0 w 39"/>
                <a:gd name="T3" fmla="*/ 18 h 75"/>
                <a:gd name="T4" fmla="*/ 20 w 39"/>
                <a:gd name="T5" fmla="*/ 74 h 75"/>
                <a:gd name="T6" fmla="*/ 38 w 39"/>
                <a:gd name="T7" fmla="*/ 56 h 75"/>
                <a:gd name="T8" fmla="*/ 38 w 3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38" y="0"/>
                  </a:moveTo>
                  <a:lnTo>
                    <a:pt x="0" y="18"/>
                  </a:lnTo>
                  <a:lnTo>
                    <a:pt x="20" y="74"/>
                  </a:lnTo>
                  <a:lnTo>
                    <a:pt x="38" y="56"/>
                  </a:lnTo>
                  <a:lnTo>
                    <a:pt x="38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5" name="Freeform 175"/>
            <p:cNvSpPr>
              <a:spLocks noChangeArrowheads="1"/>
            </p:cNvSpPr>
            <p:nvPr/>
          </p:nvSpPr>
          <p:spPr bwMode="auto">
            <a:xfrm>
              <a:off x="7083425" y="27336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6" name="Freeform 176"/>
            <p:cNvSpPr>
              <a:spLocks noChangeArrowheads="1"/>
            </p:cNvSpPr>
            <p:nvPr/>
          </p:nvSpPr>
          <p:spPr bwMode="auto">
            <a:xfrm>
              <a:off x="7083425" y="27336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7" name="Freeform 177"/>
            <p:cNvSpPr>
              <a:spLocks noChangeArrowheads="1"/>
            </p:cNvSpPr>
            <p:nvPr/>
          </p:nvSpPr>
          <p:spPr bwMode="auto">
            <a:xfrm>
              <a:off x="7358063" y="2116138"/>
              <a:ext cx="536575" cy="141287"/>
            </a:xfrm>
            <a:custGeom>
              <a:avLst/>
              <a:gdLst>
                <a:gd name="T0" fmla="*/ 1341 w 1491"/>
                <a:gd name="T1" fmla="*/ 0 h 392"/>
                <a:gd name="T2" fmla="*/ 1341 w 1491"/>
                <a:gd name="T3" fmla="*/ 0 h 392"/>
                <a:gd name="T4" fmla="*/ 168 w 1491"/>
                <a:gd name="T5" fmla="*/ 0 h 392"/>
                <a:gd name="T6" fmla="*/ 0 w 1491"/>
                <a:gd name="T7" fmla="*/ 149 h 392"/>
                <a:gd name="T8" fmla="*/ 0 w 1491"/>
                <a:gd name="T9" fmla="*/ 372 h 392"/>
                <a:gd name="T10" fmla="*/ 0 w 1491"/>
                <a:gd name="T11" fmla="*/ 372 h 392"/>
                <a:gd name="T12" fmla="*/ 0 w 1491"/>
                <a:gd name="T13" fmla="*/ 391 h 392"/>
                <a:gd name="T14" fmla="*/ 38 w 1491"/>
                <a:gd name="T15" fmla="*/ 391 h 392"/>
                <a:gd name="T16" fmla="*/ 38 w 1491"/>
                <a:gd name="T17" fmla="*/ 335 h 392"/>
                <a:gd name="T18" fmla="*/ 38 w 1491"/>
                <a:gd name="T19" fmla="*/ 335 h 392"/>
                <a:gd name="T20" fmla="*/ 187 w 1491"/>
                <a:gd name="T21" fmla="*/ 186 h 392"/>
                <a:gd name="T22" fmla="*/ 1323 w 1491"/>
                <a:gd name="T23" fmla="*/ 186 h 392"/>
                <a:gd name="T24" fmla="*/ 1472 w 1491"/>
                <a:gd name="T25" fmla="*/ 335 h 392"/>
                <a:gd name="T26" fmla="*/ 1472 w 1491"/>
                <a:gd name="T27" fmla="*/ 391 h 392"/>
                <a:gd name="T28" fmla="*/ 1490 w 1491"/>
                <a:gd name="T29" fmla="*/ 391 h 392"/>
                <a:gd name="T30" fmla="*/ 1490 w 1491"/>
                <a:gd name="T31" fmla="*/ 149 h 392"/>
                <a:gd name="T32" fmla="*/ 1341 w 1491"/>
                <a:gd name="T3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1" h="392">
                  <a:moveTo>
                    <a:pt x="1341" y="0"/>
                  </a:moveTo>
                  <a:lnTo>
                    <a:pt x="1341" y="0"/>
                  </a:ln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4"/>
                    <a:pt x="0" y="149"/>
                  </a:cubicBezTo>
                  <a:cubicBezTo>
                    <a:pt x="0" y="372"/>
                    <a:pt x="0" y="372"/>
                    <a:pt x="0" y="372"/>
                  </a:cubicBezTo>
                  <a:lnTo>
                    <a:pt x="0" y="372"/>
                  </a:lnTo>
                  <a:cubicBezTo>
                    <a:pt x="0" y="391"/>
                    <a:pt x="0" y="391"/>
                    <a:pt x="0" y="391"/>
                  </a:cubicBezTo>
                  <a:cubicBezTo>
                    <a:pt x="38" y="391"/>
                    <a:pt x="38" y="391"/>
                    <a:pt x="38" y="391"/>
                  </a:cubicBezTo>
                  <a:cubicBezTo>
                    <a:pt x="38" y="335"/>
                    <a:pt x="38" y="335"/>
                    <a:pt x="38" y="335"/>
                  </a:cubicBezTo>
                  <a:lnTo>
                    <a:pt x="38" y="335"/>
                  </a:lnTo>
                  <a:cubicBezTo>
                    <a:pt x="38" y="260"/>
                    <a:pt x="112" y="186"/>
                    <a:pt x="187" y="186"/>
                  </a:cubicBezTo>
                  <a:cubicBezTo>
                    <a:pt x="1323" y="186"/>
                    <a:pt x="1323" y="186"/>
                    <a:pt x="1323" y="186"/>
                  </a:cubicBezTo>
                  <a:cubicBezTo>
                    <a:pt x="1397" y="186"/>
                    <a:pt x="1472" y="260"/>
                    <a:pt x="1472" y="335"/>
                  </a:cubicBezTo>
                  <a:cubicBezTo>
                    <a:pt x="1472" y="391"/>
                    <a:pt x="1472" y="391"/>
                    <a:pt x="1472" y="391"/>
                  </a:cubicBezTo>
                  <a:cubicBezTo>
                    <a:pt x="1490" y="391"/>
                    <a:pt x="1490" y="391"/>
                    <a:pt x="1490" y="391"/>
                  </a:cubicBezTo>
                  <a:cubicBezTo>
                    <a:pt x="1490" y="149"/>
                    <a:pt x="1490" y="149"/>
                    <a:pt x="1490" y="149"/>
                  </a:cubicBezTo>
                  <a:cubicBezTo>
                    <a:pt x="1490" y="74"/>
                    <a:pt x="1434" y="0"/>
                    <a:pt x="1341" y="0"/>
                  </a:cubicBezTo>
                </a:path>
              </a:pathLst>
            </a:custGeom>
            <a:solidFill>
              <a:srgbClr val="2837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8" name="Freeform 178"/>
            <p:cNvSpPr>
              <a:spLocks noChangeArrowheads="1"/>
            </p:cNvSpPr>
            <p:nvPr/>
          </p:nvSpPr>
          <p:spPr bwMode="auto">
            <a:xfrm>
              <a:off x="7083425" y="2311400"/>
              <a:ext cx="1092200" cy="696913"/>
            </a:xfrm>
            <a:custGeom>
              <a:avLst/>
              <a:gdLst>
                <a:gd name="T0" fmla="*/ 0 w 3036"/>
                <a:gd name="T1" fmla="*/ 0 h 1936"/>
                <a:gd name="T2" fmla="*/ 0 w 3036"/>
                <a:gd name="T3" fmla="*/ 0 h 1936"/>
                <a:gd name="T4" fmla="*/ 0 w 3036"/>
                <a:gd name="T5" fmla="*/ 0 h 1936"/>
                <a:gd name="T6" fmla="*/ 0 w 3036"/>
                <a:gd name="T7" fmla="*/ 37 h 1936"/>
                <a:gd name="T8" fmla="*/ 0 w 3036"/>
                <a:gd name="T9" fmla="*/ 93 h 1936"/>
                <a:gd name="T10" fmla="*/ 0 w 3036"/>
                <a:gd name="T11" fmla="*/ 149 h 1936"/>
                <a:gd name="T12" fmla="*/ 0 w 3036"/>
                <a:gd name="T13" fmla="*/ 205 h 1936"/>
                <a:gd name="T14" fmla="*/ 0 w 3036"/>
                <a:gd name="T15" fmla="*/ 260 h 1936"/>
                <a:gd name="T16" fmla="*/ 0 w 3036"/>
                <a:gd name="T17" fmla="*/ 409 h 1936"/>
                <a:gd name="T18" fmla="*/ 0 w 3036"/>
                <a:gd name="T19" fmla="*/ 465 h 1936"/>
                <a:gd name="T20" fmla="*/ 0 w 3036"/>
                <a:gd name="T21" fmla="*/ 521 h 1936"/>
                <a:gd name="T22" fmla="*/ 0 w 3036"/>
                <a:gd name="T23" fmla="*/ 577 h 1936"/>
                <a:gd name="T24" fmla="*/ 0 w 3036"/>
                <a:gd name="T25" fmla="*/ 633 h 1936"/>
                <a:gd name="T26" fmla="*/ 0 w 3036"/>
                <a:gd name="T27" fmla="*/ 689 h 1936"/>
                <a:gd name="T28" fmla="*/ 0 w 3036"/>
                <a:gd name="T29" fmla="*/ 745 h 1936"/>
                <a:gd name="T30" fmla="*/ 0 w 3036"/>
                <a:gd name="T31" fmla="*/ 781 h 1936"/>
                <a:gd name="T32" fmla="*/ 0 w 3036"/>
                <a:gd name="T33" fmla="*/ 837 h 1936"/>
                <a:gd name="T34" fmla="*/ 0 w 3036"/>
                <a:gd name="T35" fmla="*/ 893 h 1936"/>
                <a:gd name="T36" fmla="*/ 0 w 3036"/>
                <a:gd name="T37" fmla="*/ 950 h 1936"/>
                <a:gd name="T38" fmla="*/ 0 w 3036"/>
                <a:gd name="T39" fmla="*/ 1005 h 1936"/>
                <a:gd name="T40" fmla="*/ 0 w 3036"/>
                <a:gd name="T41" fmla="*/ 1061 h 1936"/>
                <a:gd name="T42" fmla="*/ 0 w 3036"/>
                <a:gd name="T43" fmla="*/ 1117 h 1936"/>
                <a:gd name="T44" fmla="*/ 0 w 3036"/>
                <a:gd name="T45" fmla="*/ 1173 h 1936"/>
                <a:gd name="T46" fmla="*/ 0 w 3036"/>
                <a:gd name="T47" fmla="*/ 1173 h 1936"/>
                <a:gd name="T48" fmla="*/ 0 w 3036"/>
                <a:gd name="T49" fmla="*/ 1526 h 1936"/>
                <a:gd name="T50" fmla="*/ 0 w 3036"/>
                <a:gd name="T51" fmla="*/ 1564 h 1936"/>
                <a:gd name="T52" fmla="*/ 0 w 3036"/>
                <a:gd name="T53" fmla="*/ 1620 h 1936"/>
                <a:gd name="T54" fmla="*/ 0 w 3036"/>
                <a:gd name="T55" fmla="*/ 1787 h 1936"/>
                <a:gd name="T56" fmla="*/ 0 w 3036"/>
                <a:gd name="T57" fmla="*/ 1787 h 1936"/>
                <a:gd name="T58" fmla="*/ 0 w 3036"/>
                <a:gd name="T59" fmla="*/ 1787 h 1936"/>
                <a:gd name="T60" fmla="*/ 0 w 3036"/>
                <a:gd name="T61" fmla="*/ 1787 h 1936"/>
                <a:gd name="T62" fmla="*/ 0 w 3036"/>
                <a:gd name="T63" fmla="*/ 1638 h 1936"/>
                <a:gd name="T64" fmla="*/ 316 w 3036"/>
                <a:gd name="T65" fmla="*/ 1935 h 1936"/>
                <a:gd name="T66" fmla="*/ 484 w 3036"/>
                <a:gd name="T67" fmla="*/ 1935 h 1936"/>
                <a:gd name="T68" fmla="*/ 484 w 3036"/>
                <a:gd name="T69" fmla="*/ 1935 h 1936"/>
                <a:gd name="T70" fmla="*/ 521 w 3036"/>
                <a:gd name="T71" fmla="*/ 1935 h 1936"/>
                <a:gd name="T72" fmla="*/ 2700 w 3036"/>
                <a:gd name="T73" fmla="*/ 1935 h 1936"/>
                <a:gd name="T74" fmla="*/ 3035 w 3036"/>
                <a:gd name="T75" fmla="*/ 1601 h 1936"/>
                <a:gd name="T76" fmla="*/ 3035 w 3036"/>
                <a:gd name="T77" fmla="*/ 912 h 1936"/>
                <a:gd name="T78" fmla="*/ 1881 w 3036"/>
                <a:gd name="T79" fmla="*/ 912 h 1936"/>
                <a:gd name="T80" fmla="*/ 1881 w 3036"/>
                <a:gd name="T81" fmla="*/ 968 h 1936"/>
                <a:gd name="T82" fmla="*/ 1843 w 3036"/>
                <a:gd name="T83" fmla="*/ 968 h 1936"/>
                <a:gd name="T84" fmla="*/ 1508 w 3036"/>
                <a:gd name="T85" fmla="*/ 1266 h 1936"/>
                <a:gd name="T86" fmla="*/ 1154 w 3036"/>
                <a:gd name="T87" fmla="*/ 968 h 1936"/>
                <a:gd name="T88" fmla="*/ 1117 w 3036"/>
                <a:gd name="T89" fmla="*/ 968 h 1936"/>
                <a:gd name="T90" fmla="*/ 1117 w 3036"/>
                <a:gd name="T91" fmla="*/ 912 h 1936"/>
                <a:gd name="T92" fmla="*/ 0 w 3036"/>
                <a:gd name="T93" fmla="*/ 912 h 1936"/>
                <a:gd name="T94" fmla="*/ 0 w 3036"/>
                <a:gd name="T95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36" h="19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45"/>
                    <a:pt x="0" y="745"/>
                    <a:pt x="0" y="745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93"/>
                    <a:pt x="0" y="893"/>
                    <a:pt x="0" y="893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1005"/>
                    <a:pt x="0" y="1005"/>
                    <a:pt x="0" y="1005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117"/>
                    <a:pt x="0" y="1117"/>
                    <a:pt x="0" y="1117"/>
                  </a:cubicBezTo>
                  <a:cubicBezTo>
                    <a:pt x="0" y="1173"/>
                    <a:pt x="0" y="1173"/>
                    <a:pt x="0" y="1173"/>
                  </a:cubicBezTo>
                  <a:lnTo>
                    <a:pt x="0" y="1173"/>
                  </a:lnTo>
                  <a:cubicBezTo>
                    <a:pt x="0" y="1526"/>
                    <a:pt x="0" y="1526"/>
                    <a:pt x="0" y="1526"/>
                  </a:cubicBezTo>
                  <a:cubicBezTo>
                    <a:pt x="0" y="1564"/>
                    <a:pt x="0" y="1564"/>
                    <a:pt x="0" y="1564"/>
                  </a:cubicBezTo>
                  <a:cubicBezTo>
                    <a:pt x="0" y="1620"/>
                    <a:pt x="0" y="1620"/>
                    <a:pt x="0" y="1620"/>
                  </a:cubicBezTo>
                  <a:cubicBezTo>
                    <a:pt x="0" y="1787"/>
                    <a:pt x="0" y="1787"/>
                    <a:pt x="0" y="1787"/>
                  </a:cubicBezTo>
                  <a:lnTo>
                    <a:pt x="0" y="1787"/>
                  </a:lnTo>
                  <a:lnTo>
                    <a:pt x="0" y="1787"/>
                  </a:lnTo>
                  <a:lnTo>
                    <a:pt x="0" y="1787"/>
                  </a:lnTo>
                  <a:cubicBezTo>
                    <a:pt x="0" y="1638"/>
                    <a:pt x="0" y="1638"/>
                    <a:pt x="0" y="1638"/>
                  </a:cubicBezTo>
                  <a:cubicBezTo>
                    <a:pt x="111" y="1731"/>
                    <a:pt x="223" y="1843"/>
                    <a:pt x="316" y="1935"/>
                  </a:cubicBezTo>
                  <a:cubicBezTo>
                    <a:pt x="484" y="1935"/>
                    <a:pt x="484" y="1935"/>
                    <a:pt x="484" y="1935"/>
                  </a:cubicBezTo>
                  <a:lnTo>
                    <a:pt x="484" y="1935"/>
                  </a:lnTo>
                  <a:cubicBezTo>
                    <a:pt x="521" y="1935"/>
                    <a:pt x="521" y="1935"/>
                    <a:pt x="521" y="1935"/>
                  </a:cubicBezTo>
                  <a:cubicBezTo>
                    <a:pt x="2700" y="1935"/>
                    <a:pt x="2700" y="1935"/>
                    <a:pt x="2700" y="1935"/>
                  </a:cubicBezTo>
                  <a:cubicBezTo>
                    <a:pt x="3035" y="1601"/>
                    <a:pt x="3035" y="1601"/>
                    <a:pt x="3035" y="1601"/>
                  </a:cubicBezTo>
                  <a:cubicBezTo>
                    <a:pt x="3035" y="912"/>
                    <a:pt x="3035" y="912"/>
                    <a:pt x="3035" y="912"/>
                  </a:cubicBezTo>
                  <a:cubicBezTo>
                    <a:pt x="1881" y="912"/>
                    <a:pt x="1881" y="912"/>
                    <a:pt x="1881" y="912"/>
                  </a:cubicBezTo>
                  <a:cubicBezTo>
                    <a:pt x="1881" y="968"/>
                    <a:pt x="1881" y="968"/>
                    <a:pt x="1881" y="968"/>
                  </a:cubicBezTo>
                  <a:cubicBezTo>
                    <a:pt x="1843" y="968"/>
                    <a:pt x="1843" y="968"/>
                    <a:pt x="1843" y="968"/>
                  </a:cubicBezTo>
                  <a:cubicBezTo>
                    <a:pt x="1825" y="1135"/>
                    <a:pt x="1676" y="1266"/>
                    <a:pt x="1508" y="1266"/>
                  </a:cubicBezTo>
                  <a:cubicBezTo>
                    <a:pt x="1322" y="1266"/>
                    <a:pt x="1173" y="1135"/>
                    <a:pt x="1154" y="968"/>
                  </a:cubicBezTo>
                  <a:cubicBezTo>
                    <a:pt x="1117" y="968"/>
                    <a:pt x="1117" y="968"/>
                    <a:pt x="1117" y="968"/>
                  </a:cubicBezTo>
                  <a:cubicBezTo>
                    <a:pt x="1117" y="912"/>
                    <a:pt x="1117" y="912"/>
                    <a:pt x="1117" y="91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4C6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79" name="Freeform 179"/>
            <p:cNvSpPr>
              <a:spLocks noChangeArrowheads="1"/>
            </p:cNvSpPr>
            <p:nvPr/>
          </p:nvSpPr>
          <p:spPr bwMode="auto">
            <a:xfrm>
              <a:off x="7083425" y="2311400"/>
              <a:ext cx="1092200" cy="328613"/>
            </a:xfrm>
            <a:custGeom>
              <a:avLst/>
              <a:gdLst>
                <a:gd name="T0" fmla="*/ 3035 w 3036"/>
                <a:gd name="T1" fmla="*/ 837 h 913"/>
                <a:gd name="T2" fmla="*/ 1881 w 3036"/>
                <a:gd name="T3" fmla="*/ 837 h 913"/>
                <a:gd name="T4" fmla="*/ 1881 w 3036"/>
                <a:gd name="T5" fmla="*/ 912 h 913"/>
                <a:gd name="T6" fmla="*/ 3035 w 3036"/>
                <a:gd name="T7" fmla="*/ 912 h 913"/>
                <a:gd name="T8" fmla="*/ 3035 w 3036"/>
                <a:gd name="T9" fmla="*/ 837 h 913"/>
                <a:gd name="T10" fmla="*/ 0 w 3036"/>
                <a:gd name="T11" fmla="*/ 0 h 913"/>
                <a:gd name="T12" fmla="*/ 0 w 3036"/>
                <a:gd name="T13" fmla="*/ 0 h 913"/>
                <a:gd name="T14" fmla="*/ 0 w 3036"/>
                <a:gd name="T15" fmla="*/ 912 h 913"/>
                <a:gd name="T16" fmla="*/ 1117 w 3036"/>
                <a:gd name="T17" fmla="*/ 912 h 913"/>
                <a:gd name="T18" fmla="*/ 1117 w 3036"/>
                <a:gd name="T19" fmla="*/ 837 h 913"/>
                <a:gd name="T20" fmla="*/ 0 w 3036"/>
                <a:gd name="T21" fmla="*/ 837 h 913"/>
                <a:gd name="T22" fmla="*/ 0 w 3036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6" h="913">
                  <a:moveTo>
                    <a:pt x="3035" y="837"/>
                  </a:moveTo>
                  <a:lnTo>
                    <a:pt x="1881" y="837"/>
                  </a:lnTo>
                  <a:lnTo>
                    <a:pt x="1881" y="912"/>
                  </a:lnTo>
                  <a:lnTo>
                    <a:pt x="3035" y="912"/>
                  </a:lnTo>
                  <a:lnTo>
                    <a:pt x="3035" y="83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1117" y="912"/>
                  </a:lnTo>
                  <a:lnTo>
                    <a:pt x="1117" y="837"/>
                  </a:lnTo>
                  <a:lnTo>
                    <a:pt x="0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0" name="Freeform 180"/>
            <p:cNvSpPr>
              <a:spLocks noChangeArrowheads="1"/>
            </p:cNvSpPr>
            <p:nvPr/>
          </p:nvSpPr>
          <p:spPr bwMode="auto">
            <a:xfrm>
              <a:off x="7761288" y="2611438"/>
              <a:ext cx="415925" cy="26987"/>
            </a:xfrm>
            <a:custGeom>
              <a:avLst/>
              <a:gdLst>
                <a:gd name="T0" fmla="*/ 1154 w 1155"/>
                <a:gd name="T1" fmla="*/ 0 h 76"/>
                <a:gd name="T2" fmla="*/ 0 w 1155"/>
                <a:gd name="T3" fmla="*/ 0 h 76"/>
                <a:gd name="T4" fmla="*/ 0 w 1155"/>
                <a:gd name="T5" fmla="*/ 75 h 76"/>
                <a:gd name="T6" fmla="*/ 1154 w 1155"/>
                <a:gd name="T7" fmla="*/ 75 h 76"/>
                <a:gd name="T8" fmla="*/ 1154 w 115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76">
                  <a:moveTo>
                    <a:pt x="1154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54" y="75"/>
                  </a:lnTo>
                  <a:lnTo>
                    <a:pt x="1154" y="0"/>
                  </a:lnTo>
                </a:path>
              </a:pathLst>
            </a:custGeom>
            <a:solidFill>
              <a:srgbClr val="2837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1" name="Freeform 181"/>
            <p:cNvSpPr>
              <a:spLocks noChangeArrowheads="1"/>
            </p:cNvSpPr>
            <p:nvPr/>
          </p:nvSpPr>
          <p:spPr bwMode="auto">
            <a:xfrm>
              <a:off x="7083425" y="2311400"/>
              <a:ext cx="403225" cy="328613"/>
            </a:xfrm>
            <a:custGeom>
              <a:avLst/>
              <a:gdLst>
                <a:gd name="T0" fmla="*/ 0 w 1118"/>
                <a:gd name="T1" fmla="*/ 0 h 913"/>
                <a:gd name="T2" fmla="*/ 0 w 1118"/>
                <a:gd name="T3" fmla="*/ 0 h 913"/>
                <a:gd name="T4" fmla="*/ 0 w 1118"/>
                <a:gd name="T5" fmla="*/ 912 h 913"/>
                <a:gd name="T6" fmla="*/ 1117 w 1118"/>
                <a:gd name="T7" fmla="*/ 912 h 913"/>
                <a:gd name="T8" fmla="*/ 1117 w 1118"/>
                <a:gd name="T9" fmla="*/ 837 h 913"/>
                <a:gd name="T10" fmla="*/ 0 w 1118"/>
                <a:gd name="T11" fmla="*/ 837 h 913"/>
                <a:gd name="T12" fmla="*/ 0 w 1118"/>
                <a:gd name="T1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913">
                  <a:moveTo>
                    <a:pt x="0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1117" y="912"/>
                  </a:lnTo>
                  <a:lnTo>
                    <a:pt x="1117" y="837"/>
                  </a:lnTo>
                  <a:lnTo>
                    <a:pt x="0" y="837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2" name="Freeform 182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55600"/>
            </a:xfrm>
            <a:custGeom>
              <a:avLst/>
              <a:gdLst>
                <a:gd name="T0" fmla="*/ 2886 w 3036"/>
                <a:gd name="T1" fmla="*/ 0 h 987"/>
                <a:gd name="T2" fmla="*/ 2886 w 3036"/>
                <a:gd name="T3" fmla="*/ 0 h 987"/>
                <a:gd name="T4" fmla="*/ 2253 w 3036"/>
                <a:gd name="T5" fmla="*/ 0 h 987"/>
                <a:gd name="T6" fmla="*/ 2235 w 3036"/>
                <a:gd name="T7" fmla="*/ 0 h 987"/>
                <a:gd name="T8" fmla="*/ 801 w 3036"/>
                <a:gd name="T9" fmla="*/ 0 h 987"/>
                <a:gd name="T10" fmla="*/ 763 w 3036"/>
                <a:gd name="T11" fmla="*/ 0 h 987"/>
                <a:gd name="T12" fmla="*/ 577 w 3036"/>
                <a:gd name="T13" fmla="*/ 0 h 987"/>
                <a:gd name="T14" fmla="*/ 465 w 3036"/>
                <a:gd name="T15" fmla="*/ 0 h 987"/>
                <a:gd name="T16" fmla="*/ 372 w 3036"/>
                <a:gd name="T17" fmla="*/ 0 h 987"/>
                <a:gd name="T18" fmla="*/ 260 w 3036"/>
                <a:gd name="T19" fmla="*/ 0 h 987"/>
                <a:gd name="T20" fmla="*/ 167 w 3036"/>
                <a:gd name="T21" fmla="*/ 0 h 987"/>
                <a:gd name="T22" fmla="*/ 167 w 3036"/>
                <a:gd name="T23" fmla="*/ 0 h 987"/>
                <a:gd name="T24" fmla="*/ 37 w 3036"/>
                <a:gd name="T25" fmla="*/ 74 h 987"/>
                <a:gd name="T26" fmla="*/ 0 w 3036"/>
                <a:gd name="T27" fmla="*/ 130 h 987"/>
                <a:gd name="T28" fmla="*/ 0 w 3036"/>
                <a:gd name="T29" fmla="*/ 149 h 987"/>
                <a:gd name="T30" fmla="*/ 0 w 3036"/>
                <a:gd name="T31" fmla="*/ 149 h 987"/>
                <a:gd name="T32" fmla="*/ 0 w 3036"/>
                <a:gd name="T33" fmla="*/ 986 h 987"/>
                <a:gd name="T34" fmla="*/ 1117 w 3036"/>
                <a:gd name="T35" fmla="*/ 986 h 987"/>
                <a:gd name="T36" fmla="*/ 1117 w 3036"/>
                <a:gd name="T37" fmla="*/ 875 h 987"/>
                <a:gd name="T38" fmla="*/ 1881 w 3036"/>
                <a:gd name="T39" fmla="*/ 875 h 987"/>
                <a:gd name="T40" fmla="*/ 1881 w 3036"/>
                <a:gd name="T41" fmla="*/ 986 h 987"/>
                <a:gd name="T42" fmla="*/ 3035 w 3036"/>
                <a:gd name="T43" fmla="*/ 986 h 987"/>
                <a:gd name="T44" fmla="*/ 3035 w 3036"/>
                <a:gd name="T45" fmla="*/ 149 h 987"/>
                <a:gd name="T46" fmla="*/ 2886 w 3036"/>
                <a:gd name="T47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36" h="987">
                  <a:moveTo>
                    <a:pt x="2886" y="0"/>
                  </a:moveTo>
                  <a:lnTo>
                    <a:pt x="2886" y="0"/>
                  </a:lnTo>
                  <a:cubicBezTo>
                    <a:pt x="2253" y="0"/>
                    <a:pt x="2253" y="0"/>
                    <a:pt x="2253" y="0"/>
                  </a:cubicBezTo>
                  <a:cubicBezTo>
                    <a:pt x="2235" y="0"/>
                    <a:pt x="2235" y="0"/>
                    <a:pt x="2235" y="0"/>
                  </a:cubicBezTo>
                  <a:cubicBezTo>
                    <a:pt x="801" y="0"/>
                    <a:pt x="801" y="0"/>
                    <a:pt x="801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11" y="0"/>
                    <a:pt x="56" y="18"/>
                    <a:pt x="37" y="74"/>
                  </a:cubicBezTo>
                  <a:cubicBezTo>
                    <a:pt x="18" y="93"/>
                    <a:pt x="18" y="111"/>
                    <a:pt x="0" y="130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9"/>
                  </a:lnTo>
                  <a:cubicBezTo>
                    <a:pt x="0" y="986"/>
                    <a:pt x="0" y="986"/>
                    <a:pt x="0" y="986"/>
                  </a:cubicBezTo>
                  <a:cubicBezTo>
                    <a:pt x="1117" y="986"/>
                    <a:pt x="1117" y="986"/>
                    <a:pt x="1117" y="986"/>
                  </a:cubicBezTo>
                  <a:cubicBezTo>
                    <a:pt x="1117" y="875"/>
                    <a:pt x="1117" y="875"/>
                    <a:pt x="1117" y="875"/>
                  </a:cubicBezTo>
                  <a:cubicBezTo>
                    <a:pt x="1881" y="875"/>
                    <a:pt x="1881" y="875"/>
                    <a:pt x="1881" y="875"/>
                  </a:cubicBezTo>
                  <a:cubicBezTo>
                    <a:pt x="1881" y="986"/>
                    <a:pt x="1881" y="986"/>
                    <a:pt x="1881" y="986"/>
                  </a:cubicBezTo>
                  <a:cubicBezTo>
                    <a:pt x="3035" y="986"/>
                    <a:pt x="3035" y="986"/>
                    <a:pt x="3035" y="986"/>
                  </a:cubicBez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</a:path>
              </a:pathLst>
            </a:custGeom>
            <a:solidFill>
              <a:srgbClr val="505F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3" name="Freeform 183"/>
            <p:cNvSpPr>
              <a:spLocks noChangeArrowheads="1"/>
            </p:cNvSpPr>
            <p:nvPr/>
          </p:nvSpPr>
          <p:spPr bwMode="auto">
            <a:xfrm>
              <a:off x="7499350" y="2659063"/>
              <a:ext cx="247650" cy="107950"/>
            </a:xfrm>
            <a:custGeom>
              <a:avLst/>
              <a:gdLst>
                <a:gd name="T0" fmla="*/ 689 w 690"/>
                <a:gd name="T1" fmla="*/ 0 h 299"/>
                <a:gd name="T2" fmla="*/ 689 w 690"/>
                <a:gd name="T3" fmla="*/ 0 h 299"/>
                <a:gd name="T4" fmla="*/ 0 w 690"/>
                <a:gd name="T5" fmla="*/ 0 h 299"/>
                <a:gd name="T6" fmla="*/ 354 w 690"/>
                <a:gd name="T7" fmla="*/ 298 h 299"/>
                <a:gd name="T8" fmla="*/ 689 w 690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99">
                  <a:moveTo>
                    <a:pt x="689" y="0"/>
                  </a:moveTo>
                  <a:lnTo>
                    <a:pt x="68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167"/>
                    <a:pt x="168" y="298"/>
                    <a:pt x="354" y="298"/>
                  </a:cubicBezTo>
                  <a:cubicBezTo>
                    <a:pt x="522" y="298"/>
                    <a:pt x="671" y="167"/>
                    <a:pt x="689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4" name="Freeform 184"/>
            <p:cNvSpPr>
              <a:spLocks noChangeArrowheads="1"/>
            </p:cNvSpPr>
            <p:nvPr/>
          </p:nvSpPr>
          <p:spPr bwMode="auto">
            <a:xfrm>
              <a:off x="7137400" y="3006725"/>
              <a:ext cx="6350" cy="1588"/>
            </a:xfrm>
            <a:custGeom>
              <a:avLst/>
              <a:gdLst>
                <a:gd name="T0" fmla="*/ 18 w 19"/>
                <a:gd name="T1" fmla="*/ 0 h 1"/>
                <a:gd name="T2" fmla="*/ 18 w 19"/>
                <a:gd name="T3" fmla="*/ 0 h 1"/>
                <a:gd name="T4" fmla="*/ 18 w 19"/>
                <a:gd name="T5" fmla="*/ 0 h 1"/>
                <a:gd name="T6" fmla="*/ 18 w 19"/>
                <a:gd name="T7" fmla="*/ 0 h 1"/>
                <a:gd name="T8" fmla="*/ 18 w 19"/>
                <a:gd name="T9" fmla="*/ 0 h 1"/>
                <a:gd name="T10" fmla="*/ 18 w 19"/>
                <a:gd name="T11" fmla="*/ 0 h 1"/>
                <a:gd name="T12" fmla="*/ 0 w 19"/>
                <a:gd name="T13" fmla="*/ 0 h 1"/>
                <a:gd name="T14" fmla="*/ 0 w 19"/>
                <a:gd name="T15" fmla="*/ 0 h 1"/>
                <a:gd name="T16" fmla="*/ 0 w 19"/>
                <a:gd name="T17" fmla="*/ 0 h 1"/>
                <a:gd name="T18" fmla="*/ 0 w 19"/>
                <a:gd name="T19" fmla="*/ 0 h 1"/>
                <a:gd name="T20" fmla="*/ 0 w 19"/>
                <a:gd name="T21" fmla="*/ 0 h 1"/>
                <a:gd name="T22" fmla="*/ 0 w 19"/>
                <a:gd name="T23" fmla="*/ 0 h 1"/>
                <a:gd name="T24" fmla="*/ 0 w 19"/>
                <a:gd name="T25" fmla="*/ 0 h 1"/>
                <a:gd name="T26" fmla="*/ 0 w 19"/>
                <a:gd name="T27" fmla="*/ 0 h 1"/>
                <a:gd name="T28" fmla="*/ 0 w 19"/>
                <a:gd name="T29" fmla="*/ 0 h 1"/>
                <a:gd name="T30" fmla="*/ 0 w 19"/>
                <a:gd name="T31" fmla="*/ 0 h 1"/>
                <a:gd name="T32" fmla="*/ 0 w 19"/>
                <a:gd name="T33" fmla="*/ 0 h 1"/>
                <a:gd name="T34" fmla="*/ 0 w 19"/>
                <a:gd name="T35" fmla="*/ 0 h 1"/>
                <a:gd name="T36" fmla="*/ 0 w 19"/>
                <a:gd name="T37" fmla="*/ 0 h 1"/>
                <a:gd name="T38" fmla="*/ 0 w 19"/>
                <a:gd name="T39" fmla="*/ 0 h 1"/>
                <a:gd name="T40" fmla="*/ 0 w 19"/>
                <a:gd name="T41" fmla="*/ 0 h 1"/>
                <a:gd name="T42" fmla="*/ 0 w 19"/>
                <a:gd name="T43" fmla="*/ 0 h 1"/>
                <a:gd name="T44" fmla="*/ 0 w 19"/>
                <a:gd name="T45" fmla="*/ 0 h 1"/>
                <a:gd name="T46" fmla="*/ 0 w 19"/>
                <a:gd name="T47" fmla="*/ 0 h 1"/>
                <a:gd name="T48" fmla="*/ 0 w 19"/>
                <a:gd name="T49" fmla="*/ 0 h 1"/>
                <a:gd name="T50" fmla="*/ 0 w 19"/>
                <a:gd name="T51" fmla="*/ 0 h 1"/>
                <a:gd name="T52" fmla="*/ 0 w 19"/>
                <a:gd name="T53" fmla="*/ 0 h 1"/>
                <a:gd name="T54" fmla="*/ 0 w 19"/>
                <a:gd name="T55" fmla="*/ 0 h 1"/>
                <a:gd name="T56" fmla="*/ 0 w 19"/>
                <a:gd name="T57" fmla="*/ 0 h 1"/>
                <a:gd name="T58" fmla="*/ 0 w 19"/>
                <a:gd name="T59" fmla="*/ 0 h 1"/>
                <a:gd name="T60" fmla="*/ 0 w 19"/>
                <a:gd name="T61" fmla="*/ 0 h 1"/>
                <a:gd name="T62" fmla="*/ 0 w 19"/>
                <a:gd name="T63" fmla="*/ 0 h 1"/>
                <a:gd name="T64" fmla="*/ 0 w 19"/>
                <a:gd name="T65" fmla="*/ 0 h 1"/>
                <a:gd name="T66" fmla="*/ 0 w 19"/>
                <a:gd name="T6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1">
                  <a:moveTo>
                    <a:pt x="18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5" name="Freeform 185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0 h 243"/>
                <a:gd name="T2" fmla="*/ 0 w 765"/>
                <a:gd name="T3" fmla="*/ 0 h 243"/>
                <a:gd name="T4" fmla="*/ 0 w 765"/>
                <a:gd name="T5" fmla="*/ 111 h 243"/>
                <a:gd name="T6" fmla="*/ 0 w 765"/>
                <a:gd name="T7" fmla="*/ 186 h 243"/>
                <a:gd name="T8" fmla="*/ 0 w 765"/>
                <a:gd name="T9" fmla="*/ 242 h 243"/>
                <a:gd name="T10" fmla="*/ 37 w 765"/>
                <a:gd name="T11" fmla="*/ 242 h 243"/>
                <a:gd name="T12" fmla="*/ 726 w 765"/>
                <a:gd name="T13" fmla="*/ 242 h 243"/>
                <a:gd name="T14" fmla="*/ 764 w 765"/>
                <a:gd name="T15" fmla="*/ 242 h 243"/>
                <a:gd name="T16" fmla="*/ 764 w 765"/>
                <a:gd name="T17" fmla="*/ 186 h 243"/>
                <a:gd name="T18" fmla="*/ 764 w 765"/>
                <a:gd name="T19" fmla="*/ 111 h 243"/>
                <a:gd name="T20" fmla="*/ 764 w 765"/>
                <a:gd name="T2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243">
                  <a:moveTo>
                    <a:pt x="764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0" y="186"/>
                  </a:lnTo>
                  <a:lnTo>
                    <a:pt x="0" y="242"/>
                  </a:lnTo>
                  <a:lnTo>
                    <a:pt x="37" y="242"/>
                  </a:lnTo>
                  <a:lnTo>
                    <a:pt x="726" y="242"/>
                  </a:lnTo>
                  <a:lnTo>
                    <a:pt x="764" y="242"/>
                  </a:lnTo>
                  <a:lnTo>
                    <a:pt x="764" y="186"/>
                  </a:lnTo>
                  <a:lnTo>
                    <a:pt x="764" y="111"/>
                  </a:lnTo>
                  <a:lnTo>
                    <a:pt x="764" y="0"/>
                  </a:lnTo>
                </a:path>
              </a:pathLst>
            </a:custGeom>
            <a:solidFill>
              <a:srgbClr val="E8BF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6" name="Freeform 186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0 h 243"/>
                <a:gd name="T2" fmla="*/ 0 w 765"/>
                <a:gd name="T3" fmla="*/ 0 h 243"/>
                <a:gd name="T4" fmla="*/ 0 w 765"/>
                <a:gd name="T5" fmla="*/ 111 h 243"/>
                <a:gd name="T6" fmla="*/ 0 w 765"/>
                <a:gd name="T7" fmla="*/ 186 h 243"/>
                <a:gd name="T8" fmla="*/ 0 w 765"/>
                <a:gd name="T9" fmla="*/ 242 h 243"/>
                <a:gd name="T10" fmla="*/ 37 w 765"/>
                <a:gd name="T11" fmla="*/ 242 h 243"/>
                <a:gd name="T12" fmla="*/ 726 w 765"/>
                <a:gd name="T13" fmla="*/ 242 h 243"/>
                <a:gd name="T14" fmla="*/ 764 w 765"/>
                <a:gd name="T15" fmla="*/ 242 h 243"/>
                <a:gd name="T16" fmla="*/ 764 w 765"/>
                <a:gd name="T17" fmla="*/ 186 h 243"/>
                <a:gd name="T18" fmla="*/ 764 w 765"/>
                <a:gd name="T19" fmla="*/ 111 h 243"/>
                <a:gd name="T20" fmla="*/ 764 w 765"/>
                <a:gd name="T2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243">
                  <a:moveTo>
                    <a:pt x="764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0" y="186"/>
                  </a:lnTo>
                  <a:lnTo>
                    <a:pt x="0" y="242"/>
                  </a:lnTo>
                  <a:lnTo>
                    <a:pt x="37" y="242"/>
                  </a:lnTo>
                  <a:lnTo>
                    <a:pt x="726" y="242"/>
                  </a:lnTo>
                  <a:lnTo>
                    <a:pt x="764" y="242"/>
                  </a:lnTo>
                  <a:lnTo>
                    <a:pt x="764" y="186"/>
                  </a:lnTo>
                  <a:lnTo>
                    <a:pt x="764" y="111"/>
                  </a:lnTo>
                  <a:lnTo>
                    <a:pt x="764" y="0"/>
                  </a:lnTo>
                </a:path>
              </a:pathLst>
            </a:custGeom>
            <a:solidFill>
              <a:srgbClr val="E8BF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7" name="Freeform 187"/>
            <p:cNvSpPr>
              <a:spLocks noChangeArrowheads="1"/>
            </p:cNvSpPr>
            <p:nvPr/>
          </p:nvSpPr>
          <p:spPr bwMode="auto">
            <a:xfrm>
              <a:off x="7083425" y="2900363"/>
              <a:ext cx="114300" cy="107950"/>
            </a:xfrm>
            <a:custGeom>
              <a:avLst/>
              <a:gdLst>
                <a:gd name="T0" fmla="*/ 0 w 317"/>
                <a:gd name="T1" fmla="*/ 0 h 298"/>
                <a:gd name="T2" fmla="*/ 0 w 317"/>
                <a:gd name="T3" fmla="*/ 0 h 298"/>
                <a:gd name="T4" fmla="*/ 0 w 317"/>
                <a:gd name="T5" fmla="*/ 149 h 298"/>
                <a:gd name="T6" fmla="*/ 0 w 317"/>
                <a:gd name="T7" fmla="*/ 149 h 298"/>
                <a:gd name="T8" fmla="*/ 0 w 317"/>
                <a:gd name="T9" fmla="*/ 149 h 298"/>
                <a:gd name="T10" fmla="*/ 149 w 317"/>
                <a:gd name="T11" fmla="*/ 297 h 298"/>
                <a:gd name="T12" fmla="*/ 149 w 317"/>
                <a:gd name="T13" fmla="*/ 297 h 298"/>
                <a:gd name="T14" fmla="*/ 149 w 317"/>
                <a:gd name="T15" fmla="*/ 297 h 298"/>
                <a:gd name="T16" fmla="*/ 149 w 317"/>
                <a:gd name="T17" fmla="*/ 297 h 298"/>
                <a:gd name="T18" fmla="*/ 149 w 317"/>
                <a:gd name="T19" fmla="*/ 297 h 298"/>
                <a:gd name="T20" fmla="*/ 149 w 317"/>
                <a:gd name="T21" fmla="*/ 297 h 298"/>
                <a:gd name="T22" fmla="*/ 149 w 317"/>
                <a:gd name="T23" fmla="*/ 297 h 298"/>
                <a:gd name="T24" fmla="*/ 149 w 317"/>
                <a:gd name="T25" fmla="*/ 297 h 298"/>
                <a:gd name="T26" fmla="*/ 149 w 317"/>
                <a:gd name="T27" fmla="*/ 297 h 298"/>
                <a:gd name="T28" fmla="*/ 149 w 317"/>
                <a:gd name="T29" fmla="*/ 297 h 298"/>
                <a:gd name="T30" fmla="*/ 149 w 317"/>
                <a:gd name="T31" fmla="*/ 297 h 298"/>
                <a:gd name="T32" fmla="*/ 149 w 317"/>
                <a:gd name="T33" fmla="*/ 297 h 298"/>
                <a:gd name="T34" fmla="*/ 149 w 317"/>
                <a:gd name="T35" fmla="*/ 297 h 298"/>
                <a:gd name="T36" fmla="*/ 149 w 317"/>
                <a:gd name="T37" fmla="*/ 297 h 298"/>
                <a:gd name="T38" fmla="*/ 149 w 317"/>
                <a:gd name="T39" fmla="*/ 297 h 298"/>
                <a:gd name="T40" fmla="*/ 149 w 317"/>
                <a:gd name="T41" fmla="*/ 297 h 298"/>
                <a:gd name="T42" fmla="*/ 149 w 317"/>
                <a:gd name="T43" fmla="*/ 297 h 298"/>
                <a:gd name="T44" fmla="*/ 149 w 317"/>
                <a:gd name="T45" fmla="*/ 297 h 298"/>
                <a:gd name="T46" fmla="*/ 149 w 317"/>
                <a:gd name="T47" fmla="*/ 297 h 298"/>
                <a:gd name="T48" fmla="*/ 149 w 317"/>
                <a:gd name="T49" fmla="*/ 297 h 298"/>
                <a:gd name="T50" fmla="*/ 149 w 317"/>
                <a:gd name="T51" fmla="*/ 297 h 298"/>
                <a:gd name="T52" fmla="*/ 149 w 317"/>
                <a:gd name="T53" fmla="*/ 297 h 298"/>
                <a:gd name="T54" fmla="*/ 149 w 317"/>
                <a:gd name="T55" fmla="*/ 297 h 298"/>
                <a:gd name="T56" fmla="*/ 149 w 317"/>
                <a:gd name="T57" fmla="*/ 297 h 298"/>
                <a:gd name="T58" fmla="*/ 149 w 317"/>
                <a:gd name="T59" fmla="*/ 297 h 298"/>
                <a:gd name="T60" fmla="*/ 149 w 317"/>
                <a:gd name="T61" fmla="*/ 297 h 298"/>
                <a:gd name="T62" fmla="*/ 149 w 317"/>
                <a:gd name="T63" fmla="*/ 297 h 298"/>
                <a:gd name="T64" fmla="*/ 149 w 317"/>
                <a:gd name="T65" fmla="*/ 297 h 298"/>
                <a:gd name="T66" fmla="*/ 167 w 317"/>
                <a:gd name="T67" fmla="*/ 297 h 298"/>
                <a:gd name="T68" fmla="*/ 167 w 317"/>
                <a:gd name="T69" fmla="*/ 297 h 298"/>
                <a:gd name="T70" fmla="*/ 167 w 317"/>
                <a:gd name="T71" fmla="*/ 297 h 298"/>
                <a:gd name="T72" fmla="*/ 167 w 317"/>
                <a:gd name="T73" fmla="*/ 297 h 298"/>
                <a:gd name="T74" fmla="*/ 167 w 317"/>
                <a:gd name="T75" fmla="*/ 297 h 298"/>
                <a:gd name="T76" fmla="*/ 167 w 317"/>
                <a:gd name="T77" fmla="*/ 297 h 298"/>
                <a:gd name="T78" fmla="*/ 167 w 317"/>
                <a:gd name="T79" fmla="*/ 297 h 298"/>
                <a:gd name="T80" fmla="*/ 316 w 317"/>
                <a:gd name="T81" fmla="*/ 297 h 298"/>
                <a:gd name="T82" fmla="*/ 316 w 317"/>
                <a:gd name="T83" fmla="*/ 297 h 298"/>
                <a:gd name="T84" fmla="*/ 0 w 317"/>
                <a:gd name="T8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7" h="298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224"/>
                    <a:pt x="74" y="297"/>
                    <a:pt x="149" y="297"/>
                  </a:cubicBez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cubicBezTo>
                    <a:pt x="167" y="297"/>
                    <a:pt x="167" y="297"/>
                    <a:pt x="167" y="297"/>
                  </a:cubicBez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cubicBezTo>
                    <a:pt x="316" y="297"/>
                    <a:pt x="316" y="297"/>
                    <a:pt x="316" y="297"/>
                  </a:cubicBezTo>
                  <a:lnTo>
                    <a:pt x="316" y="297"/>
                  </a:lnTo>
                  <a:cubicBezTo>
                    <a:pt x="223" y="205"/>
                    <a:pt x="111" y="93"/>
                    <a:pt x="0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  <p:sp>
          <p:nvSpPr>
            <p:cNvPr id="188" name="Freeform 188"/>
            <p:cNvSpPr>
              <a:spLocks noChangeArrowheads="1"/>
            </p:cNvSpPr>
            <p:nvPr/>
          </p:nvSpPr>
          <p:spPr bwMode="auto">
            <a:xfrm>
              <a:off x="8056563" y="2887663"/>
              <a:ext cx="120650" cy="120650"/>
            </a:xfrm>
            <a:custGeom>
              <a:avLst/>
              <a:gdLst>
                <a:gd name="T0" fmla="*/ 335 w 336"/>
                <a:gd name="T1" fmla="*/ 0 h 335"/>
                <a:gd name="T2" fmla="*/ 335 w 336"/>
                <a:gd name="T3" fmla="*/ 0 h 335"/>
                <a:gd name="T4" fmla="*/ 335 w 336"/>
                <a:gd name="T5" fmla="*/ 0 h 335"/>
                <a:gd name="T6" fmla="*/ 0 w 336"/>
                <a:gd name="T7" fmla="*/ 334 h 335"/>
                <a:gd name="T8" fmla="*/ 186 w 336"/>
                <a:gd name="T9" fmla="*/ 334 h 335"/>
                <a:gd name="T10" fmla="*/ 335 w 336"/>
                <a:gd name="T11" fmla="*/ 186 h 335"/>
                <a:gd name="T12" fmla="*/ 335 w 33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5">
                  <a:moveTo>
                    <a:pt x="335" y="0"/>
                  </a:moveTo>
                  <a:lnTo>
                    <a:pt x="335" y="0"/>
                  </a:lnTo>
                  <a:lnTo>
                    <a:pt x="335" y="0"/>
                  </a:lnTo>
                  <a:cubicBezTo>
                    <a:pt x="0" y="334"/>
                    <a:pt x="0" y="334"/>
                    <a:pt x="0" y="334"/>
                  </a:cubicBezTo>
                  <a:cubicBezTo>
                    <a:pt x="186" y="334"/>
                    <a:pt x="186" y="334"/>
                    <a:pt x="186" y="334"/>
                  </a:cubicBezTo>
                  <a:cubicBezTo>
                    <a:pt x="279" y="334"/>
                    <a:pt x="335" y="279"/>
                    <a:pt x="335" y="186"/>
                  </a:cubicBezTo>
                  <a:cubicBezTo>
                    <a:pt x="335" y="0"/>
                    <a:pt x="335" y="0"/>
                    <a:pt x="335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/>
              <a:endParaRPr lang="en-US" sz="2150">
                <a:solidFill>
                  <a:srgbClr val="737572"/>
                </a:solidFill>
              </a:endParaRPr>
            </a:p>
          </p:txBody>
        </p:sp>
      </p:grpSp>
      <p:pic>
        <p:nvPicPr>
          <p:cNvPr id="189" name="Picture 188" descr="http://www.pngall.com/wp-content/uploads/2016/06/Fingerprint-Free-Downloa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85" y="2477651"/>
            <a:ext cx="2656219" cy="199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/>
          <p:cNvCxnSpPr/>
          <p:nvPr/>
        </p:nvCxnSpPr>
        <p:spPr>
          <a:xfrm>
            <a:off x="921002" y="1044231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7"/>
          <p:cNvSpPr txBox="1">
            <a:spLocks/>
          </p:cNvSpPr>
          <p:nvPr/>
        </p:nvSpPr>
        <p:spPr>
          <a:xfrm>
            <a:off x="781866" y="539502"/>
            <a:ext cx="10905239" cy="4567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0" spc="150"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0" cap="none" spc="15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</a:rPr>
              <a:t>Technical Overview</a:t>
            </a:r>
            <a:r>
              <a:rPr kumimoji="0" lang="en-US" sz="2400" b="1" i="0" u="none" strike="noStrike" kern="0" cap="none" spc="15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</a:rPr>
              <a:t> of Transaction Flow</a:t>
            </a:r>
            <a:endParaRPr kumimoji="0" lang="en-US" sz="2400" b="1" i="0" u="none" strike="noStrike" kern="0" cap="none" spc="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11471566" y="6257742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sp>
        <p:nvSpPr>
          <p:cNvPr id="58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90793" y="1607951"/>
            <a:ext cx="10010414" cy="4170085"/>
            <a:chOff x="1090793" y="1607951"/>
            <a:chExt cx="10010414" cy="4170085"/>
          </a:xfrm>
        </p:grpSpPr>
        <p:grpSp>
          <p:nvGrpSpPr>
            <p:cNvPr id="60" name="Group 59"/>
            <p:cNvGrpSpPr/>
            <p:nvPr/>
          </p:nvGrpSpPr>
          <p:grpSpPr>
            <a:xfrm>
              <a:off x="8705340" y="1607952"/>
              <a:ext cx="2395867" cy="2227526"/>
              <a:chOff x="8705340" y="1607952"/>
              <a:chExt cx="2395867" cy="2227526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8705340" y="1607952"/>
                <a:ext cx="2358105" cy="2097263"/>
                <a:chOff x="8705340" y="1607952"/>
                <a:chExt cx="2358105" cy="2097263"/>
              </a:xfrm>
            </p:grpSpPr>
            <p:sp>
              <p:nvSpPr>
                <p:cNvPr id="87" name="Freeform 86"/>
                <p:cNvSpPr/>
                <p:nvPr/>
              </p:nvSpPr>
              <p:spPr>
                <a:xfrm rot="16200000">
                  <a:off x="8706848" y="1606447"/>
                  <a:ext cx="1180703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118CE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4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light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9882743" y="1607952"/>
                  <a:ext cx="1180702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118CE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4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light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8705340" y="2785320"/>
                  <a:ext cx="455854" cy="919354"/>
                </a:xfrm>
                <a:prstGeom prst="rect">
                  <a:avLst/>
                </a:prstGeom>
                <a:solidFill>
                  <a:srgbClr val="118CE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4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light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0607442" y="2785321"/>
                  <a:ext cx="455854" cy="919894"/>
                </a:xfrm>
                <a:prstGeom prst="rect">
                  <a:avLst/>
                </a:prstGeom>
                <a:solidFill>
                  <a:srgbClr val="118CE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4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light"/>
                  </a:endParaRPr>
                </a:p>
              </p:txBody>
            </p:sp>
          </p:grpSp>
          <p:sp>
            <p:nvSpPr>
              <p:cNvPr id="86" name="Rectangle 7"/>
              <p:cNvSpPr/>
              <p:nvPr/>
            </p:nvSpPr>
            <p:spPr>
              <a:xfrm rot="2700000">
                <a:off x="10575857" y="3310128"/>
                <a:ext cx="525350" cy="525350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solidFill>
                <a:srgbClr val="118CE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794671" y="3550510"/>
              <a:ext cx="2394955" cy="2227526"/>
              <a:chOff x="3371475" y="3681979"/>
              <a:chExt cx="1984589" cy="1845848"/>
            </a:xfrm>
            <a:solidFill>
              <a:srgbClr val="262626"/>
            </a:solidFill>
          </p:grpSpPr>
          <p:sp>
            <p:nvSpPr>
              <p:cNvPr id="80" name="Freeform 79"/>
              <p:cNvSpPr/>
              <p:nvPr/>
            </p:nvSpPr>
            <p:spPr>
              <a:xfrm rot="16200000" flipH="1">
                <a:off x="3372725" y="4548183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0800000" flipH="1">
                <a:off x="4346378" y="4546936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10800000" flipH="1">
                <a:off x="3371475" y="3790370"/>
                <a:ext cx="377745" cy="7618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0800000" flipH="1">
                <a:off x="4946904" y="3789922"/>
                <a:ext cx="377745" cy="76227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84" name="Rectangle 7"/>
              <p:cNvSpPr/>
              <p:nvPr/>
            </p:nvSpPr>
            <p:spPr>
              <a:xfrm rot="8100000" flipH="1">
                <a:off x="4920731" y="3681979"/>
                <a:ext cx="435333" cy="435333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892568" y="1607952"/>
              <a:ext cx="2395867" cy="2227526"/>
              <a:chOff x="4892568" y="1607952"/>
              <a:chExt cx="2395867" cy="2227526"/>
            </a:xfrm>
          </p:grpSpPr>
          <p:sp>
            <p:nvSpPr>
              <p:cNvPr id="75" name="Freeform 74"/>
              <p:cNvSpPr/>
              <p:nvPr/>
            </p:nvSpPr>
            <p:spPr>
              <a:xfrm rot="16200000">
                <a:off x="4894076" y="1606447"/>
                <a:ext cx="1180703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6069971" y="1607952"/>
                <a:ext cx="1180702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892568" y="2785320"/>
                <a:ext cx="455854" cy="919354"/>
              </a:xfrm>
              <a:prstGeom prst="rect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794671" y="2785321"/>
                <a:ext cx="455854" cy="919894"/>
              </a:xfrm>
              <a:prstGeom prst="rect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9" name="Rectangle 7"/>
              <p:cNvSpPr/>
              <p:nvPr/>
            </p:nvSpPr>
            <p:spPr>
              <a:xfrm rot="2700000">
                <a:off x="6763085" y="3310128"/>
                <a:ext cx="525350" cy="525350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992895" y="3550510"/>
              <a:ext cx="2394955" cy="2227526"/>
              <a:chOff x="3371475" y="3681979"/>
              <a:chExt cx="1984589" cy="1845848"/>
            </a:xfrm>
            <a:solidFill>
              <a:srgbClr val="7E7E7E"/>
            </a:solidFill>
          </p:grpSpPr>
          <p:sp>
            <p:nvSpPr>
              <p:cNvPr id="70" name="Freeform 69"/>
              <p:cNvSpPr/>
              <p:nvPr/>
            </p:nvSpPr>
            <p:spPr>
              <a:xfrm rot="16200000" flipH="1">
                <a:off x="3372725" y="4548183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 flipH="1">
                <a:off x="4346378" y="4546936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0800000" flipH="1">
                <a:off x="3371475" y="3790370"/>
                <a:ext cx="377745" cy="76182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0800000" flipH="1">
                <a:off x="4946904" y="3789922"/>
                <a:ext cx="377745" cy="76227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74" name="Rectangle 7"/>
              <p:cNvSpPr/>
              <p:nvPr/>
            </p:nvSpPr>
            <p:spPr>
              <a:xfrm rot="8100000" flipH="1">
                <a:off x="4920731" y="3681979"/>
                <a:ext cx="435333" cy="435333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90793" y="1607951"/>
              <a:ext cx="2395869" cy="2227527"/>
              <a:chOff x="1090793" y="1607951"/>
              <a:chExt cx="2395869" cy="2227527"/>
            </a:xfrm>
            <a:solidFill>
              <a:srgbClr val="A6A6A6"/>
            </a:solidFill>
          </p:grpSpPr>
          <p:sp>
            <p:nvSpPr>
              <p:cNvPr id="65" name="Freeform 64"/>
              <p:cNvSpPr/>
              <p:nvPr/>
            </p:nvSpPr>
            <p:spPr>
              <a:xfrm rot="16200000">
                <a:off x="1092301" y="1606447"/>
                <a:ext cx="1180703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268196" y="1607951"/>
                <a:ext cx="1180702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90793" y="2785319"/>
                <a:ext cx="455854" cy="91935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92895" y="2785319"/>
                <a:ext cx="455854" cy="91989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  <p:sp>
            <p:nvSpPr>
              <p:cNvPr id="69" name="Rectangle 7"/>
              <p:cNvSpPr/>
              <p:nvPr/>
            </p:nvSpPr>
            <p:spPr>
              <a:xfrm rot="2700000">
                <a:off x="2961312" y="3310128"/>
                <a:ext cx="525350" cy="525350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</a:endParaRPr>
              </a:p>
            </p:txBody>
          </p:sp>
        </p:grpSp>
      </p:grpSp>
      <p:sp>
        <p:nvSpPr>
          <p:cNvPr id="91" name="Text Placeholder 32"/>
          <p:cNvSpPr txBox="1">
            <a:spLocks/>
          </p:cNvSpPr>
          <p:nvPr/>
        </p:nvSpPr>
        <p:spPr>
          <a:xfrm>
            <a:off x="1712232" y="3737036"/>
            <a:ext cx="1111927" cy="5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User scans his fingerprint at POS terminal</a:t>
            </a:r>
            <a:endParaRPr lang="en-US" sz="1000" dirty="0">
              <a:solidFill>
                <a:srgbClr val="282828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2" name="Text Placeholder 33"/>
          <p:cNvSpPr txBox="1">
            <a:spLocks/>
          </p:cNvSpPr>
          <p:nvPr/>
        </p:nvSpPr>
        <p:spPr>
          <a:xfrm>
            <a:off x="1731100" y="3253947"/>
            <a:ext cx="1111925" cy="426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800" dirty="0" smtClean="0">
                <a:solidFill>
                  <a:srgbClr val="282828"/>
                </a:solidFill>
                <a:latin typeface="+mn-lt"/>
              </a:rPr>
              <a:t>Fingerprint</a:t>
            </a:r>
            <a:endParaRPr lang="en-AU" sz="1800" dirty="0">
              <a:solidFill>
                <a:srgbClr val="282828"/>
              </a:solidFill>
              <a:latin typeface="+mn-lt"/>
            </a:endParaRPr>
          </a:p>
        </p:txBody>
      </p:sp>
      <p:sp>
        <p:nvSpPr>
          <p:cNvPr id="94" name="Text Placeholder 32"/>
          <p:cNvSpPr txBox="1">
            <a:spLocks/>
          </p:cNvSpPr>
          <p:nvPr/>
        </p:nvSpPr>
        <p:spPr>
          <a:xfrm>
            <a:off x="5509334" y="3801480"/>
            <a:ext cx="1111927" cy="7139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 Pay validates and returns prime card token to POS</a:t>
            </a:r>
            <a:endParaRPr lang="en-US" sz="1000" dirty="0">
              <a:solidFill>
                <a:srgbClr val="282828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5" name="Text Placeholder 33"/>
          <p:cNvSpPr txBox="1">
            <a:spLocks/>
          </p:cNvSpPr>
          <p:nvPr/>
        </p:nvSpPr>
        <p:spPr>
          <a:xfrm>
            <a:off x="5509334" y="3253947"/>
            <a:ext cx="1111925" cy="426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2000" dirty="0" smtClean="0">
                <a:solidFill>
                  <a:srgbClr val="282828"/>
                </a:solidFill>
                <a:latin typeface="+mn-lt"/>
              </a:rPr>
              <a:t>F Pay</a:t>
            </a:r>
            <a:endParaRPr lang="en-AU" sz="2000" dirty="0">
              <a:solidFill>
                <a:srgbClr val="282828"/>
              </a:solidFill>
              <a:latin typeface="+mn-lt"/>
            </a:endParaRPr>
          </a:p>
        </p:txBody>
      </p:sp>
      <p:sp>
        <p:nvSpPr>
          <p:cNvPr id="96" name="Text Placeholder 32"/>
          <p:cNvSpPr txBox="1">
            <a:spLocks/>
          </p:cNvSpPr>
          <p:nvPr/>
        </p:nvSpPr>
        <p:spPr>
          <a:xfrm>
            <a:off x="9326777" y="3801480"/>
            <a:ext cx="1111927" cy="5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Normal Circuit Transaction happens</a:t>
            </a:r>
            <a:endParaRPr lang="en-US" sz="1000" dirty="0">
              <a:solidFill>
                <a:srgbClr val="282828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7" name="Text Placeholder 33"/>
          <p:cNvSpPr txBox="1">
            <a:spLocks/>
          </p:cNvSpPr>
          <p:nvPr/>
        </p:nvSpPr>
        <p:spPr>
          <a:xfrm>
            <a:off x="9326777" y="3040652"/>
            <a:ext cx="1111925" cy="426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800" dirty="0" smtClean="0">
                <a:solidFill>
                  <a:srgbClr val="0E91EE"/>
                </a:solidFill>
                <a:latin typeface="Calibri" panose="020F0502020204030204" pitchFamily="34" charset="0"/>
              </a:rPr>
              <a:t>Normal Circuit</a:t>
            </a:r>
            <a:endParaRPr lang="en-AU" sz="1800" dirty="0">
              <a:solidFill>
                <a:srgbClr val="0E91E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Text Placeholder 32"/>
          <p:cNvSpPr txBox="1">
            <a:spLocks/>
          </p:cNvSpPr>
          <p:nvPr/>
        </p:nvSpPr>
        <p:spPr>
          <a:xfrm>
            <a:off x="3682268" y="2867280"/>
            <a:ext cx="1001992" cy="837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POS sends the fingerprint to F Pay to get token details for further process</a:t>
            </a:r>
            <a:endParaRPr lang="en-US" sz="1000" dirty="0">
              <a:solidFill>
                <a:srgbClr val="282828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9" name="Text Placeholder 33"/>
          <p:cNvSpPr txBox="1">
            <a:spLocks/>
          </p:cNvSpPr>
          <p:nvPr/>
        </p:nvSpPr>
        <p:spPr>
          <a:xfrm>
            <a:off x="3614469" y="2304629"/>
            <a:ext cx="1111924" cy="426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2000" dirty="0" smtClean="0">
                <a:solidFill>
                  <a:srgbClr val="282828"/>
                </a:solidFill>
                <a:latin typeface="+mn-lt"/>
              </a:rPr>
              <a:t>POS</a:t>
            </a:r>
            <a:endParaRPr lang="en-AU" sz="2000" dirty="0">
              <a:solidFill>
                <a:srgbClr val="282828"/>
              </a:solidFill>
              <a:latin typeface="+mn-lt"/>
            </a:endParaRPr>
          </a:p>
        </p:txBody>
      </p:sp>
      <p:sp>
        <p:nvSpPr>
          <p:cNvPr id="100" name="Text Placeholder 32"/>
          <p:cNvSpPr txBox="1">
            <a:spLocks/>
          </p:cNvSpPr>
          <p:nvPr/>
        </p:nvSpPr>
        <p:spPr>
          <a:xfrm>
            <a:off x="7431483" y="2867280"/>
            <a:ext cx="1111927" cy="642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282828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POS sends the Token to Circuit for Payment Process</a:t>
            </a:r>
            <a:endParaRPr lang="en-US" sz="1000" dirty="0">
              <a:solidFill>
                <a:srgbClr val="282828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01" name="Text Placeholder 33"/>
          <p:cNvSpPr txBox="1">
            <a:spLocks/>
          </p:cNvSpPr>
          <p:nvPr/>
        </p:nvSpPr>
        <p:spPr>
          <a:xfrm>
            <a:off x="7422427" y="2248375"/>
            <a:ext cx="1111924" cy="426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2000" dirty="0" smtClean="0">
                <a:solidFill>
                  <a:srgbClr val="282828"/>
                </a:solidFill>
                <a:latin typeface="+mn-lt"/>
              </a:rPr>
              <a:t>POS</a:t>
            </a:r>
            <a:endParaRPr lang="en-AU" sz="2000" dirty="0">
              <a:solidFill>
                <a:srgbClr val="282828"/>
              </a:solidFill>
              <a:latin typeface="+mn-lt"/>
            </a:endParaRPr>
          </a:p>
        </p:txBody>
      </p:sp>
      <p:sp>
        <p:nvSpPr>
          <p:cNvPr id="102" name="Freeform 76"/>
          <p:cNvSpPr>
            <a:spLocks noChangeArrowheads="1"/>
          </p:cNvSpPr>
          <p:nvPr/>
        </p:nvSpPr>
        <p:spPr bwMode="auto">
          <a:xfrm>
            <a:off x="4003664" y="4349704"/>
            <a:ext cx="423113" cy="588260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103" name="Freeform 154"/>
          <p:cNvSpPr>
            <a:spLocks noChangeArrowheads="1"/>
          </p:cNvSpPr>
          <p:nvPr/>
        </p:nvSpPr>
        <p:spPr bwMode="auto">
          <a:xfrm>
            <a:off x="5889160" y="2416291"/>
            <a:ext cx="427243" cy="580205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rgbClr val="000000">
              <a:lumMod val="75000"/>
              <a:lumOff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104" name="Freeform 76"/>
          <p:cNvSpPr>
            <a:spLocks noChangeArrowheads="1"/>
          </p:cNvSpPr>
          <p:nvPr/>
        </p:nvSpPr>
        <p:spPr bwMode="auto">
          <a:xfrm>
            <a:off x="7790203" y="4349740"/>
            <a:ext cx="423113" cy="588260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rgbClr val="D4D4D4">
              <a:lumMod val="1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105" name="Freeform 121"/>
          <p:cNvSpPr>
            <a:spLocks noChangeArrowheads="1"/>
          </p:cNvSpPr>
          <p:nvPr/>
        </p:nvSpPr>
        <p:spPr bwMode="auto">
          <a:xfrm>
            <a:off x="9634235" y="2440327"/>
            <a:ext cx="509646" cy="469274"/>
          </a:xfrm>
          <a:custGeom>
            <a:avLst/>
            <a:gdLst>
              <a:gd name="T0" fmla="*/ 107 w 444"/>
              <a:gd name="T1" fmla="*/ 310 h 409"/>
              <a:gd name="T2" fmla="*/ 107 w 444"/>
              <a:gd name="T3" fmla="*/ 310 h 409"/>
              <a:gd name="T4" fmla="*/ 115 w 444"/>
              <a:gd name="T5" fmla="*/ 97 h 409"/>
              <a:gd name="T6" fmla="*/ 195 w 444"/>
              <a:gd name="T7" fmla="*/ 53 h 409"/>
              <a:gd name="T8" fmla="*/ 195 w 444"/>
              <a:gd name="T9" fmla="*/ 0 h 409"/>
              <a:gd name="T10" fmla="*/ 80 w 444"/>
              <a:gd name="T11" fmla="*/ 62 h 409"/>
              <a:gd name="T12" fmla="*/ 71 w 444"/>
              <a:gd name="T13" fmla="*/ 346 h 409"/>
              <a:gd name="T14" fmla="*/ 36 w 444"/>
              <a:gd name="T15" fmla="*/ 390 h 409"/>
              <a:gd name="T16" fmla="*/ 168 w 444"/>
              <a:gd name="T17" fmla="*/ 399 h 409"/>
              <a:gd name="T18" fmla="*/ 168 w 444"/>
              <a:gd name="T19" fmla="*/ 257 h 409"/>
              <a:gd name="T20" fmla="*/ 107 w 444"/>
              <a:gd name="T21" fmla="*/ 310 h 409"/>
              <a:gd name="T22" fmla="*/ 274 w 444"/>
              <a:gd name="T23" fmla="*/ 18 h 409"/>
              <a:gd name="T24" fmla="*/ 274 w 444"/>
              <a:gd name="T25" fmla="*/ 18 h 409"/>
              <a:gd name="T26" fmla="*/ 274 w 444"/>
              <a:gd name="T27" fmla="*/ 159 h 409"/>
              <a:gd name="T28" fmla="*/ 337 w 444"/>
              <a:gd name="T29" fmla="*/ 97 h 409"/>
              <a:gd name="T30" fmla="*/ 328 w 444"/>
              <a:gd name="T31" fmla="*/ 319 h 409"/>
              <a:gd name="T32" fmla="*/ 248 w 444"/>
              <a:gd name="T33" fmla="*/ 355 h 409"/>
              <a:gd name="T34" fmla="*/ 248 w 444"/>
              <a:gd name="T35" fmla="*/ 408 h 409"/>
              <a:gd name="T36" fmla="*/ 364 w 444"/>
              <a:gd name="T37" fmla="*/ 355 h 409"/>
              <a:gd name="T38" fmla="*/ 372 w 444"/>
              <a:gd name="T39" fmla="*/ 62 h 409"/>
              <a:gd name="T40" fmla="*/ 417 w 444"/>
              <a:gd name="T41" fmla="*/ 18 h 409"/>
              <a:gd name="T42" fmla="*/ 274 w 444"/>
              <a:gd name="T43" fmla="*/ 1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09">
                <a:moveTo>
                  <a:pt x="107" y="310"/>
                </a:moveTo>
                <a:lnTo>
                  <a:pt x="107" y="310"/>
                </a:lnTo>
                <a:cubicBezTo>
                  <a:pt x="54" y="248"/>
                  <a:pt x="54" y="159"/>
                  <a:pt x="115" y="97"/>
                </a:cubicBezTo>
                <a:cubicBezTo>
                  <a:pt x="142" y="71"/>
                  <a:pt x="168" y="62"/>
                  <a:pt x="195" y="53"/>
                </a:cubicBezTo>
                <a:cubicBezTo>
                  <a:pt x="195" y="0"/>
                  <a:pt x="195" y="0"/>
                  <a:pt x="195" y="0"/>
                </a:cubicBezTo>
                <a:cubicBezTo>
                  <a:pt x="151" y="9"/>
                  <a:pt x="115" y="27"/>
                  <a:pt x="80" y="62"/>
                </a:cubicBezTo>
                <a:cubicBezTo>
                  <a:pt x="0" y="142"/>
                  <a:pt x="0" y="266"/>
                  <a:pt x="71" y="346"/>
                </a:cubicBezTo>
                <a:cubicBezTo>
                  <a:pt x="36" y="390"/>
                  <a:pt x="36" y="390"/>
                  <a:pt x="36" y="390"/>
                </a:cubicBezTo>
                <a:cubicBezTo>
                  <a:pt x="168" y="399"/>
                  <a:pt x="168" y="399"/>
                  <a:pt x="168" y="399"/>
                </a:cubicBezTo>
                <a:cubicBezTo>
                  <a:pt x="168" y="257"/>
                  <a:pt x="168" y="257"/>
                  <a:pt x="168" y="257"/>
                </a:cubicBezTo>
                <a:lnTo>
                  <a:pt x="107" y="310"/>
                </a:lnTo>
                <a:close/>
                <a:moveTo>
                  <a:pt x="274" y="18"/>
                </a:moveTo>
                <a:lnTo>
                  <a:pt x="274" y="18"/>
                </a:lnTo>
                <a:cubicBezTo>
                  <a:pt x="274" y="159"/>
                  <a:pt x="274" y="159"/>
                  <a:pt x="274" y="159"/>
                </a:cubicBezTo>
                <a:cubicBezTo>
                  <a:pt x="337" y="97"/>
                  <a:pt x="337" y="97"/>
                  <a:pt x="337" y="97"/>
                </a:cubicBezTo>
                <a:cubicBezTo>
                  <a:pt x="390" y="159"/>
                  <a:pt x="390" y="257"/>
                  <a:pt x="328" y="319"/>
                </a:cubicBezTo>
                <a:cubicBezTo>
                  <a:pt x="311" y="337"/>
                  <a:pt x="274" y="355"/>
                  <a:pt x="248" y="355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93" y="408"/>
                  <a:pt x="337" y="381"/>
                  <a:pt x="364" y="355"/>
                </a:cubicBezTo>
                <a:cubicBezTo>
                  <a:pt x="443" y="275"/>
                  <a:pt x="443" y="142"/>
                  <a:pt x="372" y="62"/>
                </a:cubicBezTo>
                <a:cubicBezTo>
                  <a:pt x="417" y="18"/>
                  <a:pt x="417" y="18"/>
                  <a:pt x="417" y="18"/>
                </a:cubicBezTo>
                <a:lnTo>
                  <a:pt x="274" y="18"/>
                </a:lnTo>
                <a:close/>
              </a:path>
            </a:pathLst>
          </a:custGeom>
          <a:solidFill>
            <a:srgbClr val="0E91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4" y="2409102"/>
            <a:ext cx="965200" cy="7239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788405" y="1053755"/>
            <a:ext cx="923827" cy="0"/>
          </a:xfrm>
          <a:prstGeom prst="line">
            <a:avLst/>
          </a:prstGeom>
          <a:ln w="57150">
            <a:solidFill>
              <a:srgbClr val="0E91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8737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 animBg="1"/>
      <p:bldP spid="1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Blue">
      <a:dk1>
        <a:srgbClr val="95A5A6"/>
      </a:dk1>
      <a:lt1>
        <a:sysClr val="window" lastClr="FFFFFF"/>
      </a:lt1>
      <a:dk2>
        <a:srgbClr val="14405C"/>
      </a:dk2>
      <a:lt2>
        <a:srgbClr val="F2F2F2"/>
      </a:lt2>
      <a:accent1>
        <a:srgbClr val="2980B9"/>
      </a:accent1>
      <a:accent2>
        <a:srgbClr val="15405B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Blue">
      <a:dk1>
        <a:srgbClr val="95A5A6"/>
      </a:dk1>
      <a:lt1>
        <a:sysClr val="window" lastClr="FFFFFF"/>
      </a:lt1>
      <a:dk2>
        <a:srgbClr val="14405C"/>
      </a:dk2>
      <a:lt2>
        <a:srgbClr val="F2F2F2"/>
      </a:lt2>
      <a:accent1>
        <a:srgbClr val="2980B9"/>
      </a:accent1>
      <a:accent2>
        <a:srgbClr val="15405B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Belize Hole Light">
      <a:dk1>
        <a:srgbClr val="737572"/>
      </a:dk1>
      <a:lt1>
        <a:sysClr val="window" lastClr="FFFFFF"/>
      </a:lt1>
      <a:dk2>
        <a:srgbClr val="216BA9"/>
      </a:dk2>
      <a:lt2>
        <a:srgbClr val="FFFFFF"/>
      </a:lt2>
      <a:accent1>
        <a:srgbClr val="216BA9"/>
      </a:accent1>
      <a:accent2>
        <a:srgbClr val="7C8185"/>
      </a:accent2>
      <a:accent3>
        <a:srgbClr val="216BA9"/>
      </a:accent3>
      <a:accent4>
        <a:srgbClr val="7C8185"/>
      </a:accent4>
      <a:accent5>
        <a:srgbClr val="216BA9"/>
      </a:accent5>
      <a:accent6>
        <a:srgbClr val="7C8185"/>
      </a:accent6>
      <a:hlink>
        <a:srgbClr val="216BA9"/>
      </a:hlink>
      <a:folHlink>
        <a:srgbClr val="3B73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3_Office Theme">
  <a:themeElements>
    <a:clrScheme name="Blue">
      <a:dk1>
        <a:srgbClr val="95A5A6"/>
      </a:dk1>
      <a:lt1>
        <a:sysClr val="window" lastClr="FFFFFF"/>
      </a:lt1>
      <a:dk2>
        <a:srgbClr val="14405C"/>
      </a:dk2>
      <a:lt2>
        <a:srgbClr val="F2F2F2"/>
      </a:lt2>
      <a:accent1>
        <a:srgbClr val="2980B9"/>
      </a:accent1>
      <a:accent2>
        <a:srgbClr val="15405B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Blue Ready">
      <a:dk1>
        <a:sysClr val="windowText" lastClr="000000"/>
      </a:dk1>
      <a:lt1>
        <a:sysClr val="window" lastClr="FFFFFF"/>
      </a:lt1>
      <a:dk2>
        <a:srgbClr val="797979"/>
      </a:dk2>
      <a:lt2>
        <a:srgbClr val="43B4E3"/>
      </a:lt2>
      <a:accent1>
        <a:srgbClr val="16527E"/>
      </a:accent1>
      <a:accent2>
        <a:srgbClr val="217EC1"/>
      </a:accent2>
      <a:accent3>
        <a:srgbClr val="3CABE9"/>
      </a:accent3>
      <a:accent4>
        <a:srgbClr val="8ACDF0"/>
      </a:accent4>
      <a:accent5>
        <a:srgbClr val="D9EFF9"/>
      </a:accent5>
      <a:accent6>
        <a:srgbClr val="C7C7C7"/>
      </a:accent6>
      <a:hlink>
        <a:srgbClr val="169EBE"/>
      </a:hlink>
      <a:folHlink>
        <a:srgbClr val="1CD1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ue">
    <a:dk1>
      <a:srgbClr val="000000"/>
    </a:dk1>
    <a:lt1>
      <a:srgbClr val="FFFFFF"/>
    </a:lt1>
    <a:dk2>
      <a:srgbClr val="282828"/>
    </a:dk2>
    <a:lt2>
      <a:srgbClr val="D4D4D4"/>
    </a:lt2>
    <a:accent1>
      <a:srgbClr val="A6A6A6"/>
    </a:accent1>
    <a:accent2>
      <a:srgbClr val="7E7E7E"/>
    </a:accent2>
    <a:accent3>
      <a:srgbClr val="595959"/>
    </a:accent3>
    <a:accent4>
      <a:srgbClr val="404040"/>
    </a:accent4>
    <a:accent5>
      <a:srgbClr val="262626"/>
    </a:accent5>
    <a:accent6>
      <a:srgbClr val="118CE7"/>
    </a:accent6>
    <a:hlink>
      <a:srgbClr val="118BE6"/>
    </a:hlink>
    <a:folHlink>
      <a:srgbClr val="969696"/>
    </a:folHlink>
  </a:clrScheme>
  <a:fontScheme name="Custom 2">
    <a:majorFont>
      <a:latin typeface="Roboto medium"/>
      <a:ea typeface=""/>
      <a:cs typeface=""/>
    </a:majorFont>
    <a:minorFont>
      <a:latin typeface="Roboto 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991</Words>
  <Application>Microsoft Office PowerPoint</Application>
  <PresentationFormat>Widescreen</PresentationFormat>
  <Paragraphs>226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31</vt:i4>
      </vt:variant>
    </vt:vector>
  </HeadingPairs>
  <TitlesOfParts>
    <vt:vector size="65" baseType="lpstr">
      <vt:lpstr>Arial</vt:lpstr>
      <vt:lpstr>Calibri</vt:lpstr>
      <vt:lpstr>Calibri Light</vt:lpstr>
      <vt:lpstr>FontAwesome</vt:lpstr>
      <vt:lpstr>Gill Sans</vt:lpstr>
      <vt:lpstr>Lato</vt:lpstr>
      <vt:lpstr>Lato Light</vt:lpstr>
      <vt:lpstr>Lato Regular</vt:lpstr>
      <vt:lpstr>Leelawadee</vt:lpstr>
      <vt:lpstr>Novecento sans wide Book</vt:lpstr>
      <vt:lpstr>Open Sans</vt:lpstr>
      <vt:lpstr>Open Sans Light</vt:lpstr>
      <vt:lpstr>Raleway</vt:lpstr>
      <vt:lpstr>Raleway Light</vt:lpstr>
      <vt:lpstr>Raleway Regular</vt:lpstr>
      <vt:lpstr>Roboto Black</vt:lpstr>
      <vt:lpstr>Roboto Light</vt:lpstr>
      <vt:lpstr>Roboto Light</vt:lpstr>
      <vt:lpstr>Roboto medium</vt:lpstr>
      <vt:lpstr>Roboto medium</vt:lpstr>
      <vt:lpstr>Source Sans Pro</vt:lpstr>
      <vt:lpstr>Source Sans Pro ExtraLight</vt:lpstr>
      <vt:lpstr>Source Sans Pro Light</vt:lpstr>
      <vt:lpstr>Office Theme</vt:lpstr>
      <vt:lpstr>1_Office Theme</vt:lpstr>
      <vt:lpstr>Master</vt:lpstr>
      <vt:lpstr>2_Office Theme</vt:lpstr>
      <vt:lpstr>13_Office Theme</vt:lpstr>
      <vt:lpstr>5_Office Theme</vt:lpstr>
      <vt:lpstr>1_Master</vt:lpstr>
      <vt:lpstr>6_Office Theme</vt:lpstr>
      <vt:lpstr>3_Master</vt:lpstr>
      <vt:lpstr>8_Office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 Pay Enrolment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Biometric They think Secure</vt:lpstr>
      <vt:lpstr>Customer Preference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</dc:creator>
  <cp:lastModifiedBy>Cj</cp:lastModifiedBy>
  <cp:revision>643</cp:revision>
  <dcterms:created xsi:type="dcterms:W3CDTF">2016-10-26T06:53:59Z</dcterms:created>
  <dcterms:modified xsi:type="dcterms:W3CDTF">2016-11-02T05:54:32Z</dcterms:modified>
</cp:coreProperties>
</file>