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60" r:id="rId2"/>
  </p:sldMasterIdLst>
  <p:notesMasterIdLst>
    <p:notesMasterId r:id="rId36"/>
  </p:notesMasterIdLst>
  <p:sldIdLst>
    <p:sldId id="256" r:id="rId3"/>
    <p:sldId id="287" r:id="rId4"/>
    <p:sldId id="285" r:id="rId5"/>
    <p:sldId id="284" r:id="rId6"/>
    <p:sldId id="288" r:id="rId7"/>
    <p:sldId id="298" r:id="rId8"/>
    <p:sldId id="297" r:id="rId9"/>
    <p:sldId id="296" r:id="rId10"/>
    <p:sldId id="292" r:id="rId11"/>
    <p:sldId id="303" r:id="rId12"/>
    <p:sldId id="304" r:id="rId13"/>
    <p:sldId id="305" r:id="rId14"/>
    <p:sldId id="309" r:id="rId15"/>
    <p:sldId id="301" r:id="rId16"/>
    <p:sldId id="310" r:id="rId17"/>
    <p:sldId id="313" r:id="rId18"/>
    <p:sldId id="331" r:id="rId19"/>
    <p:sldId id="317" r:id="rId20"/>
    <p:sldId id="321" r:id="rId21"/>
    <p:sldId id="322" r:id="rId22"/>
    <p:sldId id="318" r:id="rId23"/>
    <p:sldId id="314" r:id="rId24"/>
    <p:sldId id="316" r:id="rId25"/>
    <p:sldId id="319" r:id="rId26"/>
    <p:sldId id="320" r:id="rId27"/>
    <p:sldId id="315" r:id="rId28"/>
    <p:sldId id="330" r:id="rId29"/>
    <p:sldId id="329" r:id="rId30"/>
    <p:sldId id="326" r:id="rId31"/>
    <p:sldId id="307" r:id="rId32"/>
    <p:sldId id="323" r:id="rId33"/>
    <p:sldId id="328" r:id="rId34"/>
    <p:sldId id="327" r:id="rId3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Hind" panose="020B0604020202020204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F30"/>
    <a:srgbClr val="404040"/>
    <a:srgbClr val="56AEB2"/>
    <a:srgbClr val="F8947A"/>
    <a:srgbClr val="F1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4647C8-2DCE-494C-81E8-19E4F3D12DFB}">
  <a:tblStyle styleId="{E64647C8-2DCE-494C-81E8-19E4F3D12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0" autoAdjust="0"/>
    <p:restoredTop sz="95352" autoAdjust="0"/>
  </p:normalViewPr>
  <p:slideViewPr>
    <p:cSldViewPr snapToGrid="0">
      <p:cViewPr varScale="1">
        <p:scale>
          <a:sx n="133" d="100"/>
          <a:sy n="133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8634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37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93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25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033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03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668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238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29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2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649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55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753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927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796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185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388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642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786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5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583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272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55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83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03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62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42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454F37B-A721-4C4A-8035-57D5B951B319}" type="slidenum">
              <a:rPr lang="en-IN" smtClean="0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en-IN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522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6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8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6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31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3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7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defRPr b="1" i="1"/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/>
          </a:p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rot="-5400000" flipH="1">
            <a:off x="-358985" y="3663618"/>
            <a:ext cx="1838515" cy="1120554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57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8411" y="469389"/>
            <a:ext cx="8178929" cy="228467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500" kern="0" spc="113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636687" y="4727293"/>
            <a:ext cx="257283" cy="2240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3675" y="4693307"/>
            <a:ext cx="323309" cy="29181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5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09827" y="4746880"/>
            <a:ext cx="117371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750" b="0" dirty="0" err="1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750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75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7936" y="311571"/>
            <a:ext cx="8178929" cy="11705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750" kern="0" spc="15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87936" y="762001"/>
            <a:ext cx="479819" cy="342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013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4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7" r:id="rId4"/>
    <p:sldLayoutId id="2147483659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4FF0-7312-4FE2-8C1D-250F8DD67C65}" type="datetimeFigureOut">
              <a:rPr lang="en-IN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26-10-2017</a:t>
            </a:fld>
            <a:endParaRPr lang="en-IN" kern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kern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F642-A210-4B37-B219-ED7439427E31}" type="slidenum">
              <a:rPr lang="en-IN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‹#›</a:t>
            </a:fld>
            <a:endParaRPr lang="en-IN" kern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433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Kotlin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43" y="2159047"/>
            <a:ext cx="665186" cy="665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161379" y="2161800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92D050"/>
                </a:solidFill>
                <a:latin typeface="Hind" panose="020B0604020202020204" charset="0"/>
                <a:cs typeface="Hind" panose="020B0604020202020204" charset="0"/>
              </a:rPr>
              <a:t>Kotlin</a:t>
            </a: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 is 100% interoperable with </a:t>
            </a:r>
            <a:r>
              <a:rPr lang="en-US" b="0" i="0" dirty="0" smtClean="0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Java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Kotlin compiles to </a:t>
            </a:r>
            <a:r>
              <a:rPr lang="en-US" b="0" i="0" dirty="0" smtClean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.class</a:t>
            </a:r>
            <a:endParaRPr lang="en-US" b="0" i="0" dirty="0">
              <a:solidFill>
                <a:srgbClr val="FFFF0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Java is 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old on </a:t>
            </a:r>
            <a:r>
              <a:rPr lang="en-US" b="0" i="0" dirty="0" smtClean="0">
                <a:solidFill>
                  <a:srgbClr val="92D050"/>
                </a:solidFill>
                <a:latin typeface="Hind" panose="020B0604020202020204" charset="0"/>
                <a:cs typeface="Hind" panose="020B0604020202020204" charset="0"/>
              </a:rPr>
              <a:t>Android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. Kotlin, </a:t>
            </a: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It's </a:t>
            </a:r>
            <a:r>
              <a:rPr lang="en-US" b="0" i="0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unashamed</a:t>
            </a:r>
          </a:p>
        </p:txBody>
      </p:sp>
    </p:spTree>
    <p:extLst>
      <p:ext uri="{BB962C8B-B14F-4D97-AF65-F5344CB8AC3E}">
        <p14:creationId xmlns:p14="http://schemas.microsoft.com/office/powerpoint/2010/main" val="7072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Kotlin is </a:t>
            </a:r>
            <a:r>
              <a:rPr lang="en-US" b="0" i="0" dirty="0">
                <a:solidFill>
                  <a:srgbClr val="92D050"/>
                </a:solidFill>
                <a:latin typeface="Hind" panose="020B0604020202020204" charset="0"/>
                <a:cs typeface="Hind" panose="020B0604020202020204" charset="0"/>
              </a:rPr>
              <a:t>multi-platform</a:t>
            </a: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 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&amp; supports </a:t>
            </a:r>
            <a:r>
              <a:rPr lang="en-US" b="0" i="0" dirty="0" smtClean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Scripting</a:t>
            </a:r>
            <a:endParaRPr lang="en-US" b="0" i="0" dirty="0">
              <a:solidFill>
                <a:srgbClr val="FFFF0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The 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Kotlin is </a:t>
            </a:r>
            <a:r>
              <a:rPr lang="en-US" b="0" i="0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easy to learn</a:t>
            </a: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, especially for Java 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developer</a:t>
            </a:r>
            <a:endParaRPr lang="en-US" b="0" i="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1672075" y="2399779"/>
            <a:ext cx="56351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Tools</a:t>
            </a:r>
            <a:r>
              <a:rPr lang="en" sz="7200" dirty="0"/>
              <a:t/>
            </a:r>
            <a:br>
              <a:rPr lang="en" sz="7200" dirty="0"/>
            </a:br>
            <a:r>
              <a:rPr lang="en" sz="7200" dirty="0" smtClean="0"/>
              <a:t>&amp; Support</a:t>
            </a:r>
            <a:endParaRPr lang="en" sz="7200" dirty="0"/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4294967295"/>
          </p:nvPr>
        </p:nvSpPr>
        <p:spPr>
          <a:xfrm>
            <a:off x="1672075" y="3558508"/>
            <a:ext cx="5635199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It’s really important and worlds best IDE Company is backing us.</a:t>
            </a:r>
            <a:endParaRPr lang="e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5" y="326572"/>
            <a:ext cx="2016582" cy="20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Kotlin Sits on the Shoulders of </a:t>
            </a:r>
            <a:r>
              <a:rPr lang="en-US" b="0" i="0" dirty="0">
                <a:solidFill>
                  <a:srgbClr val="92D050"/>
                </a:solidFill>
                <a:latin typeface="Hind" panose="020B0604020202020204" charset="0"/>
                <a:cs typeface="Hind" panose="020B0604020202020204" charset="0"/>
              </a:rPr>
              <a:t>Giants</a:t>
            </a:r>
          </a:p>
        </p:txBody>
      </p:sp>
    </p:spTree>
    <p:extLst>
      <p:ext uri="{BB962C8B-B14F-4D97-AF65-F5344CB8AC3E}">
        <p14:creationId xmlns:p14="http://schemas.microsoft.com/office/powerpoint/2010/main" val="32209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89"/>
            <a:ext cx="9144000" cy="50093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1806" y="320856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1EFF0"/>
                </a:solidFill>
                <a:latin typeface="Hind" panose="020B0604020202020204" charset="0"/>
                <a:cs typeface="Hind" panose="020B0604020202020204" charset="0"/>
              </a:rPr>
              <a:t>Key difference</a:t>
            </a:r>
            <a:endParaRPr lang="en-US" sz="1800" dirty="0">
              <a:solidFill>
                <a:srgbClr val="F1EFF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5" name="Shape 177"/>
          <p:cNvSpPr txBox="1">
            <a:spLocks noGrp="1"/>
          </p:cNvSpPr>
          <p:nvPr>
            <p:ph type="body" idx="1"/>
          </p:nvPr>
        </p:nvSpPr>
        <p:spPr>
          <a:xfrm>
            <a:off x="2103211" y="3577894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With Kotlin write </a:t>
            </a:r>
            <a:r>
              <a:rPr lang="en-US" b="0" i="0" dirty="0">
                <a:solidFill>
                  <a:srgbClr val="92D050"/>
                </a:solidFill>
                <a:latin typeface="Hind" panose="020B0604020202020204" charset="0"/>
                <a:cs typeface="Hind" panose="020B0604020202020204" charset="0"/>
              </a:rPr>
              <a:t>less code</a:t>
            </a: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, be 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happy</a:t>
            </a:r>
            <a:endParaRPr lang="en-US" b="0" i="0" dirty="0">
              <a:solidFill>
                <a:srgbClr val="FFFF0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193017" y="2088321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No </a:t>
            </a:r>
            <a:r>
              <a:rPr lang="en-US" b="0" i="0" dirty="0" smtClean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Static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 and </a:t>
            </a:r>
            <a:r>
              <a:rPr lang="en-US" b="0" i="0" dirty="0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Primitive 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Types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92D050"/>
                </a:solidFill>
                <a:latin typeface="Hind" panose="020B0604020202020204" charset="0"/>
                <a:cs typeface="Hind" panose="020B0604020202020204" charset="0"/>
              </a:rPr>
              <a:t>;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 is optional</a:t>
            </a:r>
            <a:endParaRPr lang="en-US" b="0" i="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Kotlin</a:t>
            </a:r>
            <a:endParaRPr lang="en" sz="6000" dirty="0"/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-US" b="1" dirty="0" smtClean="0">
                <a:solidFill>
                  <a:srgbClr val="33CCFF"/>
                </a:solidFill>
              </a:rPr>
              <a:t>100</a:t>
            </a:r>
            <a:r>
              <a:rPr lang="en-US" b="1" dirty="0">
                <a:solidFill>
                  <a:srgbClr val="33CCFF"/>
                </a:solidFill>
              </a:rPr>
              <a:t>% </a:t>
            </a:r>
            <a:r>
              <a:rPr lang="en-US" b="1" dirty="0" smtClean="0">
                <a:solidFill>
                  <a:srgbClr val="33CCFF"/>
                </a:solidFill>
              </a:rPr>
              <a:t>JVM compatible</a:t>
            </a:r>
            <a:endParaRPr lang="en" b="1" dirty="0">
              <a:solidFill>
                <a:srgbClr val="33CC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600" dirty="0"/>
              <a:t>Statically typed programming </a:t>
            </a:r>
            <a:r>
              <a:rPr lang="en-US" sz="1600" dirty="0" smtClean="0"/>
              <a:t>language</a:t>
            </a:r>
            <a:r>
              <a:rPr lang="en" sz="1600" dirty="0" smtClean="0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600" dirty="0" smtClean="0"/>
              <a:t>Blend of the best features in all languages</a:t>
            </a:r>
            <a:endParaRPr lang="en" sz="1600" dirty="0"/>
          </a:p>
        </p:txBody>
      </p:sp>
      <p:pic>
        <p:nvPicPr>
          <p:cNvPr id="166" name="Shape 166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601315" y="4551528"/>
            <a:ext cx="226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- Am I </a:t>
            </a:r>
            <a:r>
              <a:rPr lang="en-US" b="1" i="1" dirty="0" smtClean="0">
                <a:solidFill>
                  <a:schemeClr val="accent1"/>
                </a:solidFill>
                <a:latin typeface="Hind" panose="020B0604020202020204" charset="0"/>
                <a:cs typeface="Hind" panose="020B0604020202020204" charset="0"/>
              </a:rPr>
              <a:t>just</a:t>
            </a:r>
            <a:r>
              <a:rPr lang="en-US" b="1" i="1" dirty="0" smtClean="0">
                <a:solidFill>
                  <a:schemeClr val="accent1"/>
                </a:solidFill>
              </a:rPr>
              <a:t> another one ?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193017" y="2088321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Data 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Class are Java </a:t>
            </a:r>
            <a:r>
              <a:rPr lang="en-US" b="0" i="0" dirty="0" smtClean="0">
                <a:solidFill>
                  <a:srgbClr val="92D050"/>
                </a:solidFill>
                <a:latin typeface="Hind" panose="020B0604020202020204" charset="0"/>
                <a:cs typeface="Hind" panose="020B0604020202020204" charset="0"/>
              </a:rPr>
              <a:t>Pojo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 &amp; Deep cloning is free</a:t>
            </a:r>
            <a:endParaRPr lang="en-US" b="0" i="0" dirty="0">
              <a:solidFill>
                <a:srgbClr val="FFFF0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2" y="0"/>
            <a:ext cx="62032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4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111374" y="551903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Named and Default </a:t>
            </a:r>
            <a:r>
              <a:rPr lang="en-US" i="0" dirty="0" err="1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Params</a:t>
            </a:r>
            <a:endParaRPr lang="en-US" i="0" dirty="0">
              <a:solidFill>
                <a:srgbClr val="FFFF0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674" y="1600199"/>
            <a:ext cx="63754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fun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named(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:String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"Success",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:Int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200)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	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message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message,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621" y="2853418"/>
            <a:ext cx="5303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named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named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("Failed");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named(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 500)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621" y="3935187"/>
            <a:ext cx="29915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Success, </a:t>
            </a:r>
            <a:r>
              <a:rPr lang="en-US" dirty="0" err="1">
                <a:solidFill>
                  <a:schemeClr val="bg1"/>
                </a:solidFill>
              </a:rPr>
              <a:t>statusCode</a:t>
            </a:r>
            <a:r>
              <a:rPr lang="en-US" dirty="0">
                <a:solidFill>
                  <a:schemeClr val="bg1"/>
                </a:solidFill>
              </a:rPr>
              <a:t> 200</a:t>
            </a:r>
          </a:p>
          <a:p>
            <a:r>
              <a:rPr lang="en-US" dirty="0">
                <a:solidFill>
                  <a:schemeClr val="bg1"/>
                </a:solidFill>
              </a:rPr>
              <a:t>message Failed, </a:t>
            </a:r>
            <a:r>
              <a:rPr lang="en-US" dirty="0" err="1">
                <a:solidFill>
                  <a:schemeClr val="bg1"/>
                </a:solidFill>
              </a:rPr>
              <a:t>statusCode</a:t>
            </a:r>
            <a:r>
              <a:rPr lang="en-US" dirty="0">
                <a:solidFill>
                  <a:schemeClr val="bg1"/>
                </a:solidFill>
              </a:rPr>
              <a:t> 200</a:t>
            </a:r>
          </a:p>
          <a:p>
            <a:r>
              <a:rPr lang="en-US" dirty="0">
                <a:solidFill>
                  <a:schemeClr val="bg1"/>
                </a:solidFill>
              </a:rPr>
              <a:t>message Success, </a:t>
            </a:r>
            <a:r>
              <a:rPr lang="en-US" dirty="0" err="1">
                <a:solidFill>
                  <a:schemeClr val="bg1"/>
                </a:solidFill>
              </a:rPr>
              <a:t>statusCode</a:t>
            </a:r>
            <a:r>
              <a:rPr lang="en-US" dirty="0">
                <a:solidFill>
                  <a:schemeClr val="bg1"/>
                </a:solidFill>
              </a:rPr>
              <a:t> 500</a:t>
            </a:r>
          </a:p>
        </p:txBody>
      </p:sp>
    </p:spTree>
    <p:extLst>
      <p:ext uri="{BB962C8B-B14F-4D97-AF65-F5344CB8AC3E}">
        <p14:creationId xmlns:p14="http://schemas.microsoft.com/office/powerpoint/2010/main" val="18232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 err="1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Extention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 Functions</a:t>
            </a:r>
            <a:endParaRPr lang="en-US" b="0" i="0" dirty="0">
              <a:solidFill>
                <a:srgbClr val="FFFF0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6AEB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352425"/>
            <a:ext cx="60769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 err="1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Lamda</a:t>
            </a:r>
            <a:r>
              <a:rPr lang="en-US" b="0" i="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 &amp; Streams &amp; Others</a:t>
            </a:r>
            <a:endParaRPr lang="en-US" b="0" i="0" dirty="0">
              <a:solidFill>
                <a:srgbClr val="FFFF0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61" y="617306"/>
            <a:ext cx="2426992" cy="2630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78" y="2693257"/>
            <a:ext cx="777040" cy="777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60" y="1635996"/>
            <a:ext cx="777040" cy="777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91" y="2700051"/>
            <a:ext cx="770246" cy="770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05" y="3498061"/>
            <a:ext cx="771099" cy="771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8" y="3498061"/>
            <a:ext cx="771099" cy="771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86" y="1932736"/>
            <a:ext cx="771099" cy="771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91" y="3477091"/>
            <a:ext cx="777040" cy="7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997074" y="2137307"/>
            <a:ext cx="5146675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It makes Android development </a:t>
            </a:r>
            <a:r>
              <a:rPr lang="en-US" b="0" i="0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much easier </a:t>
            </a: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with</a:t>
            </a:r>
            <a:r>
              <a:rPr lang="en-US" b="0" i="0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 simplified API</a:t>
            </a:r>
          </a:p>
        </p:txBody>
      </p:sp>
    </p:spTree>
    <p:extLst>
      <p:ext uri="{BB962C8B-B14F-4D97-AF65-F5344CB8AC3E}">
        <p14:creationId xmlns:p14="http://schemas.microsoft.com/office/powerpoint/2010/main" val="41722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5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8947A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997074" y="2137307"/>
            <a:ext cx="5146675" cy="81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It makes Android development </a:t>
            </a:r>
            <a:r>
              <a:rPr lang="en-US" b="0" i="0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much </a:t>
            </a:r>
            <a:r>
              <a:rPr lang="en-US" b="0" i="0" dirty="0" smtClean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easier</a:t>
            </a:r>
            <a:endParaRPr lang="en-US" b="0" i="0" dirty="0">
              <a:solidFill>
                <a:srgbClr val="FFFF0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6" y="0"/>
            <a:ext cx="81031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srikrishna.s@sella.it</a:t>
            </a:r>
            <a:endParaRPr lang="en" sz="1800" dirty="0"/>
          </a:p>
        </p:txBody>
      </p:sp>
      <p:pic>
        <p:nvPicPr>
          <p:cNvPr id="338" name="Shape 3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1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Why</a:t>
            </a:r>
            <a:r>
              <a:rPr lang="en" sz="7200" dirty="0"/>
              <a:t/>
            </a:r>
            <a:br>
              <a:rPr lang="en" sz="7200" dirty="0"/>
            </a:br>
            <a:r>
              <a:rPr lang="en" sz="7200" dirty="0" smtClean="0"/>
              <a:t>Kotlin now ?</a:t>
            </a:r>
            <a:endParaRPr lang="en" sz="7200" dirty="0"/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1"/>
            <a:ext cx="5635199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JetBrains has there own needs and now we have our own </a:t>
            </a:r>
            <a:endParaRPr lang="en" dirty="0"/>
          </a:p>
        </p:txBody>
      </p:sp>
      <p:sp>
        <p:nvSpPr>
          <p:cNvPr id="190" name="Shape 190"/>
          <p:cNvSpPr/>
          <p:nvPr/>
        </p:nvSpPr>
        <p:spPr>
          <a:xfrm>
            <a:off x="5066646" y="717180"/>
            <a:ext cx="275620" cy="2631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1" name="Shape 191"/>
          <p:cNvGrpSpPr/>
          <p:nvPr/>
        </p:nvGrpSpPr>
        <p:grpSpPr>
          <a:xfrm>
            <a:off x="5424461" y="487506"/>
            <a:ext cx="1333297" cy="1333379"/>
            <a:chOff x="6654650" y="3665275"/>
            <a:chExt cx="409100" cy="409125"/>
          </a:xfrm>
        </p:grpSpPr>
        <p:sp>
          <p:nvSpPr>
            <p:cNvPr id="192" name="Shape 19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4582486" y="1550339"/>
            <a:ext cx="484172" cy="484199"/>
            <a:chOff x="570875" y="4322250"/>
            <a:chExt cx="443300" cy="443325"/>
          </a:xfrm>
        </p:grpSpPr>
        <p:sp>
          <p:nvSpPr>
            <p:cNvPr id="195" name="Shape 19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9" name="Shape 199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 rot="-931596">
            <a:off x="6258096" y="1950627"/>
            <a:ext cx="186410" cy="17799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5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1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CC00"/>
                </a:solidFill>
              </a:rPr>
              <a:t>Productivity</a:t>
            </a:r>
            <a:endParaRPr lang="en" sz="7200" dirty="0">
              <a:solidFill>
                <a:srgbClr val="FFCC00"/>
              </a:solidFill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199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Total success!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1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66"/>
                </a:solidFill>
              </a:rPr>
              <a:t>Reputation</a:t>
            </a:r>
            <a:endParaRPr lang="en" sz="7200" dirty="0">
              <a:solidFill>
                <a:srgbClr val="FF0066"/>
              </a:solidFill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199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And a lot of users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6"/>
            <a:ext cx="60341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7200" dirty="0" smtClean="0">
                <a:solidFill>
                  <a:srgbClr val="FF6600"/>
                </a:solidFill>
              </a:rPr>
              <a:t>IDE Sales</a:t>
            </a:r>
            <a:endParaRPr lang="en" sz="4800" dirty="0">
              <a:solidFill>
                <a:srgbClr val="FF66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4"/>
            <a:ext cx="6034199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That’s a lot of </a:t>
            </a:r>
            <a:r>
              <a:rPr lang="en" sz="1800" dirty="0" smtClean="0"/>
              <a:t>money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2009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41F3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702"/>
            <a:ext cx="9144000" cy="4334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599" y="195943"/>
            <a:ext cx="6218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Google </a:t>
            </a:r>
            <a:r>
              <a:rPr lang="en-US" sz="2400" b="1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makes Kotlin a first-class </a:t>
            </a:r>
            <a:r>
              <a:rPr lang="en-US" sz="2400" b="1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language </a:t>
            </a:r>
            <a:endParaRPr lang="en-US" sz="2400" b="1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endParaRPr lang="en-US" sz="2400" b="1" dirty="0"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278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37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9144000" cy="515405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kern="12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0 h 3729789"/>
              <a:gd name="connsiteX0" fmla="*/ 0 w 12192000"/>
              <a:gd name="connsiteY0" fmla="*/ 3192379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3192379 h 37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729789">
                <a:moveTo>
                  <a:pt x="0" y="3192379"/>
                </a:moveTo>
                <a:lnTo>
                  <a:pt x="12192000" y="0"/>
                </a:lnTo>
                <a:lnTo>
                  <a:pt x="12192000" y="3729789"/>
                </a:lnTo>
                <a:lnTo>
                  <a:pt x="0" y="3729789"/>
                </a:lnTo>
                <a:lnTo>
                  <a:pt x="0" y="3192379"/>
                </a:lnTo>
                <a:close/>
              </a:path>
            </a:pathLst>
          </a:custGeom>
          <a:solidFill>
            <a:srgbClr val="1996A3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kern="1200">
              <a:solidFill>
                <a:prstClr val="white"/>
              </a:solidFill>
            </a:endParaRPr>
          </a:p>
        </p:txBody>
      </p:sp>
      <p:sp>
        <p:nvSpPr>
          <p:cNvPr id="25" name="Rectangle 23"/>
          <p:cNvSpPr/>
          <p:nvPr/>
        </p:nvSpPr>
        <p:spPr>
          <a:xfrm>
            <a:off x="-9672" y="2737257"/>
            <a:ext cx="9144000" cy="2436868"/>
          </a:xfrm>
          <a:custGeom>
            <a:avLst/>
            <a:gdLst>
              <a:gd name="connsiteX0" fmla="*/ 0 w 12192000"/>
              <a:gd name="connsiteY0" fmla="*/ 0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0 h 3729789"/>
              <a:gd name="connsiteX0" fmla="*/ 0 w 12192000"/>
              <a:gd name="connsiteY0" fmla="*/ 3192379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3192379 h 37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729789">
                <a:moveTo>
                  <a:pt x="0" y="3192379"/>
                </a:moveTo>
                <a:lnTo>
                  <a:pt x="12192000" y="0"/>
                </a:lnTo>
                <a:lnTo>
                  <a:pt x="12192000" y="3729789"/>
                </a:lnTo>
                <a:lnTo>
                  <a:pt x="0" y="3729789"/>
                </a:lnTo>
                <a:lnTo>
                  <a:pt x="0" y="3192379"/>
                </a:lnTo>
                <a:close/>
              </a:path>
            </a:pathLst>
          </a:cu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kern="1200">
              <a:solidFill>
                <a:prstClr val="white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 flipV="1">
            <a:off x="-9672" y="925"/>
            <a:ext cx="4858398" cy="5142575"/>
          </a:xfrm>
          <a:prstGeom prst="triangle">
            <a:avLst>
              <a:gd name="adj" fmla="val 0"/>
            </a:avLst>
          </a:prstGeom>
          <a:solidFill>
            <a:srgbClr val="00B0F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kern="12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58000" y="3366670"/>
            <a:ext cx="1941341" cy="1603716"/>
            <a:chOff x="9143999" y="2868637"/>
            <a:chExt cx="2588455" cy="2138288"/>
          </a:xfrm>
        </p:grpSpPr>
        <p:sp>
          <p:nvSpPr>
            <p:cNvPr id="9" name="Rectangle 8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kern="12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kern="12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84813" y="3280968"/>
            <a:ext cx="1560085" cy="1219849"/>
            <a:chOff x="9143999" y="2868637"/>
            <a:chExt cx="2588455" cy="2138288"/>
          </a:xfrm>
        </p:grpSpPr>
        <p:sp>
          <p:nvSpPr>
            <p:cNvPr id="14" name="Rectangle 13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kern="12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kern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9369" y="441375"/>
            <a:ext cx="3171507" cy="2302705"/>
            <a:chOff x="9143999" y="2868637"/>
            <a:chExt cx="2588455" cy="2138288"/>
          </a:xfrm>
        </p:grpSpPr>
        <p:sp>
          <p:nvSpPr>
            <p:cNvPr id="18" name="Rectangle 17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kern="12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kern="120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kern="1200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750423" y="1239715"/>
            <a:ext cx="4395275" cy="2416127"/>
          </a:xfrm>
          <a:custGeom>
            <a:avLst/>
            <a:gdLst>
              <a:gd name="connsiteX0" fmla="*/ 0 w 5537767"/>
              <a:gd name="connsiteY0" fmla="*/ 0 h 3207434"/>
              <a:gd name="connsiteX1" fmla="*/ 5537767 w 5537767"/>
              <a:gd name="connsiteY1" fmla="*/ 0 h 3207434"/>
              <a:gd name="connsiteX2" fmla="*/ 5537767 w 5537767"/>
              <a:gd name="connsiteY2" fmla="*/ 3207434 h 3207434"/>
              <a:gd name="connsiteX3" fmla="*/ 0 w 5537767"/>
              <a:gd name="connsiteY3" fmla="*/ 3207434 h 3207434"/>
              <a:gd name="connsiteX4" fmla="*/ 0 w 5537767"/>
              <a:gd name="connsiteY4" fmla="*/ 0 h 3207434"/>
              <a:gd name="connsiteX0" fmla="*/ 281353 w 5537767"/>
              <a:gd name="connsiteY0" fmla="*/ 0 h 3221502"/>
              <a:gd name="connsiteX1" fmla="*/ 5537767 w 5537767"/>
              <a:gd name="connsiteY1" fmla="*/ 14068 h 3221502"/>
              <a:gd name="connsiteX2" fmla="*/ 5537767 w 5537767"/>
              <a:gd name="connsiteY2" fmla="*/ 3221502 h 3221502"/>
              <a:gd name="connsiteX3" fmla="*/ 0 w 5537767"/>
              <a:gd name="connsiteY3" fmla="*/ 3221502 h 3221502"/>
              <a:gd name="connsiteX4" fmla="*/ 281353 w 5537767"/>
              <a:gd name="connsiteY4" fmla="*/ 0 h 322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7767" h="3221502">
                <a:moveTo>
                  <a:pt x="281353" y="0"/>
                </a:moveTo>
                <a:lnTo>
                  <a:pt x="5537767" y="14068"/>
                </a:lnTo>
                <a:lnTo>
                  <a:pt x="5537767" y="3221502"/>
                </a:lnTo>
                <a:lnTo>
                  <a:pt x="0" y="3221502"/>
                </a:lnTo>
                <a:lnTo>
                  <a:pt x="281353" y="0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kern="120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1239715"/>
            <a:ext cx="4758396" cy="2410852"/>
          </a:xfrm>
          <a:custGeom>
            <a:avLst/>
            <a:gdLst>
              <a:gd name="connsiteX0" fmla="*/ 0 w 5521168"/>
              <a:gd name="connsiteY0" fmla="*/ 0 h 3214469"/>
              <a:gd name="connsiteX1" fmla="*/ 5521168 w 5521168"/>
              <a:gd name="connsiteY1" fmla="*/ 0 h 3214469"/>
              <a:gd name="connsiteX2" fmla="*/ 5521168 w 5521168"/>
              <a:gd name="connsiteY2" fmla="*/ 3214469 h 3214469"/>
              <a:gd name="connsiteX3" fmla="*/ 0 w 5521168"/>
              <a:gd name="connsiteY3" fmla="*/ 3214469 h 3214469"/>
              <a:gd name="connsiteX4" fmla="*/ 0 w 5521168"/>
              <a:gd name="connsiteY4" fmla="*/ 0 h 3214469"/>
              <a:gd name="connsiteX0" fmla="*/ 0 w 5844725"/>
              <a:gd name="connsiteY0" fmla="*/ 28136 h 3242605"/>
              <a:gd name="connsiteX1" fmla="*/ 5844725 w 5844725"/>
              <a:gd name="connsiteY1" fmla="*/ 0 h 3242605"/>
              <a:gd name="connsiteX2" fmla="*/ 5521168 w 5844725"/>
              <a:gd name="connsiteY2" fmla="*/ 3242605 h 3242605"/>
              <a:gd name="connsiteX3" fmla="*/ 0 w 5844725"/>
              <a:gd name="connsiteY3" fmla="*/ 3242605 h 3242605"/>
              <a:gd name="connsiteX4" fmla="*/ 0 w 5844725"/>
              <a:gd name="connsiteY4" fmla="*/ 28136 h 324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4725" h="3242605">
                <a:moveTo>
                  <a:pt x="0" y="28136"/>
                </a:moveTo>
                <a:lnTo>
                  <a:pt x="5844725" y="0"/>
                </a:lnTo>
                <a:lnTo>
                  <a:pt x="5521168" y="3242605"/>
                </a:lnTo>
                <a:lnTo>
                  <a:pt x="0" y="3242605"/>
                </a:lnTo>
                <a:lnTo>
                  <a:pt x="0" y="2813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kern="12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7044" y="-5793"/>
            <a:ext cx="1286129" cy="5159843"/>
          </a:xfrm>
          <a:custGeom>
            <a:avLst/>
            <a:gdLst>
              <a:gd name="connsiteX0" fmla="*/ 0 w 351694"/>
              <a:gd name="connsiteY0" fmla="*/ 0 h 6858000"/>
              <a:gd name="connsiteX1" fmla="*/ 351694 w 351694"/>
              <a:gd name="connsiteY1" fmla="*/ 0 h 6858000"/>
              <a:gd name="connsiteX2" fmla="*/ 351694 w 351694"/>
              <a:gd name="connsiteY2" fmla="*/ 6858000 h 6858000"/>
              <a:gd name="connsiteX3" fmla="*/ 0 w 351694"/>
              <a:gd name="connsiteY3" fmla="*/ 6858000 h 6858000"/>
              <a:gd name="connsiteX4" fmla="*/ 0 w 351694"/>
              <a:gd name="connsiteY4" fmla="*/ 0 h 6858000"/>
              <a:gd name="connsiteX0" fmla="*/ 0 w 970673"/>
              <a:gd name="connsiteY0" fmla="*/ 0 h 6858000"/>
              <a:gd name="connsiteX1" fmla="*/ 970673 w 970673"/>
              <a:gd name="connsiteY1" fmla="*/ 28136 h 6858000"/>
              <a:gd name="connsiteX2" fmla="*/ 351694 w 970673"/>
              <a:gd name="connsiteY2" fmla="*/ 6858000 h 6858000"/>
              <a:gd name="connsiteX3" fmla="*/ 0 w 970673"/>
              <a:gd name="connsiteY3" fmla="*/ 6858000 h 6858000"/>
              <a:gd name="connsiteX4" fmla="*/ 0 w 970673"/>
              <a:gd name="connsiteY4" fmla="*/ 0 h 6858000"/>
              <a:gd name="connsiteX0" fmla="*/ 604911 w 970673"/>
              <a:gd name="connsiteY0" fmla="*/ 0 h 6843932"/>
              <a:gd name="connsiteX1" fmla="*/ 970673 w 970673"/>
              <a:gd name="connsiteY1" fmla="*/ 14068 h 6843932"/>
              <a:gd name="connsiteX2" fmla="*/ 351694 w 970673"/>
              <a:gd name="connsiteY2" fmla="*/ 6843932 h 6843932"/>
              <a:gd name="connsiteX3" fmla="*/ 0 w 970673"/>
              <a:gd name="connsiteY3" fmla="*/ 6843932 h 6843932"/>
              <a:gd name="connsiteX4" fmla="*/ 604911 w 970673"/>
              <a:gd name="connsiteY4" fmla="*/ 0 h 6843932"/>
              <a:gd name="connsiteX0" fmla="*/ 604911 w 976649"/>
              <a:gd name="connsiteY0" fmla="*/ 3861 h 6847793"/>
              <a:gd name="connsiteX1" fmla="*/ 976649 w 976649"/>
              <a:gd name="connsiteY1" fmla="*/ 0 h 6847793"/>
              <a:gd name="connsiteX2" fmla="*/ 351694 w 976649"/>
              <a:gd name="connsiteY2" fmla="*/ 6847793 h 6847793"/>
              <a:gd name="connsiteX3" fmla="*/ 0 w 976649"/>
              <a:gd name="connsiteY3" fmla="*/ 6847793 h 6847793"/>
              <a:gd name="connsiteX4" fmla="*/ 604911 w 976649"/>
              <a:gd name="connsiteY4" fmla="*/ 3861 h 6847793"/>
              <a:gd name="connsiteX0" fmla="*/ 610888 w 976649"/>
              <a:gd name="connsiteY0" fmla="*/ 0 h 6861861"/>
              <a:gd name="connsiteX1" fmla="*/ 976649 w 976649"/>
              <a:gd name="connsiteY1" fmla="*/ 14068 h 6861861"/>
              <a:gd name="connsiteX2" fmla="*/ 351694 w 976649"/>
              <a:gd name="connsiteY2" fmla="*/ 6861861 h 6861861"/>
              <a:gd name="connsiteX3" fmla="*/ 0 w 976649"/>
              <a:gd name="connsiteY3" fmla="*/ 6861861 h 6861861"/>
              <a:gd name="connsiteX4" fmla="*/ 610888 w 976649"/>
              <a:gd name="connsiteY4" fmla="*/ 0 h 6861861"/>
              <a:gd name="connsiteX0" fmla="*/ 610888 w 976649"/>
              <a:gd name="connsiteY0" fmla="*/ 3861 h 6865722"/>
              <a:gd name="connsiteX1" fmla="*/ 976649 w 976649"/>
              <a:gd name="connsiteY1" fmla="*/ 0 h 6865722"/>
              <a:gd name="connsiteX2" fmla="*/ 351694 w 976649"/>
              <a:gd name="connsiteY2" fmla="*/ 6865722 h 6865722"/>
              <a:gd name="connsiteX3" fmla="*/ 0 w 976649"/>
              <a:gd name="connsiteY3" fmla="*/ 6865722 h 6865722"/>
              <a:gd name="connsiteX4" fmla="*/ 610888 w 976649"/>
              <a:gd name="connsiteY4" fmla="*/ 3861 h 686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649" h="6865722">
                <a:moveTo>
                  <a:pt x="610888" y="3861"/>
                </a:moveTo>
                <a:lnTo>
                  <a:pt x="976649" y="0"/>
                </a:lnTo>
                <a:lnTo>
                  <a:pt x="351694" y="6865722"/>
                </a:lnTo>
                <a:lnTo>
                  <a:pt x="0" y="6865722"/>
                </a:lnTo>
                <a:lnTo>
                  <a:pt x="610888" y="3861"/>
                </a:lnTo>
                <a:close/>
              </a:path>
            </a:pathLst>
          </a:custGeom>
          <a:pattFill prst="dk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1996A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kern="1200">
              <a:solidFill>
                <a:prstClr val="white"/>
              </a:solidFill>
            </a:endParaRPr>
          </a:p>
        </p:txBody>
      </p:sp>
      <p:sp>
        <p:nvSpPr>
          <p:cNvPr id="27" name="Circle: Hollow 26"/>
          <p:cNvSpPr/>
          <p:nvPr/>
        </p:nvSpPr>
        <p:spPr>
          <a:xfrm>
            <a:off x="417841" y="1443259"/>
            <a:ext cx="1949116" cy="1949116"/>
          </a:xfrm>
          <a:prstGeom prst="donut">
            <a:avLst>
              <a:gd name="adj" fmla="val 6411"/>
            </a:avLst>
          </a:prstGeom>
          <a:solidFill>
            <a:srgbClr val="2C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kern="120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199" y="2100735"/>
            <a:ext cx="1543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kern="1200" dirty="0" smtClean="0">
                <a:solidFill>
                  <a:prstClr val="white">
                    <a:alpha val="87000"/>
                  </a:prstClr>
                </a:solidFill>
                <a:latin typeface="Hind" panose="020B0604020202020204" charset="0"/>
                <a:ea typeface="Roboto Black" panose="02000000000000000000" pitchFamily="2" charset="0"/>
                <a:cs typeface="Hind" panose="020B0604020202020204" charset="0"/>
              </a:rPr>
              <a:t>2.1 M</a:t>
            </a:r>
            <a:endParaRPr lang="en-IN" sz="4800" kern="1200" dirty="0">
              <a:solidFill>
                <a:prstClr val="white">
                  <a:alpha val="87000"/>
                </a:prstClr>
              </a:solidFill>
              <a:latin typeface="Hind" panose="020B0604020202020204" charset="0"/>
              <a:ea typeface="Roboto Light" panose="02000000000000000000" pitchFamily="2" charset="0"/>
              <a:cs typeface="Hind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27676" y="2114009"/>
            <a:ext cx="182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200" dirty="0" smtClean="0">
                <a:solidFill>
                  <a:prstClr val="white"/>
                </a:solidFill>
                <a:latin typeface="Hind" panose="020B0604020202020204" charset="0"/>
                <a:ea typeface="Roboto Light" panose="02000000000000000000" pitchFamily="2" charset="0"/>
                <a:cs typeface="Hind" panose="020B0604020202020204" charset="0"/>
              </a:rPr>
              <a:t>Lines of Code in 2016</a:t>
            </a:r>
            <a:endParaRPr lang="en-IN" sz="1800" kern="1200" dirty="0">
              <a:solidFill>
                <a:prstClr val="white"/>
              </a:solidFill>
              <a:latin typeface="Hind" panose="020B0604020202020204" charset="0"/>
              <a:ea typeface="Roboto Light" panose="02000000000000000000" pitchFamily="2" charset="0"/>
              <a:cs typeface="Hind" panose="020B0604020202020204" charset="0"/>
            </a:endParaRPr>
          </a:p>
        </p:txBody>
      </p:sp>
      <p:sp>
        <p:nvSpPr>
          <p:cNvPr id="30" name="Circle: Hollow 29"/>
          <p:cNvSpPr/>
          <p:nvPr/>
        </p:nvSpPr>
        <p:spPr>
          <a:xfrm>
            <a:off x="6826972" y="1449051"/>
            <a:ext cx="1949116" cy="1949116"/>
          </a:xfrm>
          <a:prstGeom prst="donut">
            <a:avLst>
              <a:gd name="adj" fmla="val 64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kern="120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184" y="2104852"/>
            <a:ext cx="1543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kern="1200" dirty="0" smtClean="0">
                <a:solidFill>
                  <a:prstClr val="black">
                    <a:lumMod val="85000"/>
                    <a:lumOff val="15000"/>
                    <a:alpha val="87000"/>
                  </a:prstClr>
                </a:solidFill>
                <a:latin typeface="Hind" panose="020B0604020202020204" charset="0"/>
                <a:ea typeface="Roboto Black" panose="02000000000000000000" pitchFamily="2" charset="0"/>
                <a:cs typeface="Hind" panose="020B0604020202020204" charset="0"/>
              </a:rPr>
              <a:t>10 M</a:t>
            </a:r>
            <a:endParaRPr lang="en-IN" sz="4800" kern="1200" dirty="0">
              <a:solidFill>
                <a:prstClr val="black">
                  <a:lumMod val="85000"/>
                  <a:lumOff val="15000"/>
                  <a:alpha val="87000"/>
                </a:prstClr>
              </a:solidFill>
              <a:latin typeface="Hind" panose="020B0604020202020204" charset="0"/>
              <a:ea typeface="Roboto Light" panose="02000000000000000000" pitchFamily="2" charset="0"/>
              <a:cs typeface="Hind" panose="020B06040202020202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6933" y="2119801"/>
            <a:ext cx="182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Lines of Code in 2017</a:t>
            </a:r>
            <a:endParaRPr lang="en-IN" sz="1800" kern="1200" dirty="0">
              <a:solidFill>
                <a:prstClr val="black">
                  <a:lumMod val="85000"/>
                  <a:lumOff val="15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6" grpId="0" animBg="1"/>
      <p:bldP spid="21" grpId="0" animBg="1"/>
      <p:bldP spid="22" grpId="0" animBg="1"/>
      <p:bldP spid="23" grpId="0" animBg="1"/>
      <p:bldP spid="27" grpId="0" animBg="1"/>
      <p:bldP spid="28" grpId="0"/>
      <p:bldP spid="29" grpId="0"/>
      <p:bldP spid="30" grpId="0" animBg="1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18" y="1138603"/>
            <a:ext cx="5082062" cy="2752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0428" y="2668694"/>
            <a:ext cx="302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ind" panose="020B0604020202020204" charset="0"/>
                <a:cs typeface="Hind" panose="020B0604020202020204" charset="0"/>
              </a:rPr>
              <a:t>What's so exciting about Kotlin for </a:t>
            </a:r>
            <a:r>
              <a:rPr lang="en-US" dirty="0" smtClean="0">
                <a:solidFill>
                  <a:srgbClr val="92D050"/>
                </a:solidFill>
                <a:latin typeface="Hind" panose="020B0604020202020204" charset="0"/>
                <a:cs typeface="Hind" panose="020B0604020202020204" charset="0"/>
              </a:rPr>
              <a:t>Android</a:t>
            </a:r>
            <a:r>
              <a:rPr lang="en-US" dirty="0" smtClean="0">
                <a:latin typeface="Hind" panose="020B0604020202020204" charset="0"/>
                <a:cs typeface="Hind" panose="020B0604020202020204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Enterprise</a:t>
            </a:r>
            <a:r>
              <a:rPr lang="en-US" dirty="0" smtClean="0">
                <a:latin typeface="Hind" panose="020B0604020202020204" charset="0"/>
                <a:cs typeface="Hind" panose="020B0604020202020204" charset="0"/>
              </a:rPr>
              <a:t> developers?</a:t>
            </a:r>
            <a:endParaRPr lang="en-US" dirty="0"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241</Words>
  <Application>Microsoft Office PowerPoint</Application>
  <PresentationFormat>On-screen Show (16:9)</PresentationFormat>
  <Paragraphs>53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Roboto Light</vt:lpstr>
      <vt:lpstr>Consolas</vt:lpstr>
      <vt:lpstr>Calibri Light</vt:lpstr>
      <vt:lpstr>Roboto Black</vt:lpstr>
      <vt:lpstr>Hind</vt:lpstr>
      <vt:lpstr>Roboto Medium</vt:lpstr>
      <vt:lpstr>Calibri</vt:lpstr>
      <vt:lpstr>Dumaine</vt:lpstr>
      <vt:lpstr>Office Theme</vt:lpstr>
      <vt:lpstr>Kotlin</vt:lpstr>
      <vt:lpstr>Kotlin</vt:lpstr>
      <vt:lpstr>PowerPoint Presentation</vt:lpstr>
      <vt:lpstr>Why Kotlin now ?</vt:lpstr>
      <vt:lpstr>Productivity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&amp;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Cj</dc:creator>
  <cp:lastModifiedBy>Cj</cp:lastModifiedBy>
  <cp:revision>90</cp:revision>
  <dcterms:modified xsi:type="dcterms:W3CDTF">2017-10-26T09:18:21Z</dcterms:modified>
</cp:coreProperties>
</file>