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D31"/>
    <a:srgbClr val="2C2C2C"/>
    <a:srgbClr val="6D6D6D"/>
    <a:srgbClr val="B2C5E8"/>
    <a:srgbClr val="618AD5"/>
    <a:srgbClr val="C2D1ED"/>
    <a:srgbClr val="7B9AD3"/>
    <a:srgbClr val="6C8FCE"/>
    <a:srgbClr val="AEC1E4"/>
    <a:srgbClr val="88A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2" autoAdjust="0"/>
    <p:restoredTop sz="94660"/>
  </p:normalViewPr>
  <p:slideViewPr>
    <p:cSldViewPr>
      <p:cViewPr varScale="1">
        <p:scale>
          <a:sx n="81" d="100"/>
          <a:sy n="81" d="100"/>
        </p:scale>
        <p:origin x="149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EEB1-7F48-4D61-919B-12F239A54DDF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83B77-158E-442F-8135-B92F343D8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9AB8-EFE8-4E8D-81D1-4DABEB46DDDA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D706-D2F9-41EB-842F-225F85B1B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9AB8-EFE8-4E8D-81D1-4DABEB46DDDA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D706-D2F9-41EB-842F-225F85B1B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9AB8-EFE8-4E8D-81D1-4DABEB46DDDA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D706-D2F9-41EB-842F-225F85B1B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9AB8-EFE8-4E8D-81D1-4DABEB46DDDA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D706-D2F9-41EB-842F-225F85B1B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9AB8-EFE8-4E8D-81D1-4DABEB46DDDA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D706-D2F9-41EB-842F-225F85B1B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9AB8-EFE8-4E8D-81D1-4DABEB46DDDA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D706-D2F9-41EB-842F-225F85B1B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9AB8-EFE8-4E8D-81D1-4DABEB46DDDA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D706-D2F9-41EB-842F-225F85B1B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9AB8-EFE8-4E8D-81D1-4DABEB46DDDA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D706-D2F9-41EB-842F-225F85B1B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9AB8-EFE8-4E8D-81D1-4DABEB46DDDA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D706-D2F9-41EB-842F-225F85B1B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9AB8-EFE8-4E8D-81D1-4DABEB46DDDA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D706-D2F9-41EB-842F-225F85B1B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9AB8-EFE8-4E8D-81D1-4DABEB46DDDA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D706-D2F9-41EB-842F-225F85B1B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E9AB8-EFE8-4E8D-81D1-4DABEB46DDDA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3D706-D2F9-41EB-842F-225F85B1B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2000"/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2133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STAIR  CHAIR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 </a:t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3000" y="990600"/>
            <a:ext cx="3951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B0F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- Live Without Limits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000" y="2057400"/>
            <a:ext cx="389722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D1D31"/>
                </a:solidFill>
                <a:latin typeface="Comic Sans MS" pitchFamily="66" charset="0"/>
              </a:rPr>
              <a:t>Mentors</a:t>
            </a:r>
            <a:r>
              <a:rPr lang="en-US" sz="2400" b="1" dirty="0">
                <a:solidFill>
                  <a:srgbClr val="0D1D31"/>
                </a:solidFill>
                <a:latin typeface="Comic Sans MS" pitchFamily="66" charset="0"/>
              </a:rPr>
              <a:t> :</a:t>
            </a:r>
          </a:p>
          <a:p>
            <a:endParaRPr lang="en-US" sz="2400" dirty="0">
              <a:solidFill>
                <a:srgbClr val="0D1D31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0D1D31"/>
                </a:solidFill>
                <a:latin typeface="Comic Sans MS" pitchFamily="66" charset="0"/>
              </a:rPr>
              <a:t>Mr. B. </a:t>
            </a:r>
            <a:r>
              <a:rPr lang="en-US" sz="2400" dirty="0" err="1">
                <a:solidFill>
                  <a:srgbClr val="0D1D31"/>
                </a:solidFill>
                <a:latin typeface="Comic Sans MS" pitchFamily="66" charset="0"/>
              </a:rPr>
              <a:t>Satya</a:t>
            </a:r>
            <a:r>
              <a:rPr lang="en-US" sz="2400" dirty="0">
                <a:solidFill>
                  <a:srgbClr val="0D1D31"/>
                </a:solidFill>
                <a:latin typeface="Comic Sans MS" pitchFamily="66" charset="0"/>
              </a:rPr>
              <a:t> Krishna,</a:t>
            </a:r>
          </a:p>
          <a:p>
            <a:r>
              <a:rPr lang="en-US" sz="2400" dirty="0">
                <a:solidFill>
                  <a:srgbClr val="0D1D31"/>
                </a:solidFill>
                <a:latin typeface="Comic Sans MS" pitchFamily="66" charset="0"/>
              </a:rPr>
              <a:t>Asst. Professor,</a:t>
            </a:r>
          </a:p>
          <a:p>
            <a:r>
              <a:rPr lang="en-US" sz="2400" dirty="0">
                <a:solidFill>
                  <a:srgbClr val="0D1D31"/>
                </a:solidFill>
                <a:latin typeface="Comic Sans MS" pitchFamily="66" charset="0"/>
              </a:rPr>
              <a:t>Dept. of Mechanical </a:t>
            </a:r>
            <a:r>
              <a:rPr lang="en-US" sz="2400" dirty="0" err="1">
                <a:solidFill>
                  <a:srgbClr val="0D1D31"/>
                </a:solidFill>
                <a:latin typeface="Comic Sans MS" pitchFamily="66" charset="0"/>
              </a:rPr>
              <a:t>Engg</a:t>
            </a:r>
            <a:r>
              <a:rPr lang="en-US" sz="2400" dirty="0">
                <a:solidFill>
                  <a:srgbClr val="0D1D31"/>
                </a:solidFill>
                <a:latin typeface="Comic Sans MS" pitchFamily="66" charset="0"/>
              </a:rPr>
              <a:t>.</a:t>
            </a:r>
          </a:p>
          <a:p>
            <a:endParaRPr lang="en-US" sz="2400" dirty="0">
              <a:solidFill>
                <a:srgbClr val="0D1D31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0D1D31"/>
                </a:solidFill>
                <a:latin typeface="Comic Sans MS" pitchFamily="66" charset="0"/>
              </a:rPr>
              <a:t>Mrs. P. </a:t>
            </a:r>
            <a:r>
              <a:rPr lang="en-US" sz="2400" dirty="0" err="1">
                <a:solidFill>
                  <a:srgbClr val="0D1D31"/>
                </a:solidFill>
                <a:latin typeface="Comic Sans MS" pitchFamily="66" charset="0"/>
              </a:rPr>
              <a:t>Lavanya</a:t>
            </a:r>
            <a:r>
              <a:rPr lang="en-US" sz="2400" dirty="0"/>
              <a:t>,</a:t>
            </a:r>
          </a:p>
          <a:p>
            <a:r>
              <a:rPr lang="en-US" sz="2400" dirty="0">
                <a:solidFill>
                  <a:srgbClr val="0D1D31"/>
                </a:solidFill>
                <a:latin typeface="Comic Sans MS" pitchFamily="66" charset="0"/>
              </a:rPr>
              <a:t>Asst. Professor,</a:t>
            </a:r>
          </a:p>
          <a:p>
            <a:r>
              <a:rPr lang="en-US" sz="2400" dirty="0">
                <a:solidFill>
                  <a:srgbClr val="0D1D31"/>
                </a:solidFill>
                <a:latin typeface="Comic Sans MS" pitchFamily="66" charset="0"/>
              </a:rPr>
              <a:t>Dept. of Civil </a:t>
            </a:r>
            <a:r>
              <a:rPr lang="en-US" sz="2400" dirty="0" err="1">
                <a:solidFill>
                  <a:srgbClr val="0D1D31"/>
                </a:solidFill>
                <a:latin typeface="Comic Sans MS" pitchFamily="66" charset="0"/>
              </a:rPr>
              <a:t>Engg</a:t>
            </a:r>
            <a:r>
              <a:rPr lang="en-US" sz="2400" dirty="0">
                <a:solidFill>
                  <a:srgbClr val="0D1D31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048000"/>
            <a:ext cx="358944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D1D31"/>
                </a:solidFill>
                <a:latin typeface="Comic Sans MS" pitchFamily="66" charset="0"/>
              </a:rPr>
              <a:t>Team Members</a:t>
            </a:r>
            <a:r>
              <a:rPr lang="en-US" sz="2400" b="1" dirty="0">
                <a:solidFill>
                  <a:srgbClr val="0D1D31"/>
                </a:solidFill>
                <a:latin typeface="Comic Sans MS" pitchFamily="66" charset="0"/>
              </a:rPr>
              <a:t> :</a:t>
            </a:r>
          </a:p>
          <a:p>
            <a:endParaRPr lang="en-US" sz="2400" dirty="0">
              <a:solidFill>
                <a:srgbClr val="0D1D31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0D1D31"/>
                </a:solidFill>
                <a:latin typeface="Comic Sans MS" pitchFamily="66" charset="0"/>
              </a:rPr>
              <a:t>K.B.S.S.S. </a:t>
            </a:r>
            <a:r>
              <a:rPr lang="en-US" sz="2400" dirty="0" err="1">
                <a:solidFill>
                  <a:srgbClr val="0D1D31"/>
                </a:solidFill>
                <a:latin typeface="Comic Sans MS" pitchFamily="66" charset="0"/>
              </a:rPr>
              <a:t>Koulini</a:t>
            </a:r>
            <a:r>
              <a:rPr lang="en-US" sz="2400" dirty="0">
                <a:solidFill>
                  <a:srgbClr val="0D1D31"/>
                </a:solidFill>
                <a:latin typeface="Comic Sans MS" pitchFamily="66" charset="0"/>
              </a:rPr>
              <a:t>  (ECE)</a:t>
            </a:r>
          </a:p>
          <a:p>
            <a:r>
              <a:rPr lang="en-US" sz="2400" dirty="0">
                <a:solidFill>
                  <a:srgbClr val="0D1D31"/>
                </a:solidFill>
                <a:latin typeface="Comic Sans MS" pitchFamily="66" charset="0"/>
              </a:rPr>
              <a:t>G. L. </a:t>
            </a:r>
            <a:r>
              <a:rPr lang="en-US" sz="2400" dirty="0" err="1">
                <a:solidFill>
                  <a:srgbClr val="0D1D31"/>
                </a:solidFill>
                <a:latin typeface="Comic Sans MS" pitchFamily="66" charset="0"/>
              </a:rPr>
              <a:t>Sowjanya</a:t>
            </a:r>
            <a:r>
              <a:rPr lang="en-US" sz="2400" dirty="0">
                <a:solidFill>
                  <a:srgbClr val="0D1D31"/>
                </a:solidFill>
                <a:latin typeface="Comic Sans MS" pitchFamily="66" charset="0"/>
              </a:rPr>
              <a:t>  (EEE)</a:t>
            </a:r>
          </a:p>
          <a:p>
            <a:r>
              <a:rPr lang="en-US" sz="2400" dirty="0">
                <a:solidFill>
                  <a:srgbClr val="0D1D31"/>
                </a:solidFill>
                <a:latin typeface="Comic Sans MS" pitchFamily="66" charset="0"/>
              </a:rPr>
              <a:t>G. </a:t>
            </a:r>
            <a:r>
              <a:rPr lang="en-US" sz="2400" dirty="0" err="1">
                <a:solidFill>
                  <a:srgbClr val="0D1D31"/>
                </a:solidFill>
                <a:latin typeface="Comic Sans MS" pitchFamily="66" charset="0"/>
              </a:rPr>
              <a:t>Sai</a:t>
            </a:r>
            <a:r>
              <a:rPr lang="en-US" sz="2400" dirty="0">
                <a:solidFill>
                  <a:srgbClr val="0D1D3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rgbClr val="0D1D31"/>
                </a:solidFill>
                <a:latin typeface="Comic Sans MS" pitchFamily="66" charset="0"/>
              </a:rPr>
              <a:t>Navya</a:t>
            </a:r>
            <a:r>
              <a:rPr lang="en-US" sz="2400" dirty="0">
                <a:solidFill>
                  <a:srgbClr val="0D1D31"/>
                </a:solidFill>
                <a:latin typeface="Comic Sans MS" pitchFamily="66" charset="0"/>
              </a:rPr>
              <a:t>  (ECE)</a:t>
            </a:r>
          </a:p>
          <a:p>
            <a:r>
              <a:rPr lang="en-US" sz="2400" dirty="0">
                <a:solidFill>
                  <a:srgbClr val="0D1D31"/>
                </a:solidFill>
                <a:latin typeface="Comic Sans MS" pitchFamily="66" charset="0"/>
              </a:rPr>
              <a:t>Y. </a:t>
            </a:r>
            <a:r>
              <a:rPr lang="en-US" sz="2400" dirty="0" err="1">
                <a:solidFill>
                  <a:srgbClr val="0D1D31"/>
                </a:solidFill>
                <a:latin typeface="Comic Sans MS" pitchFamily="66" charset="0"/>
              </a:rPr>
              <a:t>Ravali</a:t>
            </a:r>
            <a:r>
              <a:rPr lang="en-US" sz="2400" dirty="0">
                <a:solidFill>
                  <a:srgbClr val="0D1D31"/>
                </a:solidFill>
                <a:latin typeface="Comic Sans MS" pitchFamily="66" charset="0"/>
              </a:rPr>
              <a:t>  (CSE)</a:t>
            </a:r>
          </a:p>
          <a:p>
            <a:endParaRPr lang="en-US" sz="24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371600" y="6340475"/>
            <a:ext cx="6781800" cy="365125"/>
          </a:xfrm>
        </p:spPr>
        <p:txBody>
          <a:bodyPr/>
          <a:lstStyle/>
          <a:p>
            <a:r>
              <a:rPr lang="en-US" sz="2400" b="1" dirty="0">
                <a:ln w="18415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Lucida Fax" pitchFamily="18" charset="0"/>
              </a:rPr>
              <a:t>Assistive Technology Lab,  SVECW</a:t>
            </a:r>
          </a:p>
        </p:txBody>
      </p:sp>
      <p:pic>
        <p:nvPicPr>
          <p:cNvPr id="12" name="Picture 2" descr="C:\Program Files (x86)\Microsoft Office\MEDIA\CAGCAT10\j0293238.wm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6200" y="838200"/>
            <a:ext cx="2590800" cy="1912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TL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5715000"/>
            <a:ext cx="2362200" cy="1071295"/>
          </a:xfrm>
          <a:prstGeom prst="rect">
            <a:avLst/>
          </a:prstGeom>
        </p:spPr>
      </p:pic>
      <p:pic>
        <p:nvPicPr>
          <p:cNvPr id="14" name="Picture 13" descr="Vishnu_Universal_Learni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0000" y="5638800"/>
            <a:ext cx="1219200" cy="120465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50"/>
                            </p:stCondLst>
                            <p:childTnLst>
                              <p:par>
                                <p:cTn id="19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350"/>
                            </p:stCondLst>
                            <p:childTnLst>
                              <p:par>
                                <p:cTn id="27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35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5" grpId="1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0000"/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78451" y="120192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itchFamily="34" charset="0"/>
              </a:rPr>
              <a:t>Motivation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" y="3015792"/>
            <a:ext cx="4038600" cy="2126530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latin typeface="Calisto MT" pitchFamily="18" charset="0"/>
              </a:rPr>
              <a:t>At present, wheelchairs moving on plain roads are more prevalent. But it fails in case of staircase climbing. Hence, an enhanced version “STAIR CHAIR” could help to overcome such cases.</a:t>
            </a:r>
          </a:p>
        </p:txBody>
      </p:sp>
      <p:pic>
        <p:nvPicPr>
          <p:cNvPr id="8" name="Picture 7" descr="untitl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172737"/>
            <a:ext cx="1619829" cy="187526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D515348-9A19-4E55-BD92-D5B16F21BBC4}"/>
              </a:ext>
            </a:extLst>
          </p:cNvPr>
          <p:cNvSpPr txBox="1">
            <a:spLocks/>
          </p:cNvSpPr>
          <p:nvPr/>
        </p:nvSpPr>
        <p:spPr>
          <a:xfrm>
            <a:off x="4876800" y="283704"/>
            <a:ext cx="4495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itchFamily="34" charset="0"/>
              </a:rPr>
              <a:t>Objectives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Light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295FF9-9FCB-4ADC-B84D-0D40D76D75BD}"/>
              </a:ext>
            </a:extLst>
          </p:cNvPr>
          <p:cNvSpPr txBox="1">
            <a:spLocks/>
          </p:cNvSpPr>
          <p:nvPr/>
        </p:nvSpPr>
        <p:spPr>
          <a:xfrm>
            <a:off x="4228707" y="2971800"/>
            <a:ext cx="46482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 To modify the conventional wheel chair by replacing the regular wheels with tri-star wheels</a:t>
            </a:r>
          </a:p>
          <a:p>
            <a:pPr>
              <a:buFont typeface="Wingdings" pitchFamily="2" charset="2"/>
              <a:buChar char="ü"/>
            </a:pP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 To design it to operate in two different modes :</a:t>
            </a:r>
          </a:p>
          <a:p>
            <a:pPr lvl="5">
              <a:buFont typeface="Wingdings" pitchFamily="2" charset="2"/>
              <a:buChar char="§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 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Plain Path</a:t>
            </a:r>
          </a:p>
          <a:p>
            <a:pPr lvl="5">
              <a:buFont typeface="Wingdings" pitchFamily="2" charset="2"/>
              <a:buChar char="§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  Stair cases and irregular surfaces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3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98000" t="-30000" r="-98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 descr="96b1db2cc69fbd0c652d9f8b549eb05a_f15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1524000"/>
            <a:ext cx="342900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Content Placeholder 9" descr="Topchair-S-fauteuil-electrique-escalier-e145380938062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0" y="1524000"/>
            <a:ext cx="312420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itchFamily="34" charset="0"/>
              </a:rPr>
              <a:t>Market  Study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5486400"/>
            <a:ext cx="4280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latin typeface="AR JULIAN" pitchFamily="2" charset="0"/>
                <a:cs typeface="Arial" pitchFamily="34" charset="0"/>
              </a:rPr>
              <a:t>Model</a:t>
            </a:r>
            <a:r>
              <a:rPr lang="en-US" sz="2400" dirty="0">
                <a:latin typeface="AR JULIAN" pitchFamily="2" charset="0"/>
                <a:cs typeface="Arial" pitchFamily="34" charset="0"/>
              </a:rPr>
              <a:t> : Chair Lift</a:t>
            </a:r>
            <a:endParaRPr lang="en-US" sz="2400" u="sng" dirty="0">
              <a:latin typeface="AR JULIAN" pitchFamily="2" charset="0"/>
              <a:cs typeface="Arial" pitchFamily="34" charset="0"/>
            </a:endParaRPr>
          </a:p>
          <a:p>
            <a:r>
              <a:rPr lang="en-US" sz="2400" u="sng" dirty="0">
                <a:latin typeface="AR JULIAN" pitchFamily="2" charset="0"/>
                <a:cs typeface="Arial" pitchFamily="34" charset="0"/>
              </a:rPr>
              <a:t>Cost</a:t>
            </a:r>
            <a:r>
              <a:rPr lang="en-US" sz="2400" dirty="0">
                <a:latin typeface="AR JULIAN" pitchFamily="2" charset="0"/>
                <a:cs typeface="Arial" pitchFamily="34" charset="0"/>
              </a:rPr>
              <a:t> : Between $2500-$4000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29416" y="5486400"/>
            <a:ext cx="3557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latin typeface="AR JULIAN" pitchFamily="2" charset="0"/>
                <a:cs typeface="Arial" pitchFamily="34" charset="0"/>
              </a:rPr>
              <a:t>Model</a:t>
            </a:r>
            <a:r>
              <a:rPr lang="en-US" sz="2400" dirty="0">
                <a:latin typeface="AR JULIAN" pitchFamily="2" charset="0"/>
                <a:cs typeface="Arial" pitchFamily="34" charset="0"/>
              </a:rPr>
              <a:t> : Top Chair S-52</a:t>
            </a:r>
          </a:p>
          <a:p>
            <a:r>
              <a:rPr lang="en-US" sz="2400" u="sng" dirty="0">
                <a:latin typeface="AR JULIAN" pitchFamily="2" charset="0"/>
                <a:cs typeface="Arial" pitchFamily="34" charset="0"/>
              </a:rPr>
              <a:t>Cost</a:t>
            </a:r>
            <a:r>
              <a:rPr lang="en-US" sz="2400" dirty="0">
                <a:latin typeface="AR JULIAN" pitchFamily="2" charset="0"/>
                <a:cs typeface="Arial" pitchFamily="34" charset="0"/>
              </a:rPr>
              <a:t> : </a:t>
            </a:r>
            <a:r>
              <a:rPr lang="en-US" sz="2400" dirty="0">
                <a:latin typeface="AR JULIAN" pitchFamily="2" charset="0"/>
              </a:rPr>
              <a:t>19,500 </a:t>
            </a:r>
            <a:r>
              <a:rPr lang="en-US" sz="2400" dirty="0">
                <a:latin typeface="AR JULIAN" pitchFamily="2" charset="0"/>
                <a:cs typeface="Arial" pitchFamily="34" charset="0"/>
              </a:rPr>
              <a:t>€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4495800" cy="1470025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itchFamily="34" charset="0"/>
              </a:rPr>
              <a:t>Problem</a:t>
            </a: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itchFamily="34" charset="0"/>
              </a:rPr>
              <a:t> 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itchFamily="34" charset="0"/>
              </a:rPr>
              <a:t>Identification</a:t>
            </a: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itchFamily="34" charset="0"/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462699" y="2057400"/>
            <a:ext cx="3581400" cy="3962400"/>
          </a:xfrm>
        </p:spPr>
        <p:txBody>
          <a:bodyPr>
            <a:normAutofit fontScale="85000" lnSpcReduction="2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High technology involved</a:t>
            </a:r>
          </a:p>
          <a:p>
            <a:pPr algn="l">
              <a:buFont typeface="Wingdings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Needs separate railing &amp; not available in public places</a:t>
            </a:r>
          </a:p>
          <a:p>
            <a:pPr algn="l">
              <a:buFont typeface="Wingdings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Requires a person’s assistance</a:t>
            </a:r>
          </a:p>
          <a:p>
            <a:pPr algn="l">
              <a:buFont typeface="Wingdings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Highly expensive</a:t>
            </a:r>
          </a:p>
          <a:p>
            <a:endParaRPr 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7A715325-5F92-44A4-9B21-9319FC0E74EC}"/>
              </a:ext>
            </a:extLst>
          </p:cNvPr>
          <p:cNvSpPr txBox="1">
            <a:spLocks/>
          </p:cNvSpPr>
          <p:nvPr/>
        </p:nvSpPr>
        <p:spPr>
          <a:xfrm>
            <a:off x="4724400" y="671889"/>
            <a:ext cx="472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itchFamily="34" charset="0"/>
              </a:rPr>
              <a:t>Proposed Solution</a:t>
            </a:r>
          </a:p>
        </p:txBody>
      </p:sp>
      <p:pic>
        <p:nvPicPr>
          <p:cNvPr id="5" name="Picture 4" descr="IMG_20170729_190807.jpg">
            <a:extLst>
              <a:ext uri="{FF2B5EF4-FFF2-40B4-BE49-F238E27FC236}">
                <a16:creationId xmlns:a16="http://schemas.microsoft.com/office/drawing/2014/main" id="{65208F3E-964A-410A-B73E-73819D8CE7D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99903" y="1851024"/>
            <a:ext cx="3972469" cy="3962400"/>
          </a:xfrm>
          <a:prstGeom prst="rect">
            <a:avLst/>
          </a:prstGeom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>
                <a:alpha val="50000"/>
              </a:srgbClr>
            </a:gs>
            <a:gs pos="16000">
              <a:srgbClr val="1F1F1F">
                <a:alpha val="50000"/>
              </a:srgbClr>
            </a:gs>
            <a:gs pos="17999">
              <a:srgbClr val="FFFFFF">
                <a:alpha val="50000"/>
              </a:srgbClr>
            </a:gs>
            <a:gs pos="42000">
              <a:srgbClr val="636363">
                <a:alpha val="50000"/>
              </a:srgbClr>
            </a:gs>
            <a:gs pos="53000">
              <a:srgbClr val="CFCFCF">
                <a:alpha val="50000"/>
              </a:srgbClr>
            </a:gs>
            <a:gs pos="66000">
              <a:srgbClr val="CFCFCF">
                <a:alpha val="50000"/>
              </a:srgbClr>
            </a:gs>
            <a:gs pos="75999">
              <a:srgbClr val="1F1F1F">
                <a:alpha val="50000"/>
              </a:srgbClr>
            </a:gs>
            <a:gs pos="78999">
              <a:srgbClr val="FFFFFF">
                <a:alpha val="50000"/>
              </a:srgbClr>
            </a:gs>
            <a:gs pos="100000">
              <a:srgbClr val="7F7F7F">
                <a:alpha val="50000"/>
              </a:srgbClr>
            </a:gs>
          </a:gsLst>
          <a:lin ang="16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20170729_2257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-213822"/>
            <a:ext cx="5257624" cy="73766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0" y="304800"/>
            <a:ext cx="406522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D1D3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  <a:reflection blurRad="6350" stA="50000" endA="300" endPos="50000" dist="60007" dir="5400000" sy="-100000" algn="bl" rotWithShape="0"/>
                </a:effectLst>
              </a:rPr>
              <a:t>W</a:t>
            </a:r>
          </a:p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D1D3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  <a:reflection blurRad="6350" stA="50000" endA="300" endPos="50000" dist="60007" dir="5400000" sy="-100000" algn="bl" rotWithShape="0"/>
                </a:effectLst>
              </a:rPr>
              <a:t>O</a:t>
            </a:r>
          </a:p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D1D3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  <a:reflection blurRad="6350" stA="50000" endA="300" endPos="50000" dist="60007" dir="5400000" sy="-100000" algn="bl" rotWithShape="0"/>
                </a:effectLst>
              </a:rPr>
              <a:t>R</a:t>
            </a:r>
          </a:p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D1D3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  <a:reflection blurRad="6350" stA="50000" endA="300" endPos="50000" dist="60007" dir="5400000" sy="-100000" algn="bl" rotWithShape="0"/>
                </a:effectLst>
              </a:rPr>
              <a:t>K</a:t>
            </a:r>
          </a:p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D1D3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  <a:reflection blurRad="6350" stA="50000" endA="300" endPos="50000" dist="60007" dir="5400000" sy="-100000" algn="bl" rotWithShape="0"/>
                </a:effectLst>
              </a:rPr>
              <a:t>I</a:t>
            </a:r>
          </a:p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D1D3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  <a:reflection blurRad="6350" stA="50000" endA="300" endPos="50000" dist="60007" dir="5400000" sy="-100000" algn="bl" rotWithShape="0"/>
                </a:effectLst>
              </a:rPr>
              <a:t>N</a:t>
            </a:r>
          </a:p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D1D3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  <a:reflection blurRad="6350" stA="50000" endA="300" endPos="50000" dist="60007" dir="5400000" sy="-100000" algn="bl" rotWithShape="0"/>
                </a:effectLst>
              </a:rPr>
              <a:t>G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600"/>
                            </p:stCondLst>
                            <p:childTnLst>
                              <p:par>
                                <p:cTn id="1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533</TotalTime>
  <Words>216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 JULIAN</vt:lpstr>
      <vt:lpstr>Arial</vt:lpstr>
      <vt:lpstr>Book Antiqua</vt:lpstr>
      <vt:lpstr>Bradley Hand ITC</vt:lpstr>
      <vt:lpstr>Calibri</vt:lpstr>
      <vt:lpstr>Calisto MT</vt:lpstr>
      <vt:lpstr>Comic Sans MS</vt:lpstr>
      <vt:lpstr>Constantia</vt:lpstr>
      <vt:lpstr>Copperplate Gothic Light</vt:lpstr>
      <vt:lpstr>Lucida Fax</vt:lpstr>
      <vt:lpstr>Wingdings</vt:lpstr>
      <vt:lpstr>Office Theme</vt:lpstr>
      <vt:lpstr>STAIR  CHAIR   </vt:lpstr>
      <vt:lpstr>Motivation</vt:lpstr>
      <vt:lpstr>Market  Study</vt:lpstr>
      <vt:lpstr>Problem  Identification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STAIR CLIMBING CHAIR FOR PHYSICALLY CHALLENGED PEOPLE   </dc:title>
  <dc:creator>atllab</dc:creator>
  <cp:lastModifiedBy>PADMA VASAVI KALLURU</cp:lastModifiedBy>
  <cp:revision>44</cp:revision>
  <dcterms:created xsi:type="dcterms:W3CDTF">2017-07-26T11:42:05Z</dcterms:created>
  <dcterms:modified xsi:type="dcterms:W3CDTF">2021-09-01T04:25:06Z</dcterms:modified>
</cp:coreProperties>
</file>