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9A6E028-EF8E-4107-8A4B-E9F1476B549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3B79E72-8CE1-4CEA-B5D8-5BDCC1C8C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113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E028-EF8E-4107-8A4B-E9F1476B549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9E72-8CE1-4CEA-B5D8-5BDCC1C8C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2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E028-EF8E-4107-8A4B-E9F1476B549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9E72-8CE1-4CEA-B5D8-5BDCC1C8C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1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E028-EF8E-4107-8A4B-E9F1476B549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9E72-8CE1-4CEA-B5D8-5BDCC1C8C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639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E028-EF8E-4107-8A4B-E9F1476B549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9E72-8CE1-4CEA-B5D8-5BDCC1C8C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20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E028-EF8E-4107-8A4B-E9F1476B549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9E72-8CE1-4CEA-B5D8-5BDCC1C8C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469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E028-EF8E-4107-8A4B-E9F1476B549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9E72-8CE1-4CEA-B5D8-5BDCC1C8C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396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E028-EF8E-4107-8A4B-E9F1476B549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9E72-8CE1-4CEA-B5D8-5BDCC1C8CCE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39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E028-EF8E-4107-8A4B-E9F1476B549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9E72-8CE1-4CEA-B5D8-5BDCC1C8C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60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E028-EF8E-4107-8A4B-E9F1476B549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9E72-8CE1-4CEA-B5D8-5BDCC1C8C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34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E028-EF8E-4107-8A4B-E9F1476B549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9E72-8CE1-4CEA-B5D8-5BDCC1C8C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50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E028-EF8E-4107-8A4B-E9F1476B549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9E72-8CE1-4CEA-B5D8-5BDCC1C8C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7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E028-EF8E-4107-8A4B-E9F1476B549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9E72-8CE1-4CEA-B5D8-5BDCC1C8C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11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E028-EF8E-4107-8A4B-E9F1476B549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9E72-8CE1-4CEA-B5D8-5BDCC1C8C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E028-EF8E-4107-8A4B-E9F1476B549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9E72-8CE1-4CEA-B5D8-5BDCC1C8C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94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E028-EF8E-4107-8A4B-E9F1476B549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9E72-8CE1-4CEA-B5D8-5BDCC1C8C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63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6E028-EF8E-4107-8A4B-E9F1476B549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79E72-8CE1-4CEA-B5D8-5BDCC1C8C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62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A6E028-EF8E-4107-8A4B-E9F1476B5495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B79E72-8CE1-4CEA-B5D8-5BDCC1C8CC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918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jackdaoud/marketing-dat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38104" y="2692289"/>
            <a:ext cx="7946265" cy="172255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Customer Response for 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iFood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Campaign”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3600" y="4300539"/>
            <a:ext cx="7555271" cy="1800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Problem:</a:t>
            </a:r>
            <a:b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/>
              <a:t>"How can we predict which customers are most likely to respond to a marketing campaign to improve targeting and efficiency?"</a:t>
            </a:r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5389505" y="2482001"/>
            <a:ext cx="4843462" cy="4205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Analysis Project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4372" y="5977763"/>
            <a:ext cx="3128228" cy="246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Analysed by: SRIDHAR. K. 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653" y="100013"/>
            <a:ext cx="10637044" cy="771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Real-time example </a:t>
            </a:r>
            <a:r>
              <a:rPr lang="en-US" sz="2800" dirty="0"/>
              <a:t>and how </a:t>
            </a:r>
            <a:r>
              <a:rPr lang="en-US" sz="2800" dirty="0" smtClean="0"/>
              <a:t>this project </a:t>
            </a:r>
            <a:r>
              <a:rPr lang="en-US" sz="2800" dirty="0"/>
              <a:t>solve actual business problems: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700087" y="871538"/>
            <a:ext cx="10858501" cy="3171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 Delivery Company: Targeted Promotions at </a:t>
            </a:r>
            <a:r>
              <a:rPr lang="en-US" b="1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Swiggy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 err="1" smtClean="0">
                <a:latin typeface="Arial Black" panose="020B0A04020102020204" pitchFamily="34" charset="0"/>
                <a:cs typeface="Times New Roman" panose="02020603050405020304" pitchFamily="18" charset="0"/>
              </a:rPr>
              <a:t>Zomato</a:t>
            </a:r>
            <a:endParaRPr lang="en-US" dirty="0" smtClean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 A food delivery app wants to run a campaign to get users to order more frequently using discount coupons.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Giving a flat 20% off to everyone is costly.</a:t>
            </a: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project):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user data: order frequency, average order value, favorite cuisines, app visits, response to past offers.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model to predict the likelihood a user will use a coupon and increase their order frequency.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users who are likely to respond but aren't ordering frequently (to boost activity).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561527"/>
              </p:ext>
            </p:extLst>
          </p:nvPr>
        </p:nvGraphicFramePr>
        <p:xfrm>
          <a:off x="525065" y="4386260"/>
          <a:ext cx="11176398" cy="227076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{8EC20E35-A176-4012-BC5E-935CFFF8708E}</a:tableStyleId>
              </a:tblPr>
              <a:tblGrid>
                <a:gridCol w="3725466"/>
                <a:gridCol w="3725466"/>
                <a:gridCol w="3725466"/>
              </a:tblGrid>
              <a:tr h="4514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dirty="0">
                          <a:effectLst/>
                        </a:rPr>
                        <a:t>Company Name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dirty="0">
                          <a:effectLst/>
                        </a:rPr>
                        <a:t>Promotional/Marketing Cost (FY2024)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Marketing Cost as % of Revenue (FY2024)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4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dirty="0" err="1">
                          <a:solidFill>
                            <a:schemeClr val="tx1"/>
                          </a:solidFill>
                          <a:effectLst/>
                        </a:rPr>
                        <a:t>Zomato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~₹1,432 crore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~17% (based on revenue of ₹8,080 crore)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4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Swiggy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~₹1,850.79 crore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~16.5% (based on revenue of ₹11,247 crore)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4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Blinkit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Not reported separately; included in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Zomato's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figures.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Not applicable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48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Zepto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~₹304 crore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~6.8% (based on revenue of ₹4,455 crore)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0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64644" y="871540"/>
            <a:ext cx="5943599" cy="71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Link: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hlinkClick r:id="rId2"/>
              </a:rPr>
              <a:t>https://www.kaggle.com/datasets/jackdaoud/marketing-data</a:t>
            </a:r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400050" y="1671638"/>
            <a:ext cx="4772025" cy="2071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  Includes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Demographics (Age, Education, Family)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Purchase History (Spending, Channels)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Campaign Responses (AcceptedCmp1-5)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Target: Response to Latest Campaign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94" y="3743327"/>
            <a:ext cx="4700587" cy="2071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Our Process: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Clean &amp; Prepare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Explore Data (EDA)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Engineer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Build Prediction Models (Logistic Regression)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Evaluate Model Performance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81" y="942976"/>
            <a:ext cx="7427119" cy="591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6138" y="214313"/>
            <a:ext cx="5386387" cy="1357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</a:t>
            </a:r>
          </a:p>
          <a:p>
            <a:pPr algn="ctr"/>
            <a:r>
              <a:rPr lang="en-US" sz="2000" b="1" dirty="0" smtClean="0"/>
              <a:t>Accuracy: 0.8957 and AUC Score: 0.5000</a:t>
            </a:r>
            <a:endParaRPr lang="en-IN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11918" y="1571625"/>
            <a:ext cx="11934825" cy="971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Accuracy:  0.8957</a:t>
            </a:r>
          </a:p>
          <a:p>
            <a:pPr algn="ctr"/>
            <a:r>
              <a:rPr lang="en-US" sz="2000" dirty="0" smtClean="0"/>
              <a:t>Out of 100 predictions your model made, it got about 89.57 of them correct. In your case, it correctly predicted whether a customer would respond (or not respond) to the campaign about 90% of the time.</a:t>
            </a:r>
            <a:r>
              <a:rPr lang="en-IN" sz="2000" dirty="0" smtClean="0"/>
              <a:t> 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111918" y="2814637"/>
            <a:ext cx="11934825" cy="1085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AUC Score: 0.5000</a:t>
            </a:r>
            <a:br>
              <a:rPr lang="en-IN" sz="2000" dirty="0" smtClean="0"/>
            </a:br>
            <a:r>
              <a:rPr lang="en-US" sz="2000" dirty="0" smtClean="0"/>
              <a:t>AUC measures how good your model is at ranking customers – putting the ones who will respond at the top of the list and those who won't at the bottom.</a:t>
            </a:r>
          </a:p>
          <a:p>
            <a:pPr algn="ctr"/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65" y="3804150"/>
            <a:ext cx="4580221" cy="22084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2" y="3682947"/>
            <a:ext cx="5317333" cy="30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363" y="3682947"/>
            <a:ext cx="5717380" cy="30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1824" y="128588"/>
            <a:ext cx="5857875" cy="585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Turning Data into Smart Marketing Decisions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024" y="871539"/>
            <a:ext cx="5443538" cy="21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Should We Target?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 smtClean="0"/>
              <a:t>Recent Shoppers(</a:t>
            </a:r>
            <a:r>
              <a:rPr lang="en-IN" dirty="0" err="1" smtClean="0"/>
              <a:t>Recency</a:t>
            </a:r>
            <a:r>
              <a:rPr lang="en-IN" dirty="0" smtClean="0"/>
              <a:t>),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2. Online Engagers(</a:t>
            </a:r>
            <a:r>
              <a:rPr lang="en-IN" dirty="0" err="1" smtClean="0"/>
              <a:t>NumWebVisitsMonth</a:t>
            </a:r>
            <a:r>
              <a:rPr lang="en-IN" dirty="0" smtClean="0"/>
              <a:t>),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3. Past </a:t>
            </a:r>
            <a:r>
              <a:rPr lang="en-IN" dirty="0"/>
              <a:t>Campaign </a:t>
            </a:r>
            <a:r>
              <a:rPr lang="en-IN" dirty="0" smtClean="0"/>
              <a:t>Responders(</a:t>
            </a:r>
            <a:r>
              <a:rPr lang="en-IN" dirty="0" err="1" smtClean="0"/>
              <a:t>AcceptedCmpOverall</a:t>
            </a:r>
            <a:r>
              <a:rPr lang="en-IN" dirty="0" smtClean="0"/>
              <a:t>),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4. Highly Educated(</a:t>
            </a:r>
            <a:r>
              <a:rPr lang="en-IN" dirty="0" err="1" smtClean="0"/>
              <a:t>education_PhD</a:t>
            </a:r>
            <a:r>
              <a:rPr lang="en-IN" dirty="0" smtClean="0"/>
              <a:t>).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158038" y="1207295"/>
            <a:ext cx="4843462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Might Not Respond As Well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dirty="0" smtClean="0"/>
              <a:t>In-Store </a:t>
            </a:r>
            <a:r>
              <a:rPr lang="en-IN" sz="2000" dirty="0"/>
              <a:t>Shoppers(</a:t>
            </a:r>
            <a:r>
              <a:rPr lang="en-IN" sz="2000" dirty="0" err="1"/>
              <a:t>NumStorePurchases</a:t>
            </a:r>
            <a:r>
              <a:rPr lang="en-IN" sz="2000" dirty="0"/>
              <a:t>),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2</a:t>
            </a:r>
            <a:r>
              <a:rPr lang="en-IN" sz="2000" dirty="0"/>
              <a:t>. </a:t>
            </a:r>
            <a:r>
              <a:rPr lang="en-IN" sz="2000" dirty="0"/>
              <a:t>Families with Teenagers(</a:t>
            </a:r>
            <a:r>
              <a:rPr lang="en-IN" sz="2000" dirty="0" err="1"/>
              <a:t>Teenhome</a:t>
            </a:r>
            <a:r>
              <a:rPr lang="en-IN" sz="2000" dirty="0"/>
              <a:t>),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3</a:t>
            </a:r>
            <a:r>
              <a:rPr lang="en-IN" sz="2000" dirty="0"/>
              <a:t>. </a:t>
            </a:r>
            <a:r>
              <a:rPr lang="en-IN" sz="2000" dirty="0"/>
              <a:t>Low Web Activity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200024" y="3157538"/>
            <a:ext cx="11801476" cy="3214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u="sng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This Matters for the Company</a:t>
            </a:r>
          </a:p>
          <a:p>
            <a:pPr algn="ctr"/>
            <a:endParaRPr lang="en-US" sz="2400" b="0" i="0" u="sng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Spend Money Wisely (Better ROI): </a:t>
            </a:r>
          </a:p>
          <a:p>
            <a:pPr algn="ctr"/>
            <a:r>
              <a:rPr lang="en-US" sz="1400" b="0" i="0" dirty="0" smtClean="0">
                <a:solidFill>
                  <a:schemeClr val="tx1"/>
                </a:solidFill>
                <a:effectLst/>
                <a:latin typeface="system-ui"/>
              </a:rPr>
              <a:t>By targeting the customers most likely to respond, the company avoids wasting money on people who probably won't engage. This increases the return on investment for marketing campaigns.</a:t>
            </a:r>
          </a:p>
          <a:p>
            <a:pPr algn="ctr"/>
            <a:endParaRPr lang="en-US" sz="1400" b="0" i="0" dirty="0" smtClean="0">
              <a:solidFill>
                <a:schemeClr val="tx1"/>
              </a:solidFill>
              <a:effectLst/>
              <a:latin typeface="system-ui"/>
            </a:endParaRPr>
          </a:p>
          <a:p>
            <a:pPr algn="ctr"/>
            <a:r>
              <a:rPr lang="en-US" b="1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Conversions:</a:t>
            </a:r>
          </a:p>
          <a:p>
            <a:pPr algn="ctr"/>
            <a:r>
              <a:rPr lang="en-US" b="0" i="0" dirty="0" smtClean="0">
                <a:solidFill>
                  <a:schemeClr val="tx1"/>
                </a:solidFill>
                <a:effectLst/>
                <a:latin typeface="system-ui"/>
              </a:rPr>
              <a:t> </a:t>
            </a:r>
            <a:r>
              <a:rPr lang="en-US" sz="1400" b="0" i="0" dirty="0" smtClean="0">
                <a:solidFill>
                  <a:schemeClr val="tx1"/>
                </a:solidFill>
                <a:effectLst/>
                <a:latin typeface="system-ui"/>
              </a:rPr>
              <a:t>Focusing on the right audience means more people will respond, leading to more sales.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1400" b="0" i="0" dirty="0" smtClean="0">
                <a:solidFill>
                  <a:schemeClr val="tx1"/>
                </a:solidFill>
                <a:effectLst/>
                <a:latin typeface="system-ui"/>
              </a:rPr>
              <a:t>Improve Customer Experience: Sending relevant offers to the right people makes customers feel understood, rather than spammed.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sz="1400" b="0" i="0" dirty="0" smtClean="0">
              <a:solidFill>
                <a:schemeClr val="tx1"/>
              </a:solidFill>
              <a:effectLst/>
              <a:latin typeface="system-ui"/>
            </a:endParaRPr>
          </a:p>
          <a:p>
            <a:pPr algn="ctr"/>
            <a:r>
              <a:rPr lang="en-US" b="1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About Customers: </a:t>
            </a:r>
          </a:p>
          <a:p>
            <a:pPr algn="ctr"/>
            <a:r>
              <a:rPr lang="en-US" sz="1400" b="0" i="0" dirty="0" smtClean="0">
                <a:solidFill>
                  <a:schemeClr val="tx1"/>
                </a:solidFill>
                <a:effectLst/>
                <a:latin typeface="system-ui"/>
              </a:rPr>
              <a:t>The analysis reveals clear patterns about who engages, helping the company understand its customer base better for </a:t>
            </a:r>
            <a:r>
              <a:rPr lang="en-US" sz="1400" b="0" i="1" dirty="0" smtClean="0">
                <a:solidFill>
                  <a:schemeClr val="tx1"/>
                </a:solidFill>
                <a:effectLst/>
                <a:latin typeface="system-ui"/>
              </a:rPr>
              <a:t>future</a:t>
            </a:r>
            <a:r>
              <a:rPr lang="en-US" sz="1400" b="0" i="0" dirty="0" smtClean="0">
                <a:solidFill>
                  <a:schemeClr val="tx1"/>
                </a:solidFill>
                <a:effectLst/>
                <a:latin typeface="system-ui"/>
              </a:rPr>
              <a:t> strategies.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31" y="3054570"/>
            <a:ext cx="11309060" cy="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43401" y="114300"/>
            <a:ext cx="3614737" cy="700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Tools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" y="814387"/>
            <a:ext cx="11958638" cy="2571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This Analysis Achieved</a:t>
            </a:r>
          </a:p>
          <a:p>
            <a:pPr algn="ctr"/>
            <a:endParaRPr lang="en-US" dirty="0" smtClean="0"/>
          </a:p>
          <a:p>
            <a:pPr algn="ctr"/>
            <a:r>
              <a:rPr lang="en-US" sz="2000" b="1" dirty="0" smtClean="0"/>
              <a:t>Built a Smart Predictor:</a:t>
            </a:r>
          </a:p>
          <a:p>
            <a:pPr algn="ctr"/>
            <a:r>
              <a:rPr lang="en-US" dirty="0" smtClean="0"/>
              <a:t> </a:t>
            </a:r>
            <a:r>
              <a:rPr lang="en-US" sz="1600" dirty="0"/>
              <a:t>S</a:t>
            </a:r>
            <a:r>
              <a:rPr lang="en-US" sz="1600" dirty="0" smtClean="0"/>
              <a:t>uccessfully created a model that can predict whether a customer is likely to respond to a marketing campaign.</a:t>
            </a:r>
          </a:p>
          <a:p>
            <a:pPr algn="ctr"/>
            <a:r>
              <a:rPr lang="en-US" sz="2000" b="1" dirty="0" smtClean="0"/>
              <a:t>Found Key Patterns:</a:t>
            </a:r>
          </a:p>
          <a:p>
            <a:pPr algn="ctr"/>
            <a:r>
              <a:rPr lang="en-US" dirty="0" smtClean="0"/>
              <a:t> </a:t>
            </a:r>
            <a:r>
              <a:rPr lang="en-US" sz="1600" dirty="0" smtClean="0"/>
              <a:t>The analysis clearly showed which customer behaviors and characteristics are linked to a higher or lower chance of responding.</a:t>
            </a:r>
          </a:p>
          <a:p>
            <a:pPr algn="ctr"/>
            <a:r>
              <a:rPr lang="en-US" sz="2000" b="1" dirty="0" smtClean="0"/>
              <a:t>Provided Actionable Insights:</a:t>
            </a:r>
          </a:p>
          <a:p>
            <a:pPr algn="ctr"/>
            <a:r>
              <a:rPr lang="en-US" sz="1600" dirty="0" smtClean="0"/>
              <a:t> Gave specific advice on which customer groups to target and which to be cautious with for future campaigns.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2019" y="3529013"/>
            <a:ext cx="2743200" cy="371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Building Blocks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8" y="4186238"/>
            <a:ext cx="5386388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1. Data Analysis &amp; Programming: </a:t>
            </a:r>
          </a:p>
          <a:p>
            <a:pPr algn="ctr"/>
            <a:r>
              <a:rPr lang="en-IN" dirty="0" smtClean="0"/>
              <a:t>Python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14338" y="4814888"/>
            <a:ext cx="5386388" cy="90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2. Data Handling: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Pandas (a Python tool for cleaning and organizing data)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14338" y="5714999"/>
            <a:ext cx="5386388" cy="104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3. Machine Learning: </a:t>
            </a:r>
          </a:p>
          <a:p>
            <a:pPr algn="ctr"/>
            <a:r>
              <a:rPr lang="en-US" dirty="0" err="1" smtClean="0"/>
              <a:t>Scikit</a:t>
            </a:r>
            <a:r>
              <a:rPr lang="en-US" dirty="0" smtClean="0"/>
              <a:t>-learn (a Python tool for building predictive models like Logistic Regression)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586538" y="4357688"/>
            <a:ext cx="522922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4. Data Visualization: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Matplotlib</a:t>
            </a:r>
            <a:r>
              <a:rPr lang="en-US" dirty="0" smtClean="0"/>
              <a:t>/</a:t>
            </a:r>
            <a:r>
              <a:rPr lang="en-US" dirty="0" err="1" smtClean="0"/>
              <a:t>Seaborn</a:t>
            </a:r>
            <a:r>
              <a:rPr lang="en-US" dirty="0" smtClean="0"/>
              <a:t> (Python tools for creating charts), Tableau (for creating the final dashboard)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586538" y="5386387"/>
            <a:ext cx="5300662" cy="857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5. Model Evaluation: </a:t>
            </a:r>
          </a:p>
          <a:p>
            <a:pPr algn="ctr"/>
            <a:r>
              <a:rPr lang="en-US" dirty="0" smtClean="0"/>
              <a:t>Techniques to check how well our model performed (like looking at Accuracy and AUC).</a:t>
            </a:r>
            <a:endParaRPr lang="en-IN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14338" y="3386138"/>
            <a:ext cx="11258550" cy="0"/>
          </a:xfrm>
          <a:prstGeom prst="line">
            <a:avLst/>
          </a:prstGeom>
          <a:ln w="47625" cmpd="dbl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8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236</TotalTime>
  <Words>598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system-ui</vt:lpstr>
      <vt:lpstr>Times New Roman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36</cp:revision>
  <dcterms:created xsi:type="dcterms:W3CDTF">2025-09-06T13:29:42Z</dcterms:created>
  <dcterms:modified xsi:type="dcterms:W3CDTF">2025-09-06T17:26:39Z</dcterms:modified>
</cp:coreProperties>
</file>