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2" d="100"/>
          <a:sy n="52" d="100"/>
        </p:scale>
        <p:origin x="23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43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9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0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29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16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B468-D989-4DFE-890D-0A35122FCEC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8CBC-F29F-41D7-87E6-1EA6EA5E4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0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51" y="186613"/>
            <a:ext cx="6512767" cy="901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9" y="9293290"/>
            <a:ext cx="541176" cy="556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15" y="9279647"/>
            <a:ext cx="550506" cy="5505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lum bright="-1000" contras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1000"/>
                    </a14:imgEffect>
                    <a14:imgEffect>
                      <a14:saturation sat="389000"/>
                    </a14:imgEffect>
                    <a14:imgEffect>
                      <a14:brightnessContrast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2" y="6027576"/>
            <a:ext cx="6512766" cy="31724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1" b="4810"/>
          <a:stretch/>
        </p:blipFill>
        <p:spPr>
          <a:xfrm>
            <a:off x="4306621" y="450919"/>
            <a:ext cx="2087038" cy="2353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1746" y="9293290"/>
            <a:ext cx="2108717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@sriks023</a:t>
            </a:r>
            <a:endParaRPr lang="en-US" sz="28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763" y="1165874"/>
            <a:ext cx="359104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Study</a:t>
            </a:r>
            <a:endParaRPr 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834" y="90732"/>
            <a:ext cx="669499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71832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02418" y="9554900"/>
            <a:ext cx="1369414" cy="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834" y="9571653"/>
            <a:ext cx="1464907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834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4237" y="3314149"/>
            <a:ext cx="5749422" cy="1909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FMCG Food Startup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'YOGA BAR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9" y="4836774"/>
            <a:ext cx="1309314" cy="17945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2753">
            <a:off x="2482713" y="4770660"/>
            <a:ext cx="1926782" cy="1926782"/>
          </a:xfrm>
          <a:prstGeom prst="ellipse">
            <a:avLst/>
          </a:prstGeom>
          <a:ln w="63500" cap="rnd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707">
            <a:off x="3481237" y="4786426"/>
            <a:ext cx="2127385" cy="212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51" y="186613"/>
            <a:ext cx="6512767" cy="901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9" y="9293290"/>
            <a:ext cx="541176" cy="556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15" y="9279647"/>
            <a:ext cx="550506" cy="5505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1746" y="9293290"/>
            <a:ext cx="2108717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cs typeface="Times New Roman" panose="02020603050405020304" pitchFamily="18" charset="0"/>
              </a:rPr>
              <a:t>@sriks023</a:t>
            </a:r>
            <a:endParaRPr lang="en-US" sz="28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834" y="90732"/>
            <a:ext cx="669499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71832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02418" y="9554900"/>
            <a:ext cx="1369414" cy="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834" y="9571653"/>
            <a:ext cx="1464907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834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3" y="4248110"/>
            <a:ext cx="6210300" cy="27946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9183" y="445649"/>
            <a:ext cx="6210300" cy="3330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Yoga Bar is an Indian healthy food company founded by sisters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Suhasini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Anindita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Sampath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Originally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as </a:t>
            </a:r>
            <a:r>
              <a:rPr lang="en-US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Sproutlife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Foods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company is known for its range of healthy, protein-rich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to a strategic acquisition by ITC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Yoga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products always surprise me because of its products, name, packing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 they using in that &amp; the information founder share in her every podcasts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case study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tried to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points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learnt from Yoga bar to run successful FMCG food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183" y="3681356"/>
            <a:ext cx="2912878" cy="47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 smtClean="0">
                <a:solidFill>
                  <a:schemeClr val="tx1"/>
                </a:solidFill>
              </a:rPr>
              <a:t>Revenue Growth of Yoga Bar</a:t>
            </a:r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1" y="7390512"/>
            <a:ext cx="1425417" cy="1445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597">
            <a:off x="3773088" y="7205125"/>
            <a:ext cx="1726701" cy="17267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1" t="12108" r="32019" b="11093"/>
          <a:stretch/>
        </p:blipFill>
        <p:spPr>
          <a:xfrm>
            <a:off x="3588083" y="7298430"/>
            <a:ext cx="809897" cy="1645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t="32461" r="4393" b="37286"/>
          <a:stretch/>
        </p:blipFill>
        <p:spPr>
          <a:xfrm rot="3525153">
            <a:off x="2363945" y="7793282"/>
            <a:ext cx="1964431" cy="64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51" y="186613"/>
            <a:ext cx="6512767" cy="901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700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IN" sz="1700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700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Opportunity Gaps: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founders identified a market gap in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for healthy, protein-rich food products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were rare at the time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Lean with Capital: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Yoga Bar </a:t>
            </a:r>
            <a:r>
              <a:rPr lang="en-IN" sz="17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started with ₹25 </a:t>
            </a:r>
            <a:r>
              <a:rPr lang="en-IN" sz="17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lakhs from investors and 10+lakhs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founders' 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savings.</a:t>
            </a: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D2C Viability for Food: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 aware that Direct-to-Consumer (D2C) models for food products can be challenging. A gross margin of at least 35% is generally crucial for D2C profitability in this sector, as personal care products often have higher margins.</a:t>
            </a: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fundamental financial principles like the </a:t>
            </a:r>
            <a:r>
              <a:rPr lang="en-IN" sz="17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compound effect of money</a:t>
            </a: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long-term growth planning.</a:t>
            </a: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confidence and commitment to assure investors and lenders of your ability to repay and grow the business.</a:t>
            </a: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Stay Informed on Government Schemes: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the Central government scheme called CGTMSE, which offers interest rates between 7% and 8%, Yoga Bar's founders obtained a loan of almost ₹1 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crore.</a:t>
            </a:r>
            <a:endParaRPr lang="en-IN" sz="17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Brand's </a:t>
            </a: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Feeling</a:t>
            </a:r>
            <a:r>
              <a:rPr lang="en-IN" sz="1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7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7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Brands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about what you sell, it is how </a:t>
            </a:r>
            <a:r>
              <a:rPr lang="en-US" sz="17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consumers 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 after consuming </a:t>
            </a:r>
            <a:r>
              <a:rPr lang="en-US" sz="17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it”.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usage of 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 &amp; Cold-Emailing 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7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9" y="9293290"/>
            <a:ext cx="541176" cy="556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15" y="9279647"/>
            <a:ext cx="550506" cy="5505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1746" y="9293290"/>
            <a:ext cx="2108717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@sriks023</a:t>
            </a:r>
            <a:endParaRPr lang="en-US" sz="28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834" y="90732"/>
            <a:ext cx="669499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71832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02418" y="9554900"/>
            <a:ext cx="1369414" cy="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834" y="9571653"/>
            <a:ext cx="1464907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834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8215" y="445649"/>
            <a:ext cx="6257276" cy="1275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Starting the Company</a:t>
            </a:r>
            <a:endParaRPr lang="en-IN" sz="1600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section is the foundation to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before you even launch your FMCG food venture.</a:t>
            </a:r>
            <a:endParaRPr lang="en-IN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216" y="1862667"/>
            <a:ext cx="6257275" cy="7196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0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51" y="186613"/>
            <a:ext cx="6512767" cy="901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9" y="9293290"/>
            <a:ext cx="541176" cy="556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15" y="9279647"/>
            <a:ext cx="550506" cy="5505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1746" y="9293290"/>
            <a:ext cx="2108717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@sriks023</a:t>
            </a:r>
            <a:endParaRPr lang="en-US" sz="28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834" y="90732"/>
            <a:ext cx="669499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71832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02418" y="9554900"/>
            <a:ext cx="1369414" cy="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834" y="9571653"/>
            <a:ext cx="1464907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834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3661" y="462402"/>
            <a:ext cx="6181344" cy="1340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Starting the 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much as we nurture a child during its growth phase, so too should a company be nurtured...</a:t>
            </a:r>
          </a:p>
          <a:p>
            <a:endParaRPr lang="en-IN" sz="1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661" y="1496831"/>
            <a:ext cx="6181344" cy="7516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 Transparency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Yoga bar founders give every 3 months updates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angel investors about the company's growth and challenges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 Patient with Product Validation: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your product shelf life is 9-months, you need to wait at least 15 months to know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product has truly resonated with the market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Bank Confidence: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 seeking loans from banks, present clean documentation and a clear, well-articulated future plan to minimize perceived financial risk and gain their trust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: 1,00,000 people * 12 bars/month = 100cr company</a:t>
            </a: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Like above example, founder present their idea in front of loan facilitators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Modern Trade: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a deep understanding of how "modern trade" retail channels (supermarkets, hypermarkets) operate to effectively place and promote your products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kn-IN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ನಿಮ್ಮ </a:t>
            </a:r>
            <a:r>
              <a:rPr lang="en-IN" sz="1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 </a:t>
            </a:r>
            <a:r>
              <a:rPr lang="kn-IN" sz="1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ಅಂಗಡಿಯಿಂದ ಹೊರ ಹಾಕದೇ ಇರೋ ತರ ಮಾಡೋ </a:t>
            </a:r>
            <a:r>
              <a:rPr lang="en-IN" sz="1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best trick - </a:t>
            </a:r>
            <a:r>
              <a:rPr lang="kn-IN" sz="1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ಅಂಗಡಿ </a:t>
            </a:r>
            <a:r>
              <a:rPr lang="en-IN" sz="1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owner</a:t>
            </a:r>
            <a:r>
              <a:rPr lang="kn-IN" sz="1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ಗೇ </a:t>
            </a:r>
            <a:r>
              <a:rPr lang="en-IN" sz="1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sample products </a:t>
            </a:r>
            <a:r>
              <a:rPr lang="kn-IN" sz="12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ಕೊಟ್ಟು "ನಿಮ್ಮ ಮನೆಯಲ್ಲಿರೋ ಮಕ್ಕಳಿಗೆ ಕೊಡಿ" </a:t>
            </a:r>
            <a:r>
              <a:rPr lang="kn-IN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ಎನ್ನುವುದು</a:t>
            </a:r>
            <a:r>
              <a:rPr lang="en-IN" sz="1200" dirty="0" smtClean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kn-IN" sz="12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51" y="186613"/>
            <a:ext cx="6512767" cy="901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Engage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Grassroots Marketing: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early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 of Yoga bar founders actively participated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direct, on-the-ground marketing, such as visiting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yoga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studios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daily.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 Customer Feedback: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nstance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founder printed her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number on packaging to receive direct reviews and build customer relationships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(Until ITC took over)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 Products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“We feed our products to our children”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products of such high quality and integrity that you would confidently offer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 that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attractive and informative packaging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alongside strong relationships with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owners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are two main pillars for success in the FMCG sector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Product Positioning: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Clearly articulate your product's unique selling proposition and how it stands out from competitors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Rates: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eaching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large audience (e.g., 10 lakh people) will only convert a fraction (e.g., 1 lakh) into actual customers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9" y="9293290"/>
            <a:ext cx="541176" cy="556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15" y="9279647"/>
            <a:ext cx="550506" cy="5505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1746" y="9293290"/>
            <a:ext cx="2108717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@sriks023</a:t>
            </a:r>
            <a:endParaRPr lang="en-US" sz="28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834" y="90732"/>
            <a:ext cx="669499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71832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02418" y="9554900"/>
            <a:ext cx="1369414" cy="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834" y="9571653"/>
            <a:ext cx="1464907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834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63047" y="445648"/>
            <a:ext cx="6325643" cy="103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IN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Marketing Tactics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create an amazing product but don't make it reach people and companies, it's as if you've killed your own product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lum contrast="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17" y="7489844"/>
            <a:ext cx="2696139" cy="1478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261511" y="1478071"/>
            <a:ext cx="6325643" cy="74905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951" y="186613"/>
            <a:ext cx="6512767" cy="901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9" y="9293290"/>
            <a:ext cx="541176" cy="556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15" y="9279647"/>
            <a:ext cx="550506" cy="5505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1746" y="9293290"/>
            <a:ext cx="2108717" cy="52322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Bold SemiConden" panose="020B0502040204020203" pitchFamily="34" charset="0"/>
              </a:rPr>
              <a:t>@sriks023</a:t>
            </a:r>
            <a:endParaRPr lang="en-US" sz="280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6834" y="90732"/>
            <a:ext cx="6694998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71832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02418" y="9554900"/>
            <a:ext cx="1369414" cy="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834" y="9571653"/>
            <a:ext cx="1464907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834" y="90732"/>
            <a:ext cx="0" cy="9480921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33999" y="445648"/>
            <a:ext cx="6180667" cy="1163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Achieve Success</a:t>
            </a:r>
            <a:endParaRPr lang="en-IN" sz="28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3998" y="1963582"/>
            <a:ext cx="6180667" cy="701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00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7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 </a:t>
            </a:r>
            <a:endParaRPr lang="en-IN" sz="16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This Section highlights 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 long-term strategies and metrics essential for sustained growth and market </a:t>
            </a:r>
            <a:r>
              <a:rPr lang="en-IN" sz="15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leadership.</a:t>
            </a:r>
            <a:endParaRPr lang="en-IN" sz="1500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7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700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Long-Term </a:t>
            </a: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Partnerships: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high-volume relationships with key clients (e.g., supplying 50,000 products to Indigo for over 10 years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Prioritize Repeat </a:t>
            </a:r>
            <a:r>
              <a:rPr lang="en-IN" sz="1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Customers: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 customer ratio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e.g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., 69% for Yoga 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Bar, 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this indicates strong product-market fit and loyalty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Extensive Distribution</a:t>
            </a:r>
            <a:r>
              <a:rPr lang="en-IN" sz="1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As of 2024 Yoga bar products available in 4500+ stores around the world.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Demonstrate strong performance in local and smaller stores to earn the opportunity for broader 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distribution, this will turn as red carpet welcome in D-Mart, Reliance like 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 retail 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Fast Product Movement: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Your products must sell quickly off the shelves to build confidence and strong relationships with retailers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Key Sales Metrics: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Consistently </a:t>
            </a:r>
            <a:r>
              <a:rPr lang="en-IN" sz="17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"same-store sales growth" 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7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"per SKU growth within the same store"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understand product performance and identify areas for improvement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for Scalable Manufacturing: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Invest </a:t>
            </a:r>
            <a:r>
              <a:rPr lang="en-IN" sz="17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automated 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manufacturing facilities for long-term efficiency and capacity (e.g., Yoga Bar's 60,000 </a:t>
            </a:r>
            <a:r>
              <a:rPr lang="en-IN" sz="17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factory in </a:t>
            </a:r>
            <a:r>
              <a:rPr lang="en-IN" sz="17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Tumkur</a:t>
            </a:r>
            <a:r>
              <a:rPr lang="en-IN" sz="17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kedIn Full Post" id="{532D0914-8AE6-495E-AA6F-3C995022A50B}" vid="{E24D183E-E8CC-4C0F-8A9A-C73BD44DC7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LinkedIn Full Post</Template>
  <TotalTime>266</TotalTime>
  <Words>917</Words>
  <Application>Microsoft Office PowerPoint</Application>
  <PresentationFormat>A4 Paper (210x297 mm)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Unicode MS</vt:lpstr>
      <vt:lpstr>Arial</vt:lpstr>
      <vt:lpstr>Arial Rounded MT Bold</vt:lpstr>
      <vt:lpstr>Bahnschrift SemiBold SemiConden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38</cp:revision>
  <dcterms:created xsi:type="dcterms:W3CDTF">2025-07-11T13:46:12Z</dcterms:created>
  <dcterms:modified xsi:type="dcterms:W3CDTF">2025-07-11T18:19:26Z</dcterms:modified>
</cp:coreProperties>
</file>