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6"/>
  </p:notesMasterIdLst>
  <p:handoutMasterIdLst>
    <p:handoutMasterId r:id="rId17"/>
  </p:handoutMasterIdLst>
  <p:sldIdLst>
    <p:sldId id="1896" r:id="rId5"/>
    <p:sldId id="1889" r:id="rId6"/>
    <p:sldId id="1890" r:id="rId7"/>
    <p:sldId id="1893" r:id="rId8"/>
    <p:sldId id="1895" r:id="rId9"/>
    <p:sldId id="1894" r:id="rId10"/>
    <p:sldId id="1899" r:id="rId11"/>
    <p:sldId id="1901" r:id="rId12"/>
    <p:sldId id="1900" r:id="rId13"/>
    <p:sldId id="1897" r:id="rId14"/>
    <p:sldId id="1898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Template" id="{A073DAE3-B461-442F-A3D3-6642BD875E45}">
          <p14:sldIdLst>
            <p14:sldId id="1896"/>
            <p14:sldId id="1889"/>
            <p14:sldId id="1890"/>
            <p14:sldId id="1893"/>
            <p14:sldId id="1895"/>
            <p14:sldId id="1894"/>
            <p14:sldId id="1899"/>
            <p14:sldId id="1901"/>
            <p14:sldId id="1900"/>
            <p14:sldId id="1897"/>
          </p14:sldIdLst>
        </p14:section>
        <p14:section name="Appendix" id="{B4777F86-5D0C-4CFC-9248-EC9DDD09C746}">
          <p14:sldIdLst>
            <p14:sldId id="18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Srikanth Machiraju" initials="SM" lastIdx="1" clrIdx="4">
    <p:extLst>
      <p:ext uri="{19B8F6BF-5375-455C-9EA6-DF929625EA0E}">
        <p15:presenceInfo xmlns:p15="http://schemas.microsoft.com/office/powerpoint/2012/main" userId="S::vism@microsoft.com::1bbbfa05-95e4-4af0-8897-6eb0461453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10"/>
    <a:srgbClr val="003C6A"/>
    <a:srgbClr val="00B050"/>
    <a:srgbClr val="00188F"/>
    <a:srgbClr val="FA022C"/>
    <a:srgbClr val="8E0000"/>
    <a:srgbClr val="2198AC"/>
    <a:srgbClr val="5C2D91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5303" autoAdjust="0"/>
  </p:normalViewPr>
  <p:slideViewPr>
    <p:cSldViewPr snapToGrid="0">
      <p:cViewPr>
        <p:scale>
          <a:sx n="75" d="100"/>
          <a:sy n="75" d="100"/>
        </p:scale>
        <p:origin x="624" y="322"/>
      </p:cViewPr>
      <p:guideLst/>
    </p:cSldViewPr>
  </p:slideViewPr>
  <p:outlineViewPr>
    <p:cViewPr>
      <p:scale>
        <a:sx n="33" d="100"/>
        <a:sy n="33" d="100"/>
      </p:scale>
      <p:origin x="0" y="-182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3/13/2019 12:35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App, Node JS</a:t>
            </a:r>
          </a:p>
          <a:p>
            <a:r>
              <a:rPr lang="en-US" dirty="0"/>
              <a:t>Talk about Docker Container</a:t>
            </a:r>
          </a:p>
          <a:p>
            <a:r>
              <a:rPr lang="en-US" dirty="0"/>
              <a:t>Talk about POD, basic unit of deployment in K8s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1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Master-Node Architecture</a:t>
            </a:r>
          </a:p>
          <a:p>
            <a:r>
              <a:rPr lang="en-US" dirty="0"/>
              <a:t>Talk about Redundancy</a:t>
            </a:r>
          </a:p>
          <a:p>
            <a:r>
              <a:rPr lang="en-US" dirty="0"/>
              <a:t>Talk about ETCD, Controller and Scheduler</a:t>
            </a:r>
          </a:p>
          <a:p>
            <a:r>
              <a:rPr lang="en-US" dirty="0"/>
              <a:t>Talk about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87" t="16931" r="33333" b="24211"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616517D-D5CD-4ABF-BB07-27B705B1ED45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FA53395-9C25-4CB2-B341-C4A926CEFC07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89C1FB2-6B75-46E5-9AA1-5BE3945FCA2E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E5F5BCB-2E29-4CD6-911A-DE5C1CED1D5F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4895D9-8662-4A4F-98D4-0B8BC8B959B8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64E1D9FA-9E2F-48CB-9D5D-F452A17FA04F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2C2C8D7-61A8-4984-AFD4-35DE8D9F804B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6A51A04-EF84-4B1B-9E21-8F15035DF979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951E567-86DB-49D9-87EB-08DE2B1BC6D1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EF3E351-722F-45A0-BD85-698E055B98F1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83" t="10804" r="39161" b="19692"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C852AFA-BC02-44DE-94C3-845604AD057E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26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F9C77CE-6642-4EB3-964C-4757236312BC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799E92C-66C0-42AC-B537-87624873AE0F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43FF8C8-7F5A-4421-9447-1B05BF103B20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7A7BB0F-782C-4D9F-9090-0EA61980C6A3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9AF4754-F11E-4E8F-BBFA-9E489F861B0D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4A6C387-0A1F-4F01-A189-777EA61C60EC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2055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10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652" r:id="rId9"/>
    <p:sldLayoutId id="2147484639" r:id="rId10"/>
    <p:sldLayoutId id="2147484603" r:id="rId11"/>
    <p:sldLayoutId id="2147484645" r:id="rId12"/>
    <p:sldLayoutId id="2147484646" r:id="rId13"/>
    <p:sldLayoutId id="2147484647" r:id="rId14"/>
    <p:sldLayoutId id="2147484249" r:id="rId15"/>
    <p:sldLayoutId id="2147484582" r:id="rId16"/>
    <p:sldLayoutId id="2147484584" r:id="rId17"/>
    <p:sldLayoutId id="2147484583" r:id="rId18"/>
    <p:sldLayoutId id="2147484256" r:id="rId19"/>
    <p:sldLayoutId id="2147484257" r:id="rId20"/>
    <p:sldLayoutId id="2147484651" r:id="rId21"/>
    <p:sldLayoutId id="2147484585" r:id="rId22"/>
    <p:sldLayoutId id="2147484299" r:id="rId23"/>
    <p:sldLayoutId id="2147484263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?toc=%2Fen-in%2Fazure%2Faks%2FTOC.json&amp;bc=%2Fen-in%2Fazure%2Fbread%2Ftoc.json" TargetMode="External"/><Relationship Id="rId2" Type="http://schemas.openxmlformats.org/officeDocument/2006/relationships/hyperlink" Target="https://docs.microsoft.com/en-in/azure/aks/container-service-quota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in/azure/aks/supported-kubernetes-ver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in/azure/aks/concepts-network#ingress-controller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B795-2903-4A23-9818-EE03FE58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44" y="537488"/>
            <a:ext cx="4161981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8E18-5DB3-4CD3-B239-54C0CADD5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00061"/>
            <a:ext cx="8163560" cy="14157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Cluster Setup and App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ACR integration with 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Upgrading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Monitoring and Telemetry</a:t>
            </a:r>
          </a:p>
        </p:txBody>
      </p:sp>
    </p:spTree>
    <p:extLst>
      <p:ext uri="{BB962C8B-B14F-4D97-AF65-F5344CB8AC3E}">
        <p14:creationId xmlns:p14="http://schemas.microsoft.com/office/powerpoint/2010/main" val="18981385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6CEEB9-146A-4545-BB65-4C957201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1" y="2321004"/>
            <a:ext cx="4161981" cy="1107996"/>
          </a:xfrm>
        </p:spPr>
        <p:txBody>
          <a:bodyPr/>
          <a:lstStyle/>
          <a:p>
            <a:r>
              <a:rPr lang="en-US" dirty="0"/>
              <a:t>Upgrading the 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E1FE4-1CDB-4067-AB86-42751D698ABD}"/>
              </a:ext>
            </a:extLst>
          </p:cNvPr>
          <p:cNvSpPr txBox="1"/>
          <p:nvPr/>
        </p:nvSpPr>
        <p:spPr>
          <a:xfrm>
            <a:off x="4368050" y="1759863"/>
            <a:ext cx="756487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Stop Provision additional Pods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Move the Pods out of upgrading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new node is created with latest K8s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Join the New Node to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Delete old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6F3C03-F34F-4A15-A73E-ACBE63E7AF64}"/>
              </a:ext>
            </a:extLst>
          </p:cNvPr>
          <p:cNvSpPr/>
          <p:nvPr/>
        </p:nvSpPr>
        <p:spPr>
          <a:xfrm>
            <a:off x="259080" y="3523147"/>
            <a:ext cx="4008149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https://github.com/weaveworks/kured</a:t>
            </a:r>
          </a:p>
        </p:txBody>
      </p:sp>
    </p:spTree>
    <p:extLst>
      <p:ext uri="{BB962C8B-B14F-4D97-AF65-F5344CB8AC3E}">
        <p14:creationId xmlns:p14="http://schemas.microsoft.com/office/powerpoint/2010/main" val="20638791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5B8-E324-499C-B072-7BDCE2E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284480"/>
            <a:ext cx="5618480" cy="489941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Appendix (Exam Perspective)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D879-559A-482F-90F6-CB7090E69367}"/>
              </a:ext>
            </a:extLst>
          </p:cNvPr>
          <p:cNvSpPr/>
          <p:nvPr/>
        </p:nvSpPr>
        <p:spPr>
          <a:xfrm>
            <a:off x="213360" y="1109701"/>
            <a:ext cx="11145520" cy="145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https://docs.microsoft.com/en-in/azure/aks/container-service-quotas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https://docs.microsoft.com/en-us/azure/dev-spaces/?toc=%2Fen-in%2Fazure%2Faks%2FTOC.json&amp;bc=%2Fen-in%2Fazure%2Fbread%2Ftoc.json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https://docs.microsoft.com/en-in/azure/aks/supported-kubernetes-versions</a:t>
            </a:r>
            <a:endParaRPr lang="en-US" dirty="0"/>
          </a:p>
          <a:p>
            <a:r>
              <a:rPr lang="en-US" dirty="0"/>
              <a:t>https://docs.microsoft.com/en-in/azure/aks/best-practices</a:t>
            </a:r>
          </a:p>
        </p:txBody>
      </p:sp>
    </p:spTree>
    <p:extLst>
      <p:ext uri="{BB962C8B-B14F-4D97-AF65-F5344CB8AC3E}">
        <p14:creationId xmlns:p14="http://schemas.microsoft.com/office/powerpoint/2010/main" val="847361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7F63DF4-FC6F-4915-AE21-350DF898B2EC}"/>
              </a:ext>
            </a:extLst>
          </p:cNvPr>
          <p:cNvSpPr/>
          <p:nvPr/>
        </p:nvSpPr>
        <p:spPr bwMode="auto">
          <a:xfrm>
            <a:off x="2910349" y="894736"/>
            <a:ext cx="5761704" cy="4876800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570E98-90E9-412A-922A-10B308BA852B}"/>
              </a:ext>
            </a:extLst>
          </p:cNvPr>
          <p:cNvSpPr/>
          <p:nvPr/>
        </p:nvSpPr>
        <p:spPr bwMode="auto">
          <a:xfrm>
            <a:off x="3524143" y="1354291"/>
            <a:ext cx="4491375" cy="375552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C589052-FDC1-4EEF-8D87-5AFD96D58499}"/>
              </a:ext>
            </a:extLst>
          </p:cNvPr>
          <p:cNvSpPr/>
          <p:nvPr/>
        </p:nvSpPr>
        <p:spPr bwMode="auto">
          <a:xfrm>
            <a:off x="4145046" y="1893470"/>
            <a:ext cx="3281264" cy="260122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8BB03CB-6FAA-4C75-827C-E249CF240D04}"/>
              </a:ext>
            </a:extLst>
          </p:cNvPr>
          <p:cNvSpPr/>
          <p:nvPr/>
        </p:nvSpPr>
        <p:spPr bwMode="auto">
          <a:xfrm>
            <a:off x="4897953" y="2402679"/>
            <a:ext cx="1710443" cy="137344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3C169-2B54-49B8-A996-92223999AE96}"/>
              </a:ext>
            </a:extLst>
          </p:cNvPr>
          <p:cNvSpPr txBox="1"/>
          <p:nvPr/>
        </p:nvSpPr>
        <p:spPr>
          <a:xfrm>
            <a:off x="5221894" y="2970442"/>
            <a:ext cx="102578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  <a:p>
            <a:pPr algn="ctr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(catalog-api)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E835E2-6CAC-493F-9E28-47431B8B927E}"/>
              </a:ext>
            </a:extLst>
          </p:cNvPr>
          <p:cNvSpPr txBox="1"/>
          <p:nvPr/>
        </p:nvSpPr>
        <p:spPr>
          <a:xfrm>
            <a:off x="5529900" y="3953100"/>
            <a:ext cx="896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DCD8F0-14FC-458A-AADF-B87855087035}"/>
              </a:ext>
            </a:extLst>
          </p:cNvPr>
          <p:cNvSpPr txBox="1"/>
          <p:nvPr/>
        </p:nvSpPr>
        <p:spPr>
          <a:xfrm>
            <a:off x="3724043" y="4656945"/>
            <a:ext cx="39559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 Container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0A9D66-8C96-4CC5-9378-59D4D5356F5E}"/>
              </a:ext>
            </a:extLst>
          </p:cNvPr>
          <p:cNvSpPr txBox="1"/>
          <p:nvPr/>
        </p:nvSpPr>
        <p:spPr>
          <a:xfrm>
            <a:off x="5426060" y="5254686"/>
            <a:ext cx="5519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4455AC6-CB19-4D98-B898-E1CD9292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85" y="4576980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ubernetes icon">
            <a:extLst>
              <a:ext uri="{FF2B5EF4-FFF2-40B4-BE49-F238E27FC236}">
                <a16:creationId xmlns:a16="http://schemas.microsoft.com/office/drawing/2014/main" id="{1DF7AC00-E325-4815-A72D-C56D6056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91" y="5249744"/>
            <a:ext cx="369278" cy="3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ode server icon">
            <a:extLst>
              <a:ext uri="{FF2B5EF4-FFF2-40B4-BE49-F238E27FC236}">
                <a16:creationId xmlns:a16="http://schemas.microsoft.com/office/drawing/2014/main" id="{12D563E9-C6F5-4A29-BDE8-4C7605DD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31" y="3947752"/>
            <a:ext cx="746125" cy="4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6">
            <a:extLst>
              <a:ext uri="{FF2B5EF4-FFF2-40B4-BE49-F238E27FC236}">
                <a16:creationId xmlns:a16="http://schemas.microsoft.com/office/drawing/2014/main" id="{81AF98C3-1982-431A-A909-73D945F734F8}"/>
              </a:ext>
            </a:extLst>
          </p:cNvPr>
          <p:cNvSpPr txBox="1">
            <a:spLocks/>
          </p:cNvSpPr>
          <p:nvPr/>
        </p:nvSpPr>
        <p:spPr>
          <a:xfrm>
            <a:off x="359515" y="274403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1794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0" grpId="0" animBg="1"/>
      <p:bldP spid="60" grpId="0" animBg="1"/>
      <p:bldP spid="57" grpId="0" animBg="1"/>
      <p:bldP spid="31" grpId="0"/>
      <p:bldP spid="62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35C5D-F902-4022-856F-5D0EB175AC1A}"/>
              </a:ext>
            </a:extLst>
          </p:cNvPr>
          <p:cNvSpPr/>
          <p:nvPr/>
        </p:nvSpPr>
        <p:spPr bwMode="auto">
          <a:xfrm>
            <a:off x="1817510" y="206428"/>
            <a:ext cx="10204511" cy="639721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A67F1-C48F-4307-8093-986A758C88EA}"/>
              </a:ext>
            </a:extLst>
          </p:cNvPr>
          <p:cNvSpPr/>
          <p:nvPr/>
        </p:nvSpPr>
        <p:spPr bwMode="auto">
          <a:xfrm>
            <a:off x="8668018" y="838047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F19EC-8534-4889-A0B8-6D1346D75241}"/>
              </a:ext>
            </a:extLst>
          </p:cNvPr>
          <p:cNvSpPr/>
          <p:nvPr/>
        </p:nvSpPr>
        <p:spPr bwMode="auto">
          <a:xfrm>
            <a:off x="9933100" y="108103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6EB50-9A2F-4CED-B791-8042DA0E9597}"/>
              </a:ext>
            </a:extLst>
          </p:cNvPr>
          <p:cNvSpPr/>
          <p:nvPr/>
        </p:nvSpPr>
        <p:spPr bwMode="auto">
          <a:xfrm>
            <a:off x="1993378" y="406862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4B43CE-6CAF-462D-8F53-7DBC82B5DA3A}"/>
              </a:ext>
            </a:extLst>
          </p:cNvPr>
          <p:cNvGrpSpPr/>
          <p:nvPr/>
        </p:nvGrpSpPr>
        <p:grpSpPr>
          <a:xfrm>
            <a:off x="2253209" y="4688690"/>
            <a:ext cx="865911" cy="595260"/>
            <a:chOff x="1186408" y="4901300"/>
            <a:chExt cx="937032" cy="6054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CEC500-1074-4534-93F8-2B14FFF62160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EF4548-BC4A-4CAA-AF4B-A6A89E71A82B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B4BD3-1D7B-4B90-A3AF-F1531DDEB0A0}"/>
              </a:ext>
            </a:extLst>
          </p:cNvPr>
          <p:cNvGrpSpPr/>
          <p:nvPr/>
        </p:nvGrpSpPr>
        <p:grpSpPr>
          <a:xfrm>
            <a:off x="2253209" y="5330332"/>
            <a:ext cx="865911" cy="595260"/>
            <a:chOff x="1186408" y="4901300"/>
            <a:chExt cx="937032" cy="6054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D7A6E8-D4AE-4C7D-B98E-41A7C27D0F82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F983A2-3387-47C3-9A98-E6269C5F8FB5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AF3C50-5313-418A-8059-ED23192F8027}"/>
              </a:ext>
            </a:extLst>
          </p:cNvPr>
          <p:cNvGrpSpPr/>
          <p:nvPr/>
        </p:nvGrpSpPr>
        <p:grpSpPr>
          <a:xfrm>
            <a:off x="3210992" y="4946983"/>
            <a:ext cx="865911" cy="595260"/>
            <a:chOff x="1186408" y="4901300"/>
            <a:chExt cx="937032" cy="6054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B2F1D4-5670-42FF-ADC4-0CEBF4DE2CBA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DE36DC-B0C6-4ECE-B75C-522E53551D72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1001AD-D7E6-4D80-83C8-93D377EEB2AC}"/>
              </a:ext>
            </a:extLst>
          </p:cNvPr>
          <p:cNvGrpSpPr/>
          <p:nvPr/>
        </p:nvGrpSpPr>
        <p:grpSpPr>
          <a:xfrm>
            <a:off x="6401652" y="4687753"/>
            <a:ext cx="865911" cy="595260"/>
            <a:chOff x="1186408" y="4901300"/>
            <a:chExt cx="937032" cy="6054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129F59-7EBF-4E93-8B29-F11E7F166DF1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A7CD48-91CC-4DE3-B33C-03A12F66373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30A53-90C7-46DA-8E84-F216E878995D}"/>
              </a:ext>
            </a:extLst>
          </p:cNvPr>
          <p:cNvGrpSpPr/>
          <p:nvPr/>
        </p:nvGrpSpPr>
        <p:grpSpPr>
          <a:xfrm>
            <a:off x="6413108" y="5349787"/>
            <a:ext cx="865911" cy="595260"/>
            <a:chOff x="1186408" y="4901300"/>
            <a:chExt cx="937032" cy="6054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84689B-4094-4143-A624-72DCC7621E8F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E633A3-DA16-45DC-9A6C-36E410B9A87D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139EF6-EA2E-4D39-A9A3-40F6B6EA42D2}"/>
              </a:ext>
            </a:extLst>
          </p:cNvPr>
          <p:cNvGrpSpPr/>
          <p:nvPr/>
        </p:nvGrpSpPr>
        <p:grpSpPr>
          <a:xfrm>
            <a:off x="7359435" y="4946046"/>
            <a:ext cx="865911" cy="595260"/>
            <a:chOff x="1186408" y="4901300"/>
            <a:chExt cx="937032" cy="6054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82D977-6552-4D80-9E52-AF1E72A88A67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1B9D91-690F-4FA5-8D43-038A62A010C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D244AD-764F-40B5-8E63-4E785493C054}"/>
              </a:ext>
            </a:extLst>
          </p:cNvPr>
          <p:cNvGrpSpPr/>
          <p:nvPr/>
        </p:nvGrpSpPr>
        <p:grpSpPr>
          <a:xfrm>
            <a:off x="10769575" y="4687753"/>
            <a:ext cx="865911" cy="595260"/>
            <a:chOff x="1186408" y="4901300"/>
            <a:chExt cx="937032" cy="605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46C4C3-BEEC-411E-94B3-EC49F4CC173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253054-5E46-4175-A24A-076AA2E27870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314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43A600-D4C7-450F-9095-16BE85EEAFD0}"/>
              </a:ext>
            </a:extLst>
          </p:cNvPr>
          <p:cNvGrpSpPr/>
          <p:nvPr/>
        </p:nvGrpSpPr>
        <p:grpSpPr>
          <a:xfrm>
            <a:off x="10759467" y="5338636"/>
            <a:ext cx="865911" cy="595260"/>
            <a:chOff x="1186408" y="4901300"/>
            <a:chExt cx="937032" cy="60542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9DB26F-ABC1-49E4-B95D-CB658D97D30E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6879C-4800-4DF7-9607-CCA7A8E1847A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8878CD-A83C-470C-8585-A6EE36E91611}"/>
              </a:ext>
            </a:extLst>
          </p:cNvPr>
          <p:cNvGrpSpPr/>
          <p:nvPr/>
        </p:nvGrpSpPr>
        <p:grpSpPr>
          <a:xfrm>
            <a:off x="9798677" y="4941771"/>
            <a:ext cx="865911" cy="595260"/>
            <a:chOff x="1186408" y="4901300"/>
            <a:chExt cx="937032" cy="6054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30D79-0E7C-45AE-A665-594B17E177D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755785-0125-4278-B26E-079F707CE65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61EE23-99ED-4297-8F06-228F9418F034}"/>
              </a:ext>
            </a:extLst>
          </p:cNvPr>
          <p:cNvGrpSpPr/>
          <p:nvPr/>
        </p:nvGrpSpPr>
        <p:grpSpPr>
          <a:xfrm>
            <a:off x="3199386" y="5599982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521D15-5C79-47C2-8AA9-9DDA4E9D9B2B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50DA20-791C-4ECE-BD26-E87930FA844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7F7F-CDBA-43A7-BBB1-03186D383EDC}"/>
              </a:ext>
            </a:extLst>
          </p:cNvPr>
          <p:cNvGrpSpPr/>
          <p:nvPr/>
        </p:nvGrpSpPr>
        <p:grpSpPr>
          <a:xfrm>
            <a:off x="7359285" y="5621549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BE4E0-6A42-46B2-B27E-29E1DCAC4083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E513-FBFD-44B9-ACAF-76310D5D650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072063-4998-420B-8CDF-469C75A6FFCC}"/>
              </a:ext>
            </a:extLst>
          </p:cNvPr>
          <p:cNvGrpSpPr/>
          <p:nvPr/>
        </p:nvGrpSpPr>
        <p:grpSpPr>
          <a:xfrm>
            <a:off x="9810002" y="5611830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142180-33A1-41F0-9783-0046D2864D9C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586D9D-3EA7-4545-A467-71FA556DF6B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9" name="Picture 2" descr="Related image">
            <a:extLst>
              <a:ext uri="{FF2B5EF4-FFF2-40B4-BE49-F238E27FC236}">
                <a16:creationId xmlns:a16="http://schemas.microsoft.com/office/drawing/2014/main" id="{844AB67B-7F4A-4C26-B2CF-2DEBE748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15" y="4142760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C5C6148-9B03-440D-BCBF-A9C579160FC9}"/>
              </a:ext>
            </a:extLst>
          </p:cNvPr>
          <p:cNvSpPr/>
          <p:nvPr/>
        </p:nvSpPr>
        <p:spPr bwMode="auto">
          <a:xfrm>
            <a:off x="5375529" y="406862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2" descr="Related image">
            <a:extLst>
              <a:ext uri="{FF2B5EF4-FFF2-40B4-BE49-F238E27FC236}">
                <a16:creationId xmlns:a16="http://schemas.microsoft.com/office/drawing/2014/main" id="{8367A909-B4FB-4F6D-9374-2BA41108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02" y="411711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Related image">
            <a:extLst>
              <a:ext uri="{FF2B5EF4-FFF2-40B4-BE49-F238E27FC236}">
                <a16:creationId xmlns:a16="http://schemas.microsoft.com/office/drawing/2014/main" id="{7BB79817-7DC6-49B9-84B3-3D7A7E7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579" y="4115159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AC1703A-71C1-4AD0-812F-9B2BB86B6D30}"/>
              </a:ext>
            </a:extLst>
          </p:cNvPr>
          <p:cNvSpPr/>
          <p:nvPr/>
        </p:nvSpPr>
        <p:spPr bwMode="auto">
          <a:xfrm>
            <a:off x="8730184" y="4093492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Related image">
            <a:extLst>
              <a:ext uri="{FF2B5EF4-FFF2-40B4-BE49-F238E27FC236}">
                <a16:creationId xmlns:a16="http://schemas.microsoft.com/office/drawing/2014/main" id="{B74F061E-33E9-4929-AB8D-A45A78BB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06" y="86340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15DB2F-D3EE-4386-B051-B237A6F3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89522" y="37515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ABB45C3-D8C0-4BF5-8556-53C9923C9D8B}"/>
              </a:ext>
            </a:extLst>
          </p:cNvPr>
          <p:cNvSpPr/>
          <p:nvPr/>
        </p:nvSpPr>
        <p:spPr bwMode="auto">
          <a:xfrm>
            <a:off x="4875307" y="841433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0436F8-AE56-4FE5-838E-05DA1ED392DC}"/>
              </a:ext>
            </a:extLst>
          </p:cNvPr>
          <p:cNvSpPr/>
          <p:nvPr/>
        </p:nvSpPr>
        <p:spPr bwMode="auto">
          <a:xfrm>
            <a:off x="6123100" y="109119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90601-9C5B-4030-B728-CFBE09927EEC}"/>
              </a:ext>
            </a:extLst>
          </p:cNvPr>
          <p:cNvSpPr/>
          <p:nvPr/>
        </p:nvSpPr>
        <p:spPr bwMode="auto">
          <a:xfrm>
            <a:off x="5061993" y="1129663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5993-F3A7-4830-9C54-0D09D7632FE8}"/>
              </a:ext>
            </a:extLst>
          </p:cNvPr>
          <p:cNvSpPr/>
          <p:nvPr/>
        </p:nvSpPr>
        <p:spPr bwMode="auto">
          <a:xfrm>
            <a:off x="5059487" y="1734700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8D83C7-A47D-44B5-9172-FEC7A1DCD1BE}"/>
              </a:ext>
            </a:extLst>
          </p:cNvPr>
          <p:cNvSpPr/>
          <p:nvPr/>
        </p:nvSpPr>
        <p:spPr bwMode="auto">
          <a:xfrm>
            <a:off x="5059487" y="2439627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Related image">
            <a:extLst>
              <a:ext uri="{FF2B5EF4-FFF2-40B4-BE49-F238E27FC236}">
                <a16:creationId xmlns:a16="http://schemas.microsoft.com/office/drawing/2014/main" id="{D8D7D84E-B3CE-48D9-9986-BE0D49D9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06" y="87356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Related image">
            <a:extLst>
              <a:ext uri="{FF2B5EF4-FFF2-40B4-BE49-F238E27FC236}">
                <a16:creationId xmlns:a16="http://schemas.microsoft.com/office/drawing/2014/main" id="{169299F9-192F-495E-A258-44AC938E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9522" y="35483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Image result for captain icon">
            <a:extLst>
              <a:ext uri="{FF2B5EF4-FFF2-40B4-BE49-F238E27FC236}">
                <a16:creationId xmlns:a16="http://schemas.microsoft.com/office/drawing/2014/main" id="{C17B6C44-6D5E-4F61-BB7E-4BD50AB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94" y="4082666"/>
            <a:ext cx="580667" cy="5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captain icon">
            <a:extLst>
              <a:ext uri="{FF2B5EF4-FFF2-40B4-BE49-F238E27FC236}">
                <a16:creationId xmlns:a16="http://schemas.microsoft.com/office/drawing/2014/main" id="{4D805CB7-725B-45B3-AE23-B874EFBD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71" y="4042876"/>
            <a:ext cx="595260" cy="5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F5587-6F4F-47F3-BCDC-D4F933E7EC3B}"/>
              </a:ext>
            </a:extLst>
          </p:cNvPr>
          <p:cNvCxnSpPr>
            <a:stCxn id="97" idx="3"/>
            <a:endCxn id="6" idx="1"/>
          </p:cNvCxnSpPr>
          <p:nvPr/>
        </p:nvCxnSpPr>
        <p:spPr>
          <a:xfrm flipV="1">
            <a:off x="7972568" y="2026898"/>
            <a:ext cx="695450" cy="33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4941E-5E25-48E5-9648-C64732B622A6}"/>
              </a:ext>
            </a:extLst>
          </p:cNvPr>
          <p:cNvCxnSpPr>
            <a:cxnSpLocks/>
          </p:cNvCxnSpPr>
          <p:nvPr/>
        </p:nvCxnSpPr>
        <p:spPr>
          <a:xfrm>
            <a:off x="3389384" y="3632200"/>
            <a:ext cx="7142692" cy="0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D6263D-0106-4CBB-9651-CC7FBBCA0D76}"/>
              </a:ext>
            </a:extLst>
          </p:cNvPr>
          <p:cNvCxnSpPr/>
          <p:nvPr/>
        </p:nvCxnSpPr>
        <p:spPr>
          <a:xfrm>
            <a:off x="3378343" y="3619954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7" name="Picture 4" descr="Image result for captain icon">
            <a:extLst>
              <a:ext uri="{FF2B5EF4-FFF2-40B4-BE49-F238E27FC236}">
                <a16:creationId xmlns:a16="http://schemas.microsoft.com/office/drawing/2014/main" id="{1BA173A3-7ED9-46E3-8148-11A5999C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21" y="4068587"/>
            <a:ext cx="667649" cy="6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0C3187-3CBE-4355-A47D-86722673A03B}"/>
              </a:ext>
            </a:extLst>
          </p:cNvPr>
          <p:cNvCxnSpPr>
            <a:cxnSpLocks/>
          </p:cNvCxnSpPr>
          <p:nvPr/>
        </p:nvCxnSpPr>
        <p:spPr>
          <a:xfrm>
            <a:off x="7105732" y="3632200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F02FF1-41CD-447C-A2C5-10BB96BC7D6C}"/>
              </a:ext>
            </a:extLst>
          </p:cNvPr>
          <p:cNvCxnSpPr/>
          <p:nvPr/>
        </p:nvCxnSpPr>
        <p:spPr>
          <a:xfrm>
            <a:off x="10528985" y="3626022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DD2F3D-643E-419E-902A-00A5A4EAF71F}"/>
              </a:ext>
            </a:extLst>
          </p:cNvPr>
          <p:cNvCxnSpPr>
            <a:cxnSpLocks/>
          </p:cNvCxnSpPr>
          <p:nvPr/>
        </p:nvCxnSpPr>
        <p:spPr>
          <a:xfrm>
            <a:off x="8297829" y="2035810"/>
            <a:ext cx="0" cy="1596390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82BDAFB-CBD1-4486-94A3-72EB6CB94226}"/>
              </a:ext>
            </a:extLst>
          </p:cNvPr>
          <p:cNvSpPr txBox="1"/>
          <p:nvPr/>
        </p:nvSpPr>
        <p:spPr>
          <a:xfrm>
            <a:off x="6144218" y="1642315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C65F24-3FE7-4F13-8848-3DF9C2CB7FC4}"/>
              </a:ext>
            </a:extLst>
          </p:cNvPr>
          <p:cNvSpPr txBox="1"/>
          <p:nvPr/>
        </p:nvSpPr>
        <p:spPr>
          <a:xfrm>
            <a:off x="9927821" y="1584074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2EE5E0-CA88-4E07-8DBC-384E1549B8D0}"/>
              </a:ext>
            </a:extLst>
          </p:cNvPr>
          <p:cNvSpPr txBox="1"/>
          <p:nvPr/>
        </p:nvSpPr>
        <p:spPr>
          <a:xfrm>
            <a:off x="5056008" y="121649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77EE29D-0BAE-4CBF-8144-EADFC15691C6}"/>
              </a:ext>
            </a:extLst>
          </p:cNvPr>
          <p:cNvSpPr txBox="1"/>
          <p:nvPr/>
        </p:nvSpPr>
        <p:spPr>
          <a:xfrm>
            <a:off x="5080606" y="185114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2FA001-3BBA-423C-8828-DE41092701A2}"/>
              </a:ext>
            </a:extLst>
          </p:cNvPr>
          <p:cNvSpPr txBox="1"/>
          <p:nvPr/>
        </p:nvSpPr>
        <p:spPr>
          <a:xfrm>
            <a:off x="5069023" y="2531953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C3C747-205E-443A-9B93-9C0A9915D1E7}"/>
              </a:ext>
            </a:extLst>
          </p:cNvPr>
          <p:cNvSpPr/>
          <p:nvPr/>
        </p:nvSpPr>
        <p:spPr bwMode="auto">
          <a:xfrm>
            <a:off x="8882697" y="1091196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763A2D-CE42-4F39-AA40-9F5568E57F62}"/>
              </a:ext>
            </a:extLst>
          </p:cNvPr>
          <p:cNvSpPr/>
          <p:nvPr/>
        </p:nvSpPr>
        <p:spPr bwMode="auto">
          <a:xfrm>
            <a:off x="8880191" y="1696233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C2607D2-66A1-4C3C-9F11-ACA991D5D54C}"/>
              </a:ext>
            </a:extLst>
          </p:cNvPr>
          <p:cNvSpPr/>
          <p:nvPr/>
        </p:nvSpPr>
        <p:spPr bwMode="auto">
          <a:xfrm>
            <a:off x="8880191" y="2401160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105639-D4F5-47E6-A01E-15951E915B72}"/>
              </a:ext>
            </a:extLst>
          </p:cNvPr>
          <p:cNvSpPr txBox="1"/>
          <p:nvPr/>
        </p:nvSpPr>
        <p:spPr>
          <a:xfrm>
            <a:off x="8901310" y="1812677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9496F5-5362-43FC-8FF0-5AE77B7244F1}"/>
              </a:ext>
            </a:extLst>
          </p:cNvPr>
          <p:cNvSpPr txBox="1"/>
          <p:nvPr/>
        </p:nvSpPr>
        <p:spPr>
          <a:xfrm>
            <a:off x="8826051" y="1206849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CBDDB6-CD6A-452A-8489-F5C038191769}"/>
              </a:ext>
            </a:extLst>
          </p:cNvPr>
          <p:cNvSpPr txBox="1"/>
          <p:nvPr/>
        </p:nvSpPr>
        <p:spPr>
          <a:xfrm>
            <a:off x="8870325" y="2485272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CAD74DFE-0D9A-40F2-A394-521842347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88" y="2362395"/>
            <a:ext cx="1022274" cy="1257559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8186531-EB9D-4B53-8092-2655285EE88E}"/>
              </a:ext>
            </a:extLst>
          </p:cNvPr>
          <p:cNvGrpSpPr/>
          <p:nvPr/>
        </p:nvGrpSpPr>
        <p:grpSpPr>
          <a:xfrm>
            <a:off x="1978282" y="375851"/>
            <a:ext cx="2341518" cy="1541730"/>
            <a:chOff x="1978282" y="375851"/>
            <a:chExt cx="2341518" cy="1541730"/>
          </a:xfrm>
        </p:grpSpPr>
        <p:pic>
          <p:nvPicPr>
            <p:cNvPr id="96" name="Picture 4" descr="Image result for kubernetes icon">
              <a:extLst>
                <a:ext uri="{FF2B5EF4-FFF2-40B4-BE49-F238E27FC236}">
                  <a16:creationId xmlns:a16="http://schemas.microsoft.com/office/drawing/2014/main" id="{1E094259-1D96-478F-B5D8-11D327806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15" y="375851"/>
              <a:ext cx="1257559" cy="1257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F4129DA7-55EF-488B-8F54-32BAFACEE603}"/>
                </a:ext>
              </a:extLst>
            </p:cNvPr>
            <p:cNvSpPr txBox="1"/>
            <p:nvPr/>
          </p:nvSpPr>
          <p:spPr>
            <a:xfrm>
              <a:off x="1978282" y="1609804"/>
              <a:ext cx="23415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kubernetes</a:t>
              </a:r>
            </a:p>
          </p:txBody>
        </p: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F2515B3-FB1E-4083-A2E9-BD763DA872CD}"/>
              </a:ext>
            </a:extLst>
          </p:cNvPr>
          <p:cNvCxnSpPr>
            <a:cxnSpLocks/>
            <a:stCxn id="1025" idx="3"/>
          </p:cNvCxnSpPr>
          <p:nvPr/>
        </p:nvCxnSpPr>
        <p:spPr>
          <a:xfrm flipV="1">
            <a:off x="1221462" y="2964964"/>
            <a:ext cx="3653845" cy="26211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784FB99-0602-48C8-B551-1E036A4606DB}"/>
              </a:ext>
            </a:extLst>
          </p:cNvPr>
          <p:cNvSpPr txBox="1"/>
          <p:nvPr/>
        </p:nvSpPr>
        <p:spPr>
          <a:xfrm>
            <a:off x="6870154" y="2827118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3462C6D-F5A8-45B7-BD51-D53E3E70A52B}"/>
              </a:ext>
            </a:extLst>
          </p:cNvPr>
          <p:cNvSpPr txBox="1"/>
          <p:nvPr/>
        </p:nvSpPr>
        <p:spPr>
          <a:xfrm>
            <a:off x="10759467" y="2811075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C431B4D-11F6-4E2E-AA0C-BED186A2B872}"/>
              </a:ext>
            </a:extLst>
          </p:cNvPr>
          <p:cNvSpPr txBox="1"/>
          <p:nvPr/>
        </p:nvSpPr>
        <p:spPr>
          <a:xfrm>
            <a:off x="4096400" y="6001081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D16924-5DC6-4A1A-A2F5-6ED39DBAA7ED}"/>
              </a:ext>
            </a:extLst>
          </p:cNvPr>
          <p:cNvSpPr txBox="1"/>
          <p:nvPr/>
        </p:nvSpPr>
        <p:spPr>
          <a:xfrm>
            <a:off x="5296222" y="6016567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0167CFD-6AAA-4378-B93E-0BE35590FE0A}"/>
              </a:ext>
            </a:extLst>
          </p:cNvPr>
          <p:cNvSpPr txBox="1"/>
          <p:nvPr/>
        </p:nvSpPr>
        <p:spPr>
          <a:xfrm>
            <a:off x="8611448" y="5996514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956803-DDAE-4054-98E5-7F28A3EC19F2}"/>
              </a:ext>
            </a:extLst>
          </p:cNvPr>
          <p:cNvSpPr txBox="1"/>
          <p:nvPr/>
        </p:nvSpPr>
        <p:spPr>
          <a:xfrm>
            <a:off x="9423954" y="4172703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B2EDF2-4569-4530-8124-5D1197D828B0}"/>
              </a:ext>
            </a:extLst>
          </p:cNvPr>
          <p:cNvSpPr txBox="1"/>
          <p:nvPr/>
        </p:nvSpPr>
        <p:spPr>
          <a:xfrm>
            <a:off x="5951416" y="4158948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AE7B01-4777-45D4-B5FB-A92C84AAED2A}"/>
              </a:ext>
            </a:extLst>
          </p:cNvPr>
          <p:cNvSpPr txBox="1"/>
          <p:nvPr/>
        </p:nvSpPr>
        <p:spPr>
          <a:xfrm>
            <a:off x="2250659" y="4152590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83D913-15AE-4419-964A-B4C882028ABD}"/>
              </a:ext>
            </a:extLst>
          </p:cNvPr>
          <p:cNvSpPr txBox="1"/>
          <p:nvPr/>
        </p:nvSpPr>
        <p:spPr>
          <a:xfrm>
            <a:off x="4162974" y="4612201"/>
            <a:ext cx="8930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532B6F-5290-4BCE-AC29-A2FE3BD434F2}"/>
              </a:ext>
            </a:extLst>
          </p:cNvPr>
          <p:cNvSpPr txBox="1"/>
          <p:nvPr/>
        </p:nvSpPr>
        <p:spPr>
          <a:xfrm>
            <a:off x="8826356" y="4582865"/>
            <a:ext cx="8930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70C7FC5-E698-43ED-AF20-8ACF202995FD}"/>
              </a:ext>
            </a:extLst>
          </p:cNvPr>
          <p:cNvSpPr txBox="1"/>
          <p:nvPr/>
        </p:nvSpPr>
        <p:spPr>
          <a:xfrm>
            <a:off x="5341497" y="4638136"/>
            <a:ext cx="8930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889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7" grpId="0" animBg="1"/>
      <p:bldP spid="90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23" grpId="0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53" grpId="0"/>
      <p:bldP spid="154" grpId="0"/>
      <p:bldP spid="155" grpId="0"/>
      <p:bldP spid="156" grpId="0"/>
      <p:bldP spid="157" grpId="0"/>
      <p:bldP spid="93" grpId="0"/>
      <p:bldP spid="106" grpId="0"/>
      <p:bldP spid="111" grpId="0"/>
      <p:bldP spid="112" grpId="0"/>
      <p:bldP spid="11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35C5D-F902-4022-856F-5D0EB175AC1A}"/>
              </a:ext>
            </a:extLst>
          </p:cNvPr>
          <p:cNvSpPr/>
          <p:nvPr/>
        </p:nvSpPr>
        <p:spPr bwMode="auto">
          <a:xfrm>
            <a:off x="4419600" y="206428"/>
            <a:ext cx="7670800" cy="639721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A67F1-C48F-4307-8093-986A758C88EA}"/>
              </a:ext>
            </a:extLst>
          </p:cNvPr>
          <p:cNvSpPr/>
          <p:nvPr/>
        </p:nvSpPr>
        <p:spPr bwMode="auto">
          <a:xfrm>
            <a:off x="8668018" y="838047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F19EC-8534-4889-A0B8-6D1346D75241}"/>
              </a:ext>
            </a:extLst>
          </p:cNvPr>
          <p:cNvSpPr/>
          <p:nvPr/>
        </p:nvSpPr>
        <p:spPr bwMode="auto">
          <a:xfrm>
            <a:off x="9933100" y="108103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1001AD-D7E6-4D80-83C8-93D377EEB2AC}"/>
              </a:ext>
            </a:extLst>
          </p:cNvPr>
          <p:cNvGrpSpPr/>
          <p:nvPr/>
        </p:nvGrpSpPr>
        <p:grpSpPr>
          <a:xfrm>
            <a:off x="5893764" y="4686033"/>
            <a:ext cx="865911" cy="595260"/>
            <a:chOff x="1186408" y="4901300"/>
            <a:chExt cx="937032" cy="6054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129F59-7EBF-4E93-8B29-F11E7F166DF1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A7CD48-91CC-4DE3-B33C-03A12F66373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30A53-90C7-46DA-8E84-F216E878995D}"/>
              </a:ext>
            </a:extLst>
          </p:cNvPr>
          <p:cNvGrpSpPr/>
          <p:nvPr/>
        </p:nvGrpSpPr>
        <p:grpSpPr>
          <a:xfrm>
            <a:off x="5905220" y="5348067"/>
            <a:ext cx="865911" cy="595260"/>
            <a:chOff x="1186408" y="4901300"/>
            <a:chExt cx="937032" cy="6054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84689B-4094-4143-A624-72DCC7621E8F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E633A3-DA16-45DC-9A6C-36E410B9A87D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139EF6-EA2E-4D39-A9A3-40F6B6EA42D2}"/>
              </a:ext>
            </a:extLst>
          </p:cNvPr>
          <p:cNvGrpSpPr/>
          <p:nvPr/>
        </p:nvGrpSpPr>
        <p:grpSpPr>
          <a:xfrm>
            <a:off x="6851547" y="4944326"/>
            <a:ext cx="865911" cy="595260"/>
            <a:chOff x="1186408" y="4901300"/>
            <a:chExt cx="937032" cy="6054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82D977-6552-4D80-9E52-AF1E72A88A67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1B9D91-690F-4FA5-8D43-038A62A010C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D244AD-764F-40B5-8E63-4E785493C054}"/>
              </a:ext>
            </a:extLst>
          </p:cNvPr>
          <p:cNvGrpSpPr/>
          <p:nvPr/>
        </p:nvGrpSpPr>
        <p:grpSpPr>
          <a:xfrm>
            <a:off x="10769575" y="4687753"/>
            <a:ext cx="865911" cy="595260"/>
            <a:chOff x="1186408" y="4901300"/>
            <a:chExt cx="937032" cy="605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46C4C3-BEEC-411E-94B3-EC49F4CC173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253054-5E46-4175-A24A-076AA2E27870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3149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43A600-D4C7-450F-9095-16BE85EEAFD0}"/>
              </a:ext>
            </a:extLst>
          </p:cNvPr>
          <p:cNvGrpSpPr/>
          <p:nvPr/>
        </p:nvGrpSpPr>
        <p:grpSpPr>
          <a:xfrm>
            <a:off x="10759467" y="5338636"/>
            <a:ext cx="865911" cy="595260"/>
            <a:chOff x="1186408" y="4901300"/>
            <a:chExt cx="937032" cy="60542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9DB26F-ABC1-49E4-B95D-CB658D97D30E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6879C-4800-4DF7-9607-CCA7A8E1847A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8878CD-A83C-470C-8585-A6EE36E91611}"/>
              </a:ext>
            </a:extLst>
          </p:cNvPr>
          <p:cNvGrpSpPr/>
          <p:nvPr/>
        </p:nvGrpSpPr>
        <p:grpSpPr>
          <a:xfrm>
            <a:off x="9798677" y="4941771"/>
            <a:ext cx="865911" cy="595260"/>
            <a:chOff x="1186408" y="4901300"/>
            <a:chExt cx="937032" cy="6054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30D79-0E7C-45AE-A665-594B17E177D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755785-0125-4278-B26E-079F707CE65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61EE23-99ED-4297-8F06-228F9418F034}"/>
              </a:ext>
            </a:extLst>
          </p:cNvPr>
          <p:cNvGrpSpPr/>
          <p:nvPr/>
        </p:nvGrpSpPr>
        <p:grpSpPr>
          <a:xfrm>
            <a:off x="6842618" y="5616630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521D15-5C79-47C2-8AA9-9DDA4E9D9B2B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50DA20-791C-4ECE-BD26-E87930FA844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7F7F-CDBA-43A7-BBB1-03186D383EDC}"/>
              </a:ext>
            </a:extLst>
          </p:cNvPr>
          <p:cNvGrpSpPr/>
          <p:nvPr/>
        </p:nvGrpSpPr>
        <p:grpSpPr>
          <a:xfrm>
            <a:off x="9812815" y="5619928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BE4E0-6A42-46B2-B27E-29E1DCAC4083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E513-FBFD-44B9-ACAF-76310D5D650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DC5C6148-9B03-440D-BCBF-A9C579160FC9}"/>
              </a:ext>
            </a:extLst>
          </p:cNvPr>
          <p:cNvSpPr/>
          <p:nvPr/>
        </p:nvSpPr>
        <p:spPr bwMode="auto">
          <a:xfrm>
            <a:off x="4867641" y="406690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2" descr="Related image">
            <a:extLst>
              <a:ext uri="{FF2B5EF4-FFF2-40B4-BE49-F238E27FC236}">
                <a16:creationId xmlns:a16="http://schemas.microsoft.com/office/drawing/2014/main" id="{8367A909-B4FB-4F6D-9374-2BA41108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44" y="4066092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Related image">
            <a:extLst>
              <a:ext uri="{FF2B5EF4-FFF2-40B4-BE49-F238E27FC236}">
                <a16:creationId xmlns:a16="http://schemas.microsoft.com/office/drawing/2014/main" id="{7BB79817-7DC6-49B9-84B3-3D7A7E7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12" y="4065356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AC1703A-71C1-4AD0-812F-9B2BB86B6D30}"/>
              </a:ext>
            </a:extLst>
          </p:cNvPr>
          <p:cNvSpPr/>
          <p:nvPr/>
        </p:nvSpPr>
        <p:spPr bwMode="auto">
          <a:xfrm>
            <a:off x="8731313" y="4058074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Related image">
            <a:extLst>
              <a:ext uri="{FF2B5EF4-FFF2-40B4-BE49-F238E27FC236}">
                <a16:creationId xmlns:a16="http://schemas.microsoft.com/office/drawing/2014/main" id="{B74F061E-33E9-4929-AB8D-A45A78BB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06" y="86340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15DB2F-D3EE-4386-B051-B237A6F3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67313" y="397965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ABB45C3-D8C0-4BF5-8556-53C9923C9D8B}"/>
              </a:ext>
            </a:extLst>
          </p:cNvPr>
          <p:cNvSpPr/>
          <p:nvPr/>
        </p:nvSpPr>
        <p:spPr bwMode="auto">
          <a:xfrm>
            <a:off x="4875307" y="841433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0436F8-AE56-4FE5-838E-05DA1ED392DC}"/>
              </a:ext>
            </a:extLst>
          </p:cNvPr>
          <p:cNvSpPr/>
          <p:nvPr/>
        </p:nvSpPr>
        <p:spPr bwMode="auto">
          <a:xfrm>
            <a:off x="6123100" y="109119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90601-9C5B-4030-B728-CFBE09927EEC}"/>
              </a:ext>
            </a:extLst>
          </p:cNvPr>
          <p:cNvSpPr/>
          <p:nvPr/>
        </p:nvSpPr>
        <p:spPr bwMode="auto">
          <a:xfrm>
            <a:off x="5061993" y="1129663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5993-F3A7-4830-9C54-0D09D7632FE8}"/>
              </a:ext>
            </a:extLst>
          </p:cNvPr>
          <p:cNvSpPr/>
          <p:nvPr/>
        </p:nvSpPr>
        <p:spPr bwMode="auto">
          <a:xfrm>
            <a:off x="5059487" y="1734700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8D83C7-A47D-44B5-9172-FEC7A1DCD1BE}"/>
              </a:ext>
            </a:extLst>
          </p:cNvPr>
          <p:cNvSpPr/>
          <p:nvPr/>
        </p:nvSpPr>
        <p:spPr bwMode="auto">
          <a:xfrm>
            <a:off x="5059487" y="2439627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Related image">
            <a:extLst>
              <a:ext uri="{FF2B5EF4-FFF2-40B4-BE49-F238E27FC236}">
                <a16:creationId xmlns:a16="http://schemas.microsoft.com/office/drawing/2014/main" id="{D8D7D84E-B3CE-48D9-9986-BE0D49D9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06" y="87356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Related image">
            <a:extLst>
              <a:ext uri="{FF2B5EF4-FFF2-40B4-BE49-F238E27FC236}">
                <a16:creationId xmlns:a16="http://schemas.microsoft.com/office/drawing/2014/main" id="{169299F9-192F-495E-A258-44AC938E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9522" y="35483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Image result for captain icon">
            <a:extLst>
              <a:ext uri="{FF2B5EF4-FFF2-40B4-BE49-F238E27FC236}">
                <a16:creationId xmlns:a16="http://schemas.microsoft.com/office/drawing/2014/main" id="{C17B6C44-6D5E-4F61-BB7E-4BD50AB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06" y="4080946"/>
            <a:ext cx="580667" cy="5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captain icon">
            <a:extLst>
              <a:ext uri="{FF2B5EF4-FFF2-40B4-BE49-F238E27FC236}">
                <a16:creationId xmlns:a16="http://schemas.microsoft.com/office/drawing/2014/main" id="{4D805CB7-725B-45B3-AE23-B874EFBD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71" y="4042876"/>
            <a:ext cx="595260" cy="5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F5587-6F4F-47F3-BCDC-D4F933E7EC3B}"/>
              </a:ext>
            </a:extLst>
          </p:cNvPr>
          <p:cNvCxnSpPr>
            <a:stCxn id="97" idx="3"/>
            <a:endCxn id="6" idx="1"/>
          </p:cNvCxnSpPr>
          <p:nvPr/>
        </p:nvCxnSpPr>
        <p:spPr>
          <a:xfrm flipV="1">
            <a:off x="7972568" y="2026898"/>
            <a:ext cx="695450" cy="33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4941E-5E25-48E5-9648-C64732B622A6}"/>
              </a:ext>
            </a:extLst>
          </p:cNvPr>
          <p:cNvCxnSpPr>
            <a:cxnSpLocks/>
          </p:cNvCxnSpPr>
          <p:nvPr/>
        </p:nvCxnSpPr>
        <p:spPr>
          <a:xfrm>
            <a:off x="6596299" y="3629408"/>
            <a:ext cx="3935777" cy="2792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0C3187-3CBE-4355-A47D-86722673A03B}"/>
              </a:ext>
            </a:extLst>
          </p:cNvPr>
          <p:cNvCxnSpPr>
            <a:cxnSpLocks/>
          </p:cNvCxnSpPr>
          <p:nvPr/>
        </p:nvCxnSpPr>
        <p:spPr>
          <a:xfrm>
            <a:off x="6597844" y="3630480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F02FF1-41CD-447C-A2C5-10BB96BC7D6C}"/>
              </a:ext>
            </a:extLst>
          </p:cNvPr>
          <p:cNvCxnSpPr/>
          <p:nvPr/>
        </p:nvCxnSpPr>
        <p:spPr>
          <a:xfrm>
            <a:off x="10528985" y="3626022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DD2F3D-643E-419E-902A-00A5A4EAF71F}"/>
              </a:ext>
            </a:extLst>
          </p:cNvPr>
          <p:cNvCxnSpPr>
            <a:cxnSpLocks/>
          </p:cNvCxnSpPr>
          <p:nvPr/>
        </p:nvCxnSpPr>
        <p:spPr>
          <a:xfrm>
            <a:off x="8297829" y="2035810"/>
            <a:ext cx="0" cy="1596390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82BDAFB-CBD1-4486-94A3-72EB6CB94226}"/>
              </a:ext>
            </a:extLst>
          </p:cNvPr>
          <p:cNvSpPr txBox="1"/>
          <p:nvPr/>
        </p:nvSpPr>
        <p:spPr>
          <a:xfrm>
            <a:off x="6144218" y="1642315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C65F24-3FE7-4F13-8848-3DF9C2CB7FC4}"/>
              </a:ext>
            </a:extLst>
          </p:cNvPr>
          <p:cNvSpPr txBox="1"/>
          <p:nvPr/>
        </p:nvSpPr>
        <p:spPr>
          <a:xfrm>
            <a:off x="9927821" y="1584074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2EE5E0-CA88-4E07-8DBC-384E1549B8D0}"/>
              </a:ext>
            </a:extLst>
          </p:cNvPr>
          <p:cNvSpPr txBox="1"/>
          <p:nvPr/>
        </p:nvSpPr>
        <p:spPr>
          <a:xfrm>
            <a:off x="5056008" y="121649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77EE29D-0BAE-4CBF-8144-EADFC15691C6}"/>
              </a:ext>
            </a:extLst>
          </p:cNvPr>
          <p:cNvSpPr txBox="1"/>
          <p:nvPr/>
        </p:nvSpPr>
        <p:spPr>
          <a:xfrm>
            <a:off x="5080606" y="185114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2FA001-3BBA-423C-8828-DE41092701A2}"/>
              </a:ext>
            </a:extLst>
          </p:cNvPr>
          <p:cNvSpPr txBox="1"/>
          <p:nvPr/>
        </p:nvSpPr>
        <p:spPr>
          <a:xfrm>
            <a:off x="5069023" y="2531953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C3C747-205E-443A-9B93-9C0A9915D1E7}"/>
              </a:ext>
            </a:extLst>
          </p:cNvPr>
          <p:cNvSpPr/>
          <p:nvPr/>
        </p:nvSpPr>
        <p:spPr bwMode="auto">
          <a:xfrm>
            <a:off x="8882697" y="1091196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763A2D-CE42-4F39-AA40-9F5568E57F62}"/>
              </a:ext>
            </a:extLst>
          </p:cNvPr>
          <p:cNvSpPr/>
          <p:nvPr/>
        </p:nvSpPr>
        <p:spPr bwMode="auto">
          <a:xfrm>
            <a:off x="8880191" y="1696233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C2607D2-66A1-4C3C-9F11-ACA991D5D54C}"/>
              </a:ext>
            </a:extLst>
          </p:cNvPr>
          <p:cNvSpPr/>
          <p:nvPr/>
        </p:nvSpPr>
        <p:spPr bwMode="auto">
          <a:xfrm>
            <a:off x="8880191" y="2401160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105639-D4F5-47E6-A01E-15951E915B72}"/>
              </a:ext>
            </a:extLst>
          </p:cNvPr>
          <p:cNvSpPr txBox="1"/>
          <p:nvPr/>
        </p:nvSpPr>
        <p:spPr>
          <a:xfrm>
            <a:off x="8901310" y="1812677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9496F5-5362-43FC-8FF0-5AE77B7244F1}"/>
              </a:ext>
            </a:extLst>
          </p:cNvPr>
          <p:cNvSpPr txBox="1"/>
          <p:nvPr/>
        </p:nvSpPr>
        <p:spPr>
          <a:xfrm>
            <a:off x="8826051" y="1206849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CBDDB6-CD6A-452A-8489-F5C038191769}"/>
              </a:ext>
            </a:extLst>
          </p:cNvPr>
          <p:cNvSpPr txBox="1"/>
          <p:nvPr/>
        </p:nvSpPr>
        <p:spPr>
          <a:xfrm>
            <a:off x="8870325" y="2485272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3708C1-4FCD-4C8D-90F5-5C3F3B67BB0A}"/>
              </a:ext>
            </a:extLst>
          </p:cNvPr>
          <p:cNvSpPr/>
          <p:nvPr/>
        </p:nvSpPr>
        <p:spPr bwMode="auto">
          <a:xfrm>
            <a:off x="4731072" y="389113"/>
            <a:ext cx="7210444" cy="2826732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90140-6ED5-4B21-86C4-BCD7F71845E5}"/>
              </a:ext>
            </a:extLst>
          </p:cNvPr>
          <p:cNvSpPr txBox="1"/>
          <p:nvPr/>
        </p:nvSpPr>
        <p:spPr>
          <a:xfrm>
            <a:off x="6393960" y="1510045"/>
            <a:ext cx="39063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Hosted Control Plane</a:t>
            </a:r>
          </a:p>
        </p:txBody>
      </p:sp>
      <p:sp>
        <p:nvSpPr>
          <p:cNvPr id="113" name="Title 7">
            <a:extLst>
              <a:ext uri="{FF2B5EF4-FFF2-40B4-BE49-F238E27FC236}">
                <a16:creationId xmlns:a16="http://schemas.microsoft.com/office/drawing/2014/main" id="{0F626055-5C0B-4D28-AF4E-51804C43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" y="298507"/>
            <a:ext cx="2130829" cy="468261"/>
          </a:xfrm>
        </p:spPr>
        <p:txBody>
          <a:bodyPr/>
          <a:lstStyle/>
          <a:p>
            <a:r>
              <a:rPr lang="en-US" dirty="0"/>
              <a:t>      AKS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198E0B4-2A78-49DE-8517-63252C891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9" y="263496"/>
            <a:ext cx="538281" cy="538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079BF4-05A8-46F5-B4B3-CDAD0BC0FE70}"/>
              </a:ext>
            </a:extLst>
          </p:cNvPr>
          <p:cNvSpPr txBox="1"/>
          <p:nvPr/>
        </p:nvSpPr>
        <p:spPr>
          <a:xfrm>
            <a:off x="211081" y="2030708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Enabled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94659D-0AD2-4E4B-85BB-79A0D8F71364}"/>
              </a:ext>
            </a:extLst>
          </p:cNvPr>
          <p:cNvSpPr txBox="1"/>
          <p:nvPr/>
        </p:nvSpPr>
        <p:spPr>
          <a:xfrm>
            <a:off x="4825590" y="6026034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B3E25D-7BE3-47E9-82EF-1479D4CACA0E}"/>
              </a:ext>
            </a:extLst>
          </p:cNvPr>
          <p:cNvSpPr txBox="1"/>
          <p:nvPr/>
        </p:nvSpPr>
        <p:spPr>
          <a:xfrm>
            <a:off x="8717790" y="5784075"/>
            <a:ext cx="10475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5E240-6383-4DD1-9B89-0CD991A02F5A}"/>
              </a:ext>
            </a:extLst>
          </p:cNvPr>
          <p:cNvSpPr txBox="1"/>
          <p:nvPr/>
        </p:nvSpPr>
        <p:spPr>
          <a:xfrm>
            <a:off x="8051388" y="4433939"/>
            <a:ext cx="650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5A58A4-0D84-42A1-88A9-83AE93E2DBB2}"/>
              </a:ext>
            </a:extLst>
          </p:cNvPr>
          <p:cNvSpPr txBox="1"/>
          <p:nvPr/>
        </p:nvSpPr>
        <p:spPr>
          <a:xfrm>
            <a:off x="221052" y="1129663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Kubernetes Cluster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03FDD2-9E93-4271-B3E8-D0FEFDE7F8A4}"/>
              </a:ext>
            </a:extLst>
          </p:cNvPr>
          <p:cNvSpPr txBox="1"/>
          <p:nvPr/>
        </p:nvSpPr>
        <p:spPr>
          <a:xfrm>
            <a:off x="199188" y="1569928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Network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6B9ED2-6F2E-4391-920E-7A9BF657246E}"/>
              </a:ext>
            </a:extLst>
          </p:cNvPr>
          <p:cNvSpPr txBox="1"/>
          <p:nvPr/>
        </p:nvSpPr>
        <p:spPr>
          <a:xfrm>
            <a:off x="178518" y="2491967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Monitor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8B499D6-24BB-4F4A-855F-79404AD37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662" y="2401160"/>
            <a:ext cx="780290" cy="780290"/>
          </a:xfrm>
          <a:prstGeom prst="rect">
            <a:avLst/>
          </a:prstGeom>
        </p:spPr>
      </p:pic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132D84D-041D-4B4C-B2B0-6FEF70DD9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040" y="1401160"/>
            <a:ext cx="780290" cy="78029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5684528-769D-405B-8BBE-8AC3F0ED8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5318" y="1308827"/>
            <a:ext cx="780289" cy="95987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51AE21-1377-4C70-972C-8092C3867E2C}"/>
              </a:ext>
            </a:extLst>
          </p:cNvPr>
          <p:cNvCxnSpPr>
            <a:cxnSpLocks/>
            <a:stCxn id="122" idx="3"/>
            <a:endCxn id="22" idx="1"/>
          </p:cNvCxnSpPr>
          <p:nvPr/>
        </p:nvCxnSpPr>
        <p:spPr>
          <a:xfrm>
            <a:off x="4205607" y="1788767"/>
            <a:ext cx="1245433" cy="2538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EDB3CD0-E305-4BF3-A5D2-CC49725B36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8222" y="3839446"/>
            <a:ext cx="780290" cy="78029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76E691F-6354-442E-977C-C92BDC2A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59" y="3429000"/>
            <a:ext cx="468761" cy="468761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8D2FF6-9BBC-4AE8-9010-447579256CA7}"/>
              </a:ext>
            </a:extLst>
          </p:cNvPr>
          <p:cNvCxnSpPr>
            <a:cxnSpLocks/>
            <a:stCxn id="125" idx="0"/>
            <a:endCxn id="19" idx="1"/>
          </p:cNvCxnSpPr>
          <p:nvPr/>
        </p:nvCxnSpPr>
        <p:spPr>
          <a:xfrm rot="5400000" flipH="1" flipV="1">
            <a:off x="2749254" y="2941592"/>
            <a:ext cx="637695" cy="337122"/>
          </a:xfrm>
          <a:prstGeom prst="bentConnector2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B54BF9-A34B-40CA-985F-C14591E5A14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16952" y="2791305"/>
            <a:ext cx="420229" cy="3864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CA772B5C-A96A-4144-BAE5-C891CFA1A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59013" y="4121388"/>
            <a:ext cx="467706" cy="467706"/>
          </a:xfrm>
          <a:prstGeom prst="rect">
            <a:avLst/>
          </a:prstGeom>
        </p:spPr>
      </p:pic>
      <p:pic>
        <p:nvPicPr>
          <p:cNvPr id="129" name="Picture 128" descr="A close up of a sign&#10;&#10;Description automatically generated">
            <a:extLst>
              <a:ext uri="{FF2B5EF4-FFF2-40B4-BE49-F238E27FC236}">
                <a16:creationId xmlns:a16="http://schemas.microsoft.com/office/drawing/2014/main" id="{32D40B81-5D78-411C-9C3E-9CF776348E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286" y="4151389"/>
            <a:ext cx="467706" cy="467706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CE46A44-AACC-4CC5-9D9C-838317BBF191}"/>
              </a:ext>
            </a:extLst>
          </p:cNvPr>
          <p:cNvSpPr txBox="1"/>
          <p:nvPr/>
        </p:nvSpPr>
        <p:spPr>
          <a:xfrm>
            <a:off x="3823358" y="4558099"/>
            <a:ext cx="104758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Virtual Network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F901A6-0235-43E5-A80A-1C1C98385DD8}"/>
              </a:ext>
            </a:extLst>
          </p:cNvPr>
          <p:cNvSpPr txBox="1"/>
          <p:nvPr/>
        </p:nvSpPr>
        <p:spPr>
          <a:xfrm>
            <a:off x="3072242" y="3189889"/>
            <a:ext cx="10475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Load Balancer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6A8D9E-3E51-4A93-A779-F226ED5F444D}"/>
              </a:ext>
            </a:extLst>
          </p:cNvPr>
          <p:cNvSpPr txBox="1"/>
          <p:nvPr/>
        </p:nvSpPr>
        <p:spPr>
          <a:xfrm>
            <a:off x="179661" y="2945193"/>
            <a:ext cx="35196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Advanced Traffic 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268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2" grpId="0"/>
      <p:bldP spid="113" grpId="0"/>
      <p:bldP spid="15" grpId="0"/>
      <p:bldP spid="118" grpId="0"/>
      <p:bldP spid="119" grpId="0"/>
      <p:bldP spid="120" grpId="0"/>
      <p:bldP spid="130" grpId="0" animBg="1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97A647-5DD9-48BA-8426-7B457E7E5A68}"/>
              </a:ext>
            </a:extLst>
          </p:cNvPr>
          <p:cNvSpPr/>
          <p:nvPr/>
        </p:nvSpPr>
        <p:spPr>
          <a:xfrm>
            <a:off x="300027" y="1489844"/>
            <a:ext cx="4851093" cy="145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AKS –Engine can be used for cluster customization like Hybrid Cluster (Linux + Windows), Runtime Change (from Moby) can be done using AKS-Engine -&gt; https://github.com/Azure/aks-engine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61621-0E88-4DC0-96E9-FD8566BCF833}"/>
              </a:ext>
            </a:extLst>
          </p:cNvPr>
          <p:cNvSpPr/>
          <p:nvPr/>
        </p:nvSpPr>
        <p:spPr>
          <a:xfrm>
            <a:off x="7569610" y="1489844"/>
            <a:ext cx="4134710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are the resources reserved on each Node for System Services </a:t>
            </a:r>
          </a:p>
          <a:p>
            <a:r>
              <a:rPr lang="en-US" b="1" dirty="0"/>
              <a:t>CPU</a:t>
            </a:r>
            <a:r>
              <a:rPr lang="en-US" dirty="0"/>
              <a:t> - 60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b="1" dirty="0"/>
              <a:t>Memory</a:t>
            </a:r>
            <a:r>
              <a:rPr lang="en-US" dirty="0"/>
              <a:t> - 20% up to 4 </a:t>
            </a:r>
            <a:r>
              <a:rPr lang="en-US" dirty="0" err="1"/>
              <a:t>GiB</a:t>
            </a:r>
            <a:endParaRPr lang="en-US" dirty="0"/>
          </a:p>
          <a:p>
            <a:r>
              <a:rPr lang="en-US" dirty="0"/>
              <a:t>This is on top of the resources occupied by the Node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44DCE-9B96-4C27-AA7A-666826A4FDA3}"/>
              </a:ext>
            </a:extLst>
          </p:cNvPr>
          <p:cNvSpPr/>
          <p:nvPr/>
        </p:nvSpPr>
        <p:spPr>
          <a:xfrm>
            <a:off x="5151120" y="1489844"/>
            <a:ext cx="204216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AKS uses Node Pools to manage VM Pools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E4A8AD-1DFF-4075-BB8B-0295479B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05" y="218788"/>
            <a:ext cx="2458515" cy="984885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Cluster Components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53293-F259-4E43-B103-F136C2B3AC14}"/>
              </a:ext>
            </a:extLst>
          </p:cNvPr>
          <p:cNvSpPr/>
          <p:nvPr/>
        </p:nvSpPr>
        <p:spPr>
          <a:xfrm>
            <a:off x="213360" y="3429001"/>
            <a:ext cx="362712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Choose VM Size with Premium disks for High-performance and availability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BC0A4-29F0-4C14-B826-BBB9E5A1D48B}"/>
              </a:ext>
            </a:extLst>
          </p:cNvPr>
          <p:cNvSpPr/>
          <p:nvPr/>
        </p:nvSpPr>
        <p:spPr>
          <a:xfrm>
            <a:off x="300027" y="4824932"/>
            <a:ext cx="362712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VNet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NSG, NIC, Subnets and few other networking resources are auto provisioned </a:t>
            </a:r>
          </a:p>
        </p:txBody>
      </p:sp>
    </p:spTree>
    <p:extLst>
      <p:ext uri="{BB962C8B-B14F-4D97-AF65-F5344CB8AC3E}">
        <p14:creationId xmlns:p14="http://schemas.microsoft.com/office/powerpoint/2010/main" val="30794532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5B8-E324-499C-B072-7BDCE2E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51" y="333938"/>
            <a:ext cx="4161981" cy="49244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F535C-76D6-476C-930C-1B704C502A58}"/>
              </a:ext>
            </a:extLst>
          </p:cNvPr>
          <p:cNvSpPr txBox="1"/>
          <p:nvPr/>
        </p:nvSpPr>
        <p:spPr>
          <a:xfrm>
            <a:off x="6289040" y="1104627"/>
            <a:ext cx="5547360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 (per Pod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LifeCycle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storage for pod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 – stored at node level, per 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per 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 Volumes (beyond Pod lifetime)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Disks 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Files (only standard storage available)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Initial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StorageClasses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(Standard Storage, Managed Disk)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Premium (Premium Storage)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B288D-4806-4E5C-AFF3-9A4CB6ED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1457767"/>
            <a:ext cx="603556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2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5B8-E324-499C-B072-7BDCE2E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48" y="227575"/>
            <a:ext cx="3899892" cy="984885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Monitoring &amp; Telemetry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F535C-76D6-476C-930C-1B704C502A58}"/>
              </a:ext>
            </a:extLst>
          </p:cNvPr>
          <p:cNvSpPr txBox="1"/>
          <p:nvPr/>
        </p:nvSpPr>
        <p:spPr>
          <a:xfrm>
            <a:off x="357148" y="1700039"/>
            <a:ext cx="6033492" cy="310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Nodes, Containers can be monitored using Log Analytics.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have a custom monitor solution and you want to ensure this solution is deployed on every node, use Daemon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turn on Master Diagnostic Logs as well</a:t>
            </a:r>
          </a:p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AzureDiagnostics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| where Category == "</a:t>
            </a: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kube-apiserver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| project </a:t>
            </a: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log_s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Journelctl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view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Level Logs (Live Metrics)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6B843-B601-487A-904F-CC9E9052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21" y="406248"/>
            <a:ext cx="5511231" cy="18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5B8-E324-499C-B072-7BDCE2E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8" y="170157"/>
            <a:ext cx="3899892" cy="49244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Networking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F535C-76D6-476C-930C-1B704C502A58}"/>
              </a:ext>
            </a:extLst>
          </p:cNvPr>
          <p:cNvSpPr txBox="1"/>
          <p:nvPr/>
        </p:nvSpPr>
        <p:spPr>
          <a:xfrm>
            <a:off x="245388" y="788864"/>
            <a:ext cx="518204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 are part of VNET by default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-proxy uses the K8s Networking abstraction to provide internal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Pods are grouped as Services and can be accessed  via. DNS or IP.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complex routing can be achieved by using Ingress Controllers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Kubenet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CNI Networking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Ingress Controllers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170" name="Picture 2" descr="Diagram showing Cluster IP traffic flow in an AKS cluster">
            <a:extLst>
              <a:ext uri="{FF2B5EF4-FFF2-40B4-BE49-F238E27FC236}">
                <a16:creationId xmlns:a16="http://schemas.microsoft.com/office/drawing/2014/main" id="{35AE90FB-AF99-4068-B098-225DDD7D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407702"/>
            <a:ext cx="3207937" cy="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agram showing NodePort traffic flow in an AKS cluster">
            <a:extLst>
              <a:ext uri="{FF2B5EF4-FFF2-40B4-BE49-F238E27FC236}">
                <a16:creationId xmlns:a16="http://schemas.microsoft.com/office/drawing/2014/main" id="{4D268139-DC28-44DC-BDF0-B9938C51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1530634"/>
            <a:ext cx="5007332" cy="102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4E560-C61B-4F59-9F0D-52A4A44C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0" y="2611703"/>
            <a:ext cx="5182049" cy="1470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CE3ED-C68A-4DAA-A32C-E2B7EABF2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348" y="4149974"/>
            <a:ext cx="6469941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61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6CEEB9-146A-4545-BB65-4C957201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5" y="190698"/>
            <a:ext cx="4195875" cy="1292662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Identity &amp; Access Management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D29D1-320B-478D-A700-2392C4D1E0B1}"/>
              </a:ext>
            </a:extLst>
          </p:cNvPr>
          <p:cNvSpPr txBox="1"/>
          <p:nvPr/>
        </p:nvSpPr>
        <p:spPr>
          <a:xfrm>
            <a:off x="5435601" y="1491178"/>
            <a:ext cx="6389484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Cluster can be logically divided into multiple namespaces to restrict access, for ex: Dev, Test, Prod.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Namespaces – default, 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-system, 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-dashboard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Integrate with AAD to login to AKS clusters, for fine grained used RBAC.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uses RBAC to grant permissions, there is no deny.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roles are used to define permissions within namespace for cluster level use 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CluserRole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RoleBindings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ClusterBindings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used to bind Roles, 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ClusterRole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users/groups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Configure AKS for AAD Authentication https://docs.microsoft.com/en-in/azure/aks/aad-integration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4B644-8536-4A3A-827B-AA4029D7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5" y="2662813"/>
            <a:ext cx="5152442" cy="19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522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CONFIDENTIAL_v04.potx" id="{A39623A4-DF72-47A4-96E2-174F3239EAB2}" vid="{A6C15879-F4A4-4293-A3FB-BF2C930CA6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6" ma:contentTypeDescription="" ma:contentTypeScope="" ma:versionID="c8759e92857812bc9b3f43044e235f59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11717c46bd241e05dcfc96b6b635e9e1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 xsi:nil="true"/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2018-07-20T00:00:00+00:00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o33121adfc264c7dbcad13be7db3ea4b>
    <Session_x0020_Code xmlns="5a4b3278-325d-441a-b38f-6f1926bc734e" xsi:nil="true"/>
    <Presentation_x0020_Date xmlns="5a4b3278-325d-441a-b38f-6f1926bc734e" xsi:nil="true"/>
    <ba5aa7e3a41a404e868a451481761228 xmlns="5a4b3278-325d-441a-b38f-6f1926bc734e">
      <Terms xmlns="http://schemas.microsoft.com/office/infopath/2007/PartnerControls"/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Las Vegas</TermName>
          <TermId xmlns="http://schemas.microsoft.com/office/infopath/2007/PartnerControls">e731b1e0-234c-4781-a780-e65aa36c0b98</TermId>
        </TermInfo>
      </Terms>
    </c4b02e5b2c48420dbed84c0f2f02e9a3>
    <Event_x0020_Start_x0020_Date xmlns="5a4b3278-325d-441a-b38f-6f1926bc734e">2018-07-18T00:00:00+00:00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62</Value>
      <Value>16</Value>
      <Value>21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Props1.xml><?xml version="1.0" encoding="utf-8"?>
<ds:datastoreItem xmlns:ds="http://schemas.openxmlformats.org/officeDocument/2006/customXml" ds:itemID="{E1165CD0-DDCE-4AB1-8C2E-2709D536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9d1f81f6-e953-47ea-988e-33ed651c58e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5a4b3278-325d-441a-b38f-6f1926bc73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Microsoft_Ready_Breakout_Template_CONFIDENTIAL_v04</Template>
  <TotalTime>13548</TotalTime>
  <Words>710</Words>
  <Application>Microsoft Office PowerPoint</Application>
  <PresentationFormat>Widescreen</PresentationFormat>
  <Paragraphs>147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9-51027_Microsoft_Ready_Template</vt:lpstr>
      <vt:lpstr>Agenda</vt:lpstr>
      <vt:lpstr>PowerPoint Presentation</vt:lpstr>
      <vt:lpstr>PowerPoint Presentation</vt:lpstr>
      <vt:lpstr>      AKS</vt:lpstr>
      <vt:lpstr>Cluster Components</vt:lpstr>
      <vt:lpstr>Storage</vt:lpstr>
      <vt:lpstr>Monitoring &amp; Telemetry</vt:lpstr>
      <vt:lpstr>Networking</vt:lpstr>
      <vt:lpstr>Identity &amp; Access Management Recommendations</vt:lpstr>
      <vt:lpstr>Upgrading the Cluster</vt:lpstr>
      <vt:lpstr>Appendix (Exam Perspective)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should be used if you have confidential content to present for Microsoft FTE-only. There is a required confidentiality slide included, as well as a confidentiality footer.</dc:title>
  <dc:subject>Microsoft Ready</dc:subject>
  <dc:creator>Srikanth Machiraju</dc:creator>
  <cp:keywords>Microsoft Ready</cp:keywords>
  <dc:description/>
  <cp:lastModifiedBy>Srikanth Machiraju</cp:lastModifiedBy>
  <cp:revision>94</cp:revision>
  <dcterms:created xsi:type="dcterms:W3CDTF">2019-01-16T12:26:00Z</dcterms:created>
  <dcterms:modified xsi:type="dcterms:W3CDTF">2019-03-13T18:34:00Z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>62;#Las Vegas|e731b1e0-234c-4781-a780-e65aa36c0b98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16;#Microsoft Ready|3ca26e5f-dc1b-4496-bbb3-9dc6901a235f</vt:lpwstr>
  </property>
  <property fmtid="{D5CDD505-2E9C-101B-9397-08002B2CF9AE}" pid="21" name="Event Name">
    <vt:lpwstr>21;#Microsoft Ready|3ca26e5f-dc1b-4496-bbb3-9dc6901a235f</vt:lpwstr>
  </property>
  <property fmtid="{D5CDD505-2E9C-101B-9397-08002B2CF9AE}" pid="22" name="Audience1">
    <vt:lpwstr/>
  </property>
</Properties>
</file>