
<file path=[Content_Types].xml><?xml version="1.0" encoding="utf-8"?>
<Types xmlns="http://schemas.openxmlformats.org/package/2006/content-types">
  <Default Extension="fntdata" ContentType="application/x-fontdata"/>
  <Default Extension="mp4" ContentType="vide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12192000"/>
  <p:embeddedFontLst>
    <p:embeddedFont>
      <p:font typeface="Montserrat" panose="00000500000000000000" pitchFamily="2" charset="0"/>
      <p:regular r:id="rId13"/>
      <p:bold r:id="rId14"/>
      <p:italic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13"/>
  </p:normalViewPr>
  <p:slideViewPr>
    <p:cSldViewPr snapToGrid="0" snapToObjects="1">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2495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18" Type="http://schemas.openxmlformats.org/officeDocument/2006/relationships/image" Target="../media/image17.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svg"/><Relationship Id="rId17" Type="http://schemas.openxmlformats.org/officeDocument/2006/relationships/image" Target="../media/image16.png"/><Relationship Id="rId2" Type="http://schemas.openxmlformats.org/officeDocument/2006/relationships/notesSlide" Target="../notesSlides/notesSlide3.xml"/><Relationship Id="rId16" Type="http://schemas.openxmlformats.org/officeDocument/2006/relationships/image" Target="../media/image15.svg"/><Relationship Id="rId20" Type="http://schemas.openxmlformats.org/officeDocument/2006/relationships/image" Target="../media/image19.svg"/><Relationship Id="rId1" Type="http://schemas.openxmlformats.org/officeDocument/2006/relationships/slideLayout" Target="../slideLayouts/slideLayout1.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5" Type="http://schemas.openxmlformats.org/officeDocument/2006/relationships/image" Target="../media/image14.svg"/><Relationship Id="rId10" Type="http://schemas.openxmlformats.org/officeDocument/2006/relationships/image" Target="../media/image9.svg"/><Relationship Id="rId19" Type="http://schemas.openxmlformats.org/officeDocument/2006/relationships/image" Target="../media/image18.svg"/><Relationship Id="rId4" Type="http://schemas.openxmlformats.org/officeDocument/2006/relationships/image" Target="../media/image3.svg"/><Relationship Id="rId9" Type="http://schemas.openxmlformats.org/officeDocument/2006/relationships/image" Target="../media/image8.svg"/><Relationship Id="rId14" Type="http://schemas.openxmlformats.org/officeDocument/2006/relationships/image" Target="../media/image13.png"/></Relationships>
</file>

<file path=ppt/slides/_rels/slide4.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slides/_rels/slide5.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slides/_rels/slide6.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slides/_rels/slide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40.pn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000000"/>
        </a:solidFill>
        <a:effectLst/>
      </p:bgPr>
    </p:bg>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srcRect t="21875" b="21875"/>
          <a:stretch/>
        </p:blipFill>
        <p:spPr>
          <a:xfrm>
            <a:off x="0" y="0"/>
            <a:ext cx="12188952" cy="6856286"/>
          </a:xfrm>
          <a:prstGeom prst="rect">
            <a:avLst/>
          </a:prstGeom>
        </p:spPr>
      </p:pic>
      <p:sp>
        <p:nvSpPr>
          <p:cNvPr id="3" name="Object 2"/>
          <p:cNvSpPr/>
          <p:nvPr/>
        </p:nvSpPr>
        <p:spPr>
          <a:xfrm>
            <a:off x="2894876" y="4275656"/>
            <a:ext cx="9008397" cy="2294951"/>
          </a:xfrm>
          <a:prstGeom prst="rect">
            <a:avLst/>
          </a:prstGeom>
          <a:solidFill>
            <a:srgbClr val="FFFFFF"/>
          </a:solidFill>
        </p:spPr>
        <p:txBody>
          <a:bodyPr/>
          <a:lstStyle/>
          <a:p>
            <a:endParaRPr lang="en-IN"/>
          </a:p>
        </p:txBody>
      </p:sp>
      <p:sp>
        <p:nvSpPr>
          <p:cNvPr id="4" name="Object 3"/>
          <p:cNvSpPr/>
          <p:nvPr/>
        </p:nvSpPr>
        <p:spPr>
          <a:xfrm>
            <a:off x="2451122" y="4513870"/>
            <a:ext cx="9071247" cy="1284958"/>
          </a:xfrm>
          <a:prstGeom prst="rect">
            <a:avLst/>
          </a:prstGeom>
          <a:noFill/>
        </p:spPr>
        <p:txBody>
          <a:bodyPr wrap="square" lIns="0" tIns="0" rIns="0" bIns="0" rtlCol="0" anchor="t"/>
          <a:lstStyle/>
          <a:p>
            <a:pPr algn="r">
              <a:lnSpc>
                <a:spcPts val="5060"/>
              </a:lnSpc>
              <a:buNone/>
            </a:pPr>
            <a:r>
              <a:rPr lang="en-US" sz="4016" b="1" dirty="0">
                <a:solidFill>
                  <a:srgbClr val="62A8BB"/>
                </a:solidFill>
                <a:latin typeface="Montserrat" pitchFamily="34" charset="0"/>
                <a:ea typeface="Montserrat" pitchFamily="34" charset="-122"/>
                <a:cs typeface="Montserrat" pitchFamily="34" charset="-120"/>
              </a:rPr>
              <a:t>Multimodal Sentiment Analysis with Vision-Language Models</a:t>
            </a:r>
            <a:endParaRPr lang="en-US" dirty="0"/>
          </a:p>
        </p:txBody>
      </p:sp>
      <p:sp>
        <p:nvSpPr>
          <p:cNvPr id="5" name="Object 4"/>
          <p:cNvSpPr/>
          <p:nvPr/>
        </p:nvSpPr>
        <p:spPr>
          <a:xfrm>
            <a:off x="2451122" y="5964879"/>
            <a:ext cx="9071247" cy="287762"/>
          </a:xfrm>
          <a:prstGeom prst="rect">
            <a:avLst/>
          </a:prstGeom>
          <a:noFill/>
        </p:spPr>
        <p:txBody>
          <a:bodyPr wrap="square" lIns="0" tIns="0" rIns="0" bIns="0" rtlCol="0" anchor="t"/>
          <a:lstStyle/>
          <a:p>
            <a:pPr algn="r">
              <a:lnSpc>
                <a:spcPts val="2268"/>
              </a:lnSpc>
              <a:spcBef>
                <a:spcPts val="1282"/>
              </a:spcBef>
              <a:buNone/>
            </a:pPr>
            <a:r>
              <a:rPr lang="en-US" sz="1620" b="1" dirty="0">
                <a:solidFill>
                  <a:srgbClr val="2A2921"/>
                </a:solidFill>
                <a:latin typeface="Montserrat" pitchFamily="34" charset="0"/>
                <a:ea typeface="Montserrat" pitchFamily="34" charset="-122"/>
                <a:cs typeface="Montserrat" pitchFamily="34" charset="-120"/>
              </a:rPr>
              <a:t>Shubhang Kohirkar, Karan Mudaliar, Sushruth Konapur, Rakshak Kunchum</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solidFill>
          <a:srgbClr val="000000"/>
        </a:solidFill>
        <a:effectLst/>
      </p:bgPr>
    </p:bg>
    <p:spTree>
      <p:nvGrpSpPr>
        <p:cNvPr id="1" name=""/>
        <p:cNvGrpSpPr/>
        <p:nvPr/>
      </p:nvGrpSpPr>
      <p:grpSpPr>
        <a:xfrm>
          <a:off x="0" y="0"/>
          <a:ext cx="0" cy="0"/>
          <a:chOff x="0" y="0"/>
          <a:chExt cx="0" cy="0"/>
        </a:xfrm>
      </p:grpSpPr>
      <p:sp>
        <p:nvSpPr>
          <p:cNvPr id="2" name="Object 1"/>
          <p:cNvSpPr/>
          <p:nvPr/>
        </p:nvSpPr>
        <p:spPr>
          <a:xfrm>
            <a:off x="204736" y="2548342"/>
            <a:ext cx="11779479" cy="509906"/>
          </a:xfrm>
          <a:prstGeom prst="rect">
            <a:avLst/>
          </a:prstGeom>
          <a:noFill/>
        </p:spPr>
        <p:txBody>
          <a:bodyPr wrap="square" lIns="0" tIns="0" rIns="0" bIns="0" rtlCol="0" anchor="t"/>
          <a:lstStyle/>
          <a:p>
            <a:pPr algn="ctr">
              <a:lnSpc>
                <a:spcPts val="4016"/>
              </a:lnSpc>
              <a:buNone/>
            </a:pPr>
            <a:r>
              <a:rPr lang="en-US" sz="3000" b="1" dirty="0">
                <a:solidFill>
                  <a:srgbClr val="62A8BB"/>
                </a:solidFill>
                <a:latin typeface="Montserrat" pitchFamily="34" charset="0"/>
                <a:ea typeface="Montserrat" pitchFamily="34" charset="-122"/>
                <a:cs typeface="Montserrat" pitchFamily="34" charset="-120"/>
              </a:rPr>
              <a:t>Summary and Conclusion</a:t>
            </a:r>
            <a:endParaRPr lang="en-US" sz="3000" dirty="0"/>
          </a:p>
        </p:txBody>
      </p:sp>
      <p:sp>
        <p:nvSpPr>
          <p:cNvPr id="3" name="Object 2"/>
          <p:cNvSpPr/>
          <p:nvPr/>
        </p:nvSpPr>
        <p:spPr>
          <a:xfrm>
            <a:off x="204736" y="3166568"/>
            <a:ext cx="11779479" cy="255920"/>
          </a:xfrm>
          <a:prstGeom prst="rect">
            <a:avLst/>
          </a:prstGeom>
          <a:noFill/>
        </p:spPr>
        <p:txBody>
          <a:bodyPr wrap="square" lIns="0" tIns="0" rIns="0" bIns="0" rtlCol="0" anchor="t"/>
          <a:lstStyle/>
          <a:p>
            <a:pPr algn="ctr">
              <a:lnSpc>
                <a:spcPts val="2016"/>
              </a:lnSpc>
              <a:spcBef>
                <a:spcPts val="836"/>
              </a:spcBef>
              <a:buNone/>
            </a:pPr>
            <a:r>
              <a:rPr lang="en-US" sz="1440" dirty="0">
                <a:solidFill>
                  <a:srgbClr val="FFFFFF">
                    <a:alpha val="90000"/>
                  </a:srgbClr>
                </a:solidFill>
                <a:latin typeface="Montserrat" pitchFamily="34" charset="0"/>
                <a:ea typeface="Montserrat" pitchFamily="34" charset="-122"/>
                <a:cs typeface="Montserrat" pitchFamily="34" charset="-120"/>
              </a:rPr>
              <a:t>By combining text, audio and visual inputs, models can now understand meaning and sentiment in a human-like way.</a:t>
            </a:r>
            <a:endParaRPr lang="en-US" sz="1440" dirty="0"/>
          </a:p>
        </p:txBody>
      </p:sp>
      <p:sp>
        <p:nvSpPr>
          <p:cNvPr id="4" name="Object 3"/>
          <p:cNvSpPr/>
          <p:nvPr/>
        </p:nvSpPr>
        <p:spPr>
          <a:xfrm>
            <a:off x="204736" y="3580058"/>
            <a:ext cx="11779479" cy="255920"/>
          </a:xfrm>
          <a:prstGeom prst="rect">
            <a:avLst/>
          </a:prstGeom>
          <a:noFill/>
        </p:spPr>
        <p:txBody>
          <a:bodyPr wrap="square" lIns="0" tIns="0" rIns="0" bIns="0" rtlCol="0" anchor="t"/>
          <a:lstStyle/>
          <a:p>
            <a:pPr algn="ctr">
              <a:lnSpc>
                <a:spcPts val="2016"/>
              </a:lnSpc>
              <a:spcBef>
                <a:spcPts val="1217"/>
              </a:spcBef>
              <a:buNone/>
            </a:pPr>
            <a:r>
              <a:rPr lang="en-US" sz="1440" dirty="0">
                <a:solidFill>
                  <a:srgbClr val="FFFFFF">
                    <a:alpha val="90000"/>
                  </a:srgbClr>
                </a:solidFill>
                <a:latin typeface="Montserrat" pitchFamily="34" charset="0"/>
                <a:ea typeface="Montserrat" pitchFamily="34" charset="-122"/>
                <a:cs typeface="Montserrat" pitchFamily="34" charset="-120"/>
              </a:rPr>
              <a:t>We are close to achieving Artificial General intelligence (AGI) </a:t>
            </a:r>
            <a:r>
              <a:rPr lang="en-US" sz="1440" b="1" dirty="0">
                <a:solidFill>
                  <a:srgbClr val="FFFFFF">
                    <a:alpha val="90000"/>
                  </a:srgbClr>
                </a:solidFill>
                <a:latin typeface="Montserrat" pitchFamily="34" charset="0"/>
                <a:ea typeface="Montserrat" pitchFamily="34" charset="-122"/>
                <a:cs typeface="Montserrat" pitchFamily="34" charset="-120"/>
              </a:rPr>
              <a:t>(What a time to be alive!)</a:t>
            </a:r>
            <a:endParaRPr lang="en-US" sz="1440" dirty="0"/>
          </a:p>
        </p:txBody>
      </p:sp>
      <p:sp>
        <p:nvSpPr>
          <p:cNvPr id="5" name="Object 4"/>
          <p:cNvSpPr/>
          <p:nvPr/>
        </p:nvSpPr>
        <p:spPr>
          <a:xfrm>
            <a:off x="204736" y="3993548"/>
            <a:ext cx="11779479" cy="255920"/>
          </a:xfrm>
          <a:prstGeom prst="rect">
            <a:avLst/>
          </a:prstGeom>
          <a:noFill/>
        </p:spPr>
        <p:txBody>
          <a:bodyPr wrap="square" lIns="0" tIns="0" rIns="0" bIns="0" rtlCol="0" anchor="t"/>
          <a:lstStyle/>
          <a:p>
            <a:pPr algn="ctr">
              <a:lnSpc>
                <a:spcPts val="2016"/>
              </a:lnSpc>
              <a:spcBef>
                <a:spcPts val="1217"/>
              </a:spcBef>
              <a:buNone/>
            </a:pPr>
            <a:r>
              <a:rPr lang="en-US" sz="1440" dirty="0">
                <a:solidFill>
                  <a:srgbClr val="FFFFFF">
                    <a:alpha val="90000"/>
                  </a:srgbClr>
                </a:solidFill>
                <a:latin typeface="Montserrat" pitchFamily="34" charset="0"/>
                <a:ea typeface="Montserrat" pitchFamily="34" charset="-122"/>
                <a:cs typeface="Montserrat" pitchFamily="34" charset="-120"/>
              </a:rPr>
              <a:t>Thank you for exploring these exciting innovations with us!</a:t>
            </a:r>
            <a:endParaRPr lang="en-US" sz="144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000000"/>
        </a:solidFill>
        <a:effectLst/>
      </p:bgPr>
    </p:bg>
    <p:spTree>
      <p:nvGrpSpPr>
        <p:cNvPr id="1" name=""/>
        <p:cNvGrpSpPr/>
        <p:nvPr/>
      </p:nvGrpSpPr>
      <p:grpSpPr>
        <a:xfrm>
          <a:off x="0" y="0"/>
          <a:ext cx="0" cy="0"/>
          <a:chOff x="0" y="0"/>
          <a:chExt cx="0" cy="0"/>
        </a:xfrm>
      </p:grpSpPr>
      <p:sp>
        <p:nvSpPr>
          <p:cNvPr id="2" name="Object 1"/>
          <p:cNvSpPr/>
          <p:nvPr/>
        </p:nvSpPr>
        <p:spPr>
          <a:xfrm>
            <a:off x="342813" y="2518584"/>
            <a:ext cx="11503323" cy="407836"/>
          </a:xfrm>
          <a:prstGeom prst="rect">
            <a:avLst/>
          </a:prstGeom>
          <a:noFill/>
        </p:spPr>
        <p:txBody>
          <a:bodyPr wrap="square" lIns="0" tIns="0" rIns="0" bIns="0" rtlCol="0" anchor="t"/>
          <a:lstStyle/>
          <a:p>
            <a:pPr algn="ctr">
              <a:lnSpc>
                <a:spcPts val="3213"/>
              </a:lnSpc>
              <a:buNone/>
            </a:pPr>
            <a:r>
              <a:rPr lang="en-US" sz="3000" b="1" dirty="0">
                <a:solidFill>
                  <a:srgbClr val="62A8BB"/>
                </a:solidFill>
                <a:latin typeface="Montserrat" pitchFamily="34" charset="0"/>
                <a:ea typeface="Montserrat" pitchFamily="34" charset="-122"/>
                <a:cs typeface="Montserrat" pitchFamily="34" charset="-120"/>
              </a:rPr>
              <a:t>Multimodal Sentiment Analysis</a:t>
            </a:r>
            <a:endParaRPr lang="en-US" sz="3000" dirty="0"/>
          </a:p>
        </p:txBody>
      </p:sp>
      <p:sp>
        <p:nvSpPr>
          <p:cNvPr id="3" name="Object 2"/>
          <p:cNvSpPr/>
          <p:nvPr/>
        </p:nvSpPr>
        <p:spPr>
          <a:xfrm>
            <a:off x="342814" y="3165378"/>
            <a:ext cx="11503323" cy="1123520"/>
          </a:xfrm>
          <a:prstGeom prst="rect">
            <a:avLst/>
          </a:prstGeom>
          <a:noFill/>
        </p:spPr>
        <p:txBody>
          <a:bodyPr wrap="square" lIns="0" tIns="0" rIns="0" bIns="0" rtlCol="0" anchor="t"/>
          <a:lstStyle/>
          <a:p>
            <a:pPr marL="242900" indent="-242900" algn="just">
              <a:lnSpc>
                <a:spcPts val="1814"/>
              </a:lnSpc>
              <a:spcBef>
                <a:spcPts val="1845"/>
              </a:spcBef>
              <a:buSzPct val="100000"/>
              <a:buChar char="•"/>
            </a:pPr>
            <a:r>
              <a:rPr lang="en-US" sz="1440" dirty="0">
                <a:solidFill>
                  <a:srgbClr val="FFFFFF"/>
                </a:solidFill>
                <a:latin typeface="Montserrat" pitchFamily="34" charset="0"/>
                <a:ea typeface="Montserrat" pitchFamily="34" charset="-122"/>
                <a:cs typeface="Montserrat" pitchFamily="34" charset="-120"/>
              </a:rPr>
              <a:t>Multimodal sentiment analysis uses natural language processing and computer vision to understand opinions expressed through both text and images.</a:t>
            </a:r>
          </a:p>
          <a:p>
            <a:pPr marL="242900" indent="-242900" algn="just">
              <a:lnSpc>
                <a:spcPts val="1814"/>
              </a:lnSpc>
              <a:spcBef>
                <a:spcPts val="1562"/>
              </a:spcBef>
              <a:buSzPct val="100000"/>
              <a:buChar char="•"/>
            </a:pPr>
            <a:r>
              <a:rPr lang="en-US" sz="1440" dirty="0">
                <a:solidFill>
                  <a:srgbClr val="FFFFFF"/>
                </a:solidFill>
                <a:latin typeface="Montserrat" pitchFamily="34" charset="0"/>
                <a:ea typeface="Montserrat" pitchFamily="34" charset="-122"/>
                <a:cs typeface="Montserrat" pitchFamily="34" charset="-120"/>
              </a:rPr>
              <a:t>This emerging field provides deeper insights than text-based analysis alone by incorporating multiple modes of expression.</a:t>
            </a:r>
            <a:endParaRPr lang="en-US" sz="144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000000"/>
        </a:solidFill>
        <a:effectLst/>
      </p:bgPr>
    </p:bg>
    <p:spTree>
      <p:nvGrpSpPr>
        <p:cNvPr id="1" name=""/>
        <p:cNvGrpSpPr/>
        <p:nvPr/>
      </p:nvGrpSpPr>
      <p:grpSpPr>
        <a:xfrm>
          <a:off x="0" y="0"/>
          <a:ext cx="0" cy="0"/>
          <a:chOff x="0" y="0"/>
          <a:chExt cx="0" cy="0"/>
        </a:xfrm>
      </p:grpSpPr>
      <p:sp>
        <p:nvSpPr>
          <p:cNvPr id="2" name="Object 1"/>
          <p:cNvSpPr/>
          <p:nvPr/>
        </p:nvSpPr>
        <p:spPr>
          <a:xfrm>
            <a:off x="0" y="362901"/>
            <a:ext cx="12188952" cy="509906"/>
          </a:xfrm>
          <a:prstGeom prst="rect">
            <a:avLst/>
          </a:prstGeom>
          <a:noFill/>
        </p:spPr>
        <p:txBody>
          <a:bodyPr wrap="square" lIns="0" tIns="0" rIns="0" bIns="0" rtlCol="0" anchor="t"/>
          <a:lstStyle/>
          <a:p>
            <a:pPr algn="ctr">
              <a:lnSpc>
                <a:spcPts val="4016"/>
              </a:lnSpc>
              <a:buNone/>
            </a:pPr>
            <a:r>
              <a:rPr lang="en-US" sz="3000" b="1" dirty="0">
                <a:solidFill>
                  <a:srgbClr val="62A8BB"/>
                </a:solidFill>
                <a:latin typeface="Montserrat" pitchFamily="34" charset="0"/>
                <a:ea typeface="Montserrat" pitchFamily="34" charset="-122"/>
                <a:cs typeface="Montserrat" pitchFamily="34" charset="-120"/>
              </a:rPr>
              <a:t>A New Era in Sentiment Analysis</a:t>
            </a:r>
            <a:endParaRPr lang="en-US" sz="3000" dirty="0"/>
          </a:p>
        </p:txBody>
      </p:sp>
      <p:pic>
        <p:nvPicPr>
          <p:cNvPr id="3" name="Object 2"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523" y="3942364"/>
            <a:ext cx="12207997" cy="38090"/>
          </a:xfrm>
          <a:prstGeom prst="rect">
            <a:avLst/>
          </a:prstGeom>
        </p:spPr>
      </p:pic>
      <p:pic>
        <p:nvPicPr>
          <p:cNvPr id="4" name="Object 3" descr="preencoded.png"/>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619418" y="2804411"/>
            <a:ext cx="9523" cy="1152237"/>
          </a:xfrm>
          <a:prstGeom prst="rect">
            <a:avLst/>
          </a:prstGeom>
        </p:spPr>
      </p:pic>
      <p:pic>
        <p:nvPicPr>
          <p:cNvPr id="5" name="Object 4" descr="preencoded.png"/>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562283" y="3894751"/>
            <a:ext cx="114271" cy="123794"/>
          </a:xfrm>
          <a:prstGeom prst="rect">
            <a:avLst/>
          </a:prstGeom>
        </p:spPr>
      </p:pic>
      <p:pic>
        <p:nvPicPr>
          <p:cNvPr id="6" name="Object 5" descr="preencoded.png"/>
          <p:cNvPicPr>
            <a:picLocks noChangeAspect="1"/>
          </p:cNvPicPr>
          <p:nvPr/>
        </p:nvPicPr>
        <p:blipFill>
          <a:blip r:embed="rId5">
            <a:extLst>
              <a:ext uri="{96DAC541-7B7A-43D3-8B79-37D633B846F1}">
                <asvg:svgBlip xmlns:asvg="http://schemas.microsoft.com/office/drawing/2016/SVG/main" r:embed="rId9"/>
              </a:ext>
            </a:extLst>
          </a:blip>
          <a:stretch>
            <a:fillRect/>
          </a:stretch>
        </p:blipFill>
        <p:spPr>
          <a:xfrm>
            <a:off x="3238735" y="3951887"/>
            <a:ext cx="9523" cy="1152237"/>
          </a:xfrm>
          <a:prstGeom prst="rect">
            <a:avLst/>
          </a:prstGeom>
        </p:spPr>
      </p:pic>
      <p:pic>
        <p:nvPicPr>
          <p:cNvPr id="7" name="Object 6" descr="preencoded.png"/>
          <p:cNvPicPr>
            <a:picLocks noChangeAspect="1"/>
          </p:cNvPicPr>
          <p:nvPr/>
        </p:nvPicPr>
        <p:blipFill>
          <a:blip r:embed="rId7">
            <a:extLst>
              <a:ext uri="{96DAC541-7B7A-43D3-8B79-37D633B846F1}">
                <asvg:svgBlip xmlns:asvg="http://schemas.microsoft.com/office/drawing/2016/SVG/main" r:embed="rId10"/>
              </a:ext>
            </a:extLst>
          </a:blip>
          <a:stretch>
            <a:fillRect/>
          </a:stretch>
        </p:blipFill>
        <p:spPr>
          <a:xfrm>
            <a:off x="3181600" y="3894751"/>
            <a:ext cx="114271" cy="123794"/>
          </a:xfrm>
          <a:prstGeom prst="rect">
            <a:avLst/>
          </a:prstGeom>
        </p:spPr>
      </p:pic>
      <p:pic>
        <p:nvPicPr>
          <p:cNvPr id="8" name="Object 7" descr="preencoded.png"/>
          <p:cNvPicPr>
            <a:picLocks noChangeAspect="1"/>
          </p:cNvPicPr>
          <p:nvPr/>
        </p:nvPicPr>
        <p:blipFill>
          <a:blip r:embed="rId5">
            <a:extLst>
              <a:ext uri="{96DAC541-7B7A-43D3-8B79-37D633B846F1}">
                <asvg:svgBlip xmlns:asvg="http://schemas.microsoft.com/office/drawing/2016/SVG/main" r:embed="rId11"/>
              </a:ext>
            </a:extLst>
          </a:blip>
          <a:stretch>
            <a:fillRect/>
          </a:stretch>
        </p:blipFill>
        <p:spPr>
          <a:xfrm>
            <a:off x="4858153" y="2804411"/>
            <a:ext cx="9523" cy="1152237"/>
          </a:xfrm>
          <a:prstGeom prst="rect">
            <a:avLst/>
          </a:prstGeom>
        </p:spPr>
      </p:pic>
      <p:pic>
        <p:nvPicPr>
          <p:cNvPr id="9" name="Object 8" descr="preencoded.png"/>
          <p:cNvPicPr>
            <a:picLocks noChangeAspect="1"/>
          </p:cNvPicPr>
          <p:nvPr/>
        </p:nvPicPr>
        <p:blipFill>
          <a:blip r:embed="rId7">
            <a:extLst>
              <a:ext uri="{96DAC541-7B7A-43D3-8B79-37D633B846F1}">
                <asvg:svgBlip xmlns:asvg="http://schemas.microsoft.com/office/drawing/2016/SVG/main" r:embed="rId12"/>
              </a:ext>
            </a:extLst>
          </a:blip>
          <a:stretch>
            <a:fillRect/>
          </a:stretch>
        </p:blipFill>
        <p:spPr>
          <a:xfrm>
            <a:off x="4801018" y="3894751"/>
            <a:ext cx="114271" cy="123794"/>
          </a:xfrm>
          <a:prstGeom prst="rect">
            <a:avLst/>
          </a:prstGeom>
        </p:spPr>
      </p:pic>
      <p:pic>
        <p:nvPicPr>
          <p:cNvPr id="10" name="Object 9" descr="preencoded.png"/>
          <p:cNvPicPr>
            <a:picLocks noChangeAspect="1"/>
          </p:cNvPicPr>
          <p:nvPr/>
        </p:nvPicPr>
        <p:blipFill>
          <a:blip r:embed="rId5">
            <a:extLst>
              <a:ext uri="{96DAC541-7B7A-43D3-8B79-37D633B846F1}">
                <asvg:svgBlip xmlns:asvg="http://schemas.microsoft.com/office/drawing/2016/SVG/main" r:embed="rId13"/>
              </a:ext>
            </a:extLst>
          </a:blip>
          <a:stretch>
            <a:fillRect/>
          </a:stretch>
        </p:blipFill>
        <p:spPr>
          <a:xfrm>
            <a:off x="6477571" y="3951887"/>
            <a:ext cx="9523" cy="1152237"/>
          </a:xfrm>
          <a:prstGeom prst="rect">
            <a:avLst/>
          </a:prstGeom>
        </p:spPr>
      </p:pic>
      <p:pic>
        <p:nvPicPr>
          <p:cNvPr id="11" name="Object 10" descr="preencoded.png"/>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6420436" y="3894751"/>
            <a:ext cx="114271" cy="123794"/>
          </a:xfrm>
          <a:prstGeom prst="rect">
            <a:avLst/>
          </a:prstGeom>
        </p:spPr>
      </p:pic>
      <p:pic>
        <p:nvPicPr>
          <p:cNvPr id="12" name="Object 11" descr="preencoded.png"/>
          <p:cNvPicPr>
            <a:picLocks noChangeAspect="1"/>
          </p:cNvPicPr>
          <p:nvPr/>
        </p:nvPicPr>
        <p:blipFill>
          <a:blip r:embed="rId5">
            <a:extLst>
              <a:ext uri="{96DAC541-7B7A-43D3-8B79-37D633B846F1}">
                <asvg:svgBlip xmlns:asvg="http://schemas.microsoft.com/office/drawing/2016/SVG/main" r:embed="rId16"/>
              </a:ext>
            </a:extLst>
          </a:blip>
          <a:stretch>
            <a:fillRect/>
          </a:stretch>
        </p:blipFill>
        <p:spPr>
          <a:xfrm>
            <a:off x="9716307" y="3951887"/>
            <a:ext cx="9523" cy="1152237"/>
          </a:xfrm>
          <a:prstGeom prst="rect">
            <a:avLst/>
          </a:prstGeom>
        </p:spPr>
      </p:pic>
      <p:pic>
        <p:nvPicPr>
          <p:cNvPr id="13" name="Object 12" descr="preencoded.png"/>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9659171" y="3894751"/>
            <a:ext cx="114271" cy="123794"/>
          </a:xfrm>
          <a:prstGeom prst="rect">
            <a:avLst/>
          </a:prstGeom>
        </p:spPr>
      </p:pic>
      <p:pic>
        <p:nvPicPr>
          <p:cNvPr id="14" name="Object 13" descr="preencoded.png"/>
          <p:cNvPicPr>
            <a:picLocks noChangeAspect="1"/>
          </p:cNvPicPr>
          <p:nvPr/>
        </p:nvPicPr>
        <p:blipFill>
          <a:blip r:embed="rId5">
            <a:extLst>
              <a:ext uri="{96DAC541-7B7A-43D3-8B79-37D633B846F1}">
                <asvg:svgBlip xmlns:asvg="http://schemas.microsoft.com/office/drawing/2016/SVG/main" r:embed="rId19"/>
              </a:ext>
            </a:extLst>
          </a:blip>
          <a:stretch>
            <a:fillRect/>
          </a:stretch>
        </p:blipFill>
        <p:spPr>
          <a:xfrm>
            <a:off x="8096989" y="2804411"/>
            <a:ext cx="9523" cy="1152237"/>
          </a:xfrm>
          <a:prstGeom prst="rect">
            <a:avLst/>
          </a:prstGeom>
        </p:spPr>
      </p:pic>
      <p:pic>
        <p:nvPicPr>
          <p:cNvPr id="15" name="Object 14" descr="preencoded.png"/>
          <p:cNvPicPr>
            <a:picLocks noChangeAspect="1"/>
          </p:cNvPicPr>
          <p:nvPr/>
        </p:nvPicPr>
        <p:blipFill>
          <a:blip r:embed="rId7">
            <a:extLst>
              <a:ext uri="{96DAC541-7B7A-43D3-8B79-37D633B846F1}">
                <asvg:svgBlip xmlns:asvg="http://schemas.microsoft.com/office/drawing/2016/SVG/main" r:embed="rId20"/>
              </a:ext>
            </a:extLst>
          </a:blip>
          <a:stretch>
            <a:fillRect/>
          </a:stretch>
        </p:blipFill>
        <p:spPr>
          <a:xfrm>
            <a:off x="8039854" y="3894751"/>
            <a:ext cx="114271" cy="123794"/>
          </a:xfrm>
          <a:prstGeom prst="rect">
            <a:avLst/>
          </a:prstGeom>
        </p:spPr>
      </p:pic>
      <p:sp>
        <p:nvSpPr>
          <p:cNvPr id="16" name="Object 15"/>
          <p:cNvSpPr/>
          <p:nvPr/>
        </p:nvSpPr>
        <p:spPr>
          <a:xfrm>
            <a:off x="1552630" y="2671094"/>
            <a:ext cx="133319" cy="133316"/>
          </a:xfrm>
          <a:prstGeom prst="ellipse">
            <a:avLst/>
          </a:prstGeom>
          <a:solidFill>
            <a:srgbClr val="62A8BB"/>
          </a:solidFill>
        </p:spPr>
        <p:txBody>
          <a:bodyPr/>
          <a:lstStyle/>
          <a:p>
            <a:endParaRPr lang="en-IN"/>
          </a:p>
        </p:txBody>
      </p:sp>
      <p:sp>
        <p:nvSpPr>
          <p:cNvPr id="17" name="Object 16"/>
          <p:cNvSpPr/>
          <p:nvPr/>
        </p:nvSpPr>
        <p:spPr>
          <a:xfrm>
            <a:off x="1781274" y="2622577"/>
            <a:ext cx="1571232" cy="230328"/>
          </a:xfrm>
          <a:prstGeom prst="rect">
            <a:avLst/>
          </a:prstGeom>
          <a:noFill/>
        </p:spPr>
        <p:txBody>
          <a:bodyPr wrap="square" lIns="0" tIns="0" rIns="0" bIns="0" rtlCol="0" anchor="t"/>
          <a:lstStyle/>
          <a:p>
            <a:pPr algn="l">
              <a:lnSpc>
                <a:spcPts val="1814"/>
              </a:lnSpc>
              <a:buNone/>
            </a:pPr>
            <a:r>
              <a:rPr lang="en-US" sz="1440" dirty="0">
                <a:solidFill>
                  <a:srgbClr val="FFFFFF"/>
                </a:solidFill>
                <a:latin typeface="Montserrat" pitchFamily="34" charset="0"/>
                <a:ea typeface="Montserrat" pitchFamily="34" charset="-122"/>
                <a:cs typeface="Montserrat" pitchFamily="34" charset="-120"/>
              </a:rPr>
              <a:t>Late 1990s</a:t>
            </a:r>
            <a:endParaRPr lang="en-US" dirty="0"/>
          </a:p>
        </p:txBody>
      </p:sp>
      <p:sp>
        <p:nvSpPr>
          <p:cNvPr id="18" name="Object 17"/>
          <p:cNvSpPr/>
          <p:nvPr/>
        </p:nvSpPr>
        <p:spPr>
          <a:xfrm>
            <a:off x="1781274" y="2938758"/>
            <a:ext cx="1571232" cy="639652"/>
          </a:xfrm>
          <a:prstGeom prst="rect">
            <a:avLst/>
          </a:prstGeom>
          <a:noFill/>
        </p:spPr>
        <p:txBody>
          <a:bodyPr wrap="square" lIns="0" tIns="0" rIns="0" bIns="0" rtlCol="0" anchor="t"/>
          <a:lstStyle/>
          <a:p>
            <a:pPr algn="l">
              <a:lnSpc>
                <a:spcPts val="1680"/>
              </a:lnSpc>
              <a:spcBef>
                <a:spcPts val="663"/>
              </a:spcBef>
              <a:buNone/>
            </a:pPr>
            <a:r>
              <a:rPr lang="en-US" sz="1200" dirty="0">
                <a:solidFill>
                  <a:srgbClr val="FFFFFF">
                    <a:alpha val="90000"/>
                  </a:srgbClr>
                </a:solidFill>
                <a:latin typeface="Montserrat" pitchFamily="34" charset="0"/>
                <a:ea typeface="Montserrat" pitchFamily="34" charset="-122"/>
                <a:cs typeface="Montserrat" pitchFamily="34" charset="-120"/>
              </a:rPr>
              <a:t>Lexicon-based sentiment analysis introduced</a:t>
            </a:r>
            <a:endParaRPr lang="en-US" dirty="0"/>
          </a:p>
        </p:txBody>
      </p:sp>
      <p:sp>
        <p:nvSpPr>
          <p:cNvPr id="19" name="Object 18"/>
          <p:cNvSpPr/>
          <p:nvPr/>
        </p:nvSpPr>
        <p:spPr>
          <a:xfrm>
            <a:off x="3172076" y="5099361"/>
            <a:ext cx="133310" cy="133317"/>
          </a:xfrm>
          <a:prstGeom prst="ellipse">
            <a:avLst/>
          </a:prstGeom>
          <a:solidFill>
            <a:srgbClr val="62A8BB"/>
          </a:solidFill>
        </p:spPr>
        <p:txBody>
          <a:bodyPr/>
          <a:lstStyle/>
          <a:p>
            <a:endParaRPr lang="en-IN"/>
          </a:p>
        </p:txBody>
      </p:sp>
      <p:sp>
        <p:nvSpPr>
          <p:cNvPr id="20" name="Object 19"/>
          <p:cNvSpPr/>
          <p:nvPr/>
        </p:nvSpPr>
        <p:spPr>
          <a:xfrm>
            <a:off x="3400663" y="5050845"/>
            <a:ext cx="1728355" cy="230328"/>
          </a:xfrm>
          <a:prstGeom prst="rect">
            <a:avLst/>
          </a:prstGeom>
          <a:noFill/>
        </p:spPr>
        <p:txBody>
          <a:bodyPr wrap="square" lIns="0" tIns="0" rIns="0" bIns="0" rtlCol="0" anchor="t"/>
          <a:lstStyle/>
          <a:p>
            <a:pPr algn="l">
              <a:lnSpc>
                <a:spcPts val="1814"/>
              </a:lnSpc>
              <a:buNone/>
            </a:pPr>
            <a:r>
              <a:rPr lang="en-US" sz="1440" dirty="0">
                <a:solidFill>
                  <a:srgbClr val="FFFFFF"/>
                </a:solidFill>
                <a:latin typeface="Montserrat" pitchFamily="34" charset="0"/>
                <a:ea typeface="Montserrat" pitchFamily="34" charset="-122"/>
                <a:cs typeface="Montserrat" pitchFamily="34" charset="-120"/>
              </a:rPr>
              <a:t>Early 2000s</a:t>
            </a:r>
            <a:endParaRPr lang="en-US" dirty="0"/>
          </a:p>
        </p:txBody>
      </p:sp>
      <p:sp>
        <p:nvSpPr>
          <p:cNvPr id="21" name="Object 20"/>
          <p:cNvSpPr/>
          <p:nvPr/>
        </p:nvSpPr>
        <p:spPr>
          <a:xfrm>
            <a:off x="3400663" y="5367025"/>
            <a:ext cx="1728355" cy="639652"/>
          </a:xfrm>
          <a:prstGeom prst="rect">
            <a:avLst/>
          </a:prstGeom>
          <a:noFill/>
        </p:spPr>
        <p:txBody>
          <a:bodyPr wrap="square" lIns="0" tIns="0" rIns="0" bIns="0" rtlCol="0" anchor="t"/>
          <a:lstStyle/>
          <a:p>
            <a:pPr algn="l">
              <a:lnSpc>
                <a:spcPts val="1680"/>
              </a:lnSpc>
              <a:spcBef>
                <a:spcPts val="663"/>
              </a:spcBef>
              <a:buNone/>
            </a:pPr>
            <a:r>
              <a:rPr lang="en-US" sz="1200" dirty="0">
                <a:solidFill>
                  <a:srgbClr val="FFFFFF">
                    <a:alpha val="90000"/>
                  </a:srgbClr>
                </a:solidFill>
                <a:latin typeface="Montserrat" pitchFamily="34" charset="0"/>
                <a:ea typeface="Montserrat" pitchFamily="34" charset="-122"/>
                <a:cs typeface="Montserrat" pitchFamily="34" charset="-120"/>
              </a:rPr>
              <a:t>Supervised machine learning models for sentiment analysis</a:t>
            </a:r>
            <a:endParaRPr lang="en-US" dirty="0"/>
          </a:p>
        </p:txBody>
      </p:sp>
      <p:sp>
        <p:nvSpPr>
          <p:cNvPr id="22" name="Object 21"/>
          <p:cNvSpPr/>
          <p:nvPr/>
        </p:nvSpPr>
        <p:spPr>
          <a:xfrm>
            <a:off x="4791366" y="2671094"/>
            <a:ext cx="133319" cy="133316"/>
          </a:xfrm>
          <a:prstGeom prst="ellipse">
            <a:avLst/>
          </a:prstGeom>
          <a:solidFill>
            <a:srgbClr val="62A8BB"/>
          </a:solidFill>
        </p:spPr>
        <p:txBody>
          <a:bodyPr/>
          <a:lstStyle/>
          <a:p>
            <a:endParaRPr lang="en-IN"/>
          </a:p>
        </p:txBody>
      </p:sp>
      <p:sp>
        <p:nvSpPr>
          <p:cNvPr id="23" name="Object 22"/>
          <p:cNvSpPr/>
          <p:nvPr/>
        </p:nvSpPr>
        <p:spPr>
          <a:xfrm>
            <a:off x="5020053" y="2622577"/>
            <a:ext cx="1864529" cy="230328"/>
          </a:xfrm>
          <a:prstGeom prst="rect">
            <a:avLst/>
          </a:prstGeom>
          <a:noFill/>
        </p:spPr>
        <p:txBody>
          <a:bodyPr wrap="square" lIns="0" tIns="0" rIns="0" bIns="0" rtlCol="0" anchor="t"/>
          <a:lstStyle/>
          <a:p>
            <a:pPr algn="l">
              <a:lnSpc>
                <a:spcPts val="1814"/>
              </a:lnSpc>
              <a:buNone/>
            </a:pPr>
            <a:r>
              <a:rPr lang="en-US" sz="1440" dirty="0">
                <a:solidFill>
                  <a:srgbClr val="FFFFFF"/>
                </a:solidFill>
                <a:latin typeface="Montserrat" pitchFamily="34" charset="0"/>
                <a:ea typeface="Montserrat" pitchFamily="34" charset="-122"/>
                <a:cs typeface="Montserrat" pitchFamily="34" charset="-120"/>
              </a:rPr>
              <a:t>2010s</a:t>
            </a:r>
            <a:endParaRPr lang="en-US" dirty="0"/>
          </a:p>
        </p:txBody>
      </p:sp>
      <p:sp>
        <p:nvSpPr>
          <p:cNvPr id="24" name="Object 23"/>
          <p:cNvSpPr/>
          <p:nvPr/>
        </p:nvSpPr>
        <p:spPr>
          <a:xfrm>
            <a:off x="5020053" y="2938758"/>
            <a:ext cx="1864529" cy="639652"/>
          </a:xfrm>
          <a:prstGeom prst="rect">
            <a:avLst/>
          </a:prstGeom>
          <a:noFill/>
        </p:spPr>
        <p:txBody>
          <a:bodyPr wrap="square" lIns="0" tIns="0" rIns="0" bIns="0" rtlCol="0" anchor="t"/>
          <a:lstStyle/>
          <a:p>
            <a:pPr algn="l">
              <a:lnSpc>
                <a:spcPts val="1680"/>
              </a:lnSpc>
              <a:spcBef>
                <a:spcPts val="663"/>
              </a:spcBef>
              <a:buNone/>
            </a:pPr>
            <a:r>
              <a:rPr lang="en-US" sz="1200" dirty="0">
                <a:solidFill>
                  <a:srgbClr val="FFFFFF">
                    <a:alpha val="90000"/>
                  </a:srgbClr>
                </a:solidFill>
                <a:latin typeface="Montserrat" pitchFamily="34" charset="0"/>
                <a:ea typeface="Montserrat" pitchFamily="34" charset="-122"/>
                <a:cs typeface="Montserrat" pitchFamily="34" charset="-120"/>
              </a:rPr>
              <a:t>Deep learning models like CNNs and LSTMs applied</a:t>
            </a:r>
            <a:endParaRPr lang="en-US" dirty="0"/>
          </a:p>
        </p:txBody>
      </p:sp>
      <p:sp>
        <p:nvSpPr>
          <p:cNvPr id="25" name="Object 24"/>
          <p:cNvSpPr/>
          <p:nvPr/>
        </p:nvSpPr>
        <p:spPr>
          <a:xfrm>
            <a:off x="6410802" y="5099361"/>
            <a:ext cx="133319" cy="133317"/>
          </a:xfrm>
          <a:prstGeom prst="ellipse">
            <a:avLst/>
          </a:prstGeom>
          <a:solidFill>
            <a:srgbClr val="62A8BB"/>
          </a:solidFill>
        </p:spPr>
        <p:txBody>
          <a:bodyPr/>
          <a:lstStyle/>
          <a:p>
            <a:endParaRPr lang="en-IN"/>
          </a:p>
        </p:txBody>
      </p:sp>
      <p:sp>
        <p:nvSpPr>
          <p:cNvPr id="26" name="Object 25"/>
          <p:cNvSpPr/>
          <p:nvPr/>
        </p:nvSpPr>
        <p:spPr>
          <a:xfrm>
            <a:off x="6639442" y="5050845"/>
            <a:ext cx="1895953" cy="230328"/>
          </a:xfrm>
          <a:prstGeom prst="rect">
            <a:avLst/>
          </a:prstGeom>
          <a:noFill/>
        </p:spPr>
        <p:txBody>
          <a:bodyPr wrap="square" lIns="0" tIns="0" rIns="0" bIns="0" rtlCol="0" anchor="t"/>
          <a:lstStyle/>
          <a:p>
            <a:pPr algn="l">
              <a:lnSpc>
                <a:spcPts val="1814"/>
              </a:lnSpc>
              <a:buNone/>
            </a:pPr>
            <a:r>
              <a:rPr lang="en-US" sz="1440" dirty="0">
                <a:solidFill>
                  <a:srgbClr val="FFFFFF"/>
                </a:solidFill>
                <a:latin typeface="Montserrat" pitchFamily="34" charset="0"/>
                <a:ea typeface="Montserrat" pitchFamily="34" charset="-122"/>
                <a:cs typeface="Montserrat" pitchFamily="34" charset="-120"/>
              </a:rPr>
              <a:t>Late 2010s</a:t>
            </a:r>
            <a:endParaRPr lang="en-US" dirty="0"/>
          </a:p>
        </p:txBody>
      </p:sp>
      <p:sp>
        <p:nvSpPr>
          <p:cNvPr id="27" name="Object 26"/>
          <p:cNvSpPr/>
          <p:nvPr/>
        </p:nvSpPr>
        <p:spPr>
          <a:xfrm>
            <a:off x="6639442" y="5367025"/>
            <a:ext cx="1895953" cy="639652"/>
          </a:xfrm>
          <a:prstGeom prst="rect">
            <a:avLst/>
          </a:prstGeom>
          <a:noFill/>
        </p:spPr>
        <p:txBody>
          <a:bodyPr wrap="square" lIns="0" tIns="0" rIns="0" bIns="0" rtlCol="0" anchor="t"/>
          <a:lstStyle/>
          <a:p>
            <a:pPr algn="l">
              <a:lnSpc>
                <a:spcPts val="1680"/>
              </a:lnSpc>
              <a:spcBef>
                <a:spcPts val="663"/>
              </a:spcBef>
              <a:buNone/>
            </a:pPr>
            <a:r>
              <a:rPr lang="en-US" sz="1200" dirty="0">
                <a:solidFill>
                  <a:srgbClr val="FFFFFF">
                    <a:alpha val="90000"/>
                  </a:srgbClr>
                </a:solidFill>
                <a:latin typeface="Montserrat" pitchFamily="34" charset="0"/>
                <a:ea typeface="Montserrat" pitchFamily="34" charset="-122"/>
                <a:cs typeface="Montserrat" pitchFamily="34" charset="-120"/>
              </a:rPr>
              <a:t>Multimodal sentiment analysis combining text, audio and video</a:t>
            </a:r>
            <a:endParaRPr lang="en-US" dirty="0"/>
          </a:p>
        </p:txBody>
      </p:sp>
      <p:sp>
        <p:nvSpPr>
          <p:cNvPr id="28" name="Object 27"/>
          <p:cNvSpPr/>
          <p:nvPr/>
        </p:nvSpPr>
        <p:spPr>
          <a:xfrm>
            <a:off x="9649537" y="5099361"/>
            <a:ext cx="133319" cy="133317"/>
          </a:xfrm>
          <a:prstGeom prst="ellipse">
            <a:avLst/>
          </a:prstGeom>
          <a:solidFill>
            <a:srgbClr val="62A8BB"/>
          </a:solidFill>
        </p:spPr>
        <p:txBody>
          <a:bodyPr/>
          <a:lstStyle/>
          <a:p>
            <a:endParaRPr lang="en-IN"/>
          </a:p>
        </p:txBody>
      </p:sp>
      <p:sp>
        <p:nvSpPr>
          <p:cNvPr id="29" name="Object 28"/>
          <p:cNvSpPr/>
          <p:nvPr/>
        </p:nvSpPr>
        <p:spPr>
          <a:xfrm>
            <a:off x="9878221" y="5050845"/>
            <a:ext cx="1875004" cy="230328"/>
          </a:xfrm>
          <a:prstGeom prst="rect">
            <a:avLst/>
          </a:prstGeom>
          <a:noFill/>
        </p:spPr>
        <p:txBody>
          <a:bodyPr wrap="square" lIns="0" tIns="0" rIns="0" bIns="0" rtlCol="0" anchor="t"/>
          <a:lstStyle/>
          <a:p>
            <a:pPr algn="l">
              <a:lnSpc>
                <a:spcPts val="1814"/>
              </a:lnSpc>
              <a:buNone/>
            </a:pPr>
            <a:r>
              <a:rPr lang="en-US" sz="1440" dirty="0">
                <a:solidFill>
                  <a:srgbClr val="FFFFFF"/>
                </a:solidFill>
                <a:latin typeface="Montserrat" pitchFamily="34" charset="0"/>
                <a:ea typeface="Montserrat" pitchFamily="34" charset="-122"/>
                <a:cs typeface="Montserrat" pitchFamily="34" charset="-120"/>
              </a:rPr>
              <a:t>2020s</a:t>
            </a:r>
            <a:endParaRPr lang="en-US" dirty="0"/>
          </a:p>
        </p:txBody>
      </p:sp>
      <p:sp>
        <p:nvSpPr>
          <p:cNvPr id="30" name="Object 29"/>
          <p:cNvSpPr/>
          <p:nvPr/>
        </p:nvSpPr>
        <p:spPr>
          <a:xfrm>
            <a:off x="9878221" y="5367025"/>
            <a:ext cx="1875004" cy="639652"/>
          </a:xfrm>
          <a:prstGeom prst="rect">
            <a:avLst/>
          </a:prstGeom>
          <a:noFill/>
        </p:spPr>
        <p:txBody>
          <a:bodyPr wrap="square" lIns="0" tIns="0" rIns="0" bIns="0" rtlCol="0" anchor="t"/>
          <a:lstStyle/>
          <a:p>
            <a:pPr algn="l">
              <a:lnSpc>
                <a:spcPts val="1680"/>
              </a:lnSpc>
              <a:spcBef>
                <a:spcPts val="663"/>
              </a:spcBef>
              <a:buNone/>
            </a:pPr>
            <a:r>
              <a:rPr lang="en-US" sz="1200" dirty="0">
                <a:solidFill>
                  <a:srgbClr val="FFFFFF">
                    <a:alpha val="90000"/>
                  </a:srgbClr>
                </a:solidFill>
                <a:latin typeface="Montserrat" pitchFamily="34" charset="0"/>
                <a:ea typeface="Montserrat" pitchFamily="34" charset="-122"/>
                <a:cs typeface="Montserrat" pitchFamily="34" charset="-120"/>
              </a:rPr>
              <a:t>Large vision-language models like Llama, ViLBERT and BLIP</a:t>
            </a:r>
            <a:endParaRPr lang="en-US" dirty="0"/>
          </a:p>
        </p:txBody>
      </p:sp>
      <p:sp>
        <p:nvSpPr>
          <p:cNvPr id="31" name="Object 30"/>
          <p:cNvSpPr/>
          <p:nvPr/>
        </p:nvSpPr>
        <p:spPr>
          <a:xfrm>
            <a:off x="8030247" y="2671094"/>
            <a:ext cx="133319" cy="133316"/>
          </a:xfrm>
          <a:prstGeom prst="ellipse">
            <a:avLst/>
          </a:prstGeom>
          <a:solidFill>
            <a:srgbClr val="62A8BB"/>
          </a:solidFill>
        </p:spPr>
        <p:txBody>
          <a:bodyPr/>
          <a:lstStyle/>
          <a:p>
            <a:endParaRPr lang="en-IN"/>
          </a:p>
        </p:txBody>
      </p:sp>
      <p:sp>
        <p:nvSpPr>
          <p:cNvPr id="32" name="Object 31"/>
          <p:cNvSpPr/>
          <p:nvPr/>
        </p:nvSpPr>
        <p:spPr>
          <a:xfrm>
            <a:off x="8258831" y="2622577"/>
            <a:ext cx="1833104" cy="230328"/>
          </a:xfrm>
          <a:prstGeom prst="rect">
            <a:avLst/>
          </a:prstGeom>
          <a:noFill/>
        </p:spPr>
        <p:txBody>
          <a:bodyPr wrap="square" lIns="0" tIns="0" rIns="0" bIns="0" rtlCol="0" anchor="t"/>
          <a:lstStyle/>
          <a:p>
            <a:pPr algn="l">
              <a:lnSpc>
                <a:spcPts val="1814"/>
              </a:lnSpc>
              <a:buNone/>
            </a:pPr>
            <a:r>
              <a:rPr lang="en-US" sz="1440" dirty="0">
                <a:solidFill>
                  <a:srgbClr val="FFFFFF"/>
                </a:solidFill>
                <a:latin typeface="Montserrat" pitchFamily="34" charset="0"/>
                <a:ea typeface="Montserrat" pitchFamily="34" charset="-122"/>
                <a:cs typeface="Montserrat" pitchFamily="34" charset="-120"/>
              </a:rPr>
              <a:t>2013-14</a:t>
            </a:r>
            <a:endParaRPr lang="en-US" dirty="0"/>
          </a:p>
        </p:txBody>
      </p:sp>
      <p:sp>
        <p:nvSpPr>
          <p:cNvPr id="33" name="Object 32"/>
          <p:cNvSpPr/>
          <p:nvPr/>
        </p:nvSpPr>
        <p:spPr>
          <a:xfrm>
            <a:off x="8258831" y="2938758"/>
            <a:ext cx="1833104" cy="852870"/>
          </a:xfrm>
          <a:prstGeom prst="rect">
            <a:avLst/>
          </a:prstGeom>
          <a:noFill/>
        </p:spPr>
        <p:txBody>
          <a:bodyPr wrap="square" lIns="0" tIns="0" rIns="0" bIns="0" rtlCol="0" anchor="t"/>
          <a:lstStyle/>
          <a:p>
            <a:pPr algn="l">
              <a:lnSpc>
                <a:spcPts val="1680"/>
              </a:lnSpc>
              <a:spcBef>
                <a:spcPts val="663"/>
              </a:spcBef>
              <a:buNone/>
            </a:pPr>
            <a:r>
              <a:rPr lang="en-US" sz="1200" dirty="0">
                <a:solidFill>
                  <a:srgbClr val="FFFFFF">
                    <a:alpha val="90000"/>
                  </a:srgbClr>
                </a:solidFill>
                <a:latin typeface="Montserrat" pitchFamily="34" charset="0"/>
                <a:ea typeface="Montserrat" pitchFamily="34" charset="-122"/>
                <a:cs typeface="Montserrat" pitchFamily="34" charset="-120"/>
              </a:rPr>
              <a:t>Embedding for words revolutionized sentiment analysis (Word2Vec, GloVe)</a:t>
            </a:r>
            <a:endParaRPr lang="en-US" dirty="0"/>
          </a:p>
        </p:txBody>
      </p:sp>
      <p:sp>
        <p:nvSpPr>
          <p:cNvPr id="34" name="Object 33"/>
          <p:cNvSpPr/>
          <p:nvPr/>
        </p:nvSpPr>
        <p:spPr>
          <a:xfrm>
            <a:off x="6350253" y="6574540"/>
            <a:ext cx="6077067" cy="138078"/>
          </a:xfrm>
          <a:prstGeom prst="rect">
            <a:avLst/>
          </a:prstGeom>
          <a:noFill/>
        </p:spPr>
        <p:txBody>
          <a:bodyPr wrap="square" lIns="0" tIns="0" rIns="0" bIns="0" rtlCol="0" anchor="t"/>
          <a:lstStyle/>
          <a:p>
            <a:pPr algn="ctr">
              <a:lnSpc>
                <a:spcPts val="1089"/>
              </a:lnSpc>
              <a:buNone/>
            </a:pPr>
            <a:r>
              <a:rPr lang="en-US" sz="864" dirty="0">
                <a:solidFill>
                  <a:srgbClr val="FFFFFF"/>
                </a:solidFill>
                <a:latin typeface="Montserrat" pitchFamily="34" charset="0"/>
                <a:ea typeface="Montserrat" pitchFamily="34" charset="-122"/>
                <a:cs typeface="Montserrat" pitchFamily="34" charset="-120"/>
              </a:rPr>
              <a:t>Ansari, Aseer Ahmad. "Evolution of Sentiment Analysis: Methodologies and Paradigms." (2021)</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000000"/>
        </a:solidFill>
        <a:effectLst/>
      </p:bgPr>
    </p:bg>
    <p:spTree>
      <p:nvGrpSpPr>
        <p:cNvPr id="1" name=""/>
        <p:cNvGrpSpPr/>
        <p:nvPr/>
      </p:nvGrpSpPr>
      <p:grpSpPr>
        <a:xfrm>
          <a:off x="0" y="0"/>
          <a:ext cx="0" cy="0"/>
          <a:chOff x="0" y="0"/>
          <a:chExt cx="0" cy="0"/>
        </a:xfrm>
      </p:grpSpPr>
      <p:sp>
        <p:nvSpPr>
          <p:cNvPr id="2" name="Object 1"/>
          <p:cNvSpPr/>
          <p:nvPr/>
        </p:nvSpPr>
        <p:spPr>
          <a:xfrm>
            <a:off x="0" y="379863"/>
            <a:ext cx="12188952" cy="433428"/>
          </a:xfrm>
          <a:prstGeom prst="rect">
            <a:avLst/>
          </a:prstGeom>
          <a:noFill/>
        </p:spPr>
        <p:txBody>
          <a:bodyPr wrap="square" lIns="0" tIns="0" rIns="0" bIns="0" rtlCol="0" anchor="t"/>
          <a:lstStyle/>
          <a:p>
            <a:pPr algn="ctr">
              <a:lnSpc>
                <a:spcPts val="3414"/>
              </a:lnSpc>
              <a:buNone/>
            </a:pPr>
            <a:r>
              <a:rPr lang="en-US" sz="3000" b="1" dirty="0">
                <a:solidFill>
                  <a:srgbClr val="62A8BB"/>
                </a:solidFill>
                <a:latin typeface="Montserrat" pitchFamily="34" charset="0"/>
                <a:ea typeface="Montserrat" pitchFamily="34" charset="-122"/>
                <a:cs typeface="Montserrat" pitchFamily="34" charset="-120"/>
              </a:rPr>
              <a:t>Why Multimodal Sentiment Analysis on Amazon Reviews</a:t>
            </a:r>
            <a:endParaRPr lang="en-US" sz="3000" dirty="0"/>
          </a:p>
        </p:txBody>
      </p:sp>
      <p:pic>
        <p:nvPicPr>
          <p:cNvPr id="3" name="Object 2"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10792" y="2375443"/>
            <a:ext cx="752287" cy="638015"/>
          </a:xfrm>
          <a:prstGeom prst="rect">
            <a:avLst/>
          </a:prstGeom>
        </p:spPr>
      </p:pic>
      <p:sp>
        <p:nvSpPr>
          <p:cNvPr id="4" name="Object 3"/>
          <p:cNvSpPr/>
          <p:nvPr/>
        </p:nvSpPr>
        <p:spPr>
          <a:xfrm>
            <a:off x="592783" y="3505038"/>
            <a:ext cx="3194839" cy="460657"/>
          </a:xfrm>
          <a:prstGeom prst="rect">
            <a:avLst/>
          </a:prstGeom>
          <a:noFill/>
        </p:spPr>
        <p:txBody>
          <a:bodyPr wrap="square" lIns="0" tIns="0" rIns="0" bIns="0" rtlCol="0" anchor="t"/>
          <a:lstStyle/>
          <a:p>
            <a:pPr algn="ctr">
              <a:lnSpc>
                <a:spcPts val="1814"/>
              </a:lnSpc>
              <a:buNone/>
            </a:pPr>
            <a:r>
              <a:rPr lang="en-US" sz="1440" dirty="0">
                <a:solidFill>
                  <a:srgbClr val="FFFFFF"/>
                </a:solidFill>
                <a:latin typeface="Montserrat" pitchFamily="34" charset="0"/>
                <a:ea typeface="Montserrat" pitchFamily="34" charset="-122"/>
                <a:cs typeface="Montserrat" pitchFamily="34" charset="-120"/>
              </a:rPr>
              <a:t>Sentiment analysis is a rapidly growing field</a:t>
            </a:r>
            <a:endParaRPr lang="en-US" dirty="0"/>
          </a:p>
        </p:txBody>
      </p:sp>
      <p:sp>
        <p:nvSpPr>
          <p:cNvPr id="5" name="Object 4"/>
          <p:cNvSpPr/>
          <p:nvPr/>
        </p:nvSpPr>
        <p:spPr>
          <a:xfrm>
            <a:off x="592783" y="4051547"/>
            <a:ext cx="3194839" cy="639652"/>
          </a:xfrm>
          <a:prstGeom prst="rect">
            <a:avLst/>
          </a:prstGeom>
          <a:noFill/>
        </p:spPr>
        <p:txBody>
          <a:bodyPr wrap="square" lIns="0" tIns="0" rIns="0" bIns="0" rtlCol="0" anchor="t"/>
          <a:lstStyle/>
          <a:p>
            <a:pPr algn="ctr">
              <a:lnSpc>
                <a:spcPts val="1680"/>
              </a:lnSpc>
              <a:spcBef>
                <a:spcPts val="663"/>
              </a:spcBef>
              <a:buNone/>
            </a:pPr>
            <a:r>
              <a:rPr lang="en-US" sz="1200" dirty="0">
                <a:solidFill>
                  <a:srgbClr val="FFFFFF">
                    <a:alpha val="90000"/>
                  </a:srgbClr>
                </a:solidFill>
                <a:latin typeface="Montserrat" pitchFamily="34" charset="0"/>
                <a:ea typeface="Montserrat" pitchFamily="34" charset="-122"/>
                <a:cs typeface="Montserrat" pitchFamily="34" charset="-120"/>
              </a:rPr>
              <a:t>Sentiment analysis has become an important tool for analyzing customer opinions and emotions</a:t>
            </a:r>
            <a:endParaRPr lang="en-US" dirty="0"/>
          </a:p>
        </p:txBody>
      </p:sp>
      <p:pic>
        <p:nvPicPr>
          <p:cNvPr id="6" name="Object 5" descr="preencoded.png"/>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826648" y="2319641"/>
            <a:ext cx="542789" cy="790377"/>
          </a:xfrm>
          <a:prstGeom prst="rect">
            <a:avLst/>
          </a:prstGeom>
        </p:spPr>
      </p:pic>
      <p:sp>
        <p:nvSpPr>
          <p:cNvPr id="7" name="Object 6"/>
          <p:cNvSpPr/>
          <p:nvPr/>
        </p:nvSpPr>
        <p:spPr>
          <a:xfrm>
            <a:off x="4455157" y="3505038"/>
            <a:ext cx="3278638" cy="460657"/>
          </a:xfrm>
          <a:prstGeom prst="rect">
            <a:avLst/>
          </a:prstGeom>
          <a:noFill/>
        </p:spPr>
        <p:txBody>
          <a:bodyPr wrap="square" lIns="0" tIns="0" rIns="0" bIns="0" rtlCol="0" anchor="t"/>
          <a:lstStyle/>
          <a:p>
            <a:pPr algn="ctr">
              <a:lnSpc>
                <a:spcPts val="1814"/>
              </a:lnSpc>
              <a:buNone/>
            </a:pPr>
            <a:r>
              <a:rPr lang="en-US" sz="1440" dirty="0">
                <a:solidFill>
                  <a:srgbClr val="FFFFFF"/>
                </a:solidFill>
                <a:latin typeface="Montserrat" pitchFamily="34" charset="0"/>
                <a:ea typeface="Montserrat" pitchFamily="34" charset="-122"/>
                <a:cs typeface="Montserrat" pitchFamily="34" charset="-120"/>
              </a:rPr>
              <a:t>Most past sentiment analysis focused on text data</a:t>
            </a:r>
            <a:endParaRPr lang="en-US" dirty="0"/>
          </a:p>
        </p:txBody>
      </p:sp>
      <p:sp>
        <p:nvSpPr>
          <p:cNvPr id="8" name="Object 7"/>
          <p:cNvSpPr/>
          <p:nvPr/>
        </p:nvSpPr>
        <p:spPr>
          <a:xfrm>
            <a:off x="4455157" y="4051547"/>
            <a:ext cx="3278638" cy="639652"/>
          </a:xfrm>
          <a:prstGeom prst="rect">
            <a:avLst/>
          </a:prstGeom>
          <a:noFill/>
        </p:spPr>
        <p:txBody>
          <a:bodyPr wrap="square" lIns="0" tIns="0" rIns="0" bIns="0" rtlCol="0" anchor="t"/>
          <a:lstStyle/>
          <a:p>
            <a:pPr algn="ctr">
              <a:lnSpc>
                <a:spcPts val="1680"/>
              </a:lnSpc>
              <a:spcBef>
                <a:spcPts val="663"/>
              </a:spcBef>
              <a:buNone/>
            </a:pPr>
            <a:r>
              <a:rPr lang="en-US" sz="1200" dirty="0">
                <a:solidFill>
                  <a:srgbClr val="FFFFFF">
                    <a:alpha val="90000"/>
                  </a:srgbClr>
                </a:solidFill>
                <a:latin typeface="Montserrat" pitchFamily="34" charset="0"/>
                <a:ea typeface="Montserrat" pitchFamily="34" charset="-122"/>
                <a:cs typeface="Montserrat" pitchFamily="34" charset="-120"/>
              </a:rPr>
              <a:t>The majority of past sentiment analysis research utilized only textual data like product reviews</a:t>
            </a:r>
            <a:endParaRPr lang="en-US" dirty="0"/>
          </a:p>
        </p:txBody>
      </p:sp>
      <p:pic>
        <p:nvPicPr>
          <p:cNvPr id="9" name="Object 8" descr="preencoded.png"/>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518897" y="2330810"/>
            <a:ext cx="961784" cy="733242"/>
          </a:xfrm>
          <a:prstGeom prst="rect">
            <a:avLst/>
          </a:prstGeom>
        </p:spPr>
      </p:pic>
      <p:sp>
        <p:nvSpPr>
          <p:cNvPr id="10" name="Object 9"/>
          <p:cNvSpPr/>
          <p:nvPr/>
        </p:nvSpPr>
        <p:spPr>
          <a:xfrm>
            <a:off x="8207545" y="3505038"/>
            <a:ext cx="3582409" cy="230328"/>
          </a:xfrm>
          <a:prstGeom prst="rect">
            <a:avLst/>
          </a:prstGeom>
          <a:noFill/>
        </p:spPr>
        <p:txBody>
          <a:bodyPr wrap="square" lIns="0" tIns="0" rIns="0" bIns="0" rtlCol="0" anchor="t"/>
          <a:lstStyle/>
          <a:p>
            <a:pPr algn="ctr">
              <a:lnSpc>
                <a:spcPts val="1814"/>
              </a:lnSpc>
              <a:buNone/>
            </a:pPr>
            <a:r>
              <a:rPr lang="en-US" sz="1440" dirty="0">
                <a:solidFill>
                  <a:srgbClr val="FFFFFF"/>
                </a:solidFill>
                <a:latin typeface="Montserrat" pitchFamily="34" charset="0"/>
                <a:ea typeface="Montserrat" pitchFamily="34" charset="-122"/>
                <a:cs typeface="Montserrat" pitchFamily="34" charset="-120"/>
              </a:rPr>
              <a:t>Images provide additional context</a:t>
            </a:r>
            <a:endParaRPr lang="en-US" dirty="0"/>
          </a:p>
        </p:txBody>
      </p:sp>
      <p:sp>
        <p:nvSpPr>
          <p:cNvPr id="11" name="Object 10"/>
          <p:cNvSpPr/>
          <p:nvPr/>
        </p:nvSpPr>
        <p:spPr>
          <a:xfrm>
            <a:off x="8207545" y="3821219"/>
            <a:ext cx="3582409" cy="639652"/>
          </a:xfrm>
          <a:prstGeom prst="rect">
            <a:avLst/>
          </a:prstGeom>
          <a:noFill/>
        </p:spPr>
        <p:txBody>
          <a:bodyPr wrap="square" lIns="0" tIns="0" rIns="0" bIns="0" rtlCol="0" anchor="t"/>
          <a:lstStyle/>
          <a:p>
            <a:pPr algn="ctr">
              <a:lnSpc>
                <a:spcPts val="1680"/>
              </a:lnSpc>
              <a:spcBef>
                <a:spcPts val="663"/>
              </a:spcBef>
              <a:buNone/>
            </a:pPr>
            <a:r>
              <a:rPr lang="en-US" sz="1200" dirty="0">
                <a:solidFill>
                  <a:srgbClr val="FFFFFF">
                    <a:alpha val="90000"/>
                  </a:srgbClr>
                </a:solidFill>
                <a:latin typeface="Montserrat" pitchFamily="34" charset="0"/>
                <a:ea typeface="Montserrat" pitchFamily="34" charset="-122"/>
                <a:cs typeface="Montserrat" pitchFamily="34" charset="-120"/>
              </a:rPr>
              <a:t>Adding visual data like product images provides useful additional context that can improve sentiment analysis models</a:t>
            </a:r>
            <a:endParaRPr lang="en-US" dirty="0"/>
          </a:p>
        </p:txBody>
      </p:sp>
      <p:sp>
        <p:nvSpPr>
          <p:cNvPr id="12" name="Object 11"/>
          <p:cNvSpPr/>
          <p:nvPr/>
        </p:nvSpPr>
        <p:spPr>
          <a:xfrm>
            <a:off x="0" y="5637390"/>
            <a:ext cx="12188952" cy="1218895"/>
          </a:xfrm>
          <a:prstGeom prst="rect">
            <a:avLst/>
          </a:prstGeom>
          <a:solidFill>
            <a:srgbClr val="62A8BB"/>
          </a:solidFill>
        </p:spPr>
        <p:txBody>
          <a:bodyPr/>
          <a:lstStyle/>
          <a:p>
            <a:endParaRPr lang="en-IN"/>
          </a:p>
        </p:txBody>
      </p:sp>
      <p:sp>
        <p:nvSpPr>
          <p:cNvPr id="13" name="Object 12"/>
          <p:cNvSpPr/>
          <p:nvPr/>
        </p:nvSpPr>
        <p:spPr>
          <a:xfrm>
            <a:off x="1846912" y="5954315"/>
            <a:ext cx="8495128" cy="575821"/>
          </a:xfrm>
          <a:prstGeom prst="rect">
            <a:avLst/>
          </a:prstGeom>
          <a:noFill/>
        </p:spPr>
        <p:txBody>
          <a:bodyPr wrap="square" lIns="0" tIns="0" rIns="0" bIns="0" rtlCol="0" anchor="t"/>
          <a:lstStyle/>
          <a:p>
            <a:pPr algn="ctr">
              <a:lnSpc>
                <a:spcPts val="2268"/>
              </a:lnSpc>
              <a:buNone/>
            </a:pPr>
            <a:r>
              <a:rPr lang="en-US" sz="1800" dirty="0">
                <a:solidFill>
                  <a:srgbClr val="FFFFFF"/>
                </a:solidFill>
                <a:latin typeface="Montserrat" pitchFamily="34" charset="0"/>
                <a:ea typeface="Montserrat" pitchFamily="34" charset="-122"/>
                <a:cs typeface="Montserrat" pitchFamily="34" charset="-120"/>
              </a:rPr>
              <a:t>By incorporating both text and images, multimodal sentiment analysis can better understand the nuances of customer opinions.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000000"/>
        </a:solidFill>
        <a:effectLst/>
      </p:bgPr>
    </p:bg>
    <p:spTree>
      <p:nvGrpSpPr>
        <p:cNvPr id="1" name=""/>
        <p:cNvGrpSpPr/>
        <p:nvPr/>
      </p:nvGrpSpPr>
      <p:grpSpPr>
        <a:xfrm>
          <a:off x="0" y="0"/>
          <a:ext cx="0" cy="0"/>
          <a:chOff x="0" y="0"/>
          <a:chExt cx="0" cy="0"/>
        </a:xfrm>
      </p:grpSpPr>
      <p:sp>
        <p:nvSpPr>
          <p:cNvPr id="2" name="Object 1"/>
          <p:cNvSpPr/>
          <p:nvPr/>
        </p:nvSpPr>
        <p:spPr>
          <a:xfrm>
            <a:off x="0" y="362901"/>
            <a:ext cx="12188952" cy="509906"/>
          </a:xfrm>
          <a:prstGeom prst="rect">
            <a:avLst/>
          </a:prstGeom>
          <a:noFill/>
        </p:spPr>
        <p:txBody>
          <a:bodyPr wrap="square" lIns="0" tIns="0" rIns="0" bIns="0" rtlCol="0" anchor="t"/>
          <a:lstStyle/>
          <a:p>
            <a:pPr algn="ctr">
              <a:lnSpc>
                <a:spcPts val="4016"/>
              </a:lnSpc>
              <a:buNone/>
            </a:pPr>
            <a:r>
              <a:rPr lang="en-US" sz="3000" b="1" dirty="0">
                <a:solidFill>
                  <a:srgbClr val="62A8BB"/>
                </a:solidFill>
                <a:latin typeface="Montserrat" pitchFamily="34" charset="0"/>
                <a:ea typeface="Montserrat" pitchFamily="34" charset="-122"/>
                <a:cs typeface="Montserrat" pitchFamily="34" charset="-120"/>
              </a:rPr>
              <a:t>Challenges in dataset creation</a:t>
            </a:r>
            <a:endParaRPr lang="en-US" sz="3000" dirty="0"/>
          </a:p>
        </p:txBody>
      </p:sp>
      <p:pic>
        <p:nvPicPr>
          <p:cNvPr id="3" name="Object 2"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54991" y="2299118"/>
            <a:ext cx="866558" cy="1018920"/>
          </a:xfrm>
          <a:prstGeom prst="rect">
            <a:avLst/>
          </a:prstGeom>
        </p:spPr>
      </p:pic>
      <p:sp>
        <p:nvSpPr>
          <p:cNvPr id="4" name="Object 3"/>
          <p:cNvSpPr/>
          <p:nvPr/>
        </p:nvSpPr>
        <p:spPr>
          <a:xfrm>
            <a:off x="451372" y="3618357"/>
            <a:ext cx="3477660" cy="230328"/>
          </a:xfrm>
          <a:prstGeom prst="rect">
            <a:avLst/>
          </a:prstGeom>
          <a:noFill/>
        </p:spPr>
        <p:txBody>
          <a:bodyPr wrap="square" lIns="0" tIns="0" rIns="0" bIns="0" rtlCol="0" anchor="t"/>
          <a:lstStyle/>
          <a:p>
            <a:pPr algn="ctr">
              <a:lnSpc>
                <a:spcPts val="1814"/>
              </a:lnSpc>
              <a:buNone/>
            </a:pPr>
            <a:r>
              <a:rPr lang="en-US" sz="1440" dirty="0">
                <a:solidFill>
                  <a:srgbClr val="FFFFFF"/>
                </a:solidFill>
                <a:latin typeface="Montserrat" pitchFamily="34" charset="0"/>
                <a:ea typeface="Montserrat" pitchFamily="34" charset="-122"/>
                <a:cs typeface="Montserrat" pitchFamily="34" charset="-120"/>
              </a:rPr>
              <a:t>Obtaining enough relevant data</a:t>
            </a:r>
            <a:endParaRPr lang="en-US" dirty="0"/>
          </a:p>
        </p:txBody>
      </p:sp>
      <p:sp>
        <p:nvSpPr>
          <p:cNvPr id="5" name="Object 4"/>
          <p:cNvSpPr/>
          <p:nvPr/>
        </p:nvSpPr>
        <p:spPr>
          <a:xfrm>
            <a:off x="451372" y="3934538"/>
            <a:ext cx="3477660" cy="639652"/>
          </a:xfrm>
          <a:prstGeom prst="rect">
            <a:avLst/>
          </a:prstGeom>
          <a:noFill/>
        </p:spPr>
        <p:txBody>
          <a:bodyPr wrap="square" lIns="0" tIns="0" rIns="0" bIns="0" rtlCol="0" anchor="t"/>
          <a:lstStyle/>
          <a:p>
            <a:pPr algn="ctr">
              <a:lnSpc>
                <a:spcPts val="1680"/>
              </a:lnSpc>
              <a:spcBef>
                <a:spcPts val="663"/>
              </a:spcBef>
              <a:buNone/>
            </a:pPr>
            <a:r>
              <a:rPr lang="en-US" sz="1200" dirty="0">
                <a:solidFill>
                  <a:srgbClr val="FFFFFF">
                    <a:alpha val="90000"/>
                  </a:srgbClr>
                </a:solidFill>
                <a:latin typeface="Montserrat" pitchFamily="34" charset="0"/>
                <a:ea typeface="Montserrat" pitchFamily="34" charset="-122"/>
                <a:cs typeface="Montserrat" pitchFamily="34" charset="-120"/>
              </a:rPr>
              <a:t>Finding product images and reviews that match and collecting a large dataset is challenging</a:t>
            </a:r>
            <a:endParaRPr lang="en-US" dirty="0"/>
          </a:p>
        </p:txBody>
      </p:sp>
      <p:pic>
        <p:nvPicPr>
          <p:cNvPr id="6" name="Object 5" descr="preencoded.png"/>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703894" y="2321431"/>
            <a:ext cx="790377" cy="961784"/>
          </a:xfrm>
          <a:prstGeom prst="rect">
            <a:avLst/>
          </a:prstGeom>
        </p:spPr>
      </p:pic>
      <p:sp>
        <p:nvSpPr>
          <p:cNvPr id="7" name="Object 6"/>
          <p:cNvSpPr/>
          <p:nvPr/>
        </p:nvSpPr>
        <p:spPr>
          <a:xfrm>
            <a:off x="4271847" y="3618357"/>
            <a:ext cx="3645258" cy="230328"/>
          </a:xfrm>
          <a:prstGeom prst="rect">
            <a:avLst/>
          </a:prstGeom>
          <a:noFill/>
        </p:spPr>
        <p:txBody>
          <a:bodyPr wrap="square" lIns="0" tIns="0" rIns="0" bIns="0" rtlCol="0" anchor="t"/>
          <a:lstStyle/>
          <a:p>
            <a:pPr algn="ctr">
              <a:lnSpc>
                <a:spcPts val="1814"/>
              </a:lnSpc>
              <a:buNone/>
            </a:pPr>
            <a:r>
              <a:rPr lang="en-US" sz="1440" dirty="0">
                <a:solidFill>
                  <a:srgbClr val="FFFFFF"/>
                </a:solidFill>
                <a:latin typeface="Montserrat" pitchFamily="34" charset="0"/>
                <a:ea typeface="Montserrat" pitchFamily="34" charset="-122"/>
                <a:cs typeface="Montserrat" pitchFamily="34" charset="-120"/>
              </a:rPr>
              <a:t>Noisy data</a:t>
            </a:r>
            <a:endParaRPr lang="en-US" dirty="0"/>
          </a:p>
        </p:txBody>
      </p:sp>
      <p:sp>
        <p:nvSpPr>
          <p:cNvPr id="8" name="Object 7"/>
          <p:cNvSpPr/>
          <p:nvPr/>
        </p:nvSpPr>
        <p:spPr>
          <a:xfrm>
            <a:off x="4271847" y="3934538"/>
            <a:ext cx="3645258" cy="426435"/>
          </a:xfrm>
          <a:prstGeom prst="rect">
            <a:avLst/>
          </a:prstGeom>
          <a:noFill/>
        </p:spPr>
        <p:txBody>
          <a:bodyPr wrap="square" lIns="0" tIns="0" rIns="0" bIns="0" rtlCol="0" anchor="t"/>
          <a:lstStyle/>
          <a:p>
            <a:pPr algn="ctr">
              <a:lnSpc>
                <a:spcPts val="1680"/>
              </a:lnSpc>
              <a:spcBef>
                <a:spcPts val="663"/>
              </a:spcBef>
              <a:buNone/>
            </a:pPr>
            <a:r>
              <a:rPr lang="en-US" sz="1200" dirty="0">
                <a:solidFill>
                  <a:srgbClr val="FFFFFF">
                    <a:alpha val="90000"/>
                  </a:srgbClr>
                </a:solidFill>
                <a:latin typeface="Montserrat" pitchFamily="34" charset="0"/>
                <a:ea typeface="Montserrat" pitchFamily="34" charset="-122"/>
                <a:cs typeface="Montserrat" pitchFamily="34" charset="-120"/>
              </a:rPr>
              <a:t>Reviews may not match images or may not express sentiment clearly</a:t>
            </a:r>
            <a:endParaRPr lang="en-US" dirty="0"/>
          </a:p>
        </p:txBody>
      </p:sp>
      <p:pic>
        <p:nvPicPr>
          <p:cNvPr id="9" name="Object 8" descr="preencoded.png"/>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518897" y="2533454"/>
            <a:ext cx="952262" cy="552312"/>
          </a:xfrm>
          <a:prstGeom prst="rect">
            <a:avLst/>
          </a:prstGeom>
        </p:spPr>
      </p:pic>
      <p:sp>
        <p:nvSpPr>
          <p:cNvPr id="10" name="Object 9"/>
          <p:cNvSpPr/>
          <p:nvPr/>
        </p:nvSpPr>
        <p:spPr>
          <a:xfrm>
            <a:off x="8191833" y="3618357"/>
            <a:ext cx="3613834" cy="230328"/>
          </a:xfrm>
          <a:prstGeom prst="rect">
            <a:avLst/>
          </a:prstGeom>
          <a:noFill/>
        </p:spPr>
        <p:txBody>
          <a:bodyPr wrap="square" lIns="0" tIns="0" rIns="0" bIns="0" rtlCol="0" anchor="t"/>
          <a:lstStyle/>
          <a:p>
            <a:pPr algn="ctr">
              <a:lnSpc>
                <a:spcPts val="1814"/>
              </a:lnSpc>
              <a:buNone/>
            </a:pPr>
            <a:r>
              <a:rPr lang="en-US" sz="1440" dirty="0">
                <a:solidFill>
                  <a:srgbClr val="FFFFFF"/>
                </a:solidFill>
                <a:latin typeface="Montserrat" pitchFamily="34" charset="0"/>
                <a:ea typeface="Montserrat" pitchFamily="34" charset="-122"/>
                <a:cs typeface="Montserrat" pitchFamily="34" charset="-120"/>
              </a:rPr>
              <a:t>Requires web scraping</a:t>
            </a:r>
            <a:endParaRPr lang="en-US" dirty="0"/>
          </a:p>
        </p:txBody>
      </p:sp>
      <p:sp>
        <p:nvSpPr>
          <p:cNvPr id="11" name="Object 10"/>
          <p:cNvSpPr/>
          <p:nvPr/>
        </p:nvSpPr>
        <p:spPr>
          <a:xfrm>
            <a:off x="8191833" y="3934538"/>
            <a:ext cx="3613834" cy="426435"/>
          </a:xfrm>
          <a:prstGeom prst="rect">
            <a:avLst/>
          </a:prstGeom>
          <a:noFill/>
        </p:spPr>
        <p:txBody>
          <a:bodyPr wrap="square" lIns="0" tIns="0" rIns="0" bIns="0" rtlCol="0" anchor="t"/>
          <a:lstStyle/>
          <a:p>
            <a:pPr algn="ctr">
              <a:lnSpc>
                <a:spcPts val="1680"/>
              </a:lnSpc>
              <a:spcBef>
                <a:spcPts val="663"/>
              </a:spcBef>
              <a:buNone/>
            </a:pPr>
            <a:r>
              <a:rPr lang="en-US" sz="1200" dirty="0">
                <a:solidFill>
                  <a:srgbClr val="FFFFFF">
                    <a:alpha val="90000"/>
                  </a:srgbClr>
                </a:solidFill>
                <a:latin typeface="Montserrat" pitchFamily="34" charset="0"/>
                <a:ea typeface="Montserrat" pitchFamily="34" charset="-122"/>
                <a:cs typeface="Montserrat" pitchFamily="34" charset="-120"/>
              </a:rPr>
              <a:t>Amazon terms prevent scraping so dataset creation requires workarounds</a:t>
            </a:r>
            <a:endParaRPr lang="en-US" dirty="0"/>
          </a:p>
        </p:txBody>
      </p:sp>
      <p:sp>
        <p:nvSpPr>
          <p:cNvPr id="12" name="Object 11"/>
          <p:cNvSpPr/>
          <p:nvPr/>
        </p:nvSpPr>
        <p:spPr>
          <a:xfrm>
            <a:off x="0" y="5637390"/>
            <a:ext cx="12188952" cy="1218895"/>
          </a:xfrm>
          <a:prstGeom prst="rect">
            <a:avLst/>
          </a:prstGeom>
          <a:solidFill>
            <a:srgbClr val="62A8BB"/>
          </a:solidFill>
        </p:spPr>
        <p:txBody>
          <a:bodyPr/>
          <a:lstStyle/>
          <a:p>
            <a:endParaRPr lang="en-IN"/>
          </a:p>
        </p:txBody>
      </p:sp>
      <p:sp>
        <p:nvSpPr>
          <p:cNvPr id="13" name="Object 12"/>
          <p:cNvSpPr/>
          <p:nvPr/>
        </p:nvSpPr>
        <p:spPr>
          <a:xfrm>
            <a:off x="349807" y="5954315"/>
            <a:ext cx="11489337" cy="575821"/>
          </a:xfrm>
          <a:prstGeom prst="rect">
            <a:avLst/>
          </a:prstGeom>
          <a:noFill/>
        </p:spPr>
        <p:txBody>
          <a:bodyPr wrap="square" lIns="0" tIns="0" rIns="0" bIns="0" rtlCol="0" anchor="t"/>
          <a:lstStyle/>
          <a:p>
            <a:pPr algn="ctr">
              <a:lnSpc>
                <a:spcPts val="2268"/>
              </a:lnSpc>
              <a:buNone/>
            </a:pPr>
            <a:r>
              <a:rPr lang="en-US" sz="1800" dirty="0">
                <a:solidFill>
                  <a:srgbClr val="FFFFFF"/>
                </a:solidFill>
                <a:latin typeface="Montserrat" pitchFamily="34" charset="0"/>
                <a:ea typeface="Montserrat" pitchFamily="34" charset="-122"/>
                <a:cs typeface="Montserrat" pitchFamily="34" charset="-120"/>
              </a:rPr>
              <a:t>Building a dataset for multimodal sentiment analysis on Amazon reviews poses challenges like finding matched image-text pairs at scale and handling noisy web data.</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000000"/>
        </a:solidFill>
        <a:effectLst/>
      </p:bgPr>
    </p:bg>
    <p:spTree>
      <p:nvGrpSpPr>
        <p:cNvPr id="1" name=""/>
        <p:cNvGrpSpPr/>
        <p:nvPr/>
      </p:nvGrpSpPr>
      <p:grpSpPr>
        <a:xfrm>
          <a:off x="0" y="0"/>
          <a:ext cx="0" cy="0"/>
          <a:chOff x="0" y="0"/>
          <a:chExt cx="0" cy="0"/>
        </a:xfrm>
      </p:grpSpPr>
      <p:sp>
        <p:nvSpPr>
          <p:cNvPr id="2" name="Object 1"/>
          <p:cNvSpPr/>
          <p:nvPr/>
        </p:nvSpPr>
        <p:spPr>
          <a:xfrm>
            <a:off x="0" y="362901"/>
            <a:ext cx="12188952" cy="509906"/>
          </a:xfrm>
          <a:prstGeom prst="rect">
            <a:avLst/>
          </a:prstGeom>
          <a:noFill/>
        </p:spPr>
        <p:txBody>
          <a:bodyPr wrap="square" lIns="0" tIns="0" rIns="0" bIns="0" rtlCol="0" anchor="t"/>
          <a:lstStyle/>
          <a:p>
            <a:pPr algn="ctr">
              <a:lnSpc>
                <a:spcPts val="4016"/>
              </a:lnSpc>
              <a:buNone/>
            </a:pPr>
            <a:r>
              <a:rPr lang="en-US" sz="3000" b="1" dirty="0">
                <a:solidFill>
                  <a:srgbClr val="62A8BB"/>
                </a:solidFill>
                <a:latin typeface="Montserrat" pitchFamily="34" charset="0"/>
                <a:ea typeface="Montserrat" pitchFamily="34" charset="-122"/>
                <a:cs typeface="Montserrat" pitchFamily="34" charset="-120"/>
              </a:rPr>
              <a:t>Tools for Vision-Language Models</a:t>
            </a:r>
            <a:endParaRPr lang="en-US" sz="3000" dirty="0"/>
          </a:p>
        </p:txBody>
      </p:sp>
      <p:pic>
        <p:nvPicPr>
          <p:cNvPr id="3" name="Object 2"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699551" y="2276802"/>
            <a:ext cx="961784" cy="1095101"/>
          </a:xfrm>
          <a:prstGeom prst="rect">
            <a:avLst/>
          </a:prstGeom>
        </p:spPr>
      </p:pic>
      <p:sp>
        <p:nvSpPr>
          <p:cNvPr id="4" name="Object 3"/>
          <p:cNvSpPr/>
          <p:nvPr/>
        </p:nvSpPr>
        <p:spPr>
          <a:xfrm>
            <a:off x="325674" y="3618357"/>
            <a:ext cx="3729058" cy="230328"/>
          </a:xfrm>
          <a:prstGeom prst="rect">
            <a:avLst/>
          </a:prstGeom>
          <a:noFill/>
        </p:spPr>
        <p:txBody>
          <a:bodyPr wrap="square" lIns="0" tIns="0" rIns="0" bIns="0" rtlCol="0" anchor="t"/>
          <a:lstStyle/>
          <a:p>
            <a:pPr algn="ctr">
              <a:lnSpc>
                <a:spcPts val="1814"/>
              </a:lnSpc>
              <a:buNone/>
            </a:pPr>
            <a:r>
              <a:rPr lang="en-US" sz="1440" dirty="0">
                <a:solidFill>
                  <a:srgbClr val="FFFFFF"/>
                </a:solidFill>
                <a:latin typeface="Montserrat" pitchFamily="34" charset="0"/>
                <a:ea typeface="Montserrat" pitchFamily="34" charset="-122"/>
                <a:cs typeface="Montserrat" pitchFamily="34" charset="-120"/>
              </a:rPr>
              <a:t>Few shot learning</a:t>
            </a:r>
            <a:endParaRPr lang="en-US" dirty="0"/>
          </a:p>
        </p:txBody>
      </p:sp>
      <p:sp>
        <p:nvSpPr>
          <p:cNvPr id="5" name="Object 4"/>
          <p:cNvSpPr/>
          <p:nvPr/>
        </p:nvSpPr>
        <p:spPr>
          <a:xfrm>
            <a:off x="325674" y="3934538"/>
            <a:ext cx="3729058" cy="639652"/>
          </a:xfrm>
          <a:prstGeom prst="rect">
            <a:avLst/>
          </a:prstGeom>
          <a:noFill/>
        </p:spPr>
        <p:txBody>
          <a:bodyPr wrap="square" lIns="0" tIns="0" rIns="0" bIns="0" rtlCol="0" anchor="t"/>
          <a:lstStyle/>
          <a:p>
            <a:pPr algn="ctr">
              <a:lnSpc>
                <a:spcPts val="1680"/>
              </a:lnSpc>
              <a:spcBef>
                <a:spcPts val="663"/>
              </a:spcBef>
              <a:buNone/>
            </a:pPr>
            <a:r>
              <a:rPr lang="en-US" sz="1200" dirty="0">
                <a:solidFill>
                  <a:srgbClr val="FFFFFF">
                    <a:alpha val="90000"/>
                  </a:srgbClr>
                </a:solidFill>
                <a:latin typeface="Montserrat" pitchFamily="34" charset="0"/>
                <a:ea typeface="Montserrat" pitchFamily="34" charset="-122"/>
                <a:cs typeface="Montserrat" pitchFamily="34" charset="-120"/>
              </a:rPr>
              <a:t>Few shot learning aims to learn from limited labeled data, often using a small number of examples to learn new concepts.</a:t>
            </a:r>
            <a:endParaRPr lang="en-US" dirty="0"/>
          </a:p>
        </p:txBody>
      </p:sp>
      <p:pic>
        <p:nvPicPr>
          <p:cNvPr id="6" name="Object 5" descr="preencoded.png"/>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703899" y="2399551"/>
            <a:ext cx="952262" cy="818945"/>
          </a:xfrm>
          <a:prstGeom prst="rect">
            <a:avLst/>
          </a:prstGeom>
        </p:spPr>
      </p:pic>
      <p:sp>
        <p:nvSpPr>
          <p:cNvPr id="7" name="Object 6"/>
          <p:cNvSpPr/>
          <p:nvPr/>
        </p:nvSpPr>
        <p:spPr>
          <a:xfrm>
            <a:off x="4497057" y="3618357"/>
            <a:ext cx="3194839" cy="230328"/>
          </a:xfrm>
          <a:prstGeom prst="rect">
            <a:avLst/>
          </a:prstGeom>
          <a:noFill/>
        </p:spPr>
        <p:txBody>
          <a:bodyPr wrap="square" lIns="0" tIns="0" rIns="0" bIns="0" rtlCol="0" anchor="t"/>
          <a:lstStyle/>
          <a:p>
            <a:pPr algn="ctr">
              <a:lnSpc>
                <a:spcPts val="1814"/>
              </a:lnSpc>
              <a:buNone/>
            </a:pPr>
            <a:r>
              <a:rPr lang="en-US" sz="1440" dirty="0">
                <a:solidFill>
                  <a:srgbClr val="FFFFFF"/>
                </a:solidFill>
                <a:latin typeface="Montserrat" pitchFamily="34" charset="0"/>
                <a:ea typeface="Montserrat" pitchFamily="34" charset="-122"/>
                <a:cs typeface="Montserrat" pitchFamily="34" charset="-120"/>
              </a:rPr>
              <a:t>Prompt engineering</a:t>
            </a:r>
            <a:endParaRPr lang="en-US" dirty="0"/>
          </a:p>
        </p:txBody>
      </p:sp>
      <p:sp>
        <p:nvSpPr>
          <p:cNvPr id="8" name="Object 7"/>
          <p:cNvSpPr/>
          <p:nvPr/>
        </p:nvSpPr>
        <p:spPr>
          <a:xfrm>
            <a:off x="4497057" y="3934538"/>
            <a:ext cx="3194839" cy="639652"/>
          </a:xfrm>
          <a:prstGeom prst="rect">
            <a:avLst/>
          </a:prstGeom>
          <a:noFill/>
        </p:spPr>
        <p:txBody>
          <a:bodyPr wrap="square" lIns="0" tIns="0" rIns="0" bIns="0" rtlCol="0" anchor="t"/>
          <a:lstStyle/>
          <a:p>
            <a:pPr algn="ctr">
              <a:lnSpc>
                <a:spcPts val="1680"/>
              </a:lnSpc>
              <a:spcBef>
                <a:spcPts val="663"/>
              </a:spcBef>
              <a:buNone/>
            </a:pPr>
            <a:r>
              <a:rPr lang="en-US" sz="1200" dirty="0">
                <a:solidFill>
                  <a:srgbClr val="FFFFFF">
                    <a:alpha val="90000"/>
                  </a:srgbClr>
                </a:solidFill>
                <a:latin typeface="Montserrat" pitchFamily="34" charset="0"/>
                <a:ea typeface="Montserrat" pitchFamily="34" charset="-122"/>
                <a:cs typeface="Montserrat" pitchFamily="34" charset="-120"/>
              </a:rPr>
              <a:t>Prompt engineering involves carefully designing prompts to elicit desired responses from language models.</a:t>
            </a:r>
            <a:endParaRPr lang="en-US" dirty="0"/>
          </a:p>
        </p:txBody>
      </p:sp>
      <p:pic>
        <p:nvPicPr>
          <p:cNvPr id="9" name="Object 8" descr="preencoded.png"/>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373828" y="2343754"/>
            <a:ext cx="1247463" cy="1037965"/>
          </a:xfrm>
          <a:prstGeom prst="rect">
            <a:avLst/>
          </a:prstGeom>
        </p:spPr>
      </p:pic>
      <p:sp>
        <p:nvSpPr>
          <p:cNvPr id="10" name="Object 9"/>
          <p:cNvSpPr/>
          <p:nvPr/>
        </p:nvSpPr>
        <p:spPr>
          <a:xfrm>
            <a:off x="8128983" y="3618357"/>
            <a:ext cx="3739532" cy="230328"/>
          </a:xfrm>
          <a:prstGeom prst="rect">
            <a:avLst/>
          </a:prstGeom>
          <a:noFill/>
        </p:spPr>
        <p:txBody>
          <a:bodyPr wrap="square" lIns="0" tIns="0" rIns="0" bIns="0" rtlCol="0" anchor="t"/>
          <a:lstStyle/>
          <a:p>
            <a:pPr algn="ctr">
              <a:lnSpc>
                <a:spcPts val="1814"/>
              </a:lnSpc>
              <a:buNone/>
            </a:pPr>
            <a:r>
              <a:rPr lang="en-US" sz="1440" dirty="0">
                <a:solidFill>
                  <a:srgbClr val="E6EDF3"/>
                </a:solidFill>
                <a:latin typeface="Montserrat" pitchFamily="34" charset="0"/>
                <a:ea typeface="Montserrat" pitchFamily="34" charset="-122"/>
                <a:cs typeface="Montserrat" pitchFamily="34" charset="-120"/>
              </a:rPr>
              <a:t>BakLLaVA v1</a:t>
            </a:r>
            <a:r>
              <a:rPr lang="en-US" sz="1440" dirty="0">
                <a:solidFill>
                  <a:srgbClr val="FFFFFF"/>
                </a:solidFill>
                <a:latin typeface="Montserrat" pitchFamily="34" charset="0"/>
                <a:ea typeface="Montserrat" pitchFamily="34" charset="-122"/>
                <a:cs typeface="Montserrat" pitchFamily="34" charset="-120"/>
              </a:rPr>
              <a:t> application</a:t>
            </a:r>
            <a:endParaRPr lang="en-US" dirty="0"/>
          </a:p>
        </p:txBody>
      </p:sp>
      <p:sp>
        <p:nvSpPr>
          <p:cNvPr id="11" name="Object 10"/>
          <p:cNvSpPr/>
          <p:nvPr/>
        </p:nvSpPr>
        <p:spPr>
          <a:xfrm>
            <a:off x="8128983" y="3934538"/>
            <a:ext cx="3739532" cy="639652"/>
          </a:xfrm>
          <a:prstGeom prst="rect">
            <a:avLst/>
          </a:prstGeom>
          <a:noFill/>
        </p:spPr>
        <p:txBody>
          <a:bodyPr wrap="square" lIns="0" tIns="0" rIns="0" bIns="0" rtlCol="0" anchor="t"/>
          <a:lstStyle/>
          <a:p>
            <a:pPr algn="ctr">
              <a:lnSpc>
                <a:spcPts val="1680"/>
              </a:lnSpc>
              <a:spcBef>
                <a:spcPts val="663"/>
              </a:spcBef>
              <a:buNone/>
            </a:pPr>
            <a:r>
              <a:rPr lang="en-US" sz="1200" dirty="0">
                <a:solidFill>
                  <a:srgbClr val="E6EDF3"/>
                </a:solidFill>
                <a:latin typeface="Montserrat" pitchFamily="34" charset="0"/>
                <a:ea typeface="Montserrat" pitchFamily="34" charset="-122"/>
                <a:cs typeface="Montserrat" pitchFamily="34" charset="-120"/>
              </a:rPr>
              <a:t>BakLLaVA v1</a:t>
            </a:r>
            <a:r>
              <a:rPr lang="en-US" sz="1200" dirty="0">
                <a:solidFill>
                  <a:srgbClr val="FFFFFF">
                    <a:alpha val="90000"/>
                  </a:srgbClr>
                </a:solidFill>
                <a:latin typeface="Montserrat" pitchFamily="34" charset="0"/>
                <a:ea typeface="Montserrat" pitchFamily="34" charset="-122"/>
                <a:cs typeface="Montserrat" pitchFamily="34" charset="-120"/>
              </a:rPr>
              <a:t> leverages few-shot learning and custom prompt engineeirng to adapt to new domains with minimal labeling</a:t>
            </a:r>
            <a:endParaRPr lang="en-US" dirty="0"/>
          </a:p>
        </p:txBody>
      </p:sp>
      <p:sp>
        <p:nvSpPr>
          <p:cNvPr id="12" name="Object 11"/>
          <p:cNvSpPr/>
          <p:nvPr/>
        </p:nvSpPr>
        <p:spPr>
          <a:xfrm>
            <a:off x="0" y="5637390"/>
            <a:ext cx="12188952" cy="1218895"/>
          </a:xfrm>
          <a:prstGeom prst="rect">
            <a:avLst/>
          </a:prstGeom>
          <a:solidFill>
            <a:srgbClr val="62A8BB"/>
          </a:solidFill>
        </p:spPr>
        <p:txBody>
          <a:bodyPr/>
          <a:lstStyle/>
          <a:p>
            <a:endParaRPr lang="en-IN"/>
          </a:p>
        </p:txBody>
      </p:sp>
      <p:sp>
        <p:nvSpPr>
          <p:cNvPr id="13" name="Object 12"/>
          <p:cNvSpPr/>
          <p:nvPr/>
        </p:nvSpPr>
        <p:spPr>
          <a:xfrm>
            <a:off x="1461469" y="5954315"/>
            <a:ext cx="9266014" cy="575821"/>
          </a:xfrm>
          <a:prstGeom prst="rect">
            <a:avLst/>
          </a:prstGeom>
          <a:noFill/>
        </p:spPr>
        <p:txBody>
          <a:bodyPr wrap="square" lIns="0" tIns="0" rIns="0" bIns="0" rtlCol="0" anchor="t"/>
          <a:lstStyle/>
          <a:p>
            <a:pPr algn="ctr">
              <a:lnSpc>
                <a:spcPts val="2268"/>
              </a:lnSpc>
              <a:buNone/>
            </a:pPr>
            <a:r>
              <a:rPr lang="en-US" sz="1800" dirty="0">
                <a:solidFill>
                  <a:srgbClr val="FFFFFF"/>
                </a:solidFill>
                <a:latin typeface="Montserrat" pitchFamily="34" charset="0"/>
                <a:ea typeface="Montserrat" pitchFamily="34" charset="-122"/>
                <a:cs typeface="Montserrat" pitchFamily="34" charset="-120"/>
              </a:rPr>
              <a:t>Few shot learning and prompt engineering are key techniques to enable vision-language models to perform well with limited training data.</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000000"/>
        </a:solidFill>
        <a:effectLst/>
      </p:bgPr>
    </p:bg>
    <p:spTree>
      <p:nvGrpSpPr>
        <p:cNvPr id="1" name=""/>
        <p:cNvGrpSpPr/>
        <p:nvPr/>
      </p:nvGrpSpPr>
      <p:grpSpPr>
        <a:xfrm>
          <a:off x="0" y="0"/>
          <a:ext cx="0" cy="0"/>
          <a:chOff x="0" y="0"/>
          <a:chExt cx="0" cy="0"/>
        </a:xfrm>
      </p:grpSpPr>
      <p:sp>
        <p:nvSpPr>
          <p:cNvPr id="2" name="Object 1"/>
          <p:cNvSpPr/>
          <p:nvPr/>
        </p:nvSpPr>
        <p:spPr>
          <a:xfrm>
            <a:off x="476131" y="1215919"/>
            <a:ext cx="11236690" cy="4424447"/>
          </a:xfrm>
          <a:prstGeom prst="rect">
            <a:avLst/>
          </a:prstGeom>
          <a:solidFill>
            <a:srgbClr val="FFFFFF"/>
          </a:solidFill>
        </p:spPr>
        <p:txBody>
          <a:bodyPr/>
          <a:lstStyle/>
          <a:p>
            <a:endParaRPr lang="en-IN"/>
          </a:p>
        </p:txBody>
      </p:sp>
      <p:pic>
        <p:nvPicPr>
          <p:cNvPr id="3" name="Object 2" descr="preencoded.png"/>
          <p:cNvPicPr>
            <a:picLocks noChangeAspect="1"/>
          </p:cNvPicPr>
          <p:nvPr/>
        </p:nvPicPr>
        <p:blipFill>
          <a:blip r:embed="rId3"/>
          <a:srcRect/>
          <a:stretch/>
        </p:blipFill>
        <p:spPr>
          <a:xfrm>
            <a:off x="476131" y="1215919"/>
            <a:ext cx="11236690" cy="4424447"/>
          </a:xfrm>
          <a:prstGeom prst="rect">
            <a:avLst/>
          </a:prstGeom>
        </p:spPr>
      </p:pic>
      <p:sp>
        <p:nvSpPr>
          <p:cNvPr id="4" name="Object 3"/>
          <p:cNvSpPr/>
          <p:nvPr/>
        </p:nvSpPr>
        <p:spPr>
          <a:xfrm>
            <a:off x="19045" y="5833607"/>
            <a:ext cx="12150862" cy="767761"/>
          </a:xfrm>
          <a:prstGeom prst="rect">
            <a:avLst/>
          </a:prstGeom>
          <a:noFill/>
        </p:spPr>
        <p:txBody>
          <a:bodyPr wrap="square" lIns="0" tIns="0" rIns="0" bIns="0" rtlCol="0" anchor="t"/>
          <a:lstStyle/>
          <a:p>
            <a:pPr algn="ctr">
              <a:lnSpc>
                <a:spcPts val="2016"/>
              </a:lnSpc>
              <a:buNone/>
            </a:pPr>
            <a:r>
              <a:rPr lang="en-US" sz="1400" dirty="0">
                <a:solidFill>
                  <a:srgbClr val="FFFFFF">
                    <a:alpha val="90000"/>
                  </a:srgbClr>
                </a:solidFill>
                <a:latin typeface="Montserrat" pitchFamily="34" charset="0"/>
                <a:ea typeface="Montserrat" pitchFamily="34" charset="-122"/>
                <a:cs typeface="Montserrat" pitchFamily="34" charset="-120"/>
              </a:rPr>
              <a:t>Vision language models encode images into feature vectors that represent visual concepts. The models are trained to map images and text into a shared latent space, allowing semantic similarity between visual and textual concepts to be measured.</a:t>
            </a:r>
            <a:endParaRPr lang="en-US" sz="1400" dirty="0"/>
          </a:p>
        </p:txBody>
      </p:sp>
      <p:sp>
        <p:nvSpPr>
          <p:cNvPr id="5" name="Object 4"/>
          <p:cNvSpPr/>
          <p:nvPr/>
        </p:nvSpPr>
        <p:spPr>
          <a:xfrm>
            <a:off x="-39063" y="442618"/>
            <a:ext cx="12188952" cy="504848"/>
          </a:xfrm>
          <a:prstGeom prst="rect">
            <a:avLst/>
          </a:prstGeom>
          <a:noFill/>
        </p:spPr>
        <p:txBody>
          <a:bodyPr wrap="square" lIns="0" tIns="0" rIns="0" bIns="0" rtlCol="0" anchor="t"/>
          <a:lstStyle/>
          <a:p>
            <a:pPr algn="ctr">
              <a:lnSpc>
                <a:spcPts val="3976"/>
              </a:lnSpc>
              <a:buNone/>
            </a:pPr>
            <a:r>
              <a:rPr lang="en-US" sz="3000" b="1" dirty="0">
                <a:solidFill>
                  <a:srgbClr val="62A8BB"/>
                </a:solidFill>
                <a:latin typeface="Montserrat" pitchFamily="34" charset="0"/>
                <a:ea typeface="Montserrat" pitchFamily="34" charset="-122"/>
                <a:cs typeface="Montserrat" pitchFamily="34" charset="-120"/>
              </a:rPr>
              <a:t>Vision Language Models</a:t>
            </a:r>
            <a:endParaRPr lang="en-US" sz="3000" dirty="0"/>
          </a:p>
        </p:txBody>
      </p:sp>
      <p:sp>
        <p:nvSpPr>
          <p:cNvPr id="6" name="Object 5">
            <a:extLst>
              <a:ext uri="{FF2B5EF4-FFF2-40B4-BE49-F238E27FC236}">
                <a16:creationId xmlns:a16="http://schemas.microsoft.com/office/drawing/2014/main" id="{8AC9F00D-AB9C-46DD-3F51-72ED021574E8}"/>
              </a:ext>
            </a:extLst>
          </p:cNvPr>
          <p:cNvSpPr/>
          <p:nvPr/>
        </p:nvSpPr>
        <p:spPr>
          <a:xfrm>
            <a:off x="8033802" y="6621357"/>
            <a:ext cx="4264258" cy="138078"/>
          </a:xfrm>
          <a:prstGeom prst="rect">
            <a:avLst/>
          </a:prstGeom>
          <a:noFill/>
        </p:spPr>
        <p:txBody>
          <a:bodyPr wrap="square" lIns="0" tIns="0" rIns="0" bIns="0" rtlCol="0" anchor="t"/>
          <a:lstStyle/>
          <a:p>
            <a:pPr algn="ctr">
              <a:lnSpc>
                <a:spcPts val="1089"/>
              </a:lnSpc>
              <a:buNone/>
            </a:pPr>
            <a:r>
              <a:rPr lang="en-US" sz="864" dirty="0">
                <a:solidFill>
                  <a:srgbClr val="FFFFFF"/>
                </a:solidFill>
                <a:latin typeface="Montserrat" pitchFamily="34" charset="0"/>
                <a:ea typeface="Montserrat" pitchFamily="34" charset="-122"/>
                <a:cs typeface="Montserrat" pitchFamily="34" charset="-120"/>
              </a:rPr>
              <a:t>Huggingface.co, A Dive into Vision-Language Models (2024)</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000000"/>
        </a:solidFill>
        <a:effectLst/>
      </p:bgPr>
    </p:bg>
    <p:spTree>
      <p:nvGrpSpPr>
        <p:cNvPr id="1" name=""/>
        <p:cNvGrpSpPr/>
        <p:nvPr/>
      </p:nvGrpSpPr>
      <p:grpSpPr>
        <a:xfrm>
          <a:off x="0" y="0"/>
          <a:ext cx="0" cy="0"/>
          <a:chOff x="0" y="0"/>
          <a:chExt cx="0" cy="0"/>
        </a:xfrm>
      </p:grpSpPr>
      <p:sp>
        <p:nvSpPr>
          <p:cNvPr id="2" name="Object 1"/>
          <p:cNvSpPr/>
          <p:nvPr/>
        </p:nvSpPr>
        <p:spPr>
          <a:xfrm>
            <a:off x="1371511" y="3567471"/>
            <a:ext cx="9445930" cy="2812684"/>
          </a:xfrm>
          <a:prstGeom prst="rect">
            <a:avLst/>
          </a:prstGeom>
          <a:solidFill>
            <a:srgbClr val="FFFFFF"/>
          </a:solidFill>
        </p:spPr>
        <p:txBody>
          <a:bodyPr/>
          <a:lstStyle/>
          <a:p>
            <a:endParaRPr lang="en-IN"/>
          </a:p>
        </p:txBody>
      </p:sp>
      <p:pic>
        <p:nvPicPr>
          <p:cNvPr id="3" name="Object 2" descr="preencoded.png"/>
          <p:cNvPicPr>
            <a:picLocks noChangeAspect="1"/>
          </p:cNvPicPr>
          <p:nvPr/>
        </p:nvPicPr>
        <p:blipFill>
          <a:blip r:embed="rId3"/>
          <a:srcRect/>
          <a:stretch/>
        </p:blipFill>
        <p:spPr>
          <a:xfrm>
            <a:off x="1371511" y="3290529"/>
            <a:ext cx="9445930" cy="2812684"/>
          </a:xfrm>
          <a:prstGeom prst="rect">
            <a:avLst/>
          </a:prstGeom>
        </p:spPr>
      </p:pic>
      <p:sp>
        <p:nvSpPr>
          <p:cNvPr id="4" name="Object 3"/>
          <p:cNvSpPr/>
          <p:nvPr/>
        </p:nvSpPr>
        <p:spPr>
          <a:xfrm>
            <a:off x="128555" y="567116"/>
            <a:ext cx="11931841" cy="509906"/>
          </a:xfrm>
          <a:prstGeom prst="rect">
            <a:avLst/>
          </a:prstGeom>
          <a:noFill/>
        </p:spPr>
        <p:txBody>
          <a:bodyPr wrap="square" lIns="0" tIns="0" rIns="0" bIns="0" rtlCol="0" anchor="t"/>
          <a:lstStyle/>
          <a:p>
            <a:pPr algn="ctr">
              <a:lnSpc>
                <a:spcPts val="4016"/>
              </a:lnSpc>
              <a:buNone/>
            </a:pPr>
            <a:r>
              <a:rPr lang="en-US" sz="3000" b="1" dirty="0">
                <a:solidFill>
                  <a:srgbClr val="62A8BB"/>
                </a:solidFill>
                <a:latin typeface="Montserrat" pitchFamily="34" charset="0"/>
                <a:ea typeface="Montserrat" pitchFamily="34" charset="-122"/>
                <a:cs typeface="Montserrat" pitchFamily="34" charset="-120"/>
              </a:rPr>
              <a:t>Architecture and Predicting Star Ratings</a:t>
            </a:r>
            <a:endParaRPr lang="en-US" sz="3000" dirty="0"/>
          </a:p>
        </p:txBody>
      </p:sp>
      <p:sp>
        <p:nvSpPr>
          <p:cNvPr id="5" name="Object 4"/>
          <p:cNvSpPr/>
          <p:nvPr/>
        </p:nvSpPr>
        <p:spPr>
          <a:xfrm>
            <a:off x="320040" y="1595166"/>
            <a:ext cx="11622024" cy="1279602"/>
          </a:xfrm>
          <a:prstGeom prst="rect">
            <a:avLst/>
          </a:prstGeom>
          <a:noFill/>
        </p:spPr>
        <p:txBody>
          <a:bodyPr wrap="square" lIns="0" tIns="0" rIns="0" bIns="0" rtlCol="0" anchor="t"/>
          <a:lstStyle/>
          <a:p>
            <a:pPr algn="ctr">
              <a:lnSpc>
                <a:spcPts val="2016"/>
              </a:lnSpc>
              <a:spcBef>
                <a:spcPts val="836"/>
              </a:spcBef>
              <a:buNone/>
            </a:pPr>
            <a:r>
              <a:rPr lang="en-US" sz="1440" dirty="0">
                <a:solidFill>
                  <a:srgbClr val="FFFFFF">
                    <a:alpha val="90000"/>
                  </a:srgbClr>
                </a:solidFill>
                <a:latin typeface="Montserrat" pitchFamily="34" charset="0"/>
                <a:ea typeface="Montserrat" pitchFamily="34" charset="-122"/>
                <a:cs typeface="Montserrat" pitchFamily="34" charset="-120"/>
              </a:rPr>
              <a:t>The trained model can predict product ratings from 1 to 5 stars based on customer reviews and product images. This multimodal approach combines natural language processing of text with computer vision analysis of images to make more accurate predictions than using either data source alone. By learning associations between words, phrases, and image features with star ratings, LLAVA can estimate how likely a customer is to give a product 1, 2, 3, 4, or 5 stars in their review.</a:t>
            </a:r>
            <a:endParaRPr lang="en-US" sz="1440" dirty="0"/>
          </a:p>
        </p:txBody>
      </p:sp>
      <p:sp>
        <p:nvSpPr>
          <p:cNvPr id="6" name="Object 5"/>
          <p:cNvSpPr/>
          <p:nvPr/>
        </p:nvSpPr>
        <p:spPr>
          <a:xfrm>
            <a:off x="8033802" y="6621357"/>
            <a:ext cx="4264258" cy="138078"/>
          </a:xfrm>
          <a:prstGeom prst="rect">
            <a:avLst/>
          </a:prstGeom>
          <a:noFill/>
        </p:spPr>
        <p:txBody>
          <a:bodyPr wrap="square" lIns="0" tIns="0" rIns="0" bIns="0" rtlCol="0" anchor="t"/>
          <a:lstStyle/>
          <a:p>
            <a:pPr algn="ctr">
              <a:lnSpc>
                <a:spcPts val="1089"/>
              </a:lnSpc>
              <a:buNone/>
            </a:pPr>
            <a:r>
              <a:rPr lang="en-US" sz="864" dirty="0">
                <a:solidFill>
                  <a:srgbClr val="FFFFFF"/>
                </a:solidFill>
                <a:latin typeface="Montserrat" pitchFamily="34" charset="0"/>
                <a:ea typeface="Montserrat" pitchFamily="34" charset="-122"/>
                <a:cs typeface="Montserrat" pitchFamily="34" charset="-120"/>
              </a:rPr>
              <a:t>Liu, H., Li, C., Wu, Q. and Lee, Y. (n.d.). </a:t>
            </a:r>
            <a:r>
              <a:rPr lang="en-US" sz="864" i="1" dirty="0">
                <a:solidFill>
                  <a:srgbClr val="FFFFFF"/>
                </a:solidFill>
                <a:latin typeface="Montserrat" pitchFamily="34" charset="0"/>
                <a:ea typeface="Montserrat" pitchFamily="34" charset="-122"/>
                <a:cs typeface="Montserrat" pitchFamily="34" charset="-120"/>
              </a:rPr>
              <a:t>Visual Instruction Tuning (2024)</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solidFill>
          <a:srgbClr val="000000"/>
        </a:solidFill>
        <a:effectLst/>
      </p:bgPr>
    </p:bg>
    <p:spTree>
      <p:nvGrpSpPr>
        <p:cNvPr id="1" name=""/>
        <p:cNvGrpSpPr/>
        <p:nvPr/>
      </p:nvGrpSpPr>
      <p:grpSpPr>
        <a:xfrm>
          <a:off x="0" y="0"/>
          <a:ext cx="0" cy="0"/>
          <a:chOff x="0" y="0"/>
          <a:chExt cx="0" cy="0"/>
        </a:xfrm>
      </p:grpSpPr>
      <p:pic>
        <p:nvPicPr>
          <p:cNvPr id="3" name="final_recordng_for_presentation">
            <a:hlinkClick r:id="" action="ppaction://media"/>
            <a:extLst>
              <a:ext uri="{FF2B5EF4-FFF2-40B4-BE49-F238E27FC236}">
                <a16:creationId xmlns:a16="http://schemas.microsoft.com/office/drawing/2014/main" id="{C46BCA51-5116-1224-179E-1DE1E2911898}"/>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292608" y="70271"/>
            <a:ext cx="11603735" cy="671745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4717"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TotalTime>
  <Words>625</Words>
  <Application>Microsoft Office PowerPoint</Application>
  <PresentationFormat>Widescreen</PresentationFormat>
  <Paragraphs>63</Paragraphs>
  <Slides>10</Slides>
  <Notes>10</Notes>
  <HiddenSlides>0</HiddenSlides>
  <MMClips>1</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Montserrat</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Beautiful.ai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Multimodal Sentiment Analysis with Vision-Language Models</dc:title>
  <dc:subject>Exploring Multimodal Sentiment Analysis with Vision-Language Models</dc:subject>
  <dc:creator>kunchum.r@northeastern.edu</dc:creator>
  <cp:lastModifiedBy>Rakshak Kunchum</cp:lastModifiedBy>
  <cp:revision>2</cp:revision>
  <dcterms:created xsi:type="dcterms:W3CDTF">2024-04-10T05:10:16Z</dcterms:created>
  <dcterms:modified xsi:type="dcterms:W3CDTF">2024-04-10T05:19:55Z</dcterms:modified>
</cp:coreProperties>
</file>