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sldIdLst>
    <p:sldId id="256" r:id="rId2"/>
    <p:sldId id="271" r:id="rId3"/>
    <p:sldId id="258" r:id="rId4"/>
    <p:sldId id="259" r:id="rId5"/>
    <p:sldId id="260" r:id="rId6"/>
    <p:sldId id="261" r:id="rId7"/>
    <p:sldId id="262" r:id="rId8"/>
    <p:sldId id="263" r:id="rId9"/>
    <p:sldId id="266" r:id="rId10"/>
    <p:sldId id="264" r:id="rId11"/>
    <p:sldId id="265"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1" autoAdjust="0"/>
    <p:restoredTop sz="94638" autoAdjust="0"/>
  </p:normalViewPr>
  <p:slideViewPr>
    <p:cSldViewPr>
      <p:cViewPr varScale="1">
        <p:scale>
          <a:sx n="86" d="100"/>
          <a:sy n="86" d="100"/>
        </p:scale>
        <p:origin x="-1494"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A4A40C3C-09F3-4206-B843-D7EDDA53790E}" type="datetimeFigureOut">
              <a:rPr lang="en-US" smtClean="0"/>
              <a:pPr/>
              <a:t>10/30/2024</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9DAE1B88-69C6-4B2F-97E7-123B63FB9BEE}"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4A40C3C-09F3-4206-B843-D7EDDA53790E}" type="datetimeFigureOut">
              <a:rPr lang="en-US" smtClean="0"/>
              <a:pPr/>
              <a:t>10/30/2024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AE1B88-69C6-4B2F-97E7-123B63FB9BE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4A40C3C-09F3-4206-B843-D7EDDA53790E}" type="datetimeFigureOut">
              <a:rPr lang="en-US" smtClean="0"/>
              <a:pPr/>
              <a:t>10/30/2024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AE1B88-69C6-4B2F-97E7-123B63FB9BE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4A40C3C-09F3-4206-B843-D7EDDA53790E}" type="datetimeFigureOut">
              <a:rPr lang="en-US" smtClean="0"/>
              <a:pPr/>
              <a:t>10/30/2024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AE1B88-69C6-4B2F-97E7-123B63FB9BE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A4A40C3C-09F3-4206-B843-D7EDDA53790E}" type="datetimeFigureOut">
              <a:rPr lang="en-US" smtClean="0"/>
              <a:pPr/>
              <a:t>10/30/2024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AE1B88-69C6-4B2F-97E7-123B63FB9BEE}"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4A40C3C-09F3-4206-B843-D7EDDA53790E}" type="datetimeFigureOut">
              <a:rPr lang="en-US" smtClean="0"/>
              <a:pPr/>
              <a:t>10/30/2024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AE1B88-69C6-4B2F-97E7-123B63FB9BE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A4A40C3C-09F3-4206-B843-D7EDDA53790E}" type="datetimeFigureOut">
              <a:rPr lang="en-US" smtClean="0"/>
              <a:pPr/>
              <a:t>10/30/2024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DAE1B88-69C6-4B2F-97E7-123B63FB9BE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A4A40C3C-09F3-4206-B843-D7EDDA53790E}" type="datetimeFigureOut">
              <a:rPr lang="en-US" smtClean="0"/>
              <a:pPr/>
              <a:t>10/30/2024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AE1B88-69C6-4B2F-97E7-123B63FB9BE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A40C3C-09F3-4206-B843-D7EDDA53790E}" type="datetimeFigureOut">
              <a:rPr lang="en-US" smtClean="0"/>
              <a:pPr/>
              <a:t>10/30/2024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DAE1B88-69C6-4B2F-97E7-123B63FB9BE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4A40C3C-09F3-4206-B843-D7EDDA53790E}" type="datetimeFigureOut">
              <a:rPr lang="en-US" smtClean="0"/>
              <a:pPr/>
              <a:t>10/30/2024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AE1B88-69C6-4B2F-97E7-123B63FB9BE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A4A40C3C-09F3-4206-B843-D7EDDA53790E}" type="datetimeFigureOut">
              <a:rPr lang="en-US" smtClean="0"/>
              <a:pPr/>
              <a:t>10/30/2024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9DAE1B88-69C6-4B2F-97E7-123B63FB9BEE}"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A4A40C3C-09F3-4206-B843-D7EDDA53790E}" type="datetimeFigureOut">
              <a:rPr lang="en-US" smtClean="0"/>
              <a:pPr/>
              <a:t>10/30/2024</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DAE1B88-69C6-4B2F-97E7-123B63FB9BEE}"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Credit Card Fraud Detection Capstone Project</a:t>
            </a:r>
            <a:br>
              <a:rPr lang="en-US" dirty="0" smtClean="0"/>
            </a:br>
            <a:endParaRPr lang="en-US" dirty="0"/>
          </a:p>
        </p:txBody>
      </p:sp>
      <p:sp>
        <p:nvSpPr>
          <p:cNvPr id="4" name="TextBox 3"/>
          <p:cNvSpPr txBox="1"/>
          <p:nvPr/>
        </p:nvSpPr>
        <p:spPr>
          <a:xfrm>
            <a:off x="1071538" y="4714884"/>
            <a:ext cx="5357850" cy="1200329"/>
          </a:xfrm>
          <a:prstGeom prst="rect">
            <a:avLst/>
          </a:prstGeom>
          <a:noFill/>
        </p:spPr>
        <p:txBody>
          <a:bodyPr wrap="square" rtlCol="0">
            <a:spAutoFit/>
          </a:bodyPr>
          <a:lstStyle/>
          <a:p>
            <a:r>
              <a:rPr lang="en-US" dirty="0" smtClean="0"/>
              <a:t>By,</a:t>
            </a:r>
          </a:p>
          <a:p>
            <a:r>
              <a:rPr lang="en-US" dirty="0" smtClean="0"/>
              <a:t>Srilakshmi K B</a:t>
            </a:r>
          </a:p>
          <a:p>
            <a:r>
              <a:rPr lang="en-US" dirty="0" smtClean="0"/>
              <a:t>LIBA -Executive Post Graduate Program in BA</a:t>
            </a:r>
          </a:p>
          <a:p>
            <a:r>
              <a:rPr lang="en-US" dirty="0" smtClean="0"/>
              <a:t>May 2023 batch</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Appendix: Data Methodology</a:t>
            </a:r>
            <a:endParaRPr lang="en-US" dirty="0"/>
          </a:p>
        </p:txBody>
      </p:sp>
      <p:sp>
        <p:nvSpPr>
          <p:cNvPr id="3" name="TextBox 2"/>
          <p:cNvSpPr txBox="1"/>
          <p:nvPr/>
        </p:nvSpPr>
        <p:spPr>
          <a:xfrm>
            <a:off x="1428728" y="2143116"/>
            <a:ext cx="5786478" cy="2585323"/>
          </a:xfrm>
          <a:prstGeom prst="rect">
            <a:avLst/>
          </a:prstGeom>
          <a:noFill/>
        </p:spPr>
        <p:txBody>
          <a:bodyPr wrap="square" rtlCol="0">
            <a:spAutoFit/>
          </a:bodyPr>
          <a:lstStyle/>
          <a:p>
            <a:pPr marL="400050" indent="-400050">
              <a:buFont typeface="+mj-lt"/>
              <a:buAutoNum type="romanLcPeriod"/>
            </a:pPr>
            <a:r>
              <a:rPr lang="en-US" dirty="0" smtClean="0"/>
              <a:t>Utilizing a Kaggle-simulated dataset, a random forest classifier was developed. </a:t>
            </a:r>
          </a:p>
          <a:p>
            <a:pPr marL="400050" indent="-400050">
              <a:buFont typeface="+mj-lt"/>
              <a:buAutoNum type="romanLcPeriod"/>
            </a:pPr>
            <a:endParaRPr lang="en-US" dirty="0" smtClean="0"/>
          </a:p>
          <a:p>
            <a:pPr marL="400050" indent="-400050">
              <a:buFont typeface="+mj-lt"/>
              <a:buAutoNum type="romanLcPeriod"/>
            </a:pPr>
            <a:endParaRPr lang="en-US" dirty="0" smtClean="0"/>
          </a:p>
          <a:p>
            <a:pPr marL="400050" indent="-400050">
              <a:buFont typeface="+mj-lt"/>
              <a:buAutoNum type="romanLcPeriod"/>
            </a:pPr>
            <a:r>
              <a:rPr lang="en-US" dirty="0" smtClean="0"/>
              <a:t>To address class imbalance, the Adaptive Synthetic (ADASYN) sampling method was employed. Due to the resource-intensive nature of Grid Search Cross Validation, manual hyper parameter tuning was conducted.</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Recommendation</a:t>
            </a:r>
            <a:endParaRPr lang="en-US" dirty="0"/>
          </a:p>
        </p:txBody>
      </p:sp>
      <p:sp>
        <p:nvSpPr>
          <p:cNvPr id="3" name="TextBox 2"/>
          <p:cNvSpPr txBox="1"/>
          <p:nvPr/>
        </p:nvSpPr>
        <p:spPr>
          <a:xfrm>
            <a:off x="1071538" y="2000240"/>
            <a:ext cx="7072362" cy="3539430"/>
          </a:xfrm>
          <a:prstGeom prst="rect">
            <a:avLst/>
          </a:prstGeom>
          <a:noFill/>
        </p:spPr>
        <p:txBody>
          <a:bodyPr wrap="square" rtlCol="0">
            <a:spAutoFit/>
          </a:bodyPr>
          <a:lstStyle/>
          <a:p>
            <a:pPr>
              <a:buFont typeface="Arial" pitchFamily="34" charset="0"/>
              <a:buChar char="•"/>
            </a:pPr>
            <a:r>
              <a:rPr lang="en-US" sz="1400" dirty="0" smtClean="0"/>
              <a:t>As per the pattern model shows that major fraud transactions are noticed in weekday Thursday, Saturday and Monday. So banks need to be extra cautious and high alert on this specific days to avoid fraudulent transactions on these categories.</a:t>
            </a:r>
          </a:p>
          <a:p>
            <a:pPr>
              <a:buFont typeface="Arial" pitchFamily="34" charset="0"/>
              <a:buChar char="•"/>
            </a:pPr>
            <a:endParaRPr lang="en-US" sz="1400" dirty="0"/>
          </a:p>
          <a:p>
            <a:pPr>
              <a:buFont typeface="Arial" pitchFamily="34" charset="0"/>
              <a:buChar char="•"/>
            </a:pPr>
            <a:endParaRPr lang="en-US" sz="1400" dirty="0" smtClean="0"/>
          </a:p>
          <a:p>
            <a:pPr>
              <a:buFont typeface="Arial" pitchFamily="34" charset="0"/>
              <a:buChar char="•"/>
            </a:pPr>
            <a:r>
              <a:rPr lang="en-US" sz="1400" dirty="0" smtClean="0"/>
              <a:t>The fraud transactions are majorly done during odd hours of the day i.e. between 22 - 3 Hr so banks needs to ensure to send an SMS ALERT during such odd hours.</a:t>
            </a:r>
          </a:p>
          <a:p>
            <a:pPr>
              <a:buFont typeface="Arial" pitchFamily="34" charset="0"/>
              <a:buChar char="•"/>
            </a:pPr>
            <a:endParaRPr lang="en-US" sz="1400" dirty="0"/>
          </a:p>
          <a:p>
            <a:pPr>
              <a:buFont typeface="Arial" pitchFamily="34" charset="0"/>
              <a:buChar char="•"/>
            </a:pPr>
            <a:endParaRPr lang="en-US" sz="1400" dirty="0" smtClean="0"/>
          </a:p>
          <a:p>
            <a:pPr>
              <a:buFont typeface="Arial" pitchFamily="34" charset="0"/>
              <a:buChar char="•"/>
            </a:pPr>
            <a:r>
              <a:rPr lang="en-US" sz="1400" dirty="0" smtClean="0"/>
              <a:t>if comparable amount spent in last 24hrs v/s past spent data gets increased then its ideal for Bank to sent an SMS ALERT! to customer confirming about the transaction.</a:t>
            </a:r>
          </a:p>
          <a:p>
            <a:pPr>
              <a:buFont typeface="Arial" pitchFamily="34" charset="0"/>
              <a:buChar char="•"/>
            </a:pPr>
            <a:endParaRPr lang="en-US" sz="1400" dirty="0"/>
          </a:p>
          <a:p>
            <a:pPr>
              <a:buFont typeface="Arial" pitchFamily="34" charset="0"/>
              <a:buChar char="•"/>
            </a:pPr>
            <a:endParaRPr lang="en-US" sz="1400" dirty="0" smtClean="0"/>
          </a:p>
          <a:p>
            <a:pPr>
              <a:buFont typeface="Arial" pitchFamily="34" charset="0"/>
              <a:buChar char="•"/>
            </a:pPr>
            <a:r>
              <a:rPr lang="en-US" sz="1400" dirty="0" smtClean="0"/>
              <a:t>At any point in time if bank notices the nature of amount spent is higher then regular spending pattern in such cases bank should noticed the same at early stage by sending necessary alerts to customers.</a:t>
            </a:r>
            <a:endParaRPr lang="en-US" sz="1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a:buNone/>
            </a:pPr>
            <a:r>
              <a:rPr lang="en-US" dirty="0" smtClean="0"/>
              <a:t>➢ Objective </a:t>
            </a:r>
          </a:p>
          <a:p>
            <a:pPr>
              <a:buNone/>
            </a:pPr>
            <a:r>
              <a:rPr lang="en-US" dirty="0" smtClean="0"/>
              <a:t>➢ Background </a:t>
            </a:r>
          </a:p>
          <a:p>
            <a:pPr>
              <a:buNone/>
            </a:pPr>
            <a:r>
              <a:rPr lang="en-US" dirty="0" smtClean="0"/>
              <a:t>➢ Key Insights</a:t>
            </a:r>
          </a:p>
          <a:p>
            <a:pPr>
              <a:buNone/>
            </a:pPr>
            <a:r>
              <a:rPr lang="en-US" dirty="0" smtClean="0"/>
              <a:t>➢ Cost Benefit Analysis </a:t>
            </a:r>
          </a:p>
          <a:p>
            <a:pPr>
              <a:buNone/>
            </a:pPr>
            <a:r>
              <a:rPr lang="en-US" dirty="0" smtClean="0"/>
              <a:t>➢Business Recommendations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a:t>
            </a:r>
            <a:endParaRPr lang="en-US" dirty="0"/>
          </a:p>
        </p:txBody>
      </p:sp>
      <p:sp>
        <p:nvSpPr>
          <p:cNvPr id="3" name="TextBox 2"/>
          <p:cNvSpPr txBox="1"/>
          <p:nvPr/>
        </p:nvSpPr>
        <p:spPr>
          <a:xfrm>
            <a:off x="785786" y="2000240"/>
            <a:ext cx="7429552" cy="646331"/>
          </a:xfrm>
          <a:prstGeom prst="rect">
            <a:avLst/>
          </a:prstGeom>
          <a:noFill/>
        </p:spPr>
        <p:txBody>
          <a:bodyPr wrap="square" rtlCol="0">
            <a:spAutoFit/>
          </a:bodyPr>
          <a:lstStyle/>
          <a:p>
            <a:r>
              <a:rPr lang="en-US" dirty="0" smtClean="0"/>
              <a:t>Analyze the business impact of these fraudulent transactions and recommend the optimal ways that the bank can adopt to mitigate the fraud risks. </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a:t>
            </a:r>
            <a:endParaRPr lang="en-US" dirty="0"/>
          </a:p>
        </p:txBody>
      </p:sp>
      <p:sp>
        <p:nvSpPr>
          <p:cNvPr id="3" name="TextBox 2"/>
          <p:cNvSpPr txBox="1"/>
          <p:nvPr/>
        </p:nvSpPr>
        <p:spPr>
          <a:xfrm>
            <a:off x="1214414" y="2357430"/>
            <a:ext cx="7215238" cy="3693319"/>
          </a:xfrm>
          <a:prstGeom prst="rect">
            <a:avLst/>
          </a:prstGeom>
          <a:noFill/>
        </p:spPr>
        <p:txBody>
          <a:bodyPr wrap="square" rtlCol="0">
            <a:spAutoFit/>
          </a:bodyPr>
          <a:lstStyle/>
          <a:p>
            <a:pPr>
              <a:buFont typeface="Wingdings" pitchFamily="2" charset="2"/>
              <a:buChar char="v"/>
            </a:pPr>
            <a:r>
              <a:rPr lang="en-US" dirty="0" smtClean="0"/>
              <a:t>Detecting credit card fraud using machine learning is a must in banking industry. </a:t>
            </a:r>
          </a:p>
          <a:p>
            <a:pPr>
              <a:buFont typeface="Wingdings" pitchFamily="2" charset="2"/>
              <a:buChar char="v"/>
            </a:pPr>
            <a:r>
              <a:rPr lang="en-US" dirty="0" smtClean="0"/>
              <a:t>They need to put proactive monitoring and fraud prevention mechanisms in place. </a:t>
            </a:r>
            <a:endParaRPr lang="en-US" dirty="0"/>
          </a:p>
          <a:p>
            <a:pPr>
              <a:buFont typeface="Wingdings" pitchFamily="2" charset="2"/>
              <a:buChar char="v"/>
            </a:pPr>
            <a:r>
              <a:rPr lang="en-US" dirty="0" smtClean="0"/>
              <a:t>Machine learning fraud detection algorithms are way more effective than humans. </a:t>
            </a:r>
          </a:p>
          <a:p>
            <a:pPr>
              <a:buFont typeface="Wingdings" pitchFamily="2" charset="2"/>
              <a:buChar char="v"/>
            </a:pPr>
            <a:r>
              <a:rPr lang="en-US" dirty="0" smtClean="0"/>
              <a:t> The concept behind using machine learning for fraud detection is that fraudulent transactions have specific features that legitimate transactions.</a:t>
            </a:r>
          </a:p>
          <a:p>
            <a:pPr>
              <a:buFont typeface="Wingdings" pitchFamily="2" charset="2"/>
              <a:buChar char="v"/>
            </a:pPr>
            <a:r>
              <a:rPr lang="en-US" dirty="0" smtClean="0"/>
              <a:t>Machine learning helps these institutions- </a:t>
            </a:r>
          </a:p>
          <a:p>
            <a:pPr marL="342900" indent="-342900">
              <a:buFont typeface="+mj-lt"/>
              <a:buAutoNum type="arabicPeriod"/>
            </a:pPr>
            <a:r>
              <a:rPr lang="en-US" dirty="0" smtClean="0"/>
              <a:t> To reduce time-consuming manual reviews. </a:t>
            </a:r>
            <a:endParaRPr lang="en-US" dirty="0"/>
          </a:p>
          <a:p>
            <a:pPr marL="342900" indent="-342900">
              <a:buFont typeface="+mj-lt"/>
              <a:buAutoNum type="arabicPeriod"/>
            </a:pPr>
            <a:r>
              <a:rPr lang="en-US" dirty="0" smtClean="0"/>
              <a:t> Costly chargeback and fees. </a:t>
            </a:r>
          </a:p>
          <a:p>
            <a:pPr marL="342900" indent="-342900">
              <a:buFont typeface="+mj-lt"/>
              <a:buAutoNum type="arabicPeriod"/>
            </a:pPr>
            <a:r>
              <a:rPr lang="en-US" dirty="0"/>
              <a:t> </a:t>
            </a:r>
            <a:r>
              <a:rPr lang="en-US" dirty="0" smtClean="0"/>
              <a:t>Denial of legitimate transactions.</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543956" cy="1654164"/>
          </a:xfrm>
        </p:spPr>
        <p:txBody>
          <a:bodyPr>
            <a:normAutofit/>
          </a:bodyPr>
          <a:lstStyle/>
          <a:p>
            <a:r>
              <a:rPr lang="en-US" dirty="0" smtClean="0"/>
              <a:t>Key Insights. </a:t>
            </a:r>
            <a:br>
              <a:rPr lang="en-US" dirty="0" smtClean="0"/>
            </a:br>
            <a:endParaRPr lang="en-US" dirty="0"/>
          </a:p>
        </p:txBody>
      </p:sp>
      <p:sp>
        <p:nvSpPr>
          <p:cNvPr id="3" name="TextBox 2"/>
          <p:cNvSpPr txBox="1"/>
          <p:nvPr/>
        </p:nvSpPr>
        <p:spPr>
          <a:xfrm>
            <a:off x="1000100" y="2643182"/>
            <a:ext cx="7143800" cy="1754326"/>
          </a:xfrm>
          <a:prstGeom prst="rect">
            <a:avLst/>
          </a:prstGeom>
          <a:noFill/>
        </p:spPr>
        <p:txBody>
          <a:bodyPr wrap="square" rtlCol="0">
            <a:spAutoFit/>
          </a:bodyPr>
          <a:lstStyle/>
          <a:p>
            <a:pPr>
              <a:buFont typeface="Wingdings" pitchFamily="2" charset="2"/>
              <a:buChar char="ü"/>
            </a:pPr>
            <a:r>
              <a:rPr lang="en-US" dirty="0" smtClean="0"/>
              <a:t>Visual Analysis for better understanding based on fraud data(1) and non fraud data(0) .</a:t>
            </a:r>
          </a:p>
          <a:p>
            <a:pPr>
              <a:buFont typeface="Wingdings" pitchFamily="2" charset="2"/>
              <a:buChar char="ü"/>
            </a:pPr>
            <a:endParaRPr lang="en-US" dirty="0"/>
          </a:p>
          <a:p>
            <a:endParaRPr lang="en-US" dirty="0" smtClean="0"/>
          </a:p>
          <a:p>
            <a:pPr>
              <a:buFont typeface="Wingdings" pitchFamily="2" charset="2"/>
              <a:buChar char="ü"/>
            </a:pPr>
            <a:r>
              <a:rPr lang="en-US" dirty="0" smtClean="0"/>
              <a:t>Plots will make you understand Frauds happening on the credit cards which are issued to the customers of the bank</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Analysis based on train data and test data</a:t>
            </a:r>
            <a:endParaRPr lang="en-US" sz="3600" dirty="0"/>
          </a:p>
        </p:txBody>
      </p:sp>
      <p:pic>
        <p:nvPicPr>
          <p:cNvPr id="3" name="Picture 2" descr="test fraud.png"/>
          <p:cNvPicPr>
            <a:picLocks noChangeAspect="1"/>
          </p:cNvPicPr>
          <p:nvPr/>
        </p:nvPicPr>
        <p:blipFill>
          <a:blip r:embed="rId2"/>
          <a:stretch>
            <a:fillRect/>
          </a:stretch>
        </p:blipFill>
        <p:spPr>
          <a:xfrm>
            <a:off x="1837938" y="1449320"/>
            <a:ext cx="5468123" cy="395936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Current Incurred Losses</a:t>
            </a:r>
            <a:endParaRPr lang="en-US" dirty="0"/>
          </a:p>
        </p:txBody>
      </p:sp>
      <p:sp>
        <p:nvSpPr>
          <p:cNvPr id="3" name="TextBox 2"/>
          <p:cNvSpPr txBox="1"/>
          <p:nvPr/>
        </p:nvSpPr>
        <p:spPr>
          <a:xfrm>
            <a:off x="1285852" y="2357430"/>
            <a:ext cx="6572296" cy="2585323"/>
          </a:xfrm>
          <a:prstGeom prst="rect">
            <a:avLst/>
          </a:prstGeom>
          <a:noFill/>
        </p:spPr>
        <p:txBody>
          <a:bodyPr wrap="square" rtlCol="0">
            <a:spAutoFit/>
          </a:bodyPr>
          <a:lstStyle/>
          <a:p>
            <a:pPr>
              <a:buFont typeface="Rockwell" pitchFamily="18" charset="0"/>
              <a:buChar char="†"/>
            </a:pPr>
            <a:r>
              <a:rPr lang="en-US" dirty="0" smtClean="0"/>
              <a:t>There are 77,183 credit card transactions on average every month. Among these, 402 transactions are identified as fraudulent. </a:t>
            </a:r>
          </a:p>
          <a:p>
            <a:endParaRPr lang="en-US" dirty="0" smtClean="0"/>
          </a:p>
          <a:p>
            <a:pPr>
              <a:buFont typeface="Rockwell" pitchFamily="18" charset="0"/>
              <a:buChar char="†"/>
            </a:pPr>
            <a:r>
              <a:rPr lang="en-US" dirty="0" smtClean="0"/>
              <a:t>The average monetary loss per fraudulent transaction is $530.66.</a:t>
            </a:r>
          </a:p>
          <a:p>
            <a:endParaRPr lang="en-US" dirty="0" smtClean="0"/>
          </a:p>
          <a:p>
            <a:pPr>
              <a:buFont typeface="Rockwell" pitchFamily="18" charset="0"/>
              <a:buChar char="†"/>
            </a:pPr>
            <a:r>
              <a:rPr lang="en-US" dirty="0" smtClean="0"/>
              <a:t> The cumulative expenses attributed to fraudulent transactions amount to $213,392</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After New Model Deployment</a:t>
            </a:r>
            <a:endParaRPr lang="en-US" dirty="0"/>
          </a:p>
        </p:txBody>
      </p:sp>
      <p:sp>
        <p:nvSpPr>
          <p:cNvPr id="3" name="TextBox 2"/>
          <p:cNvSpPr txBox="1"/>
          <p:nvPr/>
        </p:nvSpPr>
        <p:spPr>
          <a:xfrm>
            <a:off x="1214414" y="2214554"/>
            <a:ext cx="7429552" cy="3416320"/>
          </a:xfrm>
          <a:prstGeom prst="rect">
            <a:avLst/>
          </a:prstGeom>
          <a:noFill/>
        </p:spPr>
        <p:txBody>
          <a:bodyPr wrap="square" rtlCol="0">
            <a:spAutoFit/>
          </a:bodyPr>
          <a:lstStyle/>
          <a:p>
            <a:pPr>
              <a:buFont typeface="Rockwell" pitchFamily="18" charset="0"/>
              <a:buChar char="∞"/>
            </a:pPr>
            <a:r>
              <a:rPr lang="en-US" dirty="0" smtClean="0"/>
              <a:t>The model identified 8,607 fraudulent transactions, resulting in a total customer support cost of $12,910.81.</a:t>
            </a:r>
          </a:p>
          <a:p>
            <a:endParaRPr lang="en-US" dirty="0"/>
          </a:p>
          <a:p>
            <a:endParaRPr lang="en-US" dirty="0" smtClean="0"/>
          </a:p>
          <a:p>
            <a:pPr>
              <a:buFont typeface="Rockwell" pitchFamily="18" charset="0"/>
              <a:buChar char="∞"/>
            </a:pPr>
            <a:r>
              <a:rPr lang="en-US" dirty="0" smtClean="0"/>
              <a:t> Additionally, 27 fraudulent transactions went undetected by the model, resulting in a loss of $14,394.15. </a:t>
            </a:r>
          </a:p>
          <a:p>
            <a:endParaRPr lang="en-US" dirty="0"/>
          </a:p>
          <a:p>
            <a:endParaRPr lang="en-US" dirty="0"/>
          </a:p>
          <a:p>
            <a:pPr>
              <a:buFont typeface="Rockwell" pitchFamily="18" charset="0"/>
              <a:buChar char="∞"/>
            </a:pPr>
            <a:r>
              <a:rPr lang="en-US" dirty="0" smtClean="0"/>
              <a:t>The cumulative cost post-model deployment is $27,304.96. </a:t>
            </a:r>
            <a:endParaRPr lang="en-US" dirty="0"/>
          </a:p>
          <a:p>
            <a:r>
              <a:rPr lang="en-US" dirty="0" smtClean="0"/>
              <a:t>As a result of implementing the new model, the final savings amount to $186,086.69, reflecting an impressive reduction of approximately 87% in losses</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ROC Curve</a:t>
            </a:r>
            <a:endParaRPr lang="en-US" dirty="0"/>
          </a:p>
        </p:txBody>
      </p:sp>
      <p:pic>
        <p:nvPicPr>
          <p:cNvPr id="3" name="Picture 2" descr="tpr.png"/>
          <p:cNvPicPr>
            <a:picLocks noChangeAspect="1"/>
          </p:cNvPicPr>
          <p:nvPr/>
        </p:nvPicPr>
        <p:blipFill>
          <a:blip r:embed="rId2"/>
          <a:stretch>
            <a:fillRect/>
          </a:stretch>
        </p:blipFill>
        <p:spPr>
          <a:xfrm>
            <a:off x="2071670" y="1928802"/>
            <a:ext cx="5285243" cy="4142241"/>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58</TotalTime>
  <Words>519</Words>
  <Application>Microsoft Office PowerPoint</Application>
  <PresentationFormat>On-screen Show (4:3)</PresentationFormat>
  <Paragraphs>61</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Flow</vt:lpstr>
      <vt:lpstr>Credit Card Fraud Detection Capstone Project </vt:lpstr>
      <vt:lpstr>AGENDA</vt:lpstr>
      <vt:lpstr>Objective</vt:lpstr>
      <vt:lpstr>Background</vt:lpstr>
      <vt:lpstr>Key Insights.  </vt:lpstr>
      <vt:lpstr>Analysis based on train data and test data</vt:lpstr>
      <vt:lpstr>Current Incurred Losses</vt:lpstr>
      <vt:lpstr>After New Model Deployment</vt:lpstr>
      <vt:lpstr>ROC Curve</vt:lpstr>
      <vt:lpstr>Appendix: Data Methodology</vt:lpstr>
      <vt:lpstr>Business Recommendation</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Fraud Detection Capstone Project</dc:title>
  <dc:creator>plaza</dc:creator>
  <cp:lastModifiedBy>plaza</cp:lastModifiedBy>
  <cp:revision>16</cp:revision>
  <dcterms:created xsi:type="dcterms:W3CDTF">2024-05-18T08:23:28Z</dcterms:created>
  <dcterms:modified xsi:type="dcterms:W3CDTF">2024-10-30T09:05:23Z</dcterms:modified>
</cp:coreProperties>
</file>