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ilita One" charset="1" panose="02000000000000000000"/>
      <p:regular r:id="rId21"/>
    </p:embeddedFont>
    <p:embeddedFont>
      <p:font typeface="Gagalin" charset="1" panose="00000500000000000000"/>
      <p:regular r:id="rId22"/>
    </p:embeddedFont>
    <p:embeddedFont>
      <p:font typeface="Proxima Nova Bold" charset="1" panose="02000506030000020004"/>
      <p:regular r:id="rId23"/>
    </p:embeddedFont>
    <p:embeddedFont>
      <p:font typeface="Horizon" charset="1" panose="02000500000000000000"/>
      <p:regular r:id="rId24"/>
    </p:embeddedFont>
    <p:embeddedFont>
      <p:font typeface="Open Sans" charset="1" panose="020B0606030504020204"/>
      <p:regular r:id="rId25"/>
    </p:embeddedFont>
    <p:embeddedFont>
      <p:font typeface="Oswald" charset="1" panose="00000500000000000000"/>
      <p:regular r:id="rId26"/>
    </p:embeddedFont>
    <p:embeddedFont>
      <p:font typeface="Arvo" charset="1" panose="02000000000000000000"/>
      <p:regular r:id="rId27"/>
    </p:embeddedFont>
    <p:embeddedFont>
      <p:font typeface="Fredoka" charset="1" panose="02000000000000000000"/>
      <p:regular r:id="rId28"/>
    </p:embeddedFont>
    <p:embeddedFont>
      <p:font typeface="League Spartan" charset="1" panose="00000800000000000000"/>
      <p:regular r:id="rId29"/>
    </p:embeddedFont>
    <p:embeddedFont>
      <p:font typeface="Norwester" charset="1" panose="00000506000000000000"/>
      <p:regular r:id="rId30"/>
    </p:embeddedFont>
    <p:embeddedFont>
      <p:font typeface="Cinzel" charset="1" panose="00000500000000000000"/>
      <p:regular r:id="rId31"/>
    </p:embeddedFont>
    <p:embeddedFont>
      <p:font typeface="Open Sans Bold" charset="1" panose="020B0806030504020204"/>
      <p:regular r:id="rId32"/>
    </p:embeddedFont>
    <p:embeddedFont>
      <p:font typeface="Brick San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13195961" y="5935345"/>
            <a:ext cx="8126677" cy="8126677"/>
          </a:xfrm>
          <a:custGeom>
            <a:avLst/>
            <a:gdLst/>
            <a:ahLst/>
            <a:cxnLst/>
            <a:rect r="r" b="b" t="t" l="l"/>
            <a:pathLst>
              <a:path h="8126677" w="8126677">
                <a:moveTo>
                  <a:pt x="0" y="0"/>
                </a:moveTo>
                <a:lnTo>
                  <a:pt x="8126678" y="0"/>
                </a:lnTo>
                <a:lnTo>
                  <a:pt x="8126678" y="8126677"/>
                </a:lnTo>
                <a:lnTo>
                  <a:pt x="0" y="8126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7411" y="6636795"/>
            <a:ext cx="6723778" cy="6723778"/>
          </a:xfrm>
          <a:custGeom>
            <a:avLst/>
            <a:gdLst/>
            <a:ahLst/>
            <a:cxnLst/>
            <a:rect r="r" b="b" t="t" l="l"/>
            <a:pathLst>
              <a:path h="6723778" w="6723778">
                <a:moveTo>
                  <a:pt x="0" y="0"/>
                </a:moveTo>
                <a:lnTo>
                  <a:pt x="6723778" y="0"/>
                </a:lnTo>
                <a:lnTo>
                  <a:pt x="6723778" y="6723778"/>
                </a:lnTo>
                <a:lnTo>
                  <a:pt x="0" y="6723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876906" y="7616290"/>
            <a:ext cx="4764788" cy="476478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206283" y="-1206283"/>
            <a:ext cx="2412567" cy="241256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787955" y="2399532"/>
            <a:ext cx="16712089" cy="5848365"/>
          </a:xfrm>
          <a:prstGeom prst="rect">
            <a:avLst/>
          </a:prstGeom>
        </p:spPr>
        <p:txBody>
          <a:bodyPr anchor="t" rtlCol="false" tIns="0" lIns="0" bIns="0" rIns="0">
            <a:spAutoFit/>
          </a:bodyPr>
          <a:lstStyle/>
          <a:p>
            <a:pPr algn="ctr">
              <a:lnSpc>
                <a:spcPts val="11072"/>
              </a:lnSpc>
            </a:pPr>
            <a:r>
              <a:rPr lang="en-US" sz="7908">
                <a:solidFill>
                  <a:srgbClr val="7A2F00"/>
                </a:solidFill>
                <a:latin typeface="Lilita One"/>
                <a:ea typeface="Lilita One"/>
                <a:cs typeface="Lilita One"/>
                <a:sym typeface="Lilita One"/>
              </a:rPr>
              <a:t>SOFTWARE DEVELOPMENT PRACTICES</a:t>
            </a:r>
          </a:p>
          <a:p>
            <a:pPr algn="ctr">
              <a:lnSpc>
                <a:spcPts val="11772"/>
              </a:lnSpc>
            </a:pPr>
            <a:r>
              <a:rPr lang="en-US" sz="8408">
                <a:solidFill>
                  <a:srgbClr val="B37751"/>
                </a:solidFill>
                <a:latin typeface="Lilita One"/>
                <a:ea typeface="Lilita One"/>
                <a:cs typeface="Lilita One"/>
                <a:sym typeface="Lilita One"/>
              </a:rPr>
              <a:t>UNIT - 1</a:t>
            </a:r>
          </a:p>
          <a:p>
            <a:pPr algn="ctr">
              <a:lnSpc>
                <a:spcPts val="11772"/>
              </a:lnSpc>
            </a:pPr>
            <a:r>
              <a:rPr lang="en-US" sz="8408">
                <a:solidFill>
                  <a:srgbClr val="11676A"/>
                </a:solidFill>
                <a:latin typeface="Lilita One"/>
                <a:ea typeface="Lilita One"/>
                <a:cs typeface="Lilita One"/>
                <a:sym typeface="Lilita One"/>
              </a:rPr>
              <a:t>MINI PROJECT</a:t>
            </a:r>
          </a:p>
          <a:p>
            <a:pPr algn="ctr">
              <a:lnSpc>
                <a:spcPts val="12026"/>
              </a:lnSpc>
            </a:pPr>
          </a:p>
        </p:txBody>
      </p:sp>
      <p:sp>
        <p:nvSpPr>
          <p:cNvPr name="TextBox 11" id="11"/>
          <p:cNvSpPr txBox="true"/>
          <p:nvPr/>
        </p:nvSpPr>
        <p:spPr>
          <a:xfrm rot="0">
            <a:off x="-735492" y="7535237"/>
            <a:ext cx="7262664" cy="2463447"/>
          </a:xfrm>
          <a:prstGeom prst="rect">
            <a:avLst/>
          </a:prstGeom>
        </p:spPr>
        <p:txBody>
          <a:bodyPr anchor="t" rtlCol="false" tIns="0" lIns="0" bIns="0" rIns="0">
            <a:spAutoFit/>
          </a:bodyPr>
          <a:lstStyle/>
          <a:p>
            <a:pPr algn="ctr">
              <a:lnSpc>
                <a:spcPts val="4919"/>
              </a:lnSpc>
            </a:pPr>
            <a:r>
              <a:rPr lang="en-US" sz="3513">
                <a:solidFill>
                  <a:srgbClr val="7A2F00"/>
                </a:solidFill>
                <a:latin typeface="Gagalin"/>
                <a:ea typeface="Gagalin"/>
                <a:cs typeface="Gagalin"/>
                <a:sym typeface="Gagalin"/>
              </a:rPr>
              <a:t>BY  </a:t>
            </a:r>
            <a:r>
              <a:rPr lang="en-US" sz="3513">
                <a:solidFill>
                  <a:srgbClr val="737373"/>
                </a:solidFill>
                <a:latin typeface="Gagalin"/>
                <a:ea typeface="Gagalin"/>
                <a:cs typeface="Gagalin"/>
                <a:sym typeface="Gagalin"/>
              </a:rPr>
              <a:t> </a:t>
            </a:r>
            <a:r>
              <a:rPr lang="en-US" sz="3513">
                <a:solidFill>
                  <a:srgbClr val="545454"/>
                </a:solidFill>
                <a:latin typeface="Gagalin"/>
                <a:ea typeface="Gagalin"/>
                <a:cs typeface="Gagalin"/>
                <a:sym typeface="Gagalin"/>
              </a:rPr>
              <a:t>       </a:t>
            </a:r>
          </a:p>
          <a:p>
            <a:pPr algn="ctr">
              <a:lnSpc>
                <a:spcPts val="4919"/>
              </a:lnSpc>
            </a:pPr>
            <a:r>
              <a:rPr lang="en-US" sz="3513">
                <a:solidFill>
                  <a:srgbClr val="545454"/>
                </a:solidFill>
                <a:latin typeface="Gagalin"/>
                <a:ea typeface="Gagalin"/>
                <a:cs typeface="Gagalin"/>
                <a:sym typeface="Gagalin"/>
              </a:rPr>
              <a:t>NAME: </a:t>
            </a:r>
            <a:r>
              <a:rPr lang="en-US" sz="3513">
                <a:solidFill>
                  <a:srgbClr val="7A6200"/>
                </a:solidFill>
                <a:latin typeface="Gagalin"/>
                <a:ea typeface="Gagalin"/>
                <a:cs typeface="Gagalin"/>
                <a:sym typeface="Gagalin"/>
              </a:rPr>
              <a:t>GADANA SRI LAKSHMI</a:t>
            </a:r>
          </a:p>
          <a:p>
            <a:pPr algn="ctr">
              <a:lnSpc>
                <a:spcPts val="4919"/>
              </a:lnSpc>
            </a:pPr>
            <a:r>
              <a:rPr lang="en-US" sz="3513">
                <a:solidFill>
                  <a:srgbClr val="545454"/>
                </a:solidFill>
                <a:latin typeface="Gagalin"/>
                <a:ea typeface="Gagalin"/>
                <a:cs typeface="Gagalin"/>
                <a:sym typeface="Gagalin"/>
              </a:rPr>
              <a:t>REG.NO: </a:t>
            </a:r>
            <a:r>
              <a:rPr lang="en-US" sz="3513">
                <a:solidFill>
                  <a:srgbClr val="7A6200"/>
                </a:solidFill>
                <a:latin typeface="Gagalin"/>
                <a:ea typeface="Gagalin"/>
                <a:cs typeface="Gagalin"/>
                <a:sym typeface="Gagalin"/>
              </a:rPr>
              <a:t>111725110016            </a:t>
            </a:r>
          </a:p>
          <a:p>
            <a:pPr algn="ctr">
              <a:lnSpc>
                <a:spcPts val="4919"/>
              </a:lnSpc>
            </a:pPr>
            <a:r>
              <a:rPr lang="en-US" sz="3513">
                <a:solidFill>
                  <a:srgbClr val="545454"/>
                </a:solidFill>
                <a:latin typeface="Gagalin"/>
                <a:ea typeface="Gagalin"/>
                <a:cs typeface="Gagalin"/>
                <a:sym typeface="Gagalin"/>
              </a:rPr>
              <a:t>BRANCH: </a:t>
            </a:r>
            <a:r>
              <a:rPr lang="en-US" sz="3513">
                <a:solidFill>
                  <a:srgbClr val="7A6200"/>
                </a:solidFill>
                <a:latin typeface="Gagalin"/>
                <a:ea typeface="Gagalin"/>
                <a:cs typeface="Gagalin"/>
                <a:sym typeface="Gagalin"/>
              </a:rPr>
              <a:t>EEV                    </a:t>
            </a:r>
          </a:p>
        </p:txBody>
      </p:sp>
      <p:sp>
        <p:nvSpPr>
          <p:cNvPr name="Freeform 12" id="12"/>
          <p:cNvSpPr/>
          <p:nvPr/>
        </p:nvSpPr>
        <p:spPr>
          <a:xfrm flipH="false" flipV="false" rot="0">
            <a:off x="16381536" y="-1825926"/>
            <a:ext cx="3404467" cy="3404467"/>
          </a:xfrm>
          <a:custGeom>
            <a:avLst/>
            <a:gdLst/>
            <a:ahLst/>
            <a:cxnLst/>
            <a:rect r="r" b="b" t="t" l="l"/>
            <a:pathLst>
              <a:path h="3404467" w="3404467">
                <a:moveTo>
                  <a:pt x="0" y="0"/>
                </a:moveTo>
                <a:lnTo>
                  <a:pt x="3404467" y="0"/>
                </a:lnTo>
                <a:lnTo>
                  <a:pt x="3404467"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888201" y="-2219254"/>
            <a:ext cx="3404467" cy="3404467"/>
          </a:xfrm>
          <a:custGeom>
            <a:avLst/>
            <a:gdLst/>
            <a:ahLst/>
            <a:cxnLst/>
            <a:rect r="r" b="b" t="t" l="l"/>
            <a:pathLst>
              <a:path h="3404467" w="3404467">
                <a:moveTo>
                  <a:pt x="0" y="0"/>
                </a:moveTo>
                <a:lnTo>
                  <a:pt x="3404466" y="0"/>
                </a:lnTo>
                <a:lnTo>
                  <a:pt x="3404466" y="3404467"/>
                </a:lnTo>
                <a:lnTo>
                  <a:pt x="0" y="340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230600" y="72009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585767" y="7556067"/>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2319137" y="9258300"/>
            <a:ext cx="3911463" cy="3911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998733" y="7969033"/>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2129385" y="-2859528"/>
            <a:ext cx="3911463" cy="3911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363633" y="3885920"/>
            <a:ext cx="11560735" cy="1642114"/>
          </a:xfrm>
          <a:prstGeom prst="rect">
            <a:avLst/>
          </a:prstGeom>
        </p:spPr>
        <p:txBody>
          <a:bodyPr anchor="t" rtlCol="false" tIns="0" lIns="0" bIns="0" rIns="0">
            <a:spAutoFit/>
          </a:bodyPr>
          <a:lstStyle/>
          <a:p>
            <a:pPr algn="ctr">
              <a:lnSpc>
                <a:spcPts val="13439"/>
              </a:lnSpc>
            </a:pPr>
            <a:r>
              <a:rPr lang="en-US" sz="9599">
                <a:solidFill>
                  <a:srgbClr val="00273D"/>
                </a:solidFill>
                <a:latin typeface="Fredoka"/>
                <a:ea typeface="Fredoka"/>
                <a:cs typeface="Fredoka"/>
                <a:sym typeface="Fredoka"/>
              </a:rPr>
              <a:t>SYSTEM FEATURES</a:t>
            </a:r>
          </a:p>
        </p:txBody>
      </p:sp>
      <p:grpSp>
        <p:nvGrpSpPr>
          <p:cNvPr name="Group 15" id="15"/>
          <p:cNvGrpSpPr/>
          <p:nvPr/>
        </p:nvGrpSpPr>
        <p:grpSpPr>
          <a:xfrm rot="0">
            <a:off x="16078770" y="-1823759"/>
            <a:ext cx="3911463" cy="3911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782078" y="7969033"/>
            <a:ext cx="3911463" cy="3911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5412351" y="884129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6592503" y="9054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16709460" y="7782837"/>
            <a:ext cx="3404467" cy="3404467"/>
          </a:xfrm>
          <a:custGeom>
            <a:avLst/>
            <a:gdLst/>
            <a:ahLst/>
            <a:cxnLst/>
            <a:rect r="r" b="b" t="t" l="l"/>
            <a:pathLst>
              <a:path h="3404467" w="3404467">
                <a:moveTo>
                  <a:pt x="0" y="0"/>
                </a:moveTo>
                <a:lnTo>
                  <a:pt x="3404466" y="0"/>
                </a:lnTo>
                <a:lnTo>
                  <a:pt x="3404466" y="3404467"/>
                </a:lnTo>
                <a:lnTo>
                  <a:pt x="0" y="340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97595" y="9072761"/>
            <a:ext cx="3911463" cy="391146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70FF"/>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7259300" y="8195804"/>
            <a:ext cx="2578533" cy="2578533"/>
          </a:xfrm>
          <a:custGeom>
            <a:avLst/>
            <a:gdLst/>
            <a:ahLst/>
            <a:cxnLst/>
            <a:rect r="r" b="b" t="t" l="l"/>
            <a:pathLst>
              <a:path h="2578533" w="2578533">
                <a:moveTo>
                  <a:pt x="0" y="0"/>
                </a:moveTo>
                <a:lnTo>
                  <a:pt x="2578533" y="0"/>
                </a:lnTo>
                <a:lnTo>
                  <a:pt x="2578533" y="2578533"/>
                </a:lnTo>
                <a:lnTo>
                  <a:pt x="0" y="2578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702233" y="-3113026"/>
            <a:ext cx="3911463" cy="39114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585102" y="1157794"/>
            <a:ext cx="15378362" cy="8766971"/>
          </a:xfrm>
          <a:prstGeom prst="rect">
            <a:avLst/>
          </a:prstGeom>
        </p:spPr>
        <p:txBody>
          <a:bodyPr anchor="t" rtlCol="false" tIns="0" lIns="0" bIns="0" rIns="0">
            <a:spAutoFit/>
          </a:bodyPr>
          <a:lstStyle/>
          <a:p>
            <a:pPr algn="just">
              <a:lnSpc>
                <a:spcPts val="4915"/>
              </a:lnSpc>
            </a:pPr>
            <a:r>
              <a:rPr lang="en-US" sz="3511">
                <a:solidFill>
                  <a:srgbClr val="00273D"/>
                </a:solidFill>
                <a:latin typeface="Lilita One"/>
                <a:ea typeface="Lilita One"/>
                <a:cs typeface="Lilita One"/>
                <a:sym typeface="Lilita One"/>
              </a:rPr>
              <a:t>1. User Registration &amp; Authentication</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can create accounts and log in securely.</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Forgot password and password reset functionality.</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Admins can manage (add/delete) user accounts.</a:t>
            </a:r>
          </a:p>
          <a:p>
            <a:pPr algn="just">
              <a:lnSpc>
                <a:spcPts val="4915"/>
              </a:lnSpc>
            </a:pPr>
            <a:r>
              <a:rPr lang="en-US" sz="3511">
                <a:solidFill>
                  <a:srgbClr val="00273D"/>
                </a:solidFill>
                <a:latin typeface="Lilita One"/>
                <a:ea typeface="Lilita One"/>
                <a:cs typeface="Lilita One"/>
                <a:sym typeface="Lilita One"/>
              </a:rPr>
              <a:t>2. Complaint Submission</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can submit complaints about road issues such as potholes, streetlight problems, drainage issues, etc.</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can attach images, add a description, and specify the location (manual or via map).</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The system generates a unique complaint ID automatically.</a:t>
            </a:r>
          </a:p>
          <a:p>
            <a:pPr algn="just">
              <a:lnSpc>
                <a:spcPts val="4915"/>
              </a:lnSpc>
            </a:pPr>
            <a:r>
              <a:rPr lang="en-US" sz="3511">
                <a:solidFill>
                  <a:srgbClr val="00273D"/>
                </a:solidFill>
                <a:latin typeface="Lilita One"/>
                <a:ea typeface="Lilita One"/>
                <a:cs typeface="Lilita One"/>
                <a:sym typeface="Lilita One"/>
              </a:rPr>
              <a:t>3. Complaint Tracking</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can view the status of their complaints: Submitted → Under Review → In Progress → Resolved.</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receive notifications (email/SMS) about status changes.</a:t>
            </a:r>
          </a:p>
          <a:p>
            <a:pPr algn="just" marL="653325" indent="-326663" lvl="1">
              <a:lnSpc>
                <a:spcPts val="4236"/>
              </a:lnSpc>
              <a:buFont typeface="Arial"/>
              <a:buChar char="•"/>
            </a:pPr>
            <a:r>
              <a:rPr lang="en-US" sz="3026">
                <a:solidFill>
                  <a:srgbClr val="000000"/>
                </a:solidFill>
                <a:latin typeface="Open Sans"/>
                <a:ea typeface="Open Sans"/>
                <a:cs typeface="Open Sans"/>
                <a:sym typeface="Open Sans"/>
              </a:rPr>
              <a:t>Users can see complaint history.</a:t>
            </a:r>
          </a:p>
          <a:p>
            <a:pPr algn="just">
              <a:lnSpc>
                <a:spcPts val="4096"/>
              </a:lnSpc>
            </a:pPr>
          </a:p>
        </p:txBody>
      </p:sp>
      <p:grpSp>
        <p:nvGrpSpPr>
          <p:cNvPr name="Group 12" id="12"/>
          <p:cNvGrpSpPr/>
          <p:nvPr/>
        </p:nvGrpSpPr>
        <p:grpSpPr>
          <a:xfrm rot="0">
            <a:off x="-2209230" y="7969033"/>
            <a:ext cx="3911463" cy="3911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70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736406" y="444708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20" y="-891876"/>
            <a:ext cx="2412567" cy="241256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23102" y="623570"/>
            <a:ext cx="14558615" cy="8963661"/>
          </a:xfrm>
          <a:prstGeom prst="rect">
            <a:avLst/>
          </a:prstGeom>
        </p:spPr>
        <p:txBody>
          <a:bodyPr anchor="t" rtlCol="false" tIns="0" lIns="0" bIns="0" rIns="0">
            <a:spAutoFit/>
          </a:bodyPr>
          <a:lstStyle/>
          <a:p>
            <a:pPr algn="l">
              <a:lnSpc>
                <a:spcPts val="5039"/>
              </a:lnSpc>
              <a:spcBef>
                <a:spcPct val="0"/>
              </a:spcBef>
            </a:pPr>
            <a:r>
              <a:rPr lang="en-US" sz="3599">
                <a:solidFill>
                  <a:srgbClr val="00273D"/>
                </a:solidFill>
                <a:latin typeface="Lilita One"/>
                <a:ea typeface="Lilita One"/>
                <a:cs typeface="Lilita One"/>
                <a:sym typeface="Lilita One"/>
              </a:rPr>
              <a:t>   </a:t>
            </a:r>
            <a:r>
              <a:rPr lang="en-US" sz="3599">
                <a:solidFill>
                  <a:srgbClr val="00273D"/>
                </a:solidFill>
                <a:latin typeface="Lilita One"/>
                <a:ea typeface="Lilita One"/>
                <a:cs typeface="Lilita One"/>
                <a:sym typeface="Lilita One"/>
              </a:rPr>
              <a:t>4. Complaint Management (Admin)</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Admins can view all submitted complaints.</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Admins can assign complaints to field staff or departments.</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Admins can update the complaint status and add comments.</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Admins can close resolved complaints.</a:t>
            </a:r>
          </a:p>
          <a:p>
            <a:pPr algn="l">
              <a:lnSpc>
                <a:spcPts val="5039"/>
              </a:lnSpc>
              <a:spcBef>
                <a:spcPct val="0"/>
              </a:spcBef>
            </a:pPr>
            <a:r>
              <a:rPr lang="en-US" sz="3599">
                <a:solidFill>
                  <a:srgbClr val="00273D"/>
                </a:solidFill>
                <a:latin typeface="Lilita One"/>
                <a:ea typeface="Lilita One"/>
                <a:cs typeface="Lilita One"/>
                <a:sym typeface="Lilita One"/>
              </a:rPr>
              <a:t>5. Reporting and Analytics</a:t>
            </a:r>
          </a:p>
          <a:p>
            <a:pPr algn="just">
              <a:lnSpc>
                <a:spcPts val="4339"/>
              </a:lnSpc>
              <a:spcBef>
                <a:spcPct val="0"/>
              </a:spcBef>
            </a:pPr>
            <a:r>
              <a:rPr lang="en-US" sz="3099">
                <a:solidFill>
                  <a:srgbClr val="000000"/>
                </a:solidFill>
                <a:latin typeface="Open Sans"/>
                <a:ea typeface="Open Sans"/>
                <a:cs typeface="Open Sans"/>
                <a:sym typeface="Open Sans"/>
              </a:rPr>
              <a:t>The system can generate reports by:</a:t>
            </a:r>
          </a:p>
          <a:p>
            <a:pPr algn="just" marL="669283" indent="-334641" lvl="1">
              <a:lnSpc>
                <a:spcPts val="4339"/>
              </a:lnSpc>
              <a:buFont typeface="Arial"/>
              <a:buChar char="•"/>
            </a:pPr>
            <a:r>
              <a:rPr lang="en-US" sz="3099">
                <a:solidFill>
                  <a:srgbClr val="000000"/>
                </a:solidFill>
                <a:latin typeface="Open Sans"/>
                <a:ea typeface="Open Sans"/>
                <a:cs typeface="Open Sans"/>
                <a:sym typeface="Open Sans"/>
              </a:rPr>
              <a:t>Complaint type</a:t>
            </a:r>
          </a:p>
          <a:p>
            <a:pPr algn="just" marL="669283" indent="-334641" lvl="1">
              <a:lnSpc>
                <a:spcPts val="4339"/>
              </a:lnSpc>
              <a:buFont typeface="Arial"/>
              <a:buChar char="•"/>
            </a:pPr>
            <a:r>
              <a:rPr lang="en-US" sz="3099">
                <a:solidFill>
                  <a:srgbClr val="000000"/>
                </a:solidFill>
                <a:latin typeface="Open Sans"/>
                <a:ea typeface="Open Sans"/>
                <a:cs typeface="Open Sans"/>
                <a:sym typeface="Open Sans"/>
              </a:rPr>
              <a:t>Date range                 </a:t>
            </a:r>
          </a:p>
          <a:p>
            <a:pPr algn="just" marL="669283" indent="-334641" lvl="1">
              <a:lnSpc>
                <a:spcPts val="4339"/>
              </a:lnSpc>
              <a:buFont typeface="Arial"/>
              <a:buChar char="•"/>
            </a:pPr>
            <a:r>
              <a:rPr lang="en-US" sz="3099">
                <a:solidFill>
                  <a:srgbClr val="000000"/>
                </a:solidFill>
                <a:latin typeface="Open Sans"/>
                <a:ea typeface="Open Sans"/>
                <a:cs typeface="Open Sans"/>
                <a:sym typeface="Open Sans"/>
              </a:rPr>
              <a:t>Area/region</a:t>
            </a:r>
          </a:p>
          <a:p>
            <a:pPr algn="just" marL="669283" indent="-334641" lvl="1">
              <a:lnSpc>
                <a:spcPts val="4339"/>
              </a:lnSpc>
              <a:buFont typeface="Arial"/>
              <a:buChar char="•"/>
            </a:pPr>
            <a:r>
              <a:rPr lang="en-US" sz="3099">
                <a:solidFill>
                  <a:srgbClr val="000000"/>
                </a:solidFill>
                <a:latin typeface="Open Sans"/>
                <a:ea typeface="Open Sans"/>
                <a:cs typeface="Open Sans"/>
                <a:sym typeface="Open Sans"/>
              </a:rPr>
              <a:t>Status (Open, In Progress, Resolved)</a:t>
            </a:r>
          </a:p>
          <a:p>
            <a:pPr algn="just" marL="669283" indent="-334641" lvl="1">
              <a:lnSpc>
                <a:spcPts val="4339"/>
              </a:lnSpc>
              <a:buFont typeface="Arial"/>
              <a:buChar char="•"/>
            </a:pPr>
            <a:r>
              <a:rPr lang="en-US" sz="3099">
                <a:solidFill>
                  <a:srgbClr val="000000"/>
                </a:solidFill>
                <a:latin typeface="Open Sans"/>
                <a:ea typeface="Open Sans"/>
                <a:cs typeface="Open Sans"/>
                <a:sym typeface="Open Sans"/>
              </a:rPr>
              <a:t>Admins can export reports to CSV/PDF.</a:t>
            </a:r>
          </a:p>
          <a:p>
            <a:pPr algn="l">
              <a:lnSpc>
                <a:spcPts val="5039"/>
              </a:lnSpc>
              <a:spcBef>
                <a:spcPct val="0"/>
              </a:spcBef>
            </a:pPr>
            <a:r>
              <a:rPr lang="en-US" sz="3599">
                <a:solidFill>
                  <a:srgbClr val="00273D"/>
                </a:solidFill>
                <a:latin typeface="Lilita One"/>
                <a:ea typeface="Lilita One"/>
                <a:cs typeface="Lilita One"/>
                <a:sym typeface="Lilita One"/>
              </a:rPr>
              <a:t>6. Notification &amp; Communication</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Users are notified when the complaint status changes.</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Admins and users can exchange messages for additional information.</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Optional: Users receive feedback requests after complaint resolution.</a:t>
            </a:r>
          </a:p>
        </p:txBody>
      </p:sp>
      <p:sp>
        <p:nvSpPr>
          <p:cNvPr name="Freeform 7" id="7"/>
          <p:cNvSpPr/>
          <p:nvPr/>
        </p:nvSpPr>
        <p:spPr>
          <a:xfrm flipH="false" flipV="false" rot="0">
            <a:off x="-2026073" y="3759924"/>
            <a:ext cx="3404467" cy="3404467"/>
          </a:xfrm>
          <a:custGeom>
            <a:avLst/>
            <a:gdLst/>
            <a:ahLst/>
            <a:cxnLst/>
            <a:rect r="r" b="b" t="t" l="l"/>
            <a:pathLst>
              <a:path h="3404467" w="3404467">
                <a:moveTo>
                  <a:pt x="0" y="0"/>
                </a:moveTo>
                <a:lnTo>
                  <a:pt x="3404467" y="0"/>
                </a:lnTo>
                <a:lnTo>
                  <a:pt x="3404467" y="3404467"/>
                </a:lnTo>
                <a:lnTo>
                  <a:pt x="0" y="340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7081717" y="3049591"/>
            <a:ext cx="2412567" cy="24125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7806352" y="4751824"/>
            <a:ext cx="1865515" cy="2412567"/>
            <a:chOff x="0" y="0"/>
            <a:chExt cx="628497" cy="812800"/>
          </a:xfrm>
        </p:grpSpPr>
        <p:sp>
          <p:nvSpPr>
            <p:cNvPr name="Freeform 12" id="12"/>
            <p:cNvSpPr/>
            <p:nvPr/>
          </p:nvSpPr>
          <p:spPr>
            <a:xfrm flipH="false" flipV="false" rot="0">
              <a:off x="0" y="0"/>
              <a:ext cx="628497" cy="812800"/>
            </a:xfrm>
            <a:custGeom>
              <a:avLst/>
              <a:gdLst/>
              <a:ahLst/>
              <a:cxnLst/>
              <a:rect r="r" b="b" t="t" l="l"/>
              <a:pathLst>
                <a:path h="812800" w="628497">
                  <a:moveTo>
                    <a:pt x="314248" y="0"/>
                  </a:moveTo>
                  <a:cubicBezTo>
                    <a:pt x="140694" y="0"/>
                    <a:pt x="0" y="181951"/>
                    <a:pt x="0" y="406400"/>
                  </a:cubicBezTo>
                  <a:cubicBezTo>
                    <a:pt x="0" y="630849"/>
                    <a:pt x="140694" y="812800"/>
                    <a:pt x="314248" y="812800"/>
                  </a:cubicBezTo>
                  <a:cubicBezTo>
                    <a:pt x="487803" y="812800"/>
                    <a:pt x="628497" y="630849"/>
                    <a:pt x="628497" y="406400"/>
                  </a:cubicBezTo>
                  <a:cubicBezTo>
                    <a:pt x="628497" y="181951"/>
                    <a:pt x="487803" y="0"/>
                    <a:pt x="314248" y="0"/>
                  </a:cubicBezTo>
                  <a:close/>
                </a:path>
              </a:pathLst>
            </a:custGeom>
            <a:gradFill rotWithShape="true">
              <a:gsLst>
                <a:gs pos="0">
                  <a:srgbClr val="001F65">
                    <a:alpha val="100000"/>
                  </a:srgbClr>
                </a:gs>
                <a:gs pos="100000">
                  <a:srgbClr val="6895FD">
                    <a:alpha val="100000"/>
                  </a:srgbClr>
                </a:gs>
              </a:gsLst>
              <a:lin ang="5400000"/>
            </a:gradFill>
          </p:spPr>
        </p:sp>
        <p:sp>
          <p:nvSpPr>
            <p:cNvPr name="TextBox 13" id="13"/>
            <p:cNvSpPr txBox="true"/>
            <p:nvPr/>
          </p:nvSpPr>
          <p:spPr>
            <a:xfrm>
              <a:off x="58922" y="38100"/>
              <a:ext cx="51065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7806352" y="1520691"/>
            <a:ext cx="2412567" cy="241256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13731964" y="6223661"/>
            <a:ext cx="8126677" cy="8126677"/>
          </a:xfrm>
          <a:custGeom>
            <a:avLst/>
            <a:gdLst/>
            <a:ahLst/>
            <a:cxnLst/>
            <a:rect r="r" b="b" t="t" l="l"/>
            <a:pathLst>
              <a:path h="8126677" w="8126677">
                <a:moveTo>
                  <a:pt x="0" y="0"/>
                </a:moveTo>
                <a:lnTo>
                  <a:pt x="8126677" y="0"/>
                </a:lnTo>
                <a:lnTo>
                  <a:pt x="8126677" y="8126678"/>
                </a:lnTo>
                <a:lnTo>
                  <a:pt x="0" y="8126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0137" y="-174299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4970" y="-1387826"/>
            <a:ext cx="3404467" cy="3404467"/>
          </a:xfrm>
          <a:custGeom>
            <a:avLst/>
            <a:gdLst/>
            <a:ahLst/>
            <a:cxnLst/>
            <a:rect r="r" b="b" t="t" l="l"/>
            <a:pathLst>
              <a:path h="3404467" w="3404467">
                <a:moveTo>
                  <a:pt x="0" y="0"/>
                </a:moveTo>
                <a:lnTo>
                  <a:pt x="3404466" y="0"/>
                </a:lnTo>
                <a:lnTo>
                  <a:pt x="3404466" y="3404467"/>
                </a:lnTo>
                <a:lnTo>
                  <a:pt x="0" y="3404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433414" y="7110951"/>
            <a:ext cx="6723778" cy="6723778"/>
          </a:xfrm>
          <a:custGeom>
            <a:avLst/>
            <a:gdLst/>
            <a:ahLst/>
            <a:cxnLst/>
            <a:rect r="r" b="b" t="t" l="l"/>
            <a:pathLst>
              <a:path h="6723778" w="6723778">
                <a:moveTo>
                  <a:pt x="0" y="0"/>
                </a:moveTo>
                <a:lnTo>
                  <a:pt x="6723778" y="0"/>
                </a:lnTo>
                <a:lnTo>
                  <a:pt x="6723778" y="6723778"/>
                </a:lnTo>
                <a:lnTo>
                  <a:pt x="0" y="6723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5186138" y="8090446"/>
            <a:ext cx="4764788" cy="476478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99020" y="-891876"/>
            <a:ext cx="2412567" cy="241256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180998" y="1358344"/>
            <a:ext cx="13847851" cy="1826902"/>
          </a:xfrm>
          <a:prstGeom prst="rect">
            <a:avLst/>
          </a:prstGeom>
        </p:spPr>
        <p:txBody>
          <a:bodyPr anchor="t" rtlCol="false" tIns="0" lIns="0" bIns="0" rIns="0">
            <a:spAutoFit/>
          </a:bodyPr>
          <a:lstStyle/>
          <a:p>
            <a:pPr algn="ctr">
              <a:lnSpc>
                <a:spcPts val="14988"/>
              </a:lnSpc>
            </a:pPr>
            <a:r>
              <a:rPr lang="en-US" sz="10705">
                <a:solidFill>
                  <a:srgbClr val="7A2F00"/>
                </a:solidFill>
                <a:latin typeface="Fredoka"/>
                <a:ea typeface="Fredoka"/>
                <a:cs typeface="Fredoka"/>
                <a:sym typeface="Fredoka"/>
              </a:rPr>
              <a:t>USE CASE DIAGRAM</a:t>
            </a:r>
          </a:p>
        </p:txBody>
      </p:sp>
      <p:grpSp>
        <p:nvGrpSpPr>
          <p:cNvPr name="Group 13" id="13"/>
          <p:cNvGrpSpPr/>
          <p:nvPr/>
        </p:nvGrpSpPr>
        <p:grpSpPr>
          <a:xfrm rot="0">
            <a:off x="468251" y="4116155"/>
            <a:ext cx="13429160" cy="2936070"/>
            <a:chOff x="0" y="0"/>
            <a:chExt cx="3536898" cy="773286"/>
          </a:xfrm>
        </p:grpSpPr>
        <p:sp>
          <p:nvSpPr>
            <p:cNvPr name="Freeform 14" id="14"/>
            <p:cNvSpPr/>
            <p:nvPr/>
          </p:nvSpPr>
          <p:spPr>
            <a:xfrm flipH="false" flipV="false" rot="0">
              <a:off x="0" y="0"/>
              <a:ext cx="3536898" cy="773286"/>
            </a:xfrm>
            <a:custGeom>
              <a:avLst/>
              <a:gdLst/>
              <a:ahLst/>
              <a:cxnLst/>
              <a:rect r="r" b="b" t="t" l="l"/>
              <a:pathLst>
                <a:path h="773286" w="3536898">
                  <a:moveTo>
                    <a:pt x="29402" y="0"/>
                  </a:moveTo>
                  <a:lnTo>
                    <a:pt x="3507496" y="0"/>
                  </a:lnTo>
                  <a:cubicBezTo>
                    <a:pt x="3523735" y="0"/>
                    <a:pt x="3536898" y="13164"/>
                    <a:pt x="3536898" y="29402"/>
                  </a:cubicBezTo>
                  <a:lnTo>
                    <a:pt x="3536898" y="743884"/>
                  </a:lnTo>
                  <a:cubicBezTo>
                    <a:pt x="3536898" y="751682"/>
                    <a:pt x="3533801" y="759161"/>
                    <a:pt x="3528287" y="764674"/>
                  </a:cubicBezTo>
                  <a:cubicBezTo>
                    <a:pt x="3522773" y="770188"/>
                    <a:pt x="3515294" y="773286"/>
                    <a:pt x="3507496" y="773286"/>
                  </a:cubicBezTo>
                  <a:lnTo>
                    <a:pt x="29402" y="773286"/>
                  </a:lnTo>
                  <a:cubicBezTo>
                    <a:pt x="21604" y="773286"/>
                    <a:pt x="14125" y="770188"/>
                    <a:pt x="8612" y="764674"/>
                  </a:cubicBezTo>
                  <a:cubicBezTo>
                    <a:pt x="3098" y="759161"/>
                    <a:pt x="0" y="751682"/>
                    <a:pt x="0" y="743884"/>
                  </a:cubicBezTo>
                  <a:lnTo>
                    <a:pt x="0" y="29402"/>
                  </a:lnTo>
                  <a:cubicBezTo>
                    <a:pt x="0" y="21604"/>
                    <a:pt x="3098" y="14125"/>
                    <a:pt x="8612" y="8612"/>
                  </a:cubicBezTo>
                  <a:cubicBezTo>
                    <a:pt x="14125" y="3098"/>
                    <a:pt x="21604" y="0"/>
                    <a:pt x="29402" y="0"/>
                  </a:cubicBezTo>
                  <a:close/>
                </a:path>
              </a:pathLst>
            </a:custGeom>
            <a:solidFill>
              <a:srgbClr val="000000">
                <a:alpha val="0"/>
              </a:srgbClr>
            </a:solidFill>
            <a:ln w="38100" cap="rnd">
              <a:solidFill>
                <a:srgbClr val="474646"/>
              </a:solidFill>
              <a:prstDash val="solid"/>
              <a:round/>
            </a:ln>
          </p:spPr>
        </p:sp>
        <p:sp>
          <p:nvSpPr>
            <p:cNvPr name="TextBox 15" id="15"/>
            <p:cNvSpPr txBox="true"/>
            <p:nvPr/>
          </p:nvSpPr>
          <p:spPr>
            <a:xfrm>
              <a:off x="0" y="-47625"/>
              <a:ext cx="3536898" cy="820911"/>
            </a:xfrm>
            <a:prstGeom prst="rect">
              <a:avLst/>
            </a:prstGeom>
          </p:spPr>
          <p:txBody>
            <a:bodyPr anchor="ctr" rtlCol="false" tIns="50800" lIns="50800" bIns="50800" rIns="50800"/>
            <a:lstStyle/>
            <a:p>
              <a:pPr algn="ctr">
                <a:lnSpc>
                  <a:spcPts val="4199"/>
                </a:lnSpc>
              </a:pPr>
            </a:p>
          </p:txBody>
        </p:sp>
      </p:grpSp>
      <p:sp>
        <p:nvSpPr>
          <p:cNvPr name="TextBox 16" id="16"/>
          <p:cNvSpPr txBox="true"/>
          <p:nvPr/>
        </p:nvSpPr>
        <p:spPr>
          <a:xfrm rot="0">
            <a:off x="931871" y="4284027"/>
            <a:ext cx="12501919" cy="2489836"/>
          </a:xfrm>
          <a:prstGeom prst="rect">
            <a:avLst/>
          </a:prstGeom>
        </p:spPr>
        <p:txBody>
          <a:bodyPr anchor="t" rtlCol="false" tIns="0" lIns="0" bIns="0" rIns="0">
            <a:spAutoFit/>
          </a:bodyPr>
          <a:lstStyle/>
          <a:p>
            <a:pPr algn="ctr">
              <a:lnSpc>
                <a:spcPts val="5179"/>
              </a:lnSpc>
              <a:spcBef>
                <a:spcPct val="0"/>
              </a:spcBef>
            </a:pPr>
            <a:r>
              <a:rPr lang="en-US" sz="3699">
                <a:solidFill>
                  <a:srgbClr val="7A0000"/>
                </a:solidFill>
                <a:latin typeface="League Spartan"/>
                <a:ea typeface="League Spartan"/>
                <a:cs typeface="League Spartan"/>
                <a:sym typeface="League Spartan"/>
              </a:rPr>
              <a:t>Actors</a:t>
            </a:r>
          </a:p>
          <a:p>
            <a:pPr algn="ctr">
              <a:lnSpc>
                <a:spcPts val="4899"/>
              </a:lnSpc>
              <a:spcBef>
                <a:spcPct val="0"/>
              </a:spcBef>
            </a:pPr>
            <a:r>
              <a:rPr lang="en-US" sz="3499">
                <a:solidFill>
                  <a:srgbClr val="3D3100"/>
                </a:solidFill>
                <a:latin typeface="Norwester"/>
                <a:ea typeface="Norwester"/>
                <a:cs typeface="Norwester"/>
                <a:sym typeface="Norwester"/>
              </a:rPr>
              <a:t>Citizen/User:</a:t>
            </a:r>
            <a:r>
              <a:rPr lang="en-US" sz="3499">
                <a:solidFill>
                  <a:srgbClr val="401268"/>
                </a:solidFill>
                <a:latin typeface="Norwester"/>
                <a:ea typeface="Norwester"/>
                <a:cs typeface="Norwester"/>
                <a:sym typeface="Norwester"/>
              </a:rPr>
              <a:t> </a:t>
            </a:r>
            <a:r>
              <a:rPr lang="en-US" sz="3499">
                <a:solidFill>
                  <a:srgbClr val="00273D"/>
                </a:solidFill>
                <a:latin typeface="Norwester"/>
                <a:ea typeface="Norwester"/>
                <a:cs typeface="Norwester"/>
                <a:sym typeface="Norwester"/>
              </a:rPr>
              <a:t>Registers, logs in, submits, and tracks complaints</a:t>
            </a:r>
            <a:r>
              <a:rPr lang="en-US" sz="3499">
                <a:solidFill>
                  <a:srgbClr val="401268"/>
                </a:solidFill>
                <a:latin typeface="Norwester"/>
                <a:ea typeface="Norwester"/>
                <a:cs typeface="Norwester"/>
                <a:sym typeface="Norwester"/>
              </a:rPr>
              <a:t>.</a:t>
            </a:r>
          </a:p>
          <a:p>
            <a:pPr algn="ctr">
              <a:lnSpc>
                <a:spcPts val="4899"/>
              </a:lnSpc>
              <a:spcBef>
                <a:spcPct val="0"/>
              </a:spcBef>
            </a:pPr>
            <a:r>
              <a:rPr lang="en-US" sz="3499">
                <a:solidFill>
                  <a:srgbClr val="3D3100"/>
                </a:solidFill>
                <a:latin typeface="Norwester"/>
                <a:ea typeface="Norwester"/>
                <a:cs typeface="Norwester"/>
                <a:sym typeface="Norwester"/>
              </a:rPr>
              <a:t>Admin:</a:t>
            </a:r>
            <a:r>
              <a:rPr lang="en-US" sz="3499">
                <a:solidFill>
                  <a:srgbClr val="401268"/>
                </a:solidFill>
                <a:latin typeface="Norwester"/>
                <a:ea typeface="Norwester"/>
                <a:cs typeface="Norwester"/>
                <a:sym typeface="Norwester"/>
              </a:rPr>
              <a:t> </a:t>
            </a:r>
            <a:r>
              <a:rPr lang="en-US" sz="3499">
                <a:solidFill>
                  <a:srgbClr val="00273D"/>
                </a:solidFill>
                <a:latin typeface="Norwester"/>
                <a:ea typeface="Norwester"/>
                <a:cs typeface="Norwester"/>
                <a:sym typeface="Norwester"/>
              </a:rPr>
              <a:t>Manages complaints, updates status, generates reports.</a:t>
            </a:r>
            <a:r>
              <a:rPr lang="en-US" sz="3499">
                <a:solidFill>
                  <a:srgbClr val="401268"/>
                </a:solidFill>
                <a:latin typeface="Norwester"/>
                <a:ea typeface="Norwester"/>
                <a:cs typeface="Norwester"/>
                <a:sym typeface="Norwester"/>
              </a:rPr>
              <a:t>  </a:t>
            </a:r>
          </a:p>
          <a:p>
            <a:pPr algn="ctr">
              <a:lnSpc>
                <a:spcPts val="4899"/>
              </a:lnSpc>
              <a:spcBef>
                <a:spcPct val="0"/>
              </a:spcBef>
            </a:pPr>
            <a:r>
              <a:rPr lang="en-US" sz="3499">
                <a:solidFill>
                  <a:srgbClr val="3D3100"/>
                </a:solidFill>
                <a:latin typeface="Norwester"/>
                <a:ea typeface="Norwester"/>
                <a:cs typeface="Norwester"/>
                <a:sym typeface="Norwester"/>
              </a:rPr>
              <a:t>ENGINEER</a:t>
            </a:r>
            <a:r>
              <a:rPr lang="en-US" sz="3499">
                <a:solidFill>
                  <a:srgbClr val="3D3100"/>
                </a:solidFill>
                <a:latin typeface="Norwester"/>
                <a:ea typeface="Norwester"/>
                <a:cs typeface="Norwester"/>
                <a:sym typeface="Norwester"/>
              </a:rPr>
              <a:t>:</a:t>
            </a:r>
            <a:r>
              <a:rPr lang="en-US" sz="3499">
                <a:solidFill>
                  <a:srgbClr val="401268"/>
                </a:solidFill>
                <a:latin typeface="Norwester"/>
                <a:ea typeface="Norwester"/>
                <a:cs typeface="Norwester"/>
                <a:sym typeface="Norwester"/>
              </a:rPr>
              <a:t> </a:t>
            </a:r>
            <a:r>
              <a:rPr lang="en-US" sz="3499">
                <a:solidFill>
                  <a:srgbClr val="00273D"/>
                </a:solidFill>
                <a:latin typeface="Norwester"/>
                <a:ea typeface="Norwester"/>
                <a:cs typeface="Norwester"/>
                <a:sym typeface="Norwester"/>
              </a:rPr>
              <a:t>VIEW COMPLAINTS,UPDATE PROGRESS,CLOSE COMPLAINT.     </a:t>
            </a:r>
            <a:r>
              <a:rPr lang="en-US" sz="3499">
                <a:solidFill>
                  <a:srgbClr val="401268"/>
                </a:solidFill>
                <a:latin typeface="Norwester"/>
                <a:ea typeface="Norwester"/>
                <a:cs typeface="Norwester"/>
                <a:sym typeface="Norwester"/>
              </a:rPr>
              <a: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grpSp>
        <p:nvGrpSpPr>
          <p:cNvPr name="Group 2" id="2"/>
          <p:cNvGrpSpPr/>
          <p:nvPr/>
        </p:nvGrpSpPr>
        <p:grpSpPr>
          <a:xfrm rot="0">
            <a:off x="1695756" y="196481"/>
            <a:ext cx="2776395" cy="13881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4" id="4"/>
            <p:cNvSpPr txBox="true"/>
            <p:nvPr/>
          </p:nvSpPr>
          <p:spPr>
            <a:xfrm>
              <a:off x="0" y="-57150"/>
              <a:ext cx="812800" cy="463550"/>
            </a:xfrm>
            <a:prstGeom prst="rect">
              <a:avLst/>
            </a:prstGeom>
          </p:spPr>
          <p:txBody>
            <a:bodyPr anchor="ctr" rtlCol="false" tIns="50800" lIns="50800" bIns="50800" rIns="50800"/>
            <a:lstStyle/>
            <a:p>
              <a:pPr algn="ctr">
                <a:lnSpc>
                  <a:spcPts val="4339"/>
                </a:lnSpc>
              </a:pPr>
              <a:r>
                <a:rPr lang="en-US" sz="3099">
                  <a:solidFill>
                    <a:srgbClr val="FFFFFF"/>
                  </a:solidFill>
                  <a:latin typeface="Fredoka"/>
                  <a:ea typeface="Fredoka"/>
                  <a:cs typeface="Fredoka"/>
                  <a:sym typeface="Fredoka"/>
                </a:rPr>
                <a:t>CITIZEN</a:t>
              </a:r>
            </a:p>
          </p:txBody>
        </p:sp>
      </p:grpSp>
      <p:grpSp>
        <p:nvGrpSpPr>
          <p:cNvPr name="Group 5" id="5"/>
          <p:cNvGrpSpPr/>
          <p:nvPr/>
        </p:nvGrpSpPr>
        <p:grpSpPr>
          <a:xfrm rot="0">
            <a:off x="1964495" y="2207585"/>
            <a:ext cx="2396435" cy="119821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7" id="7"/>
            <p:cNvSpPr txBox="true"/>
            <p:nvPr/>
          </p:nvSpPr>
          <p:spPr>
            <a:xfrm>
              <a:off x="0" y="-47625"/>
              <a:ext cx="812800" cy="454025"/>
            </a:xfrm>
            <a:prstGeom prst="rect">
              <a:avLst/>
            </a:prstGeom>
          </p:spPr>
          <p:txBody>
            <a:bodyPr anchor="ctr" rtlCol="false" tIns="50800" lIns="50800" bIns="50800" rIns="50800"/>
            <a:lstStyle/>
            <a:p>
              <a:pPr algn="ctr">
                <a:lnSpc>
                  <a:spcPts val="3919"/>
                </a:lnSpc>
              </a:pPr>
              <a:r>
                <a:rPr lang="en-US" sz="2799">
                  <a:solidFill>
                    <a:srgbClr val="FFFFFF"/>
                  </a:solidFill>
                  <a:latin typeface="Cinzel"/>
                  <a:ea typeface="Cinzel"/>
                  <a:cs typeface="Cinzel"/>
                  <a:sym typeface="Cinzel"/>
                </a:rPr>
                <a:t>Register/</a:t>
              </a:r>
            </a:p>
            <a:p>
              <a:pPr algn="ctr">
                <a:lnSpc>
                  <a:spcPts val="3499"/>
                </a:lnSpc>
              </a:pPr>
              <a:r>
                <a:rPr lang="en-US" sz="2499">
                  <a:solidFill>
                    <a:srgbClr val="FFFFFF"/>
                  </a:solidFill>
                  <a:latin typeface="Cinzel"/>
                  <a:ea typeface="Cinzel"/>
                  <a:cs typeface="Cinzel"/>
                  <a:sym typeface="Cinzel"/>
                </a:rPr>
                <a:t>Login</a:t>
              </a:r>
            </a:p>
          </p:txBody>
        </p:sp>
      </p:grpSp>
      <p:grpSp>
        <p:nvGrpSpPr>
          <p:cNvPr name="Group 8" id="8"/>
          <p:cNvGrpSpPr/>
          <p:nvPr/>
        </p:nvGrpSpPr>
        <p:grpSpPr>
          <a:xfrm rot="0">
            <a:off x="1747059" y="4097943"/>
            <a:ext cx="2673790" cy="1336895"/>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10" id="10"/>
            <p:cNvSpPr txBox="true"/>
            <p:nvPr/>
          </p:nvSpPr>
          <p:spPr>
            <a:xfrm>
              <a:off x="0" y="-47625"/>
              <a:ext cx="812800" cy="454025"/>
            </a:xfrm>
            <a:prstGeom prst="rect">
              <a:avLst/>
            </a:prstGeom>
          </p:spPr>
          <p:txBody>
            <a:bodyPr anchor="ctr" rtlCol="false" tIns="50800" lIns="50800" bIns="50800" rIns="50800"/>
            <a:lstStyle/>
            <a:p>
              <a:pPr algn="ctr">
                <a:lnSpc>
                  <a:spcPts val="3219"/>
                </a:lnSpc>
              </a:pPr>
              <a:r>
                <a:rPr lang="en-US" sz="2299">
                  <a:solidFill>
                    <a:srgbClr val="FFFFFF"/>
                  </a:solidFill>
                  <a:latin typeface="Cinzel"/>
                  <a:ea typeface="Cinzel"/>
                  <a:cs typeface="Cinzel"/>
                  <a:sym typeface="Cinzel"/>
                </a:rPr>
                <a:t>submit complaint-Enter details</a:t>
              </a:r>
            </a:p>
          </p:txBody>
        </p:sp>
      </p:grpSp>
      <p:grpSp>
        <p:nvGrpSpPr>
          <p:cNvPr name="Group 11" id="11"/>
          <p:cNvGrpSpPr/>
          <p:nvPr/>
        </p:nvGrpSpPr>
        <p:grpSpPr>
          <a:xfrm rot="0">
            <a:off x="1619662" y="6161624"/>
            <a:ext cx="2959174" cy="1479587"/>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3079"/>
                </a:lnSpc>
              </a:pPr>
              <a:r>
                <a:rPr lang="en-US" sz="2199">
                  <a:solidFill>
                    <a:srgbClr val="FFFFFF"/>
                  </a:solidFill>
                  <a:latin typeface="Cinzel"/>
                  <a:ea typeface="Cinzel"/>
                  <a:cs typeface="Cinzel"/>
                  <a:sym typeface="Cinzel"/>
                </a:rPr>
                <a:t>System generates ID  &amp;  stores complaint</a:t>
              </a:r>
            </a:p>
          </p:txBody>
        </p:sp>
      </p:grpSp>
      <p:grpSp>
        <p:nvGrpSpPr>
          <p:cNvPr name="Group 14" id="14"/>
          <p:cNvGrpSpPr/>
          <p:nvPr/>
        </p:nvGrpSpPr>
        <p:grpSpPr>
          <a:xfrm rot="0">
            <a:off x="7548694" y="1638147"/>
            <a:ext cx="533329" cy="5333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16" id="16"/>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19662" y="8320612"/>
            <a:ext cx="3086100" cy="1543050"/>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3079"/>
                </a:lnSpc>
              </a:pPr>
              <a:r>
                <a:rPr lang="en-US" sz="2199">
                  <a:solidFill>
                    <a:srgbClr val="FFFFFF"/>
                  </a:solidFill>
                  <a:latin typeface="Cinzel"/>
                  <a:ea typeface="Cinzel"/>
                  <a:cs typeface="Cinzel"/>
                  <a:sym typeface="Cinzel"/>
                </a:rPr>
                <a:t>Notification sent (complaint submitted)</a:t>
              </a:r>
            </a:p>
          </p:txBody>
        </p:sp>
      </p:grpSp>
      <p:grpSp>
        <p:nvGrpSpPr>
          <p:cNvPr name="Group 20" id="20"/>
          <p:cNvGrpSpPr/>
          <p:nvPr/>
        </p:nvGrpSpPr>
        <p:grpSpPr>
          <a:xfrm rot="0">
            <a:off x="6545249" y="263287"/>
            <a:ext cx="2642783" cy="1321392"/>
            <a:chOff x="0" y="0"/>
            <a:chExt cx="812800" cy="406400"/>
          </a:xfrm>
        </p:grpSpPr>
        <p:sp>
          <p:nvSpPr>
            <p:cNvPr name="Freeform 21" id="21"/>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22" id="22"/>
            <p:cNvSpPr txBox="true"/>
            <p:nvPr/>
          </p:nvSpPr>
          <p:spPr>
            <a:xfrm>
              <a:off x="0" y="-57150"/>
              <a:ext cx="812800" cy="463550"/>
            </a:xfrm>
            <a:prstGeom prst="rect">
              <a:avLst/>
            </a:prstGeom>
          </p:spPr>
          <p:txBody>
            <a:bodyPr anchor="ctr" rtlCol="false" tIns="50800" lIns="50800" bIns="50800" rIns="50800"/>
            <a:lstStyle/>
            <a:p>
              <a:pPr algn="ctr">
                <a:lnSpc>
                  <a:spcPts val="4339"/>
                </a:lnSpc>
              </a:pPr>
              <a:r>
                <a:rPr lang="en-US" sz="3099">
                  <a:solidFill>
                    <a:srgbClr val="FFFFFF"/>
                  </a:solidFill>
                  <a:latin typeface="Fredoka"/>
                  <a:ea typeface="Fredoka"/>
                  <a:cs typeface="Fredoka"/>
                  <a:sym typeface="Fredoka"/>
                </a:rPr>
                <a:t>ADMIN</a:t>
              </a:r>
            </a:p>
          </p:txBody>
        </p:sp>
      </p:grpSp>
      <p:grpSp>
        <p:nvGrpSpPr>
          <p:cNvPr name="Group 23" id="23"/>
          <p:cNvGrpSpPr/>
          <p:nvPr/>
        </p:nvGrpSpPr>
        <p:grpSpPr>
          <a:xfrm rot="0">
            <a:off x="6597897" y="2224944"/>
            <a:ext cx="2537489" cy="1268745"/>
            <a:chOff x="0" y="0"/>
            <a:chExt cx="812800" cy="406400"/>
          </a:xfrm>
        </p:grpSpPr>
        <p:sp>
          <p:nvSpPr>
            <p:cNvPr name="Freeform 24" id="24"/>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25" id="25"/>
            <p:cNvSpPr txBox="true"/>
            <p:nvPr/>
          </p:nvSpPr>
          <p:spPr>
            <a:xfrm>
              <a:off x="0" y="-47625"/>
              <a:ext cx="812800" cy="454025"/>
            </a:xfrm>
            <a:prstGeom prst="rect">
              <a:avLst/>
            </a:prstGeom>
          </p:spPr>
          <p:txBody>
            <a:bodyPr anchor="ctr" rtlCol="false" tIns="50800" lIns="50800" bIns="50800" rIns="50800"/>
            <a:lstStyle/>
            <a:p>
              <a:pPr algn="ctr">
                <a:lnSpc>
                  <a:spcPts val="3219"/>
                </a:lnSpc>
              </a:pPr>
              <a:r>
                <a:rPr lang="en-US" sz="2299">
                  <a:solidFill>
                    <a:srgbClr val="FFFFFF"/>
                  </a:solidFill>
                  <a:latin typeface="Cinzel"/>
                  <a:ea typeface="Cinzel"/>
                  <a:cs typeface="Cinzel"/>
                  <a:sym typeface="Cinzel"/>
                </a:rPr>
                <a:t>Views complaints</a:t>
              </a:r>
            </a:p>
          </p:txBody>
        </p:sp>
      </p:grpSp>
      <p:grpSp>
        <p:nvGrpSpPr>
          <p:cNvPr name="Group 26" id="26"/>
          <p:cNvGrpSpPr/>
          <p:nvPr/>
        </p:nvGrpSpPr>
        <p:grpSpPr>
          <a:xfrm rot="0">
            <a:off x="6412082" y="4204820"/>
            <a:ext cx="2698529" cy="1349264"/>
            <a:chOff x="0" y="0"/>
            <a:chExt cx="812800" cy="406400"/>
          </a:xfrm>
        </p:grpSpPr>
        <p:sp>
          <p:nvSpPr>
            <p:cNvPr name="Freeform 27" id="27"/>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28" id="28"/>
            <p:cNvSpPr txBox="true"/>
            <p:nvPr/>
          </p:nvSpPr>
          <p:spPr>
            <a:xfrm>
              <a:off x="0" y="-47625"/>
              <a:ext cx="812800" cy="454025"/>
            </a:xfrm>
            <a:prstGeom prst="rect">
              <a:avLst/>
            </a:prstGeom>
          </p:spPr>
          <p:txBody>
            <a:bodyPr anchor="ctr" rtlCol="false" tIns="50800" lIns="50800" bIns="50800" rIns="50800"/>
            <a:lstStyle/>
            <a:p>
              <a:pPr algn="ctr">
                <a:lnSpc>
                  <a:spcPts val="3219"/>
                </a:lnSpc>
              </a:pPr>
              <a:r>
                <a:rPr lang="en-US" sz="2299">
                  <a:solidFill>
                    <a:srgbClr val="FFFFFF"/>
                  </a:solidFill>
                  <a:latin typeface="Cinzel"/>
                  <a:ea typeface="Cinzel"/>
                  <a:cs typeface="Cinzel"/>
                  <a:sym typeface="Cinzel"/>
                </a:rPr>
                <a:t>Assign complaint to Department</a:t>
              </a:r>
            </a:p>
          </p:txBody>
        </p:sp>
      </p:grpSp>
      <p:grpSp>
        <p:nvGrpSpPr>
          <p:cNvPr name="Group 29" id="29"/>
          <p:cNvGrpSpPr/>
          <p:nvPr/>
        </p:nvGrpSpPr>
        <p:grpSpPr>
          <a:xfrm rot="0">
            <a:off x="2805838" y="1651354"/>
            <a:ext cx="556231" cy="55623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31" id="31"/>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235204" y="6256874"/>
            <a:ext cx="3086100" cy="1543050"/>
            <a:chOff x="0" y="0"/>
            <a:chExt cx="812800" cy="406400"/>
          </a:xfrm>
        </p:grpSpPr>
        <p:sp>
          <p:nvSpPr>
            <p:cNvPr name="Freeform 33" id="3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34" id="34"/>
            <p:cNvSpPr txBox="true"/>
            <p:nvPr/>
          </p:nvSpPr>
          <p:spPr>
            <a:xfrm>
              <a:off x="0" y="-47625"/>
              <a:ext cx="812800" cy="454025"/>
            </a:xfrm>
            <a:prstGeom prst="rect">
              <a:avLst/>
            </a:prstGeom>
          </p:spPr>
          <p:txBody>
            <a:bodyPr anchor="ctr" rtlCol="false" tIns="50800" lIns="50800" bIns="50800" rIns="50800"/>
            <a:lstStyle/>
            <a:p>
              <a:pPr algn="ctr">
                <a:lnSpc>
                  <a:spcPts val="3359"/>
                </a:lnSpc>
              </a:pPr>
              <a:r>
                <a:rPr lang="en-US" sz="2399">
                  <a:solidFill>
                    <a:srgbClr val="FFFFFF"/>
                  </a:solidFill>
                  <a:latin typeface="Cinzel"/>
                  <a:ea typeface="Cinzel"/>
                  <a:cs typeface="Cinzel"/>
                  <a:sym typeface="Cinzel"/>
                </a:rPr>
                <a:t>Complaint status will be updated</a:t>
              </a:r>
            </a:p>
          </p:txBody>
        </p:sp>
      </p:grpSp>
      <p:grpSp>
        <p:nvGrpSpPr>
          <p:cNvPr name="Group 35" id="35"/>
          <p:cNvGrpSpPr/>
          <p:nvPr/>
        </p:nvGrpSpPr>
        <p:grpSpPr>
          <a:xfrm rot="0">
            <a:off x="6218297" y="8486775"/>
            <a:ext cx="3086100" cy="1543050"/>
            <a:chOff x="0" y="0"/>
            <a:chExt cx="812800" cy="406400"/>
          </a:xfrm>
        </p:grpSpPr>
        <p:sp>
          <p:nvSpPr>
            <p:cNvPr name="Freeform 36" id="3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37" id="37"/>
            <p:cNvSpPr txBox="true"/>
            <p:nvPr/>
          </p:nvSpPr>
          <p:spPr>
            <a:xfrm>
              <a:off x="0" y="-38100"/>
              <a:ext cx="812800" cy="444500"/>
            </a:xfrm>
            <a:prstGeom prst="rect">
              <a:avLst/>
            </a:prstGeom>
          </p:spPr>
          <p:txBody>
            <a:bodyPr anchor="ctr" rtlCol="false" tIns="50800" lIns="50800" bIns="50800" rIns="50800"/>
            <a:lstStyle/>
            <a:p>
              <a:pPr algn="ctr">
                <a:lnSpc>
                  <a:spcPts val="3499"/>
                </a:lnSpc>
              </a:pPr>
              <a:r>
                <a:rPr lang="en-US" sz="2499">
                  <a:solidFill>
                    <a:srgbClr val="FFFFFF"/>
                  </a:solidFill>
                  <a:latin typeface="Cinzel"/>
                  <a:ea typeface="Cinzel"/>
                  <a:cs typeface="Cinzel"/>
                  <a:sym typeface="Cinzel"/>
                </a:rPr>
                <a:t>Citizen tracks status &amp; views history</a:t>
              </a:r>
            </a:p>
          </p:txBody>
        </p:sp>
      </p:grpSp>
      <p:sp>
        <p:nvSpPr>
          <p:cNvPr name="Freeform 38" id="38"/>
          <p:cNvSpPr/>
          <p:nvPr/>
        </p:nvSpPr>
        <p:spPr>
          <a:xfrm flipH="false" flipV="false" rot="0">
            <a:off x="16308153" y="6733953"/>
            <a:ext cx="8126677" cy="8126677"/>
          </a:xfrm>
          <a:custGeom>
            <a:avLst/>
            <a:gdLst/>
            <a:ahLst/>
            <a:cxnLst/>
            <a:rect r="r" b="b" t="t" l="l"/>
            <a:pathLst>
              <a:path h="8126677" w="8126677">
                <a:moveTo>
                  <a:pt x="0" y="0"/>
                </a:moveTo>
                <a:lnTo>
                  <a:pt x="8126678" y="0"/>
                </a:lnTo>
                <a:lnTo>
                  <a:pt x="8126678" y="8126678"/>
                </a:lnTo>
                <a:lnTo>
                  <a:pt x="0" y="8126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7506686" y="3281773"/>
            <a:ext cx="8126677" cy="8126677"/>
          </a:xfrm>
          <a:custGeom>
            <a:avLst/>
            <a:gdLst/>
            <a:ahLst/>
            <a:cxnLst/>
            <a:rect r="r" b="b" t="t" l="l"/>
            <a:pathLst>
              <a:path h="8126677" w="8126677">
                <a:moveTo>
                  <a:pt x="0" y="0"/>
                </a:moveTo>
                <a:lnTo>
                  <a:pt x="8126677" y="0"/>
                </a:lnTo>
                <a:lnTo>
                  <a:pt x="8126677" y="8126677"/>
                </a:lnTo>
                <a:lnTo>
                  <a:pt x="0" y="8126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6009629" y="8375755"/>
            <a:ext cx="8126677" cy="8126677"/>
          </a:xfrm>
          <a:custGeom>
            <a:avLst/>
            <a:gdLst/>
            <a:ahLst/>
            <a:cxnLst/>
            <a:rect r="r" b="b" t="t" l="l"/>
            <a:pathLst>
              <a:path h="8126677" w="8126677">
                <a:moveTo>
                  <a:pt x="0" y="0"/>
                </a:moveTo>
                <a:lnTo>
                  <a:pt x="8126678" y="0"/>
                </a:lnTo>
                <a:lnTo>
                  <a:pt x="8126678" y="8126677"/>
                </a:lnTo>
                <a:lnTo>
                  <a:pt x="0" y="8126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1" id="41"/>
          <p:cNvGrpSpPr/>
          <p:nvPr/>
        </p:nvGrpSpPr>
        <p:grpSpPr>
          <a:xfrm rot="0">
            <a:off x="-3538283" y="9258300"/>
            <a:ext cx="4764788" cy="4764788"/>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E7A"/>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44" id="44"/>
          <p:cNvGrpSpPr/>
          <p:nvPr/>
        </p:nvGrpSpPr>
        <p:grpSpPr>
          <a:xfrm rot="0">
            <a:off x="2721186" y="3443903"/>
            <a:ext cx="632913" cy="632913"/>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46" id="46"/>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2721186" y="5509661"/>
            <a:ext cx="632913" cy="632913"/>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49" id="49"/>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50" id="50"/>
          <p:cNvGrpSpPr/>
          <p:nvPr/>
        </p:nvGrpSpPr>
        <p:grpSpPr>
          <a:xfrm rot="0">
            <a:off x="2767497" y="7679311"/>
            <a:ext cx="632913" cy="632913"/>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52" id="52"/>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0247429" y="8525944"/>
            <a:ext cx="2929422" cy="1464711"/>
            <a:chOff x="0" y="0"/>
            <a:chExt cx="812800" cy="406400"/>
          </a:xfrm>
        </p:grpSpPr>
        <p:sp>
          <p:nvSpPr>
            <p:cNvPr name="Freeform 54" id="54"/>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55" id="55"/>
            <p:cNvSpPr txBox="true"/>
            <p:nvPr/>
          </p:nvSpPr>
          <p:spPr>
            <a:xfrm>
              <a:off x="0" y="-38100"/>
              <a:ext cx="812800" cy="444500"/>
            </a:xfrm>
            <a:prstGeom prst="rect">
              <a:avLst/>
            </a:prstGeom>
          </p:spPr>
          <p:txBody>
            <a:bodyPr anchor="ctr" rtlCol="false" tIns="50800" lIns="50800" bIns="50800" rIns="50800"/>
            <a:lstStyle/>
            <a:p>
              <a:pPr algn="ctr">
                <a:lnSpc>
                  <a:spcPts val="2939"/>
                </a:lnSpc>
              </a:pPr>
              <a:r>
                <a:rPr lang="en-US" sz="2099">
                  <a:solidFill>
                    <a:srgbClr val="FFFFFF"/>
                  </a:solidFill>
                  <a:latin typeface="Cinzel"/>
                  <a:ea typeface="Cinzel"/>
                  <a:cs typeface="Cinzel"/>
                  <a:sym typeface="Cinzel"/>
                </a:rPr>
                <a:t>GENERATE REPORTS (ADMIN)</a:t>
              </a:r>
            </a:p>
          </p:txBody>
        </p:sp>
      </p:grpSp>
      <p:grpSp>
        <p:nvGrpSpPr>
          <p:cNvPr name="Group 56" id="56"/>
          <p:cNvGrpSpPr/>
          <p:nvPr/>
        </p:nvGrpSpPr>
        <p:grpSpPr>
          <a:xfrm rot="0">
            <a:off x="15044983" y="1867903"/>
            <a:ext cx="580779" cy="580779"/>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58" id="58"/>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59" id="59"/>
          <p:cNvGrpSpPr/>
          <p:nvPr/>
        </p:nvGrpSpPr>
        <p:grpSpPr>
          <a:xfrm rot="0">
            <a:off x="7489819" y="7849610"/>
            <a:ext cx="637165" cy="637165"/>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61" id="61"/>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62" id="62"/>
          <p:cNvGrpSpPr/>
          <p:nvPr/>
        </p:nvGrpSpPr>
        <p:grpSpPr>
          <a:xfrm rot="0">
            <a:off x="7457577" y="5601710"/>
            <a:ext cx="607539" cy="607539"/>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64" id="64"/>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7440670" y="3541314"/>
            <a:ext cx="641353" cy="641353"/>
            <a:chOff x="0" y="0"/>
            <a:chExt cx="812800" cy="812800"/>
          </a:xfrm>
        </p:grpSpPr>
        <p:sp>
          <p:nvSpPr>
            <p:cNvPr name="Freeform 66" id="66"/>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67" id="67"/>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68" id="68"/>
          <p:cNvGrpSpPr/>
          <p:nvPr/>
        </p:nvGrpSpPr>
        <p:grpSpPr>
          <a:xfrm rot="0">
            <a:off x="13733470" y="7059035"/>
            <a:ext cx="3086100" cy="1543050"/>
            <a:chOff x="0" y="0"/>
            <a:chExt cx="812800" cy="406400"/>
          </a:xfrm>
        </p:grpSpPr>
        <p:sp>
          <p:nvSpPr>
            <p:cNvPr name="Freeform 69" id="6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70" id="70"/>
            <p:cNvSpPr txBox="true"/>
            <p:nvPr/>
          </p:nvSpPr>
          <p:spPr>
            <a:xfrm>
              <a:off x="0" y="-38100"/>
              <a:ext cx="812800" cy="444500"/>
            </a:xfrm>
            <a:prstGeom prst="rect">
              <a:avLst/>
            </a:prstGeom>
          </p:spPr>
          <p:txBody>
            <a:bodyPr anchor="ctr" rtlCol="false" tIns="50800" lIns="50800" bIns="50800" rIns="50800"/>
            <a:lstStyle/>
            <a:p>
              <a:pPr algn="ctr">
                <a:lnSpc>
                  <a:spcPts val="3499"/>
                </a:lnSpc>
              </a:pPr>
              <a:r>
                <a:rPr lang="en-US" sz="2499">
                  <a:solidFill>
                    <a:srgbClr val="FFFFFF"/>
                  </a:solidFill>
                  <a:latin typeface="Cinzel"/>
                  <a:ea typeface="Cinzel"/>
                  <a:cs typeface="Cinzel"/>
                  <a:sym typeface="Cinzel"/>
                </a:rPr>
                <a:t>CLOSES COMPLAINT</a:t>
              </a:r>
            </a:p>
          </p:txBody>
        </p:sp>
      </p:grpSp>
      <p:grpSp>
        <p:nvGrpSpPr>
          <p:cNvPr name="Group 71" id="71"/>
          <p:cNvGrpSpPr/>
          <p:nvPr/>
        </p:nvGrpSpPr>
        <p:grpSpPr>
          <a:xfrm rot="0">
            <a:off x="13733470" y="4782560"/>
            <a:ext cx="3086100" cy="1543050"/>
            <a:chOff x="0" y="0"/>
            <a:chExt cx="812800" cy="406400"/>
          </a:xfrm>
        </p:grpSpPr>
        <p:sp>
          <p:nvSpPr>
            <p:cNvPr name="Freeform 72" id="7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73" id="73"/>
            <p:cNvSpPr txBox="true"/>
            <p:nvPr/>
          </p:nvSpPr>
          <p:spPr>
            <a:xfrm>
              <a:off x="0" y="-38100"/>
              <a:ext cx="812800" cy="444500"/>
            </a:xfrm>
            <a:prstGeom prst="rect">
              <a:avLst/>
            </a:prstGeom>
          </p:spPr>
          <p:txBody>
            <a:bodyPr anchor="ctr" rtlCol="false" tIns="50800" lIns="50800" bIns="50800" rIns="50800"/>
            <a:lstStyle/>
            <a:p>
              <a:pPr algn="ctr">
                <a:lnSpc>
                  <a:spcPts val="3779"/>
                </a:lnSpc>
              </a:pPr>
              <a:r>
                <a:rPr lang="en-US" sz="2699">
                  <a:solidFill>
                    <a:srgbClr val="FFFFFF"/>
                  </a:solidFill>
                  <a:latin typeface="Cinzel"/>
                  <a:ea typeface="Cinzel"/>
                  <a:cs typeface="Cinzel"/>
                  <a:sym typeface="Cinzel"/>
                </a:rPr>
                <a:t>UPDATE PROGRESS</a:t>
              </a:r>
            </a:p>
          </p:txBody>
        </p:sp>
      </p:grpSp>
      <p:grpSp>
        <p:nvGrpSpPr>
          <p:cNvPr name="Group 74" id="74"/>
          <p:cNvGrpSpPr/>
          <p:nvPr/>
        </p:nvGrpSpPr>
        <p:grpSpPr>
          <a:xfrm rot="0">
            <a:off x="13733470" y="263287"/>
            <a:ext cx="3086100" cy="1543050"/>
            <a:chOff x="0" y="0"/>
            <a:chExt cx="812800" cy="406400"/>
          </a:xfrm>
        </p:grpSpPr>
        <p:sp>
          <p:nvSpPr>
            <p:cNvPr name="Freeform 75" id="7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76" id="76"/>
            <p:cNvSpPr txBox="true"/>
            <p:nvPr/>
          </p:nvSpPr>
          <p:spPr>
            <a:xfrm>
              <a:off x="0" y="-38100"/>
              <a:ext cx="812800" cy="444500"/>
            </a:xfrm>
            <a:prstGeom prst="rect">
              <a:avLst/>
            </a:prstGeom>
          </p:spPr>
          <p:txBody>
            <a:bodyPr anchor="ctr" rtlCol="false" tIns="50800" lIns="50800" bIns="50800" rIns="50800"/>
            <a:lstStyle/>
            <a:p>
              <a:pPr algn="ctr">
                <a:lnSpc>
                  <a:spcPts val="3079"/>
                </a:lnSpc>
              </a:pPr>
              <a:r>
                <a:rPr lang="en-US" sz="2199">
                  <a:solidFill>
                    <a:srgbClr val="FFFFFF"/>
                  </a:solidFill>
                  <a:latin typeface="Fredoka"/>
                  <a:ea typeface="Fredoka"/>
                  <a:cs typeface="Fredoka"/>
                  <a:sym typeface="Fredoka"/>
                </a:rPr>
                <a:t>ROAD MAINTENANACE ENGINEER</a:t>
              </a:r>
            </a:p>
          </p:txBody>
        </p:sp>
      </p:grpSp>
      <p:grpSp>
        <p:nvGrpSpPr>
          <p:cNvPr name="Group 77" id="77"/>
          <p:cNvGrpSpPr/>
          <p:nvPr/>
        </p:nvGrpSpPr>
        <p:grpSpPr>
          <a:xfrm rot="0">
            <a:off x="13733470" y="2510248"/>
            <a:ext cx="3086100" cy="1543050"/>
            <a:chOff x="0" y="0"/>
            <a:chExt cx="812800" cy="406400"/>
          </a:xfrm>
        </p:grpSpPr>
        <p:sp>
          <p:nvSpPr>
            <p:cNvPr name="Freeform 78" id="7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687A"/>
            </a:solidFill>
          </p:spPr>
        </p:sp>
        <p:sp>
          <p:nvSpPr>
            <p:cNvPr name="TextBox 79" id="79"/>
            <p:cNvSpPr txBox="true"/>
            <p:nvPr/>
          </p:nvSpPr>
          <p:spPr>
            <a:xfrm>
              <a:off x="0" y="-47625"/>
              <a:ext cx="812800" cy="454025"/>
            </a:xfrm>
            <a:prstGeom prst="rect">
              <a:avLst/>
            </a:prstGeom>
          </p:spPr>
          <p:txBody>
            <a:bodyPr anchor="ctr" rtlCol="false" tIns="50800" lIns="50800" bIns="50800" rIns="50800"/>
            <a:lstStyle/>
            <a:p>
              <a:pPr algn="ctr">
                <a:lnSpc>
                  <a:spcPts val="3219"/>
                </a:lnSpc>
              </a:pPr>
              <a:r>
                <a:rPr lang="en-US" sz="2299">
                  <a:solidFill>
                    <a:srgbClr val="FFFFFF"/>
                  </a:solidFill>
                  <a:latin typeface="Cinzel"/>
                  <a:ea typeface="Cinzel"/>
                  <a:cs typeface="Cinzel"/>
                  <a:sym typeface="Cinzel"/>
                </a:rPr>
                <a:t>VIEWS ASSIGNED COMPLAINTS</a:t>
              </a:r>
            </a:p>
          </p:txBody>
        </p:sp>
      </p:grpSp>
      <p:grpSp>
        <p:nvGrpSpPr>
          <p:cNvPr name="Group 80" id="80"/>
          <p:cNvGrpSpPr/>
          <p:nvPr/>
        </p:nvGrpSpPr>
        <p:grpSpPr>
          <a:xfrm rot="0">
            <a:off x="9419519" y="8901906"/>
            <a:ext cx="712788" cy="712788"/>
            <a:chOff x="0" y="0"/>
            <a:chExt cx="812800" cy="812800"/>
          </a:xfrm>
        </p:grpSpPr>
        <p:sp>
          <p:nvSpPr>
            <p:cNvPr name="Freeform 81" id="8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B37751"/>
            </a:solidFill>
          </p:spPr>
        </p:sp>
        <p:sp>
          <p:nvSpPr>
            <p:cNvPr name="TextBox 82" id="82"/>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83" id="83"/>
          <p:cNvGrpSpPr/>
          <p:nvPr/>
        </p:nvGrpSpPr>
        <p:grpSpPr>
          <a:xfrm rot="0">
            <a:off x="15010291" y="6408872"/>
            <a:ext cx="650163" cy="650163"/>
            <a:chOff x="0" y="0"/>
            <a:chExt cx="812800" cy="812800"/>
          </a:xfrm>
        </p:grpSpPr>
        <p:sp>
          <p:nvSpPr>
            <p:cNvPr name="Freeform 84" id="8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85" id="85"/>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grpSp>
        <p:nvGrpSpPr>
          <p:cNvPr name="Group 86" id="86"/>
          <p:cNvGrpSpPr/>
          <p:nvPr/>
        </p:nvGrpSpPr>
        <p:grpSpPr>
          <a:xfrm rot="0">
            <a:off x="15044983" y="4132397"/>
            <a:ext cx="650163" cy="650163"/>
            <a:chOff x="0" y="0"/>
            <a:chExt cx="812800" cy="812800"/>
          </a:xfrm>
        </p:grpSpPr>
        <p:sp>
          <p:nvSpPr>
            <p:cNvPr name="Freeform 87" id="87"/>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B37751"/>
            </a:solidFill>
          </p:spPr>
        </p:sp>
        <p:sp>
          <p:nvSpPr>
            <p:cNvPr name="TextBox 88" id="88"/>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sp>
        <p:nvSpPr>
          <p:cNvPr name="TextBox 89" id="89"/>
          <p:cNvSpPr txBox="true"/>
          <p:nvPr/>
        </p:nvSpPr>
        <p:spPr>
          <a:xfrm rot="0">
            <a:off x="9135386" y="3091664"/>
            <a:ext cx="4923531" cy="2112013"/>
          </a:xfrm>
          <a:prstGeom prst="rect">
            <a:avLst/>
          </a:prstGeom>
        </p:spPr>
        <p:txBody>
          <a:bodyPr anchor="t" rtlCol="false" tIns="0" lIns="0" bIns="0" rIns="0">
            <a:spAutoFit/>
          </a:bodyPr>
          <a:lstStyle/>
          <a:p>
            <a:pPr algn="ctr">
              <a:lnSpc>
                <a:spcPts val="8539"/>
              </a:lnSpc>
              <a:spcBef>
                <a:spcPct val="0"/>
              </a:spcBef>
            </a:pPr>
            <a:r>
              <a:rPr lang="en-US" b="true" sz="6099">
                <a:solidFill>
                  <a:srgbClr val="000000"/>
                </a:solidFill>
                <a:latin typeface="Open Sans Bold"/>
                <a:ea typeface="Open Sans Bold"/>
                <a:cs typeface="Open Sans Bold"/>
                <a:sym typeface="Open Sans Bold"/>
              </a:rPr>
              <a:t>USE CASE 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13195961" y="5935345"/>
            <a:ext cx="8126677" cy="8126677"/>
          </a:xfrm>
          <a:custGeom>
            <a:avLst/>
            <a:gdLst/>
            <a:ahLst/>
            <a:cxnLst/>
            <a:rect r="r" b="b" t="t" l="l"/>
            <a:pathLst>
              <a:path h="8126677" w="8126677">
                <a:moveTo>
                  <a:pt x="0" y="0"/>
                </a:moveTo>
                <a:lnTo>
                  <a:pt x="8126678" y="0"/>
                </a:lnTo>
                <a:lnTo>
                  <a:pt x="8126678" y="8126677"/>
                </a:lnTo>
                <a:lnTo>
                  <a:pt x="0" y="8126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0137" y="-174299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4970" y="-1387826"/>
            <a:ext cx="3404467" cy="3404467"/>
          </a:xfrm>
          <a:custGeom>
            <a:avLst/>
            <a:gdLst/>
            <a:ahLst/>
            <a:cxnLst/>
            <a:rect r="r" b="b" t="t" l="l"/>
            <a:pathLst>
              <a:path h="3404467" w="3404467">
                <a:moveTo>
                  <a:pt x="0" y="0"/>
                </a:moveTo>
                <a:lnTo>
                  <a:pt x="3404466" y="0"/>
                </a:lnTo>
                <a:lnTo>
                  <a:pt x="3404466" y="3404467"/>
                </a:lnTo>
                <a:lnTo>
                  <a:pt x="0" y="3404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97411" y="6636795"/>
            <a:ext cx="6723778" cy="6723778"/>
          </a:xfrm>
          <a:custGeom>
            <a:avLst/>
            <a:gdLst/>
            <a:ahLst/>
            <a:cxnLst/>
            <a:rect r="r" b="b" t="t" l="l"/>
            <a:pathLst>
              <a:path h="6723778" w="6723778">
                <a:moveTo>
                  <a:pt x="0" y="0"/>
                </a:moveTo>
                <a:lnTo>
                  <a:pt x="6723778" y="0"/>
                </a:lnTo>
                <a:lnTo>
                  <a:pt x="6723778" y="6723778"/>
                </a:lnTo>
                <a:lnTo>
                  <a:pt x="0" y="6723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4876906" y="7616290"/>
            <a:ext cx="4764788" cy="476478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99020" y="-891876"/>
            <a:ext cx="2412567" cy="241256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764663" y="3120179"/>
            <a:ext cx="11877199" cy="2529562"/>
          </a:xfrm>
          <a:prstGeom prst="rect">
            <a:avLst/>
          </a:prstGeom>
        </p:spPr>
        <p:txBody>
          <a:bodyPr anchor="t" rtlCol="false" tIns="0" lIns="0" bIns="0" rIns="0">
            <a:spAutoFit/>
          </a:bodyPr>
          <a:lstStyle/>
          <a:p>
            <a:pPr algn="ctr">
              <a:lnSpc>
                <a:spcPts val="19650"/>
              </a:lnSpc>
              <a:spcBef>
                <a:spcPct val="0"/>
              </a:spcBef>
            </a:pPr>
            <a:r>
              <a:rPr lang="en-US" sz="14035">
                <a:solidFill>
                  <a:srgbClr val="00273D"/>
                </a:solidFill>
                <a:latin typeface="Brick Sans"/>
                <a:ea typeface="Brick Sans"/>
                <a:cs typeface="Brick Sans"/>
                <a:sym typeface="Brick Sans"/>
              </a:rPr>
              <a:t>THANK YOU</a:t>
            </a:r>
          </a:p>
        </p:txBody>
      </p:sp>
      <p:grpSp>
        <p:nvGrpSpPr>
          <p:cNvPr name="Group 13" id="13"/>
          <p:cNvGrpSpPr/>
          <p:nvPr/>
        </p:nvGrpSpPr>
        <p:grpSpPr>
          <a:xfrm rot="0">
            <a:off x="-2382394" y="8198911"/>
            <a:ext cx="4764788" cy="476478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3736088" y="5233895"/>
            <a:ext cx="4764788" cy="476478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32663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372829" y="-673533"/>
            <a:ext cx="3404467" cy="3404467"/>
          </a:xfrm>
          <a:custGeom>
            <a:avLst/>
            <a:gdLst/>
            <a:ahLst/>
            <a:cxnLst/>
            <a:rect r="r" b="b" t="t" l="l"/>
            <a:pathLst>
              <a:path h="3404467" w="3404467">
                <a:moveTo>
                  <a:pt x="0" y="0"/>
                </a:moveTo>
                <a:lnTo>
                  <a:pt x="3404467" y="0"/>
                </a:lnTo>
                <a:lnTo>
                  <a:pt x="3404467" y="3404466"/>
                </a:lnTo>
                <a:lnTo>
                  <a:pt x="0" y="3404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02233" y="8331269"/>
            <a:ext cx="3911463" cy="39114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7547732" y="1566570"/>
            <a:ext cx="2578533" cy="2578533"/>
          </a:xfrm>
          <a:custGeom>
            <a:avLst/>
            <a:gdLst/>
            <a:ahLst/>
            <a:cxnLst/>
            <a:rect r="r" b="b" t="t" l="l"/>
            <a:pathLst>
              <a:path h="2578533" w="2578533">
                <a:moveTo>
                  <a:pt x="0" y="0"/>
                </a:moveTo>
                <a:lnTo>
                  <a:pt x="2578533" y="0"/>
                </a:lnTo>
                <a:lnTo>
                  <a:pt x="2578533"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556908" y="400050"/>
            <a:ext cx="13174184" cy="4743450"/>
          </a:xfrm>
          <a:prstGeom prst="rect">
            <a:avLst/>
          </a:prstGeom>
        </p:spPr>
        <p:txBody>
          <a:bodyPr anchor="t" rtlCol="false" tIns="0" lIns="0" bIns="0" rIns="0">
            <a:spAutoFit/>
          </a:bodyPr>
          <a:lstStyle/>
          <a:p>
            <a:pPr algn="ctr">
              <a:lnSpc>
                <a:spcPts val="12599"/>
              </a:lnSpc>
            </a:pPr>
            <a:r>
              <a:rPr lang="en-US" b="true" sz="9000">
                <a:solidFill>
                  <a:srgbClr val="661414"/>
                </a:solidFill>
                <a:latin typeface="Proxima Nova Bold"/>
                <a:ea typeface="Proxima Nova Bold"/>
                <a:cs typeface="Proxima Nova Bold"/>
                <a:sym typeface="Proxima Nova Bold"/>
              </a:rPr>
              <a:t>SOFTWARE REQUIREMENTS SPECIFICATION (SRS)</a:t>
            </a:r>
          </a:p>
        </p:txBody>
      </p:sp>
      <p:sp>
        <p:nvSpPr>
          <p:cNvPr name="TextBox 12" id="12"/>
          <p:cNvSpPr txBox="true"/>
          <p:nvPr/>
        </p:nvSpPr>
        <p:spPr>
          <a:xfrm rot="0">
            <a:off x="2389085" y="5612534"/>
            <a:ext cx="12962754" cy="3384861"/>
          </a:xfrm>
          <a:prstGeom prst="rect">
            <a:avLst/>
          </a:prstGeom>
        </p:spPr>
        <p:txBody>
          <a:bodyPr anchor="t" rtlCol="false" tIns="0" lIns="0" bIns="0" rIns="0">
            <a:spAutoFit/>
          </a:bodyPr>
          <a:lstStyle/>
          <a:p>
            <a:pPr algn="ctr">
              <a:lnSpc>
                <a:spcPts val="6632"/>
              </a:lnSpc>
            </a:pPr>
            <a:r>
              <a:rPr lang="en-US" sz="4737">
                <a:solidFill>
                  <a:srgbClr val="000000"/>
                </a:solidFill>
                <a:latin typeface="Horizon"/>
                <a:ea typeface="Horizon"/>
                <a:cs typeface="Horizon"/>
                <a:sym typeface="Horizon"/>
              </a:rPr>
              <a:t> </a:t>
            </a:r>
            <a:r>
              <a:rPr lang="en-US" sz="4737">
                <a:solidFill>
                  <a:srgbClr val="7A6200"/>
                </a:solidFill>
                <a:latin typeface="Horizon"/>
                <a:ea typeface="Horizon"/>
                <a:cs typeface="Horizon"/>
                <a:sym typeface="Horizon"/>
              </a:rPr>
              <a:t>ONLINE  complaint</a:t>
            </a:r>
          </a:p>
          <a:p>
            <a:pPr algn="ctr">
              <a:lnSpc>
                <a:spcPts val="6632"/>
              </a:lnSpc>
            </a:pPr>
            <a:r>
              <a:rPr lang="en-US" sz="4737">
                <a:solidFill>
                  <a:srgbClr val="7A6200"/>
                </a:solidFill>
                <a:latin typeface="Horizon"/>
                <a:ea typeface="Horizon"/>
                <a:cs typeface="Horizon"/>
                <a:sym typeface="Horizon"/>
              </a:rPr>
              <a:t> registration and management system </a:t>
            </a:r>
            <a:r>
              <a:rPr lang="en-US" sz="4737">
                <a:solidFill>
                  <a:srgbClr val="233D00"/>
                </a:solidFill>
                <a:latin typeface="Horizon"/>
                <a:ea typeface="Horizon"/>
                <a:cs typeface="Horizon"/>
                <a:sym typeface="Horizon"/>
              </a:rPr>
              <a:t>                                             </a:t>
            </a:r>
            <a:r>
              <a:rPr lang="en-US" sz="4737">
                <a:solidFill>
                  <a:srgbClr val="004E7A"/>
                </a:solidFill>
                <a:latin typeface="Horizon"/>
                <a:ea typeface="Horizon"/>
                <a:cs typeface="Horizon"/>
                <a:sym typeface="Horizon"/>
              </a:rPr>
              <a:t>road problem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89267" y="8421318"/>
            <a:ext cx="3911463" cy="391146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2852206" y="3376885"/>
            <a:ext cx="12956337" cy="5881415"/>
            <a:chOff x="0" y="0"/>
            <a:chExt cx="3412369" cy="1549015"/>
          </a:xfrm>
        </p:grpSpPr>
        <p:sp>
          <p:nvSpPr>
            <p:cNvPr name="Freeform 9" id="9"/>
            <p:cNvSpPr/>
            <p:nvPr/>
          </p:nvSpPr>
          <p:spPr>
            <a:xfrm flipH="false" flipV="false" rot="0">
              <a:off x="0" y="0"/>
              <a:ext cx="3412368" cy="1549015"/>
            </a:xfrm>
            <a:custGeom>
              <a:avLst/>
              <a:gdLst/>
              <a:ahLst/>
              <a:cxnLst/>
              <a:rect r="r" b="b" t="t" l="l"/>
              <a:pathLst>
                <a:path h="1549015" w="3412368">
                  <a:moveTo>
                    <a:pt x="19121" y="0"/>
                  </a:moveTo>
                  <a:lnTo>
                    <a:pt x="3393247" y="0"/>
                  </a:lnTo>
                  <a:cubicBezTo>
                    <a:pt x="3398319" y="0"/>
                    <a:pt x="3403182" y="2015"/>
                    <a:pt x="3406768" y="5600"/>
                  </a:cubicBezTo>
                  <a:cubicBezTo>
                    <a:pt x="3410354" y="9186"/>
                    <a:pt x="3412368" y="14050"/>
                    <a:pt x="3412368" y="19121"/>
                  </a:cubicBezTo>
                  <a:lnTo>
                    <a:pt x="3412368" y="1529893"/>
                  </a:lnTo>
                  <a:cubicBezTo>
                    <a:pt x="3412368" y="1534965"/>
                    <a:pt x="3410354" y="1539828"/>
                    <a:pt x="3406768" y="1543414"/>
                  </a:cubicBezTo>
                  <a:cubicBezTo>
                    <a:pt x="3403182" y="1547000"/>
                    <a:pt x="3398319" y="1549015"/>
                    <a:pt x="3393247" y="1549015"/>
                  </a:cubicBezTo>
                  <a:lnTo>
                    <a:pt x="19121" y="1549015"/>
                  </a:lnTo>
                  <a:cubicBezTo>
                    <a:pt x="14050" y="1549015"/>
                    <a:pt x="9186" y="1547000"/>
                    <a:pt x="5600" y="1543414"/>
                  </a:cubicBezTo>
                  <a:cubicBezTo>
                    <a:pt x="2015" y="1539828"/>
                    <a:pt x="0" y="1534965"/>
                    <a:pt x="0" y="1529893"/>
                  </a:cubicBezTo>
                  <a:lnTo>
                    <a:pt x="0" y="19121"/>
                  </a:lnTo>
                  <a:cubicBezTo>
                    <a:pt x="0" y="14050"/>
                    <a:pt x="2015" y="9186"/>
                    <a:pt x="5600" y="5600"/>
                  </a:cubicBezTo>
                  <a:cubicBezTo>
                    <a:pt x="9186" y="2015"/>
                    <a:pt x="14050" y="0"/>
                    <a:pt x="19121"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3412369" cy="15871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6230600" y="842131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839265" y="8957557"/>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877136" y="3660637"/>
            <a:ext cx="793613" cy="79361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273D"/>
            </a:solidFill>
          </p:spPr>
        </p:sp>
        <p:sp>
          <p:nvSpPr>
            <p:cNvPr name="TextBox 15" id="15"/>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852206" y="3518829"/>
            <a:ext cx="12868885" cy="5540376"/>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Open Sans"/>
                <a:ea typeface="Open Sans"/>
                <a:cs typeface="Open Sans"/>
                <a:sym typeface="Open Sans"/>
              </a:rPr>
              <a:t>The purpose of this document is to define the Software Requirements Specification (SRS) for the Online Complaint Registration and Management System (OCRMS) focused on road-related issues. This system will enable citizens to report road problems such as potholes, damaged signs of the road, blocked drainage, or streetlight failures to the concerned municipal or road maintenance authorities. It will also allow authorities to manage, track, and resolve complaints efficiently.</a:t>
            </a:r>
          </a:p>
        </p:txBody>
      </p:sp>
      <p:sp>
        <p:nvSpPr>
          <p:cNvPr name="Freeform 17" id="17"/>
          <p:cNvSpPr/>
          <p:nvPr/>
        </p:nvSpPr>
        <p:spPr>
          <a:xfrm flipH="false" flipV="false" rot="0">
            <a:off x="2670749" y="798437"/>
            <a:ext cx="3527617" cy="1858471"/>
          </a:xfrm>
          <a:custGeom>
            <a:avLst/>
            <a:gdLst/>
            <a:ahLst/>
            <a:cxnLst/>
            <a:rect r="r" b="b" t="t" l="l"/>
            <a:pathLst>
              <a:path h="1858471" w="3527617">
                <a:moveTo>
                  <a:pt x="0" y="0"/>
                </a:moveTo>
                <a:lnTo>
                  <a:pt x="3527617" y="0"/>
                </a:lnTo>
                <a:lnTo>
                  <a:pt x="3527617" y="1858471"/>
                </a:lnTo>
                <a:lnTo>
                  <a:pt x="0" y="1858471"/>
                </a:lnTo>
                <a:lnTo>
                  <a:pt x="0" y="0"/>
                </a:lnTo>
                <a:close/>
              </a:path>
            </a:pathLst>
          </a:custGeom>
          <a:blipFill>
            <a:blip r:embed="rId6"/>
            <a:stretch>
              <a:fillRect l="0" t="0" r="0" b="0"/>
            </a:stretch>
          </a:blipFill>
        </p:spPr>
      </p:sp>
      <p:sp>
        <p:nvSpPr>
          <p:cNvPr name="Freeform 18" id="18"/>
          <p:cNvSpPr/>
          <p:nvPr/>
        </p:nvSpPr>
        <p:spPr>
          <a:xfrm flipH="false" flipV="false" rot="0">
            <a:off x="13724334" y="686442"/>
            <a:ext cx="3818472" cy="2256856"/>
          </a:xfrm>
          <a:custGeom>
            <a:avLst/>
            <a:gdLst/>
            <a:ahLst/>
            <a:cxnLst/>
            <a:rect r="r" b="b" t="t" l="l"/>
            <a:pathLst>
              <a:path h="2256856" w="3818472">
                <a:moveTo>
                  <a:pt x="0" y="0"/>
                </a:moveTo>
                <a:lnTo>
                  <a:pt x="3818472" y="0"/>
                </a:lnTo>
                <a:lnTo>
                  <a:pt x="3818472" y="2256857"/>
                </a:lnTo>
                <a:lnTo>
                  <a:pt x="0" y="2256857"/>
                </a:lnTo>
                <a:lnTo>
                  <a:pt x="0" y="0"/>
                </a:lnTo>
                <a:close/>
              </a:path>
            </a:pathLst>
          </a:custGeom>
          <a:blipFill>
            <a:blip r:embed="rId7"/>
            <a:stretch>
              <a:fillRect l="0" t="0" r="0" b="0"/>
            </a:stretch>
          </a:blipFill>
        </p:spPr>
      </p:sp>
      <p:sp>
        <p:nvSpPr>
          <p:cNvPr name="TextBox 19" id="19"/>
          <p:cNvSpPr txBox="true"/>
          <p:nvPr/>
        </p:nvSpPr>
        <p:spPr>
          <a:xfrm rot="0">
            <a:off x="6764460" y="1643420"/>
            <a:ext cx="6350274" cy="1543050"/>
          </a:xfrm>
          <a:prstGeom prst="rect">
            <a:avLst/>
          </a:prstGeom>
        </p:spPr>
        <p:txBody>
          <a:bodyPr anchor="t" rtlCol="false" tIns="0" lIns="0" bIns="0" rIns="0">
            <a:spAutoFit/>
          </a:bodyPr>
          <a:lstStyle/>
          <a:p>
            <a:pPr algn="ctr">
              <a:lnSpc>
                <a:spcPts val="12599"/>
              </a:lnSpc>
            </a:pPr>
            <a:r>
              <a:rPr lang="en-US" sz="9000">
                <a:solidFill>
                  <a:srgbClr val="00273D"/>
                </a:solidFill>
                <a:latin typeface="Lilita One"/>
                <a:ea typeface="Lilita One"/>
                <a:cs typeface="Lilita One"/>
                <a:sym typeface="Lilita One"/>
              </a:rPr>
              <a:t>PURPOSE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994970" y="-1387826"/>
            <a:ext cx="3404467" cy="3404467"/>
          </a:xfrm>
          <a:custGeom>
            <a:avLst/>
            <a:gdLst/>
            <a:ahLst/>
            <a:cxnLst/>
            <a:rect r="r" b="b" t="t" l="l"/>
            <a:pathLst>
              <a:path h="3404467" w="3404467">
                <a:moveTo>
                  <a:pt x="0" y="0"/>
                </a:moveTo>
                <a:lnTo>
                  <a:pt x="3404466" y="0"/>
                </a:lnTo>
                <a:lnTo>
                  <a:pt x="3404466" y="3404467"/>
                </a:lnTo>
                <a:lnTo>
                  <a:pt x="0" y="340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9020" y="-891876"/>
            <a:ext cx="2412567" cy="241256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707263" y="2134277"/>
            <a:ext cx="17246908" cy="8503187"/>
          </a:xfrm>
          <a:prstGeom prst="rect">
            <a:avLst/>
          </a:prstGeom>
        </p:spPr>
        <p:txBody>
          <a:bodyPr anchor="t" rtlCol="false" tIns="0" lIns="0" bIns="0" rIns="0">
            <a:spAutoFit/>
          </a:bodyPr>
          <a:lstStyle/>
          <a:p>
            <a:pPr algn="ctr">
              <a:lnSpc>
                <a:spcPts val="5290"/>
              </a:lnSpc>
            </a:pPr>
            <a:r>
              <a:rPr lang="en-US" sz="3778">
                <a:solidFill>
                  <a:srgbClr val="8F1EAE"/>
                </a:solidFill>
                <a:latin typeface="Oswald"/>
                <a:ea typeface="Oswald"/>
                <a:cs typeface="Oswald"/>
                <a:sym typeface="Oswald"/>
              </a:rPr>
              <a:t>The OCRMS will be a web-based and optionally mobile-compatible application that provides the following functionalities: </a:t>
            </a:r>
          </a:p>
          <a:p>
            <a:pPr algn="just" marL="729500" indent="-364750" lvl="1">
              <a:lnSpc>
                <a:spcPts val="4730"/>
              </a:lnSpc>
              <a:buFont typeface="Arial"/>
              <a:buChar char="•"/>
            </a:pPr>
            <a:r>
              <a:rPr lang="en-US" sz="3378">
                <a:solidFill>
                  <a:srgbClr val="000000"/>
                </a:solidFill>
                <a:latin typeface="Open Sans"/>
                <a:ea typeface="Open Sans"/>
                <a:cs typeface="Open Sans"/>
                <a:sym typeface="Open Sans"/>
              </a:rPr>
              <a:t>Citizens: Register, log in, submit road complaints with descriptions, locations,                    </a:t>
            </a:r>
          </a:p>
          <a:p>
            <a:pPr algn="just">
              <a:lnSpc>
                <a:spcPts val="4590"/>
              </a:lnSpc>
            </a:pPr>
            <a:r>
              <a:rPr lang="en-US" sz="3278">
                <a:solidFill>
                  <a:srgbClr val="000000"/>
                </a:solidFill>
                <a:latin typeface="Open Sans"/>
                <a:ea typeface="Open Sans"/>
                <a:cs typeface="Open Sans"/>
                <a:sym typeface="Open Sans"/>
              </a:rPr>
              <a:t>        images. Track complaint status and receive notifications.                                                                  </a:t>
            </a:r>
          </a:p>
          <a:p>
            <a:pPr algn="just" marL="729500" indent="-364750" lvl="1">
              <a:lnSpc>
                <a:spcPts val="4730"/>
              </a:lnSpc>
              <a:buFont typeface="Arial"/>
              <a:buChar char="•"/>
            </a:pPr>
            <a:r>
              <a:rPr lang="en-US" sz="3378">
                <a:solidFill>
                  <a:srgbClr val="000000"/>
                </a:solidFill>
                <a:latin typeface="Open Sans"/>
                <a:ea typeface="Open Sans"/>
                <a:cs typeface="Open Sans"/>
                <a:sym typeface="Open Sans"/>
              </a:rPr>
              <a:t>Authorities/Admin: View, prioritize, assign, and resolve complaints. Update complaint status and communicate with users.                                                                                      </a:t>
            </a:r>
          </a:p>
          <a:p>
            <a:pPr algn="just" marL="729500" indent="-364750" lvl="1">
              <a:lnSpc>
                <a:spcPts val="4730"/>
              </a:lnSpc>
              <a:buFont typeface="Arial"/>
              <a:buChar char="•"/>
            </a:pPr>
            <a:r>
              <a:rPr lang="en-US" sz="3378">
                <a:solidFill>
                  <a:srgbClr val="000000"/>
                </a:solidFill>
                <a:latin typeface="Open Sans"/>
                <a:ea typeface="Open Sans"/>
                <a:cs typeface="Open Sans"/>
                <a:sym typeface="Open Sans"/>
              </a:rPr>
              <a:t>System: Auto-generate complaint IDs, notify users about status changes, maintain     complaint history, and generate reports.    </a:t>
            </a:r>
          </a:p>
          <a:p>
            <a:pPr algn="just">
              <a:lnSpc>
                <a:spcPts val="4730"/>
              </a:lnSpc>
            </a:pPr>
            <a:r>
              <a:rPr lang="en-US" sz="3378">
                <a:solidFill>
                  <a:srgbClr val="000000"/>
                </a:solidFill>
                <a:latin typeface="Open Sans"/>
                <a:ea typeface="Open Sans"/>
                <a:cs typeface="Open Sans"/>
                <a:sym typeface="Open Sans"/>
              </a:rPr>
              <a:t>                                                                          </a:t>
            </a:r>
          </a:p>
          <a:p>
            <a:pPr algn="ctr">
              <a:lnSpc>
                <a:spcPts val="5150"/>
              </a:lnSpc>
            </a:pPr>
            <a:r>
              <a:rPr lang="en-US" sz="3678">
                <a:solidFill>
                  <a:srgbClr val="8F1EAE"/>
                </a:solidFill>
                <a:latin typeface="Oswald"/>
                <a:ea typeface="Oswald"/>
                <a:cs typeface="Oswald"/>
                <a:sym typeface="Oswald"/>
              </a:rPr>
              <a:t>The main goals are:</a:t>
            </a:r>
            <a:r>
              <a:rPr lang="en-US" sz="3678">
                <a:solidFill>
                  <a:srgbClr val="7A6200"/>
                </a:solidFill>
                <a:latin typeface="Oswald"/>
                <a:ea typeface="Oswald"/>
                <a:cs typeface="Oswald"/>
                <a:sym typeface="Oswald"/>
              </a:rPr>
              <a:t>                                                     </a:t>
            </a:r>
            <a:r>
              <a:rPr lang="en-US" sz="3678">
                <a:solidFill>
                  <a:srgbClr val="457A00"/>
                </a:solidFill>
                <a:latin typeface="Oswald"/>
                <a:ea typeface="Oswald"/>
                <a:cs typeface="Oswald"/>
                <a:sym typeface="Oswald"/>
              </a:rPr>
              <a:t> </a:t>
            </a:r>
            <a:r>
              <a:rPr lang="en-US" sz="3678">
                <a:solidFill>
                  <a:srgbClr val="000000"/>
                </a:solidFill>
                <a:latin typeface="Oswald"/>
                <a:ea typeface="Oswald"/>
                <a:cs typeface="Oswald"/>
                <a:sym typeface="Oswald"/>
              </a:rPr>
              <a:t>                                                                                              </a:t>
            </a:r>
          </a:p>
          <a:p>
            <a:pPr algn="l">
              <a:lnSpc>
                <a:spcPts val="4730"/>
              </a:lnSpc>
            </a:pPr>
            <a:r>
              <a:rPr lang="en-US" sz="3378">
                <a:solidFill>
                  <a:srgbClr val="000000"/>
                </a:solidFill>
                <a:latin typeface="Open Sans"/>
                <a:ea typeface="Open Sans"/>
                <a:cs typeface="Open Sans"/>
                <a:sym typeface="Open Sans"/>
              </a:rPr>
              <a:t>To provide a simple and transparent platform for citizens to report road issues.                                                        To streamline complaint handling and reduce resolution time.                                       </a:t>
            </a:r>
          </a:p>
          <a:p>
            <a:pPr algn="ctr">
              <a:lnSpc>
                <a:spcPts val="4730"/>
              </a:lnSpc>
            </a:pPr>
            <a:r>
              <a:rPr lang="en-US" sz="3378">
                <a:solidFill>
                  <a:srgbClr val="000000"/>
                </a:solidFill>
                <a:latin typeface="Arvo"/>
                <a:ea typeface="Arvo"/>
                <a:cs typeface="Arvo"/>
                <a:sym typeface="Arvo"/>
              </a:rPr>
              <a:t>  </a:t>
            </a:r>
            <a:r>
              <a:rPr lang="en-US" sz="3378">
                <a:solidFill>
                  <a:srgbClr val="000000"/>
                </a:solidFill>
                <a:latin typeface="Arvo"/>
                <a:ea typeface="Arvo"/>
                <a:cs typeface="Arvo"/>
                <a:sym typeface="Arvo"/>
              </a:rPr>
              <a:t>   </a:t>
            </a:r>
          </a:p>
          <a:p>
            <a:pPr algn="ctr">
              <a:lnSpc>
                <a:spcPts val="4450"/>
              </a:lnSpc>
            </a:pPr>
          </a:p>
        </p:txBody>
      </p:sp>
      <p:sp>
        <p:nvSpPr>
          <p:cNvPr name="TextBox 7" id="7"/>
          <p:cNvSpPr txBox="true"/>
          <p:nvPr/>
        </p:nvSpPr>
        <p:spPr>
          <a:xfrm rot="0">
            <a:off x="3866687" y="341521"/>
            <a:ext cx="12447062" cy="1668134"/>
          </a:xfrm>
          <a:prstGeom prst="rect">
            <a:avLst/>
          </a:prstGeom>
        </p:spPr>
        <p:txBody>
          <a:bodyPr anchor="t" rtlCol="false" tIns="0" lIns="0" bIns="0" rIns="0">
            <a:spAutoFit/>
          </a:bodyPr>
          <a:lstStyle/>
          <a:p>
            <a:pPr algn="ctr">
              <a:lnSpc>
                <a:spcPts val="13580"/>
              </a:lnSpc>
            </a:pPr>
            <a:r>
              <a:rPr lang="en-US" sz="9700">
                <a:solidFill>
                  <a:srgbClr val="00273D"/>
                </a:solidFill>
                <a:latin typeface="Lilita One"/>
                <a:ea typeface="Lilita One"/>
                <a:cs typeface="Lilita One"/>
                <a:sym typeface="Lilita One"/>
              </a:rPr>
              <a:t>PRODUCT SCOPE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39711" y="2619953"/>
            <a:ext cx="15408577" cy="6083936"/>
          </a:xfrm>
          <a:prstGeom prst="rect">
            <a:avLst/>
          </a:prstGeom>
        </p:spPr>
        <p:txBody>
          <a:bodyPr anchor="t" rtlCol="false" tIns="0" lIns="0" bIns="0" rIns="0">
            <a:spAutoFit/>
          </a:bodyPr>
          <a:lstStyle/>
          <a:p>
            <a:pPr algn="ctr">
              <a:lnSpc>
                <a:spcPts val="6859"/>
              </a:lnSpc>
            </a:pPr>
            <a:r>
              <a:rPr lang="en-US" sz="4899">
                <a:solidFill>
                  <a:srgbClr val="00687A"/>
                </a:solidFill>
                <a:latin typeface="Gagalin"/>
                <a:ea typeface="Gagalin"/>
                <a:cs typeface="Gagalin"/>
                <a:sym typeface="Gagalin"/>
              </a:rPr>
              <a:t>Definitions, Acronyms, and Abbreviations</a:t>
            </a:r>
          </a:p>
          <a:p>
            <a:pPr algn="ctr" marL="712467" indent="-356233" lvl="1">
              <a:lnSpc>
                <a:spcPts val="4619"/>
              </a:lnSpc>
              <a:buFont typeface="Arial"/>
              <a:buChar char="•"/>
            </a:pPr>
            <a:r>
              <a:rPr lang="en-US" sz="3299">
                <a:solidFill>
                  <a:srgbClr val="000000"/>
                </a:solidFill>
                <a:latin typeface="Open Sans"/>
                <a:ea typeface="Open Sans"/>
                <a:cs typeface="Open Sans"/>
                <a:sym typeface="Open Sans"/>
              </a:rPr>
              <a:t>OCRMS: Online Complaint Registration and Management System                </a:t>
            </a:r>
          </a:p>
          <a:p>
            <a:pPr algn="ctr" marL="712467" indent="-356233" lvl="1">
              <a:lnSpc>
                <a:spcPts val="4619"/>
              </a:lnSpc>
              <a:buFont typeface="Arial"/>
              <a:buChar char="•"/>
            </a:pPr>
            <a:r>
              <a:rPr lang="en-US" sz="3299">
                <a:solidFill>
                  <a:srgbClr val="000000"/>
                </a:solidFill>
                <a:latin typeface="Open Sans"/>
                <a:ea typeface="Open Sans"/>
                <a:cs typeface="Open Sans"/>
                <a:sym typeface="Open Sans"/>
              </a:rPr>
              <a:t>Admin: Municipal authority or road maintenance department official        </a:t>
            </a:r>
          </a:p>
          <a:p>
            <a:pPr algn="ctr" marL="712467" indent="-356233" lvl="1">
              <a:lnSpc>
                <a:spcPts val="4619"/>
              </a:lnSpc>
              <a:buFont typeface="Arial"/>
              <a:buChar char="•"/>
            </a:pPr>
            <a:r>
              <a:rPr lang="en-US" sz="3299">
                <a:solidFill>
                  <a:srgbClr val="000000"/>
                </a:solidFill>
                <a:latin typeface="Open Sans"/>
                <a:ea typeface="Open Sans"/>
                <a:cs typeface="Open Sans"/>
                <a:sym typeface="Open Sans"/>
              </a:rPr>
              <a:t>User/Citizen: A registered individual who reports a complaint                      </a:t>
            </a:r>
          </a:p>
          <a:p>
            <a:pPr algn="ctr">
              <a:lnSpc>
                <a:spcPts val="6579"/>
              </a:lnSpc>
            </a:pPr>
            <a:r>
              <a:rPr lang="en-US" sz="4699">
                <a:solidFill>
                  <a:srgbClr val="11676A"/>
                </a:solidFill>
                <a:latin typeface="Gagalin"/>
                <a:ea typeface="Gagalin"/>
                <a:cs typeface="Gagalin"/>
                <a:sym typeface="Gagalin"/>
              </a:rPr>
              <a:t> Reference</a:t>
            </a:r>
            <a:r>
              <a:rPr lang="en-US" sz="4699">
                <a:solidFill>
                  <a:srgbClr val="000000"/>
                </a:solidFill>
                <a:latin typeface="Gagalin"/>
                <a:ea typeface="Gagalin"/>
                <a:cs typeface="Gagalin"/>
                <a:sym typeface="Gagalin"/>
              </a:rPr>
              <a:t>                                                                                                    Government guidelines for municipal grievance redressal systems</a:t>
            </a:r>
          </a:p>
          <a:p>
            <a:pPr algn="ctr">
              <a:lnSpc>
                <a:spcPts val="3919"/>
              </a:lnSpc>
            </a:pPr>
          </a:p>
          <a:p>
            <a:pPr algn="ctr">
              <a:lnSpc>
                <a:spcPts val="3919"/>
              </a:lnSpc>
            </a:pPr>
          </a:p>
        </p:txBody>
      </p:sp>
      <p:sp>
        <p:nvSpPr>
          <p:cNvPr name="Freeform 5" id="5"/>
          <p:cNvSpPr/>
          <p:nvPr/>
        </p:nvSpPr>
        <p:spPr>
          <a:xfrm flipH="false" flipV="false" rot="0">
            <a:off x="16230600" y="72009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85767" y="7556067"/>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319137" y="9258300"/>
            <a:ext cx="3911463" cy="39114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998733" y="7969033"/>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129385" y="-2859528"/>
            <a:ext cx="3911463" cy="3911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30600" y="72009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585767" y="7556067"/>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319137" y="9258300"/>
            <a:ext cx="3911463" cy="3911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998733" y="7969033"/>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129385" y="-2859528"/>
            <a:ext cx="3911463" cy="3911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700793" y="404318"/>
            <a:ext cx="9558507" cy="3266443"/>
          </a:xfrm>
          <a:prstGeom prst="rect">
            <a:avLst/>
          </a:prstGeom>
        </p:spPr>
        <p:txBody>
          <a:bodyPr anchor="t" rtlCol="false" tIns="0" lIns="0" bIns="0" rIns="0">
            <a:spAutoFit/>
          </a:bodyPr>
          <a:lstStyle/>
          <a:p>
            <a:pPr algn="ctr">
              <a:lnSpc>
                <a:spcPts val="13159"/>
              </a:lnSpc>
            </a:pPr>
            <a:r>
              <a:rPr lang="en-US" sz="9399">
                <a:solidFill>
                  <a:srgbClr val="7A0000"/>
                </a:solidFill>
                <a:latin typeface="Fredoka"/>
                <a:ea typeface="Fredoka"/>
                <a:cs typeface="Fredoka"/>
                <a:sym typeface="Fredoka"/>
              </a:rPr>
              <a:t>FUNCTIONAL REQUIREMENTS</a:t>
            </a:r>
          </a:p>
        </p:txBody>
      </p:sp>
      <p:sp>
        <p:nvSpPr>
          <p:cNvPr name="TextBox 15" id="15"/>
          <p:cNvSpPr txBox="true"/>
          <p:nvPr/>
        </p:nvSpPr>
        <p:spPr>
          <a:xfrm rot="0">
            <a:off x="1028700" y="4424490"/>
            <a:ext cx="15199068" cy="4833810"/>
          </a:xfrm>
          <a:prstGeom prst="rect">
            <a:avLst/>
          </a:prstGeom>
        </p:spPr>
        <p:txBody>
          <a:bodyPr anchor="t" rtlCol="false" tIns="0" lIns="0" bIns="0" rIns="0">
            <a:spAutoFit/>
          </a:bodyPr>
          <a:lstStyle/>
          <a:p>
            <a:pPr algn="ctr">
              <a:lnSpc>
                <a:spcPts val="6804"/>
              </a:lnSpc>
            </a:pPr>
            <a:r>
              <a:rPr lang="en-US" sz="4860">
                <a:solidFill>
                  <a:srgbClr val="11676A"/>
                </a:solidFill>
                <a:latin typeface="Lilita One"/>
                <a:ea typeface="Lilita One"/>
                <a:cs typeface="Lilita One"/>
                <a:sym typeface="Lilita One"/>
              </a:rPr>
              <a:t>Hardware Requirements</a:t>
            </a:r>
          </a:p>
          <a:p>
            <a:pPr algn="ctr">
              <a:lnSpc>
                <a:spcPts val="5197"/>
              </a:lnSpc>
            </a:pPr>
            <a:r>
              <a:rPr lang="en-US" sz="3712">
                <a:solidFill>
                  <a:srgbClr val="000000"/>
                </a:solidFill>
                <a:latin typeface="Open Sans"/>
                <a:ea typeface="Open Sans"/>
                <a:cs typeface="Open Sans"/>
                <a:sym typeface="Open Sans"/>
              </a:rPr>
              <a:t> </a:t>
            </a:r>
            <a:r>
              <a:rPr lang="en-US" sz="3712">
                <a:solidFill>
                  <a:srgbClr val="000000"/>
                </a:solidFill>
                <a:latin typeface="Open Sans"/>
                <a:ea typeface="Open Sans"/>
                <a:cs typeface="Open Sans"/>
                <a:sym typeface="Open Sans"/>
              </a:rPr>
              <a:t>Standard desktop or smartphone with internet connection.                                                                                                 </a:t>
            </a:r>
          </a:p>
          <a:p>
            <a:pPr algn="ctr">
              <a:lnSpc>
                <a:spcPts val="6804"/>
              </a:lnSpc>
            </a:pPr>
            <a:r>
              <a:rPr lang="en-US" sz="4860">
                <a:solidFill>
                  <a:srgbClr val="11676A"/>
                </a:solidFill>
                <a:latin typeface="Lilita One"/>
                <a:ea typeface="Lilita One"/>
                <a:cs typeface="Lilita One"/>
                <a:sym typeface="Lilita One"/>
              </a:rPr>
              <a:t> Software Requirements</a:t>
            </a:r>
          </a:p>
          <a:p>
            <a:pPr algn="ctr" marL="779952" indent="-389976" lvl="1">
              <a:lnSpc>
                <a:spcPts val="5057"/>
              </a:lnSpc>
              <a:buFont typeface="Arial"/>
              <a:buChar char="•"/>
            </a:pPr>
            <a:r>
              <a:rPr lang="en-US" sz="3612">
                <a:solidFill>
                  <a:srgbClr val="000000"/>
                </a:solidFill>
                <a:latin typeface="Open Sans"/>
                <a:ea typeface="Open Sans"/>
                <a:cs typeface="Open Sans"/>
                <a:sym typeface="Open Sans"/>
              </a:rPr>
              <a:t>Database: MySQL/PostgreSQL                                                                   </a:t>
            </a:r>
          </a:p>
          <a:p>
            <a:pPr algn="ctr" marL="779952" indent="-389976" lvl="1">
              <a:lnSpc>
                <a:spcPts val="5057"/>
              </a:lnSpc>
              <a:buFont typeface="Arial"/>
              <a:buChar char="•"/>
            </a:pPr>
            <a:r>
              <a:rPr lang="en-US" sz="3612">
                <a:solidFill>
                  <a:srgbClr val="000000"/>
                </a:solidFill>
                <a:latin typeface="Open Sans"/>
                <a:ea typeface="Open Sans"/>
                <a:cs typeface="Open Sans"/>
                <a:sym typeface="Open Sans"/>
              </a:rPr>
              <a:t>API: Google Maps API for geolocation                                                      </a:t>
            </a:r>
          </a:p>
          <a:p>
            <a:pPr algn="ctr" marL="779952" indent="-389976" lvl="1">
              <a:lnSpc>
                <a:spcPts val="5057"/>
              </a:lnSpc>
              <a:buFont typeface="Arial"/>
              <a:buChar char="•"/>
            </a:pPr>
            <a:r>
              <a:rPr lang="en-US" sz="3612">
                <a:solidFill>
                  <a:srgbClr val="000000"/>
                </a:solidFill>
                <a:latin typeface="Open Sans"/>
                <a:ea typeface="Open Sans"/>
                <a:cs typeface="Open Sans"/>
                <a:sym typeface="Open Sans"/>
              </a:rPr>
              <a:t>Email/SMS services for notifications                                                         </a:t>
            </a:r>
          </a:p>
          <a:p>
            <a:pPr algn="ctr">
              <a:lnSpc>
                <a:spcPts val="423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2057400" y="-12589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30600" y="72009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319137" y="9258300"/>
            <a:ext cx="3911463" cy="391146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998733" y="7969033"/>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840768" y="-3113026"/>
            <a:ext cx="3911463" cy="3911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73D"/>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6040848" y="2999"/>
            <a:ext cx="12777952" cy="3098164"/>
          </a:xfrm>
          <a:prstGeom prst="rect">
            <a:avLst/>
          </a:prstGeom>
        </p:spPr>
        <p:txBody>
          <a:bodyPr anchor="t" rtlCol="false" tIns="0" lIns="0" bIns="0" rIns="0">
            <a:spAutoFit/>
          </a:bodyPr>
          <a:lstStyle/>
          <a:p>
            <a:pPr algn="ctr">
              <a:lnSpc>
                <a:spcPts val="12460"/>
              </a:lnSpc>
            </a:pPr>
            <a:r>
              <a:rPr lang="en-US" sz="8900">
                <a:solidFill>
                  <a:srgbClr val="7A0000"/>
                </a:solidFill>
                <a:latin typeface="Fredoka"/>
                <a:ea typeface="Fredoka"/>
                <a:cs typeface="Fredoka"/>
                <a:sym typeface="Fredoka"/>
              </a:rPr>
              <a:t>NON FUNCTIONAL REQUIREMENTS</a:t>
            </a:r>
          </a:p>
        </p:txBody>
      </p:sp>
      <p:sp>
        <p:nvSpPr>
          <p:cNvPr name="TextBox 13" id="13"/>
          <p:cNvSpPr txBox="true"/>
          <p:nvPr/>
        </p:nvSpPr>
        <p:spPr>
          <a:xfrm rot="0">
            <a:off x="329848" y="3024963"/>
            <a:ext cx="17628304" cy="7390130"/>
          </a:xfrm>
          <a:prstGeom prst="rect">
            <a:avLst/>
          </a:prstGeom>
        </p:spPr>
        <p:txBody>
          <a:bodyPr anchor="t" rtlCol="false" tIns="0" lIns="0" bIns="0" rIns="0">
            <a:spAutoFit/>
          </a:bodyPr>
          <a:lstStyle/>
          <a:p>
            <a:pPr algn="just">
              <a:lnSpc>
                <a:spcPts val="4619"/>
              </a:lnSpc>
            </a:pPr>
            <a:r>
              <a:rPr lang="en-US" sz="3299">
                <a:solidFill>
                  <a:srgbClr val="00687A"/>
                </a:solidFill>
                <a:latin typeface="Lilita One"/>
                <a:ea typeface="Lilita One"/>
                <a:cs typeface="Lilita One"/>
                <a:sym typeface="Lilita One"/>
              </a:rPr>
              <a:t>PORTABILITY :</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The system shall be platform-independent and run on all major operating systems (Windows, Linux, macOS).</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The web application shall support all major browsers (Chrome, Firefox, Edge, Safari).</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The system should be easily deployable on cloud platforms (e.g., AWS, Azure, GCP) as well as on-premises servers.</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Mobile version (optional) should run on Android and iOS without significant changes to core functionality</a:t>
            </a:r>
          </a:p>
          <a:p>
            <a:pPr algn="just">
              <a:lnSpc>
                <a:spcPts val="4619"/>
              </a:lnSpc>
            </a:pPr>
            <a:r>
              <a:rPr lang="en-US" sz="3299">
                <a:solidFill>
                  <a:srgbClr val="00687A"/>
                </a:solidFill>
                <a:latin typeface="Lilita One"/>
                <a:ea typeface="Lilita One"/>
                <a:cs typeface="Lilita One"/>
                <a:sym typeface="Lilita One"/>
              </a:rPr>
              <a:t>SECURITY :</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All passwords stored with encryption.</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Use HTTPS for all transactions.</a:t>
            </a:r>
          </a:p>
          <a:p>
            <a:pPr algn="just" marL="647698" indent="-323849" lvl="1">
              <a:lnSpc>
                <a:spcPts val="4199"/>
              </a:lnSpc>
              <a:buFont typeface="Arial"/>
              <a:buChar char="•"/>
            </a:pPr>
            <a:r>
              <a:rPr lang="en-US" sz="2999">
                <a:solidFill>
                  <a:srgbClr val="000000"/>
                </a:solidFill>
                <a:latin typeface="Open Sans"/>
                <a:ea typeface="Open Sans"/>
                <a:cs typeface="Open Sans"/>
                <a:sym typeface="Open Sans"/>
              </a:rPr>
              <a:t>Role-based access control for admin and users.</a:t>
            </a:r>
          </a:p>
          <a:p>
            <a:pPr algn="just">
              <a:lnSpc>
                <a:spcPts val="3919"/>
              </a:lnSpc>
            </a:pPr>
          </a:p>
          <a:p>
            <a:pPr algn="just">
              <a:lnSpc>
                <a:spcPts val="39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Freeform 2" id="2"/>
          <p:cNvSpPr/>
          <p:nvPr/>
        </p:nvSpPr>
        <p:spPr>
          <a:xfrm flipH="false" flipV="false" rot="0">
            <a:off x="-1702233" y="-903796"/>
            <a:ext cx="3404467" cy="3404467"/>
          </a:xfrm>
          <a:custGeom>
            <a:avLst/>
            <a:gdLst/>
            <a:ahLst/>
            <a:cxnLst/>
            <a:rect r="r" b="b" t="t" l="l"/>
            <a:pathLst>
              <a:path h="3404467" w="3404467">
                <a:moveTo>
                  <a:pt x="0" y="0"/>
                </a:moveTo>
                <a:lnTo>
                  <a:pt x="3404466" y="0"/>
                </a:lnTo>
                <a:lnTo>
                  <a:pt x="3404466" y="3404466"/>
                </a:lnTo>
                <a:lnTo>
                  <a:pt x="0" y="3404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9267" y="-490830"/>
            <a:ext cx="2578533" cy="2578533"/>
          </a:xfrm>
          <a:custGeom>
            <a:avLst/>
            <a:gdLst/>
            <a:ahLst/>
            <a:cxnLst/>
            <a:rect r="r" b="b" t="t" l="l"/>
            <a:pathLst>
              <a:path h="2578533" w="2578533">
                <a:moveTo>
                  <a:pt x="0" y="0"/>
                </a:moveTo>
                <a:lnTo>
                  <a:pt x="2578534" y="0"/>
                </a:lnTo>
                <a:lnTo>
                  <a:pt x="2578534" y="2578534"/>
                </a:lnTo>
                <a:lnTo>
                  <a:pt x="0" y="2578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766380" y="-2859528"/>
            <a:ext cx="3911463" cy="391146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89267" y="1580255"/>
            <a:ext cx="9555056" cy="2465439"/>
          </a:xfrm>
          <a:prstGeom prst="rect">
            <a:avLst/>
          </a:prstGeom>
        </p:spPr>
        <p:txBody>
          <a:bodyPr anchor="t" rtlCol="false" tIns="0" lIns="0" bIns="0" rIns="0">
            <a:spAutoFit/>
          </a:bodyPr>
          <a:lstStyle/>
          <a:p>
            <a:pPr algn="just">
              <a:lnSpc>
                <a:spcPts val="5932"/>
              </a:lnSpc>
            </a:pPr>
            <a:r>
              <a:rPr lang="en-US" sz="4237">
                <a:solidFill>
                  <a:srgbClr val="00687A"/>
                </a:solidFill>
                <a:latin typeface="Lilita One"/>
                <a:ea typeface="Lilita One"/>
                <a:cs typeface="Lilita One"/>
                <a:sym typeface="Lilita One"/>
              </a:rPr>
              <a:t>      MAINTAINABILITY :</a:t>
            </a:r>
          </a:p>
          <a:p>
            <a:pPr algn="just" marL="687368" indent="-343684" lvl="1">
              <a:lnSpc>
                <a:spcPts val="4457"/>
              </a:lnSpc>
              <a:buFont typeface="Arial"/>
              <a:buChar char="•"/>
            </a:pPr>
            <a:r>
              <a:rPr lang="en-US" sz="3183">
                <a:solidFill>
                  <a:srgbClr val="000000"/>
                </a:solidFill>
                <a:latin typeface="Open Sans"/>
                <a:ea typeface="Open Sans"/>
                <a:cs typeface="Open Sans"/>
                <a:sym typeface="Open Sans"/>
              </a:rPr>
              <a:t>Modular architecture for easy updates.</a:t>
            </a:r>
          </a:p>
          <a:p>
            <a:pPr algn="just" marL="687368" indent="-343684" lvl="1">
              <a:lnSpc>
                <a:spcPts val="4457"/>
              </a:lnSpc>
              <a:buFont typeface="Arial"/>
              <a:buChar char="•"/>
            </a:pPr>
            <a:r>
              <a:rPr lang="en-US" sz="3183">
                <a:solidFill>
                  <a:srgbClr val="000000"/>
                </a:solidFill>
                <a:latin typeface="Open Sans"/>
                <a:ea typeface="Open Sans"/>
                <a:cs typeface="Open Sans"/>
                <a:sym typeface="Open Sans"/>
              </a:rPr>
              <a:t>Well-documented codebase.</a:t>
            </a:r>
          </a:p>
          <a:p>
            <a:pPr algn="just">
              <a:lnSpc>
                <a:spcPts val="4737"/>
              </a:lnSpc>
            </a:pPr>
          </a:p>
        </p:txBody>
      </p:sp>
      <p:grpSp>
        <p:nvGrpSpPr>
          <p:cNvPr name="Group 8" id="8"/>
          <p:cNvGrpSpPr/>
          <p:nvPr/>
        </p:nvGrpSpPr>
        <p:grpSpPr>
          <a:xfrm rot="0">
            <a:off x="16969122" y="1028700"/>
            <a:ext cx="3911463" cy="4054870"/>
            <a:chOff x="0" y="0"/>
            <a:chExt cx="812800" cy="842600"/>
          </a:xfrm>
        </p:grpSpPr>
        <p:sp>
          <p:nvSpPr>
            <p:cNvPr name="Freeform 9" id="9"/>
            <p:cNvSpPr/>
            <p:nvPr/>
          </p:nvSpPr>
          <p:spPr>
            <a:xfrm flipH="false" flipV="false" rot="0">
              <a:off x="0" y="0"/>
              <a:ext cx="812800" cy="842600"/>
            </a:xfrm>
            <a:custGeom>
              <a:avLst/>
              <a:gdLst/>
              <a:ahLst/>
              <a:cxnLst/>
              <a:rect r="r" b="b" t="t" l="l"/>
              <a:pathLst>
                <a:path h="842600" w="812800">
                  <a:moveTo>
                    <a:pt x="406400" y="0"/>
                  </a:moveTo>
                  <a:cubicBezTo>
                    <a:pt x="181951" y="0"/>
                    <a:pt x="0" y="188622"/>
                    <a:pt x="0" y="421300"/>
                  </a:cubicBezTo>
                  <a:cubicBezTo>
                    <a:pt x="0" y="653978"/>
                    <a:pt x="181951" y="842600"/>
                    <a:pt x="406400" y="842600"/>
                  </a:cubicBezTo>
                  <a:cubicBezTo>
                    <a:pt x="630849" y="842600"/>
                    <a:pt x="812800" y="653978"/>
                    <a:pt x="812800" y="421300"/>
                  </a:cubicBezTo>
                  <a:cubicBezTo>
                    <a:pt x="812800" y="188622"/>
                    <a:pt x="630849" y="0"/>
                    <a:pt x="406400" y="0"/>
                  </a:cubicBezTo>
                  <a:close/>
                </a:path>
              </a:pathLst>
            </a:custGeom>
            <a:gradFill rotWithShape="true">
              <a:gsLst>
                <a:gs pos="0">
                  <a:srgbClr val="001F65">
                    <a:alpha val="100000"/>
                  </a:srgbClr>
                </a:gs>
                <a:gs pos="100000">
                  <a:srgbClr val="6895FD">
                    <a:alpha val="100000"/>
                  </a:srgbClr>
                </a:gs>
              </a:gsLst>
              <a:lin ang="5400000"/>
            </a:gradFill>
          </p:spPr>
        </p:sp>
        <p:sp>
          <p:nvSpPr>
            <p:cNvPr name="TextBox 10" id="10"/>
            <p:cNvSpPr txBox="true"/>
            <p:nvPr/>
          </p:nvSpPr>
          <p:spPr>
            <a:xfrm>
              <a:off x="76200" y="40894"/>
              <a:ext cx="660400" cy="722712"/>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44759" y="3435195"/>
            <a:ext cx="14841655" cy="2392046"/>
          </a:xfrm>
          <a:prstGeom prst="rect">
            <a:avLst/>
          </a:prstGeom>
        </p:spPr>
        <p:txBody>
          <a:bodyPr anchor="t" rtlCol="false" tIns="0" lIns="0" bIns="0" rIns="0">
            <a:spAutoFit/>
          </a:bodyPr>
          <a:lstStyle/>
          <a:p>
            <a:pPr algn="ctr">
              <a:lnSpc>
                <a:spcPts val="6019"/>
              </a:lnSpc>
              <a:spcBef>
                <a:spcPct val="0"/>
              </a:spcBef>
            </a:pPr>
            <a:r>
              <a:rPr lang="en-US" sz="4299">
                <a:solidFill>
                  <a:srgbClr val="00687A"/>
                </a:solidFill>
                <a:latin typeface="Lilita One"/>
                <a:ea typeface="Lilita One"/>
                <a:cs typeface="Lilita One"/>
                <a:sym typeface="Lilita One"/>
              </a:rPr>
              <a:t>RELIABILTY :                                                                                                       </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The system should have 99.5% uptime annually.</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It shall recover from any system failure within 5 minutes.</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The system should support automatic backups at least once every 24 hours.</a:t>
            </a:r>
          </a:p>
        </p:txBody>
      </p:sp>
      <p:sp>
        <p:nvSpPr>
          <p:cNvPr name="TextBox 12" id="12"/>
          <p:cNvSpPr txBox="true"/>
          <p:nvPr/>
        </p:nvSpPr>
        <p:spPr>
          <a:xfrm rot="0">
            <a:off x="1244759" y="5994400"/>
            <a:ext cx="17043241" cy="3993516"/>
          </a:xfrm>
          <a:prstGeom prst="rect">
            <a:avLst/>
          </a:prstGeom>
        </p:spPr>
        <p:txBody>
          <a:bodyPr anchor="t" rtlCol="false" tIns="0" lIns="0" bIns="0" rIns="0">
            <a:spAutoFit/>
          </a:bodyPr>
          <a:lstStyle/>
          <a:p>
            <a:pPr algn="ctr">
              <a:lnSpc>
                <a:spcPts val="5879"/>
              </a:lnSpc>
              <a:spcBef>
                <a:spcPct val="0"/>
              </a:spcBef>
            </a:pPr>
            <a:r>
              <a:rPr lang="en-US" sz="4199">
                <a:solidFill>
                  <a:srgbClr val="00687A"/>
                </a:solidFill>
                <a:latin typeface="Lilita One"/>
                <a:ea typeface="Lilita One"/>
                <a:cs typeface="Lilita One"/>
                <a:sym typeface="Lilita One"/>
              </a:rPr>
              <a:t>SCALABILITY :                                                                                                                         </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 The system should support horizontal scaling (adding more servers) to handle an increasing number of users and complaints.                                                                                                                                               </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The database should be able to grow to store millions of complaints without significant performance impact.                                                                                                                                                                         </a:t>
            </a:r>
          </a:p>
          <a:p>
            <a:pPr algn="l" marL="669283" indent="-334641" lvl="1">
              <a:lnSpc>
                <a:spcPts val="4339"/>
              </a:lnSpc>
              <a:buFont typeface="Arial"/>
              <a:buChar char="•"/>
            </a:pPr>
            <a:r>
              <a:rPr lang="en-US" sz="3099">
                <a:solidFill>
                  <a:srgbClr val="000000"/>
                </a:solidFill>
                <a:latin typeface="Open Sans"/>
                <a:ea typeface="Open Sans"/>
                <a:cs typeface="Open Sans"/>
                <a:sym typeface="Open Sans"/>
              </a:rPr>
              <a:t>The application architecture should support future integration with other municipal systems or IoT sensors.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2CDFF"/>
        </a:solidFill>
      </p:bgPr>
    </p:bg>
    <p:spTree>
      <p:nvGrpSpPr>
        <p:cNvPr id="1" name=""/>
        <p:cNvGrpSpPr/>
        <p:nvPr/>
      </p:nvGrpSpPr>
      <p:grpSpPr>
        <a:xfrm>
          <a:off x="0" y="0"/>
          <a:ext cx="0" cy="0"/>
          <a:chOff x="0" y="0"/>
          <a:chExt cx="0" cy="0"/>
        </a:xfrm>
      </p:grpSpPr>
      <p:sp>
        <p:nvSpPr>
          <p:cNvPr name="TextBox 2" id="2"/>
          <p:cNvSpPr txBox="true"/>
          <p:nvPr/>
        </p:nvSpPr>
        <p:spPr>
          <a:xfrm rot="0">
            <a:off x="241636" y="1516455"/>
            <a:ext cx="17501824" cy="8057516"/>
          </a:xfrm>
          <a:prstGeom prst="rect">
            <a:avLst/>
          </a:prstGeom>
        </p:spPr>
        <p:txBody>
          <a:bodyPr anchor="t" rtlCol="false" tIns="0" lIns="0" bIns="0" rIns="0">
            <a:spAutoFit/>
          </a:bodyPr>
          <a:lstStyle/>
          <a:p>
            <a:pPr algn="just">
              <a:lnSpc>
                <a:spcPts val="6579"/>
              </a:lnSpc>
            </a:pPr>
            <a:r>
              <a:rPr lang="en-US" sz="4699">
                <a:solidFill>
                  <a:srgbClr val="2C0A71"/>
                </a:solidFill>
                <a:latin typeface="Lilita One"/>
                <a:ea typeface="Lilita One"/>
                <a:cs typeface="Lilita One"/>
                <a:sym typeface="Lilita One"/>
              </a:rPr>
              <a:t>PERFORMANCE :</a:t>
            </a:r>
          </a:p>
          <a:p>
            <a:pPr algn="just" marL="734056" indent="-367028" lvl="1">
              <a:lnSpc>
                <a:spcPts val="4759"/>
              </a:lnSpc>
              <a:buFont typeface="Arial"/>
              <a:buChar char="•"/>
            </a:pPr>
            <a:r>
              <a:rPr lang="en-US" sz="3399">
                <a:solidFill>
                  <a:srgbClr val="11676A"/>
                </a:solidFill>
                <a:latin typeface="League Spartan"/>
                <a:ea typeface="League Spartan"/>
                <a:cs typeface="League Spartan"/>
                <a:sym typeface="League Spartan"/>
              </a:rPr>
              <a:t>Response Time:</a:t>
            </a:r>
          </a:p>
          <a:p>
            <a:pPr algn="just" marL="1468112" indent="-489371" lvl="2">
              <a:lnSpc>
                <a:spcPts val="4759"/>
              </a:lnSpc>
              <a:buFont typeface="Arial"/>
              <a:buChar char="⚬"/>
            </a:pPr>
            <a:r>
              <a:rPr lang="en-US" sz="3399">
                <a:solidFill>
                  <a:srgbClr val="000000"/>
                </a:solidFill>
                <a:latin typeface="Open Sans"/>
                <a:ea typeface="Open Sans"/>
                <a:cs typeface="Open Sans"/>
                <a:sym typeface="Open Sans"/>
              </a:rPr>
              <a:t>The system shall respond to user requests (e.g., complaint submission, status retrieval) within 3 seconds under normal load.</a:t>
            </a:r>
          </a:p>
          <a:p>
            <a:pPr algn="just" marL="734056" indent="-367028" lvl="1">
              <a:lnSpc>
                <a:spcPts val="4759"/>
              </a:lnSpc>
              <a:buFont typeface="Arial"/>
              <a:buChar char="•"/>
            </a:pPr>
            <a:r>
              <a:rPr lang="en-US" sz="3399">
                <a:solidFill>
                  <a:srgbClr val="11676A"/>
                </a:solidFill>
                <a:latin typeface="League Spartan"/>
                <a:ea typeface="League Spartan"/>
                <a:cs typeface="League Spartan"/>
                <a:sym typeface="League Spartan"/>
              </a:rPr>
              <a:t>Throughput:</a:t>
            </a:r>
          </a:p>
          <a:p>
            <a:pPr algn="just" marL="1468112" indent="-489371" lvl="2">
              <a:lnSpc>
                <a:spcPts val="4759"/>
              </a:lnSpc>
              <a:buFont typeface="Arial"/>
              <a:buChar char="⚬"/>
            </a:pPr>
            <a:r>
              <a:rPr lang="en-US" sz="3399">
                <a:solidFill>
                  <a:srgbClr val="000000"/>
                </a:solidFill>
                <a:latin typeface="Open Sans"/>
                <a:ea typeface="Open Sans"/>
                <a:cs typeface="Open Sans"/>
                <a:sym typeface="Open Sans"/>
              </a:rPr>
              <a:t>The system should be able to handle at least 1000 concurrent users without performance degradation.</a:t>
            </a:r>
          </a:p>
          <a:p>
            <a:pPr algn="just" marL="734056" indent="-367028" lvl="1">
              <a:lnSpc>
                <a:spcPts val="4759"/>
              </a:lnSpc>
              <a:buFont typeface="Arial"/>
              <a:buChar char="•"/>
            </a:pPr>
            <a:r>
              <a:rPr lang="en-US" sz="3399">
                <a:solidFill>
                  <a:srgbClr val="11676A"/>
                </a:solidFill>
                <a:latin typeface="League Spartan"/>
                <a:ea typeface="League Spartan"/>
                <a:cs typeface="League Spartan"/>
                <a:sym typeface="League Spartan"/>
              </a:rPr>
              <a:t>Complaint Processing:</a:t>
            </a:r>
          </a:p>
          <a:p>
            <a:pPr algn="just" marL="1468112" indent="-489371" lvl="2">
              <a:lnSpc>
                <a:spcPts val="4759"/>
              </a:lnSpc>
              <a:buFont typeface="Arial"/>
              <a:buChar char="⚬"/>
            </a:pPr>
            <a:r>
              <a:rPr lang="en-US" sz="3399">
                <a:solidFill>
                  <a:srgbClr val="000000"/>
                </a:solidFill>
                <a:latin typeface="Open Sans"/>
                <a:ea typeface="Open Sans"/>
                <a:cs typeface="Open Sans"/>
                <a:sym typeface="Open Sans"/>
              </a:rPr>
              <a:t>Complaints should be logged, assigned, and status updated in real-time.</a:t>
            </a:r>
          </a:p>
          <a:p>
            <a:pPr algn="just" marL="734056" indent="-367028" lvl="1">
              <a:lnSpc>
                <a:spcPts val="4759"/>
              </a:lnSpc>
              <a:buFont typeface="Arial"/>
              <a:buChar char="•"/>
            </a:pPr>
            <a:r>
              <a:rPr lang="en-US" sz="3399">
                <a:solidFill>
                  <a:srgbClr val="11676A"/>
                </a:solidFill>
                <a:latin typeface="League Spartan"/>
                <a:ea typeface="League Spartan"/>
                <a:cs typeface="League Spartan"/>
                <a:sym typeface="League Spartan"/>
              </a:rPr>
              <a:t>Latency:</a:t>
            </a:r>
          </a:p>
          <a:p>
            <a:pPr algn="just" marL="1468112" indent="-489371" lvl="2">
              <a:lnSpc>
                <a:spcPts val="4759"/>
              </a:lnSpc>
              <a:buFont typeface="Arial"/>
              <a:buChar char="⚬"/>
            </a:pPr>
            <a:r>
              <a:rPr lang="en-US" sz="3399">
                <a:solidFill>
                  <a:srgbClr val="000000"/>
                </a:solidFill>
                <a:latin typeface="Open Sans"/>
                <a:ea typeface="Open Sans"/>
                <a:cs typeface="Open Sans"/>
                <a:sym typeface="Open Sans"/>
              </a:rPr>
              <a:t>Notifications (email/SMS) should be delivered within 30 seconds of a status change.</a:t>
            </a:r>
          </a:p>
          <a:p>
            <a:pPr algn="just">
              <a:lnSpc>
                <a:spcPts val="5039"/>
              </a:lnSpc>
            </a:pPr>
          </a:p>
        </p:txBody>
      </p:sp>
      <p:grpSp>
        <p:nvGrpSpPr>
          <p:cNvPr name="Group 3" id="3"/>
          <p:cNvGrpSpPr/>
          <p:nvPr/>
        </p:nvGrpSpPr>
        <p:grpSpPr>
          <a:xfrm rot="0">
            <a:off x="15787729" y="8900757"/>
            <a:ext cx="3911463" cy="4054870"/>
            <a:chOff x="0" y="0"/>
            <a:chExt cx="812800" cy="842600"/>
          </a:xfrm>
        </p:grpSpPr>
        <p:sp>
          <p:nvSpPr>
            <p:cNvPr name="Freeform 4" id="4"/>
            <p:cNvSpPr/>
            <p:nvPr/>
          </p:nvSpPr>
          <p:spPr>
            <a:xfrm flipH="false" flipV="false" rot="0">
              <a:off x="0" y="0"/>
              <a:ext cx="812800" cy="842600"/>
            </a:xfrm>
            <a:custGeom>
              <a:avLst/>
              <a:gdLst/>
              <a:ahLst/>
              <a:cxnLst/>
              <a:rect r="r" b="b" t="t" l="l"/>
              <a:pathLst>
                <a:path h="842600" w="812800">
                  <a:moveTo>
                    <a:pt x="406400" y="0"/>
                  </a:moveTo>
                  <a:cubicBezTo>
                    <a:pt x="181951" y="0"/>
                    <a:pt x="0" y="188622"/>
                    <a:pt x="0" y="421300"/>
                  </a:cubicBezTo>
                  <a:cubicBezTo>
                    <a:pt x="0" y="653978"/>
                    <a:pt x="181951" y="842600"/>
                    <a:pt x="406400" y="842600"/>
                  </a:cubicBezTo>
                  <a:cubicBezTo>
                    <a:pt x="630849" y="842600"/>
                    <a:pt x="812800" y="653978"/>
                    <a:pt x="812800" y="421300"/>
                  </a:cubicBezTo>
                  <a:cubicBezTo>
                    <a:pt x="812800" y="188622"/>
                    <a:pt x="630849" y="0"/>
                    <a:pt x="406400" y="0"/>
                  </a:cubicBezTo>
                  <a:close/>
                </a:path>
              </a:pathLst>
            </a:custGeom>
            <a:solidFill>
              <a:srgbClr val="00273D"/>
            </a:solidFill>
          </p:spPr>
        </p:sp>
        <p:sp>
          <p:nvSpPr>
            <p:cNvPr name="TextBox 5" id="5"/>
            <p:cNvSpPr txBox="true"/>
            <p:nvPr/>
          </p:nvSpPr>
          <p:spPr>
            <a:xfrm>
              <a:off x="76200" y="40894"/>
              <a:ext cx="660400" cy="72271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87729" y="-12134809"/>
            <a:ext cx="3911463" cy="13519743"/>
            <a:chOff x="0" y="0"/>
            <a:chExt cx="812800" cy="2809396"/>
          </a:xfrm>
        </p:grpSpPr>
        <p:sp>
          <p:nvSpPr>
            <p:cNvPr name="Freeform 7" id="7"/>
            <p:cNvSpPr/>
            <p:nvPr/>
          </p:nvSpPr>
          <p:spPr>
            <a:xfrm flipH="false" flipV="false" rot="0">
              <a:off x="0" y="0"/>
              <a:ext cx="812800" cy="2809396"/>
            </a:xfrm>
            <a:custGeom>
              <a:avLst/>
              <a:gdLst/>
              <a:ahLst/>
              <a:cxnLst/>
              <a:rect r="r" b="b" t="t" l="l"/>
              <a:pathLst>
                <a:path h="2809396" w="812800">
                  <a:moveTo>
                    <a:pt x="406400" y="0"/>
                  </a:moveTo>
                  <a:cubicBezTo>
                    <a:pt x="181951" y="0"/>
                    <a:pt x="0" y="628905"/>
                    <a:pt x="0" y="1404698"/>
                  </a:cubicBezTo>
                  <a:cubicBezTo>
                    <a:pt x="0" y="2180491"/>
                    <a:pt x="181951" y="2809396"/>
                    <a:pt x="406400" y="2809396"/>
                  </a:cubicBezTo>
                  <a:cubicBezTo>
                    <a:pt x="630849" y="2809396"/>
                    <a:pt x="812800" y="2180491"/>
                    <a:pt x="812800" y="1404698"/>
                  </a:cubicBezTo>
                  <a:cubicBezTo>
                    <a:pt x="812800" y="628905"/>
                    <a:pt x="630849" y="0"/>
                    <a:pt x="406400" y="0"/>
                  </a:cubicBezTo>
                  <a:close/>
                </a:path>
              </a:pathLst>
            </a:custGeom>
            <a:solidFill>
              <a:srgbClr val="00273D"/>
            </a:solidFill>
          </p:spPr>
        </p:sp>
        <p:sp>
          <p:nvSpPr>
            <p:cNvPr name="TextBox 8" id="8"/>
            <p:cNvSpPr txBox="true"/>
            <p:nvPr/>
          </p:nvSpPr>
          <p:spPr>
            <a:xfrm>
              <a:off x="76200" y="225281"/>
              <a:ext cx="660400" cy="232073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9704038" y="-272986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367167" y="906417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668890" y="940778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704038" y="-30861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DAG0hghHPnI</dc:identifier>
  <dcterms:modified xsi:type="dcterms:W3CDTF">2011-08-01T06:04:30Z</dcterms:modified>
  <cp:revision>1</cp:revision>
  <dc:title>SOFTWARE DEVELOPMENT PRACTICES</dc:title>
</cp:coreProperties>
</file>