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324" r:id="rId4"/>
    <p:sldId id="323" r:id="rId5"/>
    <p:sldId id="292" r:id="rId6"/>
    <p:sldId id="319" r:id="rId7"/>
    <p:sldId id="294" r:id="rId8"/>
    <p:sldId id="330" r:id="rId9"/>
    <p:sldId id="331" r:id="rId10"/>
    <p:sldId id="300" r:id="rId11"/>
    <p:sldId id="332" r:id="rId12"/>
    <p:sldId id="327" r:id="rId13"/>
    <p:sldId id="336" r:id="rId14"/>
    <p:sldId id="337" r:id="rId15"/>
    <p:sldId id="338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-14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4\DAB%20304%20Healthcare%20Analytics\FInal%20Project\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Testing Set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(2)'!$C$8</c:f>
              <c:strCache>
                <c:ptCount val="1"/>
                <c:pt idx="0">
                  <c:v>Accuracy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(2)'!$B$9:$B$13</c:f>
              <c:strCache>
                <c:ptCount val="5"/>
                <c:pt idx="1">
                  <c:v>Neural 
Network</c:v>
                </c:pt>
                <c:pt idx="2">
                  <c:v>Decision 
Tree</c:v>
                </c:pt>
                <c:pt idx="3">
                  <c:v>Random
Forest </c:v>
                </c:pt>
                <c:pt idx="4">
                  <c:v>Logistic 
Regression</c:v>
                </c:pt>
              </c:strCache>
            </c:strRef>
          </c:cat>
          <c:val>
            <c:numRef>
              <c:f>'Sheet1 (2)'!$C$9:$C$13</c:f>
              <c:numCache>
                <c:formatCode>0.00%</c:formatCode>
                <c:ptCount val="5"/>
                <c:pt idx="1">
                  <c:v>0.87590000000000001</c:v>
                </c:pt>
                <c:pt idx="2">
                  <c:v>0.93430000000000002</c:v>
                </c:pt>
                <c:pt idx="3">
                  <c:v>0.94889999999999997</c:v>
                </c:pt>
                <c:pt idx="4" formatCode="0%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F5-4611-9C13-6BD88DFDD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48064"/>
        <c:axId val="104749504"/>
      </c:lineChart>
      <c:catAx>
        <c:axId val="1047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4749504"/>
        <c:crosses val="autoZero"/>
        <c:auto val="1"/>
        <c:lblAlgn val="ctr"/>
        <c:lblOffset val="100"/>
        <c:noMultiLvlLbl val="0"/>
      </c:catAx>
      <c:valAx>
        <c:axId val="10474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4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BA8FB-A6AF-49E7-872A-42EEEAD249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B16D70-7C84-4397-AB22-04D84BA8989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Global </a:t>
          </a: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Challenge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75EFA-F054-47DD-AFF6-AF844FC3E3FB}" type="parTrans" cxnId="{DF4CDF55-2BC9-460D-B1FB-3269128FF9BC}">
      <dgm:prSet/>
      <dgm:spPr/>
      <dgm:t>
        <a:bodyPr/>
        <a:lstStyle/>
        <a:p>
          <a:pPr algn="ctr"/>
          <a:endParaRPr lang="en-US"/>
        </a:p>
      </dgm:t>
    </dgm:pt>
    <dgm:pt modelId="{5A3FC9BD-53F8-4112-A007-1E49D6A2BCE6}" type="sibTrans" cxnId="{DF4CDF55-2BC9-460D-B1FB-3269128FF9BC}">
      <dgm:prSet/>
      <dgm:spPr/>
      <dgm:t>
        <a:bodyPr/>
        <a:lstStyle/>
        <a:p>
          <a:endParaRPr lang="en-US"/>
        </a:p>
      </dgm:t>
    </dgm:pt>
    <dgm:pt modelId="{5E488169-8C5E-4911-BB5D-CBC26897E25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Machine Learning Solution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676531-AB18-42AF-BCF8-FA944ACA49EB}" type="parTrans" cxnId="{FB37DFAB-6EF0-48CE-87BD-073B971081D8}">
      <dgm:prSet/>
      <dgm:spPr/>
      <dgm:t>
        <a:bodyPr/>
        <a:lstStyle/>
        <a:p>
          <a:pPr algn="ctr"/>
          <a:endParaRPr lang="en-US"/>
        </a:p>
      </dgm:t>
    </dgm:pt>
    <dgm:pt modelId="{2AD93071-CB32-42A1-93B3-76D342420BAD}" type="sibTrans" cxnId="{FB37DFAB-6EF0-48CE-87BD-073B971081D8}">
      <dgm:prSet/>
      <dgm:spPr/>
      <dgm:t>
        <a:bodyPr/>
        <a:lstStyle/>
        <a:p>
          <a:endParaRPr lang="en-US"/>
        </a:p>
      </dgm:t>
    </dgm:pt>
    <dgm:pt modelId="{56FBA91E-CE80-48EC-944D-BCD9DAFC19B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Data-Driven Predictions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3D10E2-1029-4E29-90CD-C377359527F6}" type="parTrans" cxnId="{8851597D-3435-4683-8BBD-7E75567BEDF9}">
      <dgm:prSet/>
      <dgm:spPr/>
      <dgm:t>
        <a:bodyPr/>
        <a:lstStyle/>
        <a:p>
          <a:pPr algn="ctr"/>
          <a:endParaRPr lang="en-US"/>
        </a:p>
      </dgm:t>
    </dgm:pt>
    <dgm:pt modelId="{EDDDC338-28FB-4E5D-9749-70E8DE775A11}" type="sibTrans" cxnId="{8851597D-3435-4683-8BBD-7E75567BEDF9}">
      <dgm:prSet/>
      <dgm:spPr/>
      <dgm:t>
        <a:bodyPr/>
        <a:lstStyle/>
        <a:p>
          <a:endParaRPr lang="en-US"/>
        </a:p>
      </dgm:t>
    </dgm:pt>
    <dgm:pt modelId="{22991EFB-3BDF-41AA-9295-CB8B8C03A4C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Advancing Diagnostics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C77229-98C5-4D73-B759-24573A67104A}" type="parTrans" cxnId="{11A66DB1-333E-49FE-9758-78C7BAC6D2F9}">
      <dgm:prSet/>
      <dgm:spPr/>
      <dgm:t>
        <a:bodyPr/>
        <a:lstStyle/>
        <a:p>
          <a:pPr algn="ctr"/>
          <a:endParaRPr lang="en-US"/>
        </a:p>
      </dgm:t>
    </dgm:pt>
    <dgm:pt modelId="{A638FBA2-D2CC-4A74-9749-66CF91029F5C}" type="sibTrans" cxnId="{11A66DB1-333E-49FE-9758-78C7BAC6D2F9}">
      <dgm:prSet/>
      <dgm:spPr/>
      <dgm:t>
        <a:bodyPr/>
        <a:lstStyle/>
        <a:p>
          <a:endParaRPr lang="en-US"/>
        </a:p>
      </dgm:t>
    </dgm:pt>
    <dgm:pt modelId="{EE0A6923-5958-4E96-A0CA-A6247A628EA3}" type="pres">
      <dgm:prSet presAssocID="{FB0BA8FB-A6AF-49E7-872A-42EEEAD249EE}" presName="root" presStyleCnt="0">
        <dgm:presLayoutVars>
          <dgm:dir/>
          <dgm:resizeHandles val="exact"/>
        </dgm:presLayoutVars>
      </dgm:prSet>
      <dgm:spPr/>
    </dgm:pt>
    <dgm:pt modelId="{C5FA0595-BBF6-4195-A786-662ACA195511}" type="pres">
      <dgm:prSet presAssocID="{26B16D70-7C84-4397-AB22-04D84BA8989D}" presName="compNode" presStyleCnt="0"/>
      <dgm:spPr/>
    </dgm:pt>
    <dgm:pt modelId="{6ABF3756-F397-45F0-B8AC-887DF8F34F98}" type="pres">
      <dgm:prSet presAssocID="{26B16D70-7C84-4397-AB22-04D84BA898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7DC0717-4A4C-45C1-89AA-A1DADF910C94}" type="pres">
      <dgm:prSet presAssocID="{26B16D70-7C84-4397-AB22-04D84BA8989D}" presName="spaceRect" presStyleCnt="0"/>
      <dgm:spPr/>
    </dgm:pt>
    <dgm:pt modelId="{627E9269-9BA6-4D1B-962C-F34D5324FE08}" type="pres">
      <dgm:prSet presAssocID="{26B16D70-7C84-4397-AB22-04D84BA8989D}" presName="textRect" presStyleLbl="revTx" presStyleIdx="0" presStyleCnt="4">
        <dgm:presLayoutVars>
          <dgm:chMax val="1"/>
          <dgm:chPref val="1"/>
        </dgm:presLayoutVars>
      </dgm:prSet>
      <dgm:spPr/>
    </dgm:pt>
    <dgm:pt modelId="{0FB06192-16AD-4D69-A1C8-52D196348BCB}" type="pres">
      <dgm:prSet presAssocID="{5A3FC9BD-53F8-4112-A007-1E49D6A2BCE6}" presName="sibTrans" presStyleCnt="0"/>
      <dgm:spPr/>
    </dgm:pt>
    <dgm:pt modelId="{7E375325-1AD8-4C75-9142-7D2F7463D58D}" type="pres">
      <dgm:prSet presAssocID="{5E488169-8C5E-4911-BB5D-CBC26897E251}" presName="compNode" presStyleCnt="0"/>
      <dgm:spPr/>
    </dgm:pt>
    <dgm:pt modelId="{7E9D65BF-1B1F-44CD-8E99-014F7EEED147}" type="pres">
      <dgm:prSet presAssocID="{5E488169-8C5E-4911-BB5D-CBC26897E2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BB4054E-A74F-41B8-A1FB-AC345C4906E1}" type="pres">
      <dgm:prSet presAssocID="{5E488169-8C5E-4911-BB5D-CBC26897E251}" presName="spaceRect" presStyleCnt="0"/>
      <dgm:spPr/>
    </dgm:pt>
    <dgm:pt modelId="{CFA649C7-75CB-44B9-8B4C-EB877760F480}" type="pres">
      <dgm:prSet presAssocID="{5E488169-8C5E-4911-BB5D-CBC26897E251}" presName="textRect" presStyleLbl="revTx" presStyleIdx="1" presStyleCnt="4">
        <dgm:presLayoutVars>
          <dgm:chMax val="1"/>
          <dgm:chPref val="1"/>
        </dgm:presLayoutVars>
      </dgm:prSet>
      <dgm:spPr/>
    </dgm:pt>
    <dgm:pt modelId="{B646D564-B112-4CF4-B636-925413D130CB}" type="pres">
      <dgm:prSet presAssocID="{2AD93071-CB32-42A1-93B3-76D342420BAD}" presName="sibTrans" presStyleCnt="0"/>
      <dgm:spPr/>
    </dgm:pt>
    <dgm:pt modelId="{D69BE2AA-8AE8-49C7-A5D3-3674FBD27B93}" type="pres">
      <dgm:prSet presAssocID="{56FBA91E-CE80-48EC-944D-BCD9DAFC19B6}" presName="compNode" presStyleCnt="0"/>
      <dgm:spPr/>
    </dgm:pt>
    <dgm:pt modelId="{EC5CD6B8-5C4E-4D2D-9D48-082A753029DB}" type="pres">
      <dgm:prSet presAssocID="{56FBA91E-CE80-48EC-944D-BCD9DAFC19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ABA4B4-5F87-4B2E-9404-6818E3EA40A1}" type="pres">
      <dgm:prSet presAssocID="{56FBA91E-CE80-48EC-944D-BCD9DAFC19B6}" presName="spaceRect" presStyleCnt="0"/>
      <dgm:spPr/>
    </dgm:pt>
    <dgm:pt modelId="{FF7E047E-43DC-4901-9AAE-312A2B911F2D}" type="pres">
      <dgm:prSet presAssocID="{56FBA91E-CE80-48EC-944D-BCD9DAFC19B6}" presName="textRect" presStyleLbl="revTx" presStyleIdx="2" presStyleCnt="4">
        <dgm:presLayoutVars>
          <dgm:chMax val="1"/>
          <dgm:chPref val="1"/>
        </dgm:presLayoutVars>
      </dgm:prSet>
      <dgm:spPr/>
    </dgm:pt>
    <dgm:pt modelId="{8011886A-1503-41D4-B974-F6B72E1588A9}" type="pres">
      <dgm:prSet presAssocID="{EDDDC338-28FB-4E5D-9749-70E8DE775A11}" presName="sibTrans" presStyleCnt="0"/>
      <dgm:spPr/>
    </dgm:pt>
    <dgm:pt modelId="{EDF148B2-F7D9-4571-8C68-A201F1601304}" type="pres">
      <dgm:prSet presAssocID="{22991EFB-3BDF-41AA-9295-CB8B8C03A4CA}" presName="compNode" presStyleCnt="0"/>
      <dgm:spPr/>
    </dgm:pt>
    <dgm:pt modelId="{B6FE8EBB-54DD-4448-A640-03CC5B940FE5}" type="pres">
      <dgm:prSet presAssocID="{22991EFB-3BDF-41AA-9295-CB8B8C03A4CA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8B64B03-0522-436E-B2A8-D3D007649649}" type="pres">
      <dgm:prSet presAssocID="{22991EFB-3BDF-41AA-9295-CB8B8C03A4CA}" presName="spaceRect" presStyleCnt="0"/>
      <dgm:spPr/>
    </dgm:pt>
    <dgm:pt modelId="{4B4AE7B0-FFCF-438F-8178-5676E20761E5}" type="pres">
      <dgm:prSet presAssocID="{22991EFB-3BDF-41AA-9295-CB8B8C03A4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73DB02-1C0E-422E-9F32-BF2EB931022F}" type="presOf" srcId="{5E488169-8C5E-4911-BB5D-CBC26897E251}" destId="{CFA649C7-75CB-44B9-8B4C-EB877760F480}" srcOrd="0" destOrd="0" presId="urn:microsoft.com/office/officeart/2018/2/layout/IconLabelList"/>
    <dgm:cxn modelId="{A5D8A542-6E66-4580-8112-16BD198112CA}" type="presOf" srcId="{56FBA91E-CE80-48EC-944D-BCD9DAFC19B6}" destId="{FF7E047E-43DC-4901-9AAE-312A2B911F2D}" srcOrd="0" destOrd="0" presId="urn:microsoft.com/office/officeart/2018/2/layout/IconLabelList"/>
    <dgm:cxn modelId="{DF4CDF55-2BC9-460D-B1FB-3269128FF9BC}" srcId="{FB0BA8FB-A6AF-49E7-872A-42EEEAD249EE}" destId="{26B16D70-7C84-4397-AB22-04D84BA8989D}" srcOrd="0" destOrd="0" parTransId="{CFF75EFA-F054-47DD-AFF6-AF844FC3E3FB}" sibTransId="{5A3FC9BD-53F8-4112-A007-1E49D6A2BCE6}"/>
    <dgm:cxn modelId="{8851597D-3435-4683-8BBD-7E75567BEDF9}" srcId="{FB0BA8FB-A6AF-49E7-872A-42EEEAD249EE}" destId="{56FBA91E-CE80-48EC-944D-BCD9DAFC19B6}" srcOrd="2" destOrd="0" parTransId="{473D10E2-1029-4E29-90CD-C377359527F6}" sibTransId="{EDDDC338-28FB-4E5D-9749-70E8DE775A11}"/>
    <dgm:cxn modelId="{3DA6C3A1-5B85-4112-A041-AA42990B28F1}" type="presOf" srcId="{FB0BA8FB-A6AF-49E7-872A-42EEEAD249EE}" destId="{EE0A6923-5958-4E96-A0CA-A6247A628EA3}" srcOrd="0" destOrd="0" presId="urn:microsoft.com/office/officeart/2018/2/layout/IconLabelList"/>
    <dgm:cxn modelId="{FB37DFAB-6EF0-48CE-87BD-073B971081D8}" srcId="{FB0BA8FB-A6AF-49E7-872A-42EEEAD249EE}" destId="{5E488169-8C5E-4911-BB5D-CBC26897E251}" srcOrd="1" destOrd="0" parTransId="{EE676531-AB18-42AF-BCF8-FA944ACA49EB}" sibTransId="{2AD93071-CB32-42A1-93B3-76D342420BAD}"/>
    <dgm:cxn modelId="{11A66DB1-333E-49FE-9758-78C7BAC6D2F9}" srcId="{FB0BA8FB-A6AF-49E7-872A-42EEEAD249EE}" destId="{22991EFB-3BDF-41AA-9295-CB8B8C03A4CA}" srcOrd="3" destOrd="0" parTransId="{E6C77229-98C5-4D73-B759-24573A67104A}" sibTransId="{A638FBA2-D2CC-4A74-9749-66CF91029F5C}"/>
    <dgm:cxn modelId="{4BD565D6-A627-4C60-930C-152F69FE8C3F}" type="presOf" srcId="{26B16D70-7C84-4397-AB22-04D84BA8989D}" destId="{627E9269-9BA6-4D1B-962C-F34D5324FE08}" srcOrd="0" destOrd="0" presId="urn:microsoft.com/office/officeart/2018/2/layout/IconLabelList"/>
    <dgm:cxn modelId="{279527E3-EA82-4564-8166-22475BC600AC}" type="presOf" srcId="{22991EFB-3BDF-41AA-9295-CB8B8C03A4CA}" destId="{4B4AE7B0-FFCF-438F-8178-5676E20761E5}" srcOrd="0" destOrd="0" presId="urn:microsoft.com/office/officeart/2018/2/layout/IconLabelList"/>
    <dgm:cxn modelId="{CE8122FE-B65D-4C2C-8CC8-0052A0C91BDC}" type="presParOf" srcId="{EE0A6923-5958-4E96-A0CA-A6247A628EA3}" destId="{C5FA0595-BBF6-4195-A786-662ACA195511}" srcOrd="0" destOrd="0" presId="urn:microsoft.com/office/officeart/2018/2/layout/IconLabelList"/>
    <dgm:cxn modelId="{24257E9C-2F32-46DC-924C-A333CB214285}" type="presParOf" srcId="{C5FA0595-BBF6-4195-A786-662ACA195511}" destId="{6ABF3756-F397-45F0-B8AC-887DF8F34F98}" srcOrd="0" destOrd="0" presId="urn:microsoft.com/office/officeart/2018/2/layout/IconLabelList"/>
    <dgm:cxn modelId="{FB793397-4C7A-4BED-8CC8-064734D1549D}" type="presParOf" srcId="{C5FA0595-BBF6-4195-A786-662ACA195511}" destId="{27DC0717-4A4C-45C1-89AA-A1DADF910C94}" srcOrd="1" destOrd="0" presId="urn:microsoft.com/office/officeart/2018/2/layout/IconLabelList"/>
    <dgm:cxn modelId="{18A60B7E-F6B7-4214-B4B6-1130B8CBCA66}" type="presParOf" srcId="{C5FA0595-BBF6-4195-A786-662ACA195511}" destId="{627E9269-9BA6-4D1B-962C-F34D5324FE08}" srcOrd="2" destOrd="0" presId="urn:microsoft.com/office/officeart/2018/2/layout/IconLabelList"/>
    <dgm:cxn modelId="{F08F378B-D257-46C5-AC0A-9A9C50FF763C}" type="presParOf" srcId="{EE0A6923-5958-4E96-A0CA-A6247A628EA3}" destId="{0FB06192-16AD-4D69-A1C8-52D196348BCB}" srcOrd="1" destOrd="0" presId="urn:microsoft.com/office/officeart/2018/2/layout/IconLabelList"/>
    <dgm:cxn modelId="{0223D55D-A770-4065-90B3-9E1BF3B7E6F0}" type="presParOf" srcId="{EE0A6923-5958-4E96-A0CA-A6247A628EA3}" destId="{7E375325-1AD8-4C75-9142-7D2F7463D58D}" srcOrd="2" destOrd="0" presId="urn:microsoft.com/office/officeart/2018/2/layout/IconLabelList"/>
    <dgm:cxn modelId="{6CC1A17C-C09D-4D16-B1E7-F7059AB68AC2}" type="presParOf" srcId="{7E375325-1AD8-4C75-9142-7D2F7463D58D}" destId="{7E9D65BF-1B1F-44CD-8E99-014F7EEED147}" srcOrd="0" destOrd="0" presId="urn:microsoft.com/office/officeart/2018/2/layout/IconLabelList"/>
    <dgm:cxn modelId="{D3FD7ADB-A668-45E0-A21F-44AE9AEF4899}" type="presParOf" srcId="{7E375325-1AD8-4C75-9142-7D2F7463D58D}" destId="{7BB4054E-A74F-41B8-A1FB-AC345C4906E1}" srcOrd="1" destOrd="0" presId="urn:microsoft.com/office/officeart/2018/2/layout/IconLabelList"/>
    <dgm:cxn modelId="{92F49BAA-8DB2-4221-BBD4-E9DF5542C52D}" type="presParOf" srcId="{7E375325-1AD8-4C75-9142-7D2F7463D58D}" destId="{CFA649C7-75CB-44B9-8B4C-EB877760F480}" srcOrd="2" destOrd="0" presId="urn:microsoft.com/office/officeart/2018/2/layout/IconLabelList"/>
    <dgm:cxn modelId="{B1CEFFAA-EBF2-453F-979B-1E42884C518F}" type="presParOf" srcId="{EE0A6923-5958-4E96-A0CA-A6247A628EA3}" destId="{B646D564-B112-4CF4-B636-925413D130CB}" srcOrd="3" destOrd="0" presId="urn:microsoft.com/office/officeart/2018/2/layout/IconLabelList"/>
    <dgm:cxn modelId="{9844FB45-5660-4A09-9352-21B9CBD2372A}" type="presParOf" srcId="{EE0A6923-5958-4E96-A0CA-A6247A628EA3}" destId="{D69BE2AA-8AE8-49C7-A5D3-3674FBD27B93}" srcOrd="4" destOrd="0" presId="urn:microsoft.com/office/officeart/2018/2/layout/IconLabelList"/>
    <dgm:cxn modelId="{41AF7053-C6B3-4348-A16B-099856D8DE73}" type="presParOf" srcId="{D69BE2AA-8AE8-49C7-A5D3-3674FBD27B93}" destId="{EC5CD6B8-5C4E-4D2D-9D48-082A753029DB}" srcOrd="0" destOrd="0" presId="urn:microsoft.com/office/officeart/2018/2/layout/IconLabelList"/>
    <dgm:cxn modelId="{8A8601D3-13C1-41ED-A3AB-2D7E109502E2}" type="presParOf" srcId="{D69BE2AA-8AE8-49C7-A5D3-3674FBD27B93}" destId="{32ABA4B4-5F87-4B2E-9404-6818E3EA40A1}" srcOrd="1" destOrd="0" presId="urn:microsoft.com/office/officeart/2018/2/layout/IconLabelList"/>
    <dgm:cxn modelId="{4868B67B-CD63-4CB8-AA75-6C0E0A8E3EA7}" type="presParOf" srcId="{D69BE2AA-8AE8-49C7-A5D3-3674FBD27B93}" destId="{FF7E047E-43DC-4901-9AAE-312A2B911F2D}" srcOrd="2" destOrd="0" presId="urn:microsoft.com/office/officeart/2018/2/layout/IconLabelList"/>
    <dgm:cxn modelId="{5CB71A4F-9793-48FE-AA7A-79194DC8D5EB}" type="presParOf" srcId="{EE0A6923-5958-4E96-A0CA-A6247A628EA3}" destId="{8011886A-1503-41D4-B974-F6B72E1588A9}" srcOrd="5" destOrd="0" presId="urn:microsoft.com/office/officeart/2018/2/layout/IconLabelList"/>
    <dgm:cxn modelId="{2884E687-9488-49CC-9424-FE57BD4FF677}" type="presParOf" srcId="{EE0A6923-5958-4E96-A0CA-A6247A628EA3}" destId="{EDF148B2-F7D9-4571-8C68-A201F1601304}" srcOrd="6" destOrd="0" presId="urn:microsoft.com/office/officeart/2018/2/layout/IconLabelList"/>
    <dgm:cxn modelId="{D384A0DC-C59C-4AAC-85D8-EDBB4BC43871}" type="presParOf" srcId="{EDF148B2-F7D9-4571-8C68-A201F1601304}" destId="{B6FE8EBB-54DD-4448-A640-03CC5B940FE5}" srcOrd="0" destOrd="0" presId="urn:microsoft.com/office/officeart/2018/2/layout/IconLabelList"/>
    <dgm:cxn modelId="{B9A82383-36C3-45E2-8ED0-0662B2D9B64A}" type="presParOf" srcId="{EDF148B2-F7D9-4571-8C68-A201F1601304}" destId="{48B64B03-0522-436E-B2A8-D3D007649649}" srcOrd="1" destOrd="0" presId="urn:microsoft.com/office/officeart/2018/2/layout/IconLabelList"/>
    <dgm:cxn modelId="{C0FFA878-83CF-4A1F-8619-F70DF812BCA3}" type="presParOf" srcId="{EDF148B2-F7D9-4571-8C68-A201F1601304}" destId="{4B4AE7B0-FFCF-438F-8178-5676E20761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137AA-4120-43DD-A531-B8B164E272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D710AA-DF16-4DA6-9CB7-D12580637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Develop</a:t>
          </a:r>
        </a:p>
      </dgm:t>
    </dgm:pt>
    <dgm:pt modelId="{C3E81DA2-717A-4E05-81FF-0903CD8C9480}" type="parTrans" cxnId="{1AC450B1-0260-41C2-BC7E-77F5533498C0}">
      <dgm:prSet/>
      <dgm:spPr/>
      <dgm:t>
        <a:bodyPr/>
        <a:lstStyle/>
        <a:p>
          <a:endParaRPr lang="en-US"/>
        </a:p>
      </dgm:t>
    </dgm:pt>
    <dgm:pt modelId="{85B80B44-5B7C-43C5-9694-984D389BDE23}" type="sibTrans" cxnId="{1AC450B1-0260-41C2-BC7E-77F5533498C0}">
      <dgm:prSet/>
      <dgm:spPr/>
      <dgm:t>
        <a:bodyPr/>
        <a:lstStyle/>
        <a:p>
          <a:endParaRPr lang="en-US"/>
        </a:p>
      </dgm:t>
    </dgm:pt>
    <dgm:pt modelId="{D4F488A8-A89A-48B5-B216-90A0946B8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Create a machine learning algorithm to discern benign from malignant breast tumors.</a:t>
          </a:r>
        </a:p>
      </dgm:t>
    </dgm:pt>
    <dgm:pt modelId="{B2A50573-8662-4A56-A52B-EA7C824A932E}" type="parTrans" cxnId="{88C19E1A-6A46-4252-BB45-5EC444FBB601}">
      <dgm:prSet/>
      <dgm:spPr/>
      <dgm:t>
        <a:bodyPr/>
        <a:lstStyle/>
        <a:p>
          <a:endParaRPr lang="en-US"/>
        </a:p>
      </dgm:t>
    </dgm:pt>
    <dgm:pt modelId="{D2500B9F-C6FF-4DD0-8D85-A31830300FE8}" type="sibTrans" cxnId="{88C19E1A-6A46-4252-BB45-5EC444FBB601}">
      <dgm:prSet/>
      <dgm:spPr/>
      <dgm:t>
        <a:bodyPr/>
        <a:lstStyle/>
        <a:p>
          <a:endParaRPr lang="en-US"/>
        </a:p>
      </dgm:t>
    </dgm:pt>
    <dgm:pt modelId="{47188763-18DD-4156-B336-4AF7207AB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Analyze</a:t>
          </a:r>
        </a:p>
      </dgm:t>
    </dgm:pt>
    <dgm:pt modelId="{568F951E-96B8-40A1-B204-9DA5A7CFE177}" type="parTrans" cxnId="{5E47EE45-AD30-47E1-A1B2-4544F23DE6A3}">
      <dgm:prSet/>
      <dgm:spPr/>
      <dgm:t>
        <a:bodyPr/>
        <a:lstStyle/>
        <a:p>
          <a:endParaRPr lang="en-US"/>
        </a:p>
      </dgm:t>
    </dgm:pt>
    <dgm:pt modelId="{B7BE80F4-31B0-4117-8479-85142B62486F}" type="sibTrans" cxnId="{5E47EE45-AD30-47E1-A1B2-4544F23DE6A3}">
      <dgm:prSet/>
      <dgm:spPr/>
      <dgm:t>
        <a:bodyPr/>
        <a:lstStyle/>
        <a:p>
          <a:endParaRPr lang="en-US"/>
        </a:p>
      </dgm:t>
    </dgm:pt>
    <dgm:pt modelId="{8E4ECE69-B2D4-4D05-99EA-1290E90343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Examine how each characteristic influences the prediction, identifying key diagnostic factors.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A5A398-8A7C-4F5C-BE87-9975F81B967E}" type="parTrans" cxnId="{C528B4CD-AF68-4555-8F76-D2A181EAFBD3}">
      <dgm:prSet/>
      <dgm:spPr/>
      <dgm:t>
        <a:bodyPr/>
        <a:lstStyle/>
        <a:p>
          <a:endParaRPr lang="en-US"/>
        </a:p>
      </dgm:t>
    </dgm:pt>
    <dgm:pt modelId="{967A209C-C29C-44FB-BD67-EE2F03905463}" type="sibTrans" cxnId="{C528B4CD-AF68-4555-8F76-D2A181EAFBD3}">
      <dgm:prSet/>
      <dgm:spPr/>
      <dgm:t>
        <a:bodyPr/>
        <a:lstStyle/>
        <a:p>
          <a:endParaRPr lang="en-US"/>
        </a:p>
      </dgm:t>
    </dgm:pt>
    <dgm:pt modelId="{FFFE0C71-2C9B-46BB-864F-3393701FC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Employ</a:t>
          </a:r>
        </a:p>
      </dgm:t>
    </dgm:pt>
    <dgm:pt modelId="{01419869-D400-49FF-93A4-904714F91D3E}" type="parTrans" cxnId="{C3017381-AD31-4EC5-A66D-F29E37D758AD}">
      <dgm:prSet/>
      <dgm:spPr/>
      <dgm:t>
        <a:bodyPr/>
        <a:lstStyle/>
        <a:p>
          <a:endParaRPr lang="en-US"/>
        </a:p>
      </dgm:t>
    </dgm:pt>
    <dgm:pt modelId="{F748688B-A5D5-4D0E-A593-D57E2E7D0FDF}" type="sibTrans" cxnId="{C3017381-AD31-4EC5-A66D-F29E37D758AD}">
      <dgm:prSet/>
      <dgm:spPr/>
      <dgm:t>
        <a:bodyPr/>
        <a:lstStyle/>
        <a:p>
          <a:endParaRPr lang="en-US"/>
        </a:p>
      </dgm:t>
    </dgm:pt>
    <dgm:pt modelId="{20342BB8-799C-4D67-9E74-D8B9A15747A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>
              <a:latin typeface="Arial" panose="020B0604020202020204" pitchFamily="34" charset="0"/>
              <a:cs typeface="Arial" panose="020B0604020202020204" pitchFamily="34" charset="0"/>
            </a:rPr>
            <a:t>Utilize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robust metrics to rigorously evaluate and confirm the model’s accuracy.</a:t>
          </a:r>
        </a:p>
      </dgm:t>
    </dgm:pt>
    <dgm:pt modelId="{DED24B8C-C6BA-4F44-B458-261AC9AC2BF3}" type="parTrans" cxnId="{AB54EE02-2932-4916-919F-210118AC4A34}">
      <dgm:prSet/>
      <dgm:spPr/>
      <dgm:t>
        <a:bodyPr/>
        <a:lstStyle/>
        <a:p>
          <a:endParaRPr lang="en-US"/>
        </a:p>
      </dgm:t>
    </dgm:pt>
    <dgm:pt modelId="{F91ED607-03F7-4EDD-8C10-F7ED60F0537D}" type="sibTrans" cxnId="{AB54EE02-2932-4916-919F-210118AC4A34}">
      <dgm:prSet/>
      <dgm:spPr/>
      <dgm:t>
        <a:bodyPr/>
        <a:lstStyle/>
        <a:p>
          <a:endParaRPr lang="en-US"/>
        </a:p>
      </dgm:t>
    </dgm:pt>
    <dgm:pt modelId="{D7A38E96-57F3-470E-8B6D-A20BAB15D3D1}" type="pres">
      <dgm:prSet presAssocID="{B19137AA-4120-43DD-A531-B8B164E272F9}" presName="root" presStyleCnt="0">
        <dgm:presLayoutVars>
          <dgm:dir/>
          <dgm:resizeHandles val="exact"/>
        </dgm:presLayoutVars>
      </dgm:prSet>
      <dgm:spPr/>
    </dgm:pt>
    <dgm:pt modelId="{D7B62E4F-CCA2-4664-A735-EDABA57D65EF}" type="pres">
      <dgm:prSet presAssocID="{78D710AA-DF16-4DA6-9CB7-D12580637CFF}" presName="compNode" presStyleCnt="0"/>
      <dgm:spPr/>
    </dgm:pt>
    <dgm:pt modelId="{2E704D54-4B51-428F-A355-40CC868EFDA6}" type="pres">
      <dgm:prSet presAssocID="{78D710AA-DF16-4DA6-9CB7-D12580637CFF}" presName="bgRect" presStyleLbl="bgShp" presStyleIdx="0" presStyleCnt="3"/>
      <dgm:spPr/>
    </dgm:pt>
    <dgm:pt modelId="{0B8A6BB4-E095-41ED-8D3D-7CB8DFF34FC6}" type="pres">
      <dgm:prSet presAssocID="{78D710AA-DF16-4DA6-9CB7-D12580637C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ACBDF84-4103-4167-B0EA-DB6F17303EB9}" type="pres">
      <dgm:prSet presAssocID="{78D710AA-DF16-4DA6-9CB7-D12580637CFF}" presName="spaceRect" presStyleCnt="0"/>
      <dgm:spPr/>
    </dgm:pt>
    <dgm:pt modelId="{90E56B7F-0C47-403C-848F-F3E0C7B9B376}" type="pres">
      <dgm:prSet presAssocID="{78D710AA-DF16-4DA6-9CB7-D12580637CFF}" presName="parTx" presStyleLbl="revTx" presStyleIdx="0" presStyleCnt="6">
        <dgm:presLayoutVars>
          <dgm:chMax val="0"/>
          <dgm:chPref val="0"/>
        </dgm:presLayoutVars>
      </dgm:prSet>
      <dgm:spPr/>
    </dgm:pt>
    <dgm:pt modelId="{8076AA9E-0E42-40AC-943C-11ADCF614E45}" type="pres">
      <dgm:prSet presAssocID="{78D710AA-DF16-4DA6-9CB7-D12580637CFF}" presName="desTx" presStyleLbl="revTx" presStyleIdx="1" presStyleCnt="6">
        <dgm:presLayoutVars/>
      </dgm:prSet>
      <dgm:spPr/>
    </dgm:pt>
    <dgm:pt modelId="{FD504C3C-81DF-4DD2-B727-54BA57A77424}" type="pres">
      <dgm:prSet presAssocID="{85B80B44-5B7C-43C5-9694-984D389BDE23}" presName="sibTrans" presStyleCnt="0"/>
      <dgm:spPr/>
    </dgm:pt>
    <dgm:pt modelId="{24234DA7-5909-4F86-AD26-58495551AF30}" type="pres">
      <dgm:prSet presAssocID="{47188763-18DD-4156-B336-4AF7207AB23C}" presName="compNode" presStyleCnt="0"/>
      <dgm:spPr/>
    </dgm:pt>
    <dgm:pt modelId="{5DF3CC1F-E91B-4342-9D7C-2C5264075851}" type="pres">
      <dgm:prSet presAssocID="{47188763-18DD-4156-B336-4AF7207AB23C}" presName="bgRect" presStyleLbl="bgShp" presStyleIdx="1" presStyleCnt="3"/>
      <dgm:spPr/>
    </dgm:pt>
    <dgm:pt modelId="{7D980306-B307-47AA-8E90-D659C784490F}" type="pres">
      <dgm:prSet presAssocID="{47188763-18DD-4156-B336-4AF7207AB2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44CFC32-1EBC-42CD-8FC8-A27EA205D873}" type="pres">
      <dgm:prSet presAssocID="{47188763-18DD-4156-B336-4AF7207AB23C}" presName="spaceRect" presStyleCnt="0"/>
      <dgm:spPr/>
    </dgm:pt>
    <dgm:pt modelId="{3A610C72-2369-4347-937E-9752E943A857}" type="pres">
      <dgm:prSet presAssocID="{47188763-18DD-4156-B336-4AF7207AB23C}" presName="parTx" presStyleLbl="revTx" presStyleIdx="2" presStyleCnt="6">
        <dgm:presLayoutVars>
          <dgm:chMax val="0"/>
          <dgm:chPref val="0"/>
        </dgm:presLayoutVars>
      </dgm:prSet>
      <dgm:spPr/>
    </dgm:pt>
    <dgm:pt modelId="{612DFABE-A481-47C7-9168-9056CD9EEC00}" type="pres">
      <dgm:prSet presAssocID="{47188763-18DD-4156-B336-4AF7207AB23C}" presName="desTx" presStyleLbl="revTx" presStyleIdx="3" presStyleCnt="6">
        <dgm:presLayoutVars/>
      </dgm:prSet>
      <dgm:spPr/>
    </dgm:pt>
    <dgm:pt modelId="{BFF16080-7C97-481E-ABBE-C7C438046ADB}" type="pres">
      <dgm:prSet presAssocID="{B7BE80F4-31B0-4117-8479-85142B62486F}" presName="sibTrans" presStyleCnt="0"/>
      <dgm:spPr/>
    </dgm:pt>
    <dgm:pt modelId="{56D8FEDB-A913-49F2-B749-FB6342DAAA4A}" type="pres">
      <dgm:prSet presAssocID="{FFFE0C71-2C9B-46BB-864F-3393701FCC6F}" presName="compNode" presStyleCnt="0"/>
      <dgm:spPr/>
    </dgm:pt>
    <dgm:pt modelId="{FB4C054E-E98E-4F8A-B1A5-6F3B3761FB0A}" type="pres">
      <dgm:prSet presAssocID="{FFFE0C71-2C9B-46BB-864F-3393701FCC6F}" presName="bgRect" presStyleLbl="bgShp" presStyleIdx="2" presStyleCnt="3"/>
      <dgm:spPr/>
    </dgm:pt>
    <dgm:pt modelId="{5D9391F9-BFAE-47F2-AC1E-0BCF0F5ECFBB}" type="pres">
      <dgm:prSet presAssocID="{FFFE0C71-2C9B-46BB-864F-3393701FCC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14D0EE-47B6-4FC0-854F-5F01FD3702BC}" type="pres">
      <dgm:prSet presAssocID="{FFFE0C71-2C9B-46BB-864F-3393701FCC6F}" presName="spaceRect" presStyleCnt="0"/>
      <dgm:spPr/>
    </dgm:pt>
    <dgm:pt modelId="{EADAAB2B-7638-49B9-8CEA-15B88DCA4F0B}" type="pres">
      <dgm:prSet presAssocID="{FFFE0C71-2C9B-46BB-864F-3393701FCC6F}" presName="parTx" presStyleLbl="revTx" presStyleIdx="4" presStyleCnt="6">
        <dgm:presLayoutVars>
          <dgm:chMax val="0"/>
          <dgm:chPref val="0"/>
        </dgm:presLayoutVars>
      </dgm:prSet>
      <dgm:spPr/>
    </dgm:pt>
    <dgm:pt modelId="{A959B802-C30E-4AF5-990E-995989C3EA35}" type="pres">
      <dgm:prSet presAssocID="{FFFE0C71-2C9B-46BB-864F-3393701FCC6F}" presName="desTx" presStyleLbl="revTx" presStyleIdx="5" presStyleCnt="6">
        <dgm:presLayoutVars/>
      </dgm:prSet>
      <dgm:spPr/>
    </dgm:pt>
  </dgm:ptLst>
  <dgm:cxnLst>
    <dgm:cxn modelId="{AB54EE02-2932-4916-919F-210118AC4A34}" srcId="{FFFE0C71-2C9B-46BB-864F-3393701FCC6F}" destId="{20342BB8-799C-4D67-9E74-D8B9A15747AF}" srcOrd="0" destOrd="0" parTransId="{DED24B8C-C6BA-4F44-B458-261AC9AC2BF3}" sibTransId="{F91ED607-03F7-4EDD-8C10-F7ED60F0537D}"/>
    <dgm:cxn modelId="{9B44650C-4C0C-47F8-A672-A098ED10B3A6}" type="presOf" srcId="{8E4ECE69-B2D4-4D05-99EA-1290E9034304}" destId="{612DFABE-A481-47C7-9168-9056CD9EEC00}" srcOrd="0" destOrd="0" presId="urn:microsoft.com/office/officeart/2018/2/layout/IconVerticalSolidList"/>
    <dgm:cxn modelId="{ACC25E15-BD80-46D5-AD6F-3AF44B73EBD1}" type="presOf" srcId="{D4F488A8-A89A-48B5-B216-90A0946B808A}" destId="{8076AA9E-0E42-40AC-943C-11ADCF614E45}" srcOrd="0" destOrd="0" presId="urn:microsoft.com/office/officeart/2018/2/layout/IconVerticalSolidList"/>
    <dgm:cxn modelId="{88C19E1A-6A46-4252-BB45-5EC444FBB601}" srcId="{78D710AA-DF16-4DA6-9CB7-D12580637CFF}" destId="{D4F488A8-A89A-48B5-B216-90A0946B808A}" srcOrd="0" destOrd="0" parTransId="{B2A50573-8662-4A56-A52B-EA7C824A932E}" sibTransId="{D2500B9F-C6FF-4DD0-8D85-A31830300FE8}"/>
    <dgm:cxn modelId="{01BA7E1F-ED22-4B78-BC46-E029638B60A9}" type="presOf" srcId="{47188763-18DD-4156-B336-4AF7207AB23C}" destId="{3A610C72-2369-4347-937E-9752E943A857}" srcOrd="0" destOrd="0" presId="urn:microsoft.com/office/officeart/2018/2/layout/IconVerticalSolidList"/>
    <dgm:cxn modelId="{5E47EE45-AD30-47E1-A1B2-4544F23DE6A3}" srcId="{B19137AA-4120-43DD-A531-B8B164E272F9}" destId="{47188763-18DD-4156-B336-4AF7207AB23C}" srcOrd="1" destOrd="0" parTransId="{568F951E-96B8-40A1-B204-9DA5A7CFE177}" sibTransId="{B7BE80F4-31B0-4117-8479-85142B62486F}"/>
    <dgm:cxn modelId="{F55FEE66-0972-456F-B441-777637E59FA7}" type="presOf" srcId="{20342BB8-799C-4D67-9E74-D8B9A15747AF}" destId="{A959B802-C30E-4AF5-990E-995989C3EA35}" srcOrd="0" destOrd="0" presId="urn:microsoft.com/office/officeart/2018/2/layout/IconVerticalSolidList"/>
    <dgm:cxn modelId="{0312BA51-4E02-422B-9E8A-597200D06D1C}" type="presOf" srcId="{78D710AA-DF16-4DA6-9CB7-D12580637CFF}" destId="{90E56B7F-0C47-403C-848F-F3E0C7B9B376}" srcOrd="0" destOrd="0" presId="urn:microsoft.com/office/officeart/2018/2/layout/IconVerticalSolidList"/>
    <dgm:cxn modelId="{D5D6EE7F-56B4-435A-B3FB-B8C525CDCA64}" type="presOf" srcId="{FFFE0C71-2C9B-46BB-864F-3393701FCC6F}" destId="{EADAAB2B-7638-49B9-8CEA-15B88DCA4F0B}" srcOrd="0" destOrd="0" presId="urn:microsoft.com/office/officeart/2018/2/layout/IconVerticalSolidList"/>
    <dgm:cxn modelId="{C3017381-AD31-4EC5-A66D-F29E37D758AD}" srcId="{B19137AA-4120-43DD-A531-B8B164E272F9}" destId="{FFFE0C71-2C9B-46BB-864F-3393701FCC6F}" srcOrd="2" destOrd="0" parTransId="{01419869-D400-49FF-93A4-904714F91D3E}" sibTransId="{F748688B-A5D5-4D0E-A593-D57E2E7D0FDF}"/>
    <dgm:cxn modelId="{1AC450B1-0260-41C2-BC7E-77F5533498C0}" srcId="{B19137AA-4120-43DD-A531-B8B164E272F9}" destId="{78D710AA-DF16-4DA6-9CB7-D12580637CFF}" srcOrd="0" destOrd="0" parTransId="{C3E81DA2-717A-4E05-81FF-0903CD8C9480}" sibTransId="{85B80B44-5B7C-43C5-9694-984D389BDE23}"/>
    <dgm:cxn modelId="{BC1097C9-E27D-4553-B58D-F93BB5F014E9}" type="presOf" srcId="{B19137AA-4120-43DD-A531-B8B164E272F9}" destId="{D7A38E96-57F3-470E-8B6D-A20BAB15D3D1}" srcOrd="0" destOrd="0" presId="urn:microsoft.com/office/officeart/2018/2/layout/IconVerticalSolidList"/>
    <dgm:cxn modelId="{C528B4CD-AF68-4555-8F76-D2A181EAFBD3}" srcId="{47188763-18DD-4156-B336-4AF7207AB23C}" destId="{8E4ECE69-B2D4-4D05-99EA-1290E9034304}" srcOrd="0" destOrd="0" parTransId="{57A5A398-8A7C-4F5C-BE87-9975F81B967E}" sibTransId="{967A209C-C29C-44FB-BD67-EE2F03905463}"/>
    <dgm:cxn modelId="{6BDAAFE7-B579-48BD-A1D9-DF228BF79313}" type="presParOf" srcId="{D7A38E96-57F3-470E-8B6D-A20BAB15D3D1}" destId="{D7B62E4F-CCA2-4664-A735-EDABA57D65EF}" srcOrd="0" destOrd="0" presId="urn:microsoft.com/office/officeart/2018/2/layout/IconVerticalSolidList"/>
    <dgm:cxn modelId="{8F641759-44FB-43D8-9546-EE63F5539BB2}" type="presParOf" srcId="{D7B62E4F-CCA2-4664-A735-EDABA57D65EF}" destId="{2E704D54-4B51-428F-A355-40CC868EFDA6}" srcOrd="0" destOrd="0" presId="urn:microsoft.com/office/officeart/2018/2/layout/IconVerticalSolidList"/>
    <dgm:cxn modelId="{F9FC36C2-6BA6-45AB-A4EA-689D433B6AC2}" type="presParOf" srcId="{D7B62E4F-CCA2-4664-A735-EDABA57D65EF}" destId="{0B8A6BB4-E095-41ED-8D3D-7CB8DFF34FC6}" srcOrd="1" destOrd="0" presId="urn:microsoft.com/office/officeart/2018/2/layout/IconVerticalSolidList"/>
    <dgm:cxn modelId="{896FDF29-1CDA-4333-95F1-EAA419564C57}" type="presParOf" srcId="{D7B62E4F-CCA2-4664-A735-EDABA57D65EF}" destId="{7ACBDF84-4103-4167-B0EA-DB6F17303EB9}" srcOrd="2" destOrd="0" presId="urn:microsoft.com/office/officeart/2018/2/layout/IconVerticalSolidList"/>
    <dgm:cxn modelId="{D80602BB-D1D4-40D5-8559-3C98C95098FB}" type="presParOf" srcId="{D7B62E4F-CCA2-4664-A735-EDABA57D65EF}" destId="{90E56B7F-0C47-403C-848F-F3E0C7B9B376}" srcOrd="3" destOrd="0" presId="urn:microsoft.com/office/officeart/2018/2/layout/IconVerticalSolidList"/>
    <dgm:cxn modelId="{EB9A7580-354A-43B4-8D24-BB79F77C22F4}" type="presParOf" srcId="{D7B62E4F-CCA2-4664-A735-EDABA57D65EF}" destId="{8076AA9E-0E42-40AC-943C-11ADCF614E45}" srcOrd="4" destOrd="0" presId="urn:microsoft.com/office/officeart/2018/2/layout/IconVerticalSolidList"/>
    <dgm:cxn modelId="{E2CDB47A-0712-4F05-96EC-0809B5DA2159}" type="presParOf" srcId="{D7A38E96-57F3-470E-8B6D-A20BAB15D3D1}" destId="{FD504C3C-81DF-4DD2-B727-54BA57A77424}" srcOrd="1" destOrd="0" presId="urn:microsoft.com/office/officeart/2018/2/layout/IconVerticalSolidList"/>
    <dgm:cxn modelId="{1B74149B-927A-4A08-941C-384A23080C8F}" type="presParOf" srcId="{D7A38E96-57F3-470E-8B6D-A20BAB15D3D1}" destId="{24234DA7-5909-4F86-AD26-58495551AF30}" srcOrd="2" destOrd="0" presId="urn:microsoft.com/office/officeart/2018/2/layout/IconVerticalSolidList"/>
    <dgm:cxn modelId="{868FACBA-F21D-4EF7-B1D7-C63C9BB53CBD}" type="presParOf" srcId="{24234DA7-5909-4F86-AD26-58495551AF30}" destId="{5DF3CC1F-E91B-4342-9D7C-2C5264075851}" srcOrd="0" destOrd="0" presId="urn:microsoft.com/office/officeart/2018/2/layout/IconVerticalSolidList"/>
    <dgm:cxn modelId="{7DA4820E-13E4-4302-AD35-FB94E5244596}" type="presParOf" srcId="{24234DA7-5909-4F86-AD26-58495551AF30}" destId="{7D980306-B307-47AA-8E90-D659C784490F}" srcOrd="1" destOrd="0" presId="urn:microsoft.com/office/officeart/2018/2/layout/IconVerticalSolidList"/>
    <dgm:cxn modelId="{7BCA5510-4045-4E1C-8532-CF5D968749E6}" type="presParOf" srcId="{24234DA7-5909-4F86-AD26-58495551AF30}" destId="{A44CFC32-1EBC-42CD-8FC8-A27EA205D873}" srcOrd="2" destOrd="0" presId="urn:microsoft.com/office/officeart/2018/2/layout/IconVerticalSolidList"/>
    <dgm:cxn modelId="{5748B425-4113-4138-89DF-AD244D481789}" type="presParOf" srcId="{24234DA7-5909-4F86-AD26-58495551AF30}" destId="{3A610C72-2369-4347-937E-9752E943A857}" srcOrd="3" destOrd="0" presId="urn:microsoft.com/office/officeart/2018/2/layout/IconVerticalSolidList"/>
    <dgm:cxn modelId="{ED251CC1-80C5-440C-9C47-35EBFF01A385}" type="presParOf" srcId="{24234DA7-5909-4F86-AD26-58495551AF30}" destId="{612DFABE-A481-47C7-9168-9056CD9EEC00}" srcOrd="4" destOrd="0" presId="urn:microsoft.com/office/officeart/2018/2/layout/IconVerticalSolidList"/>
    <dgm:cxn modelId="{5B36FE88-99AB-4385-A826-7F801798478C}" type="presParOf" srcId="{D7A38E96-57F3-470E-8B6D-A20BAB15D3D1}" destId="{BFF16080-7C97-481E-ABBE-C7C438046ADB}" srcOrd="3" destOrd="0" presId="urn:microsoft.com/office/officeart/2018/2/layout/IconVerticalSolidList"/>
    <dgm:cxn modelId="{C1558F12-45D2-4027-B977-1C14064C779E}" type="presParOf" srcId="{D7A38E96-57F3-470E-8B6D-A20BAB15D3D1}" destId="{56D8FEDB-A913-49F2-B749-FB6342DAAA4A}" srcOrd="4" destOrd="0" presId="urn:microsoft.com/office/officeart/2018/2/layout/IconVerticalSolidList"/>
    <dgm:cxn modelId="{6871E54F-6DD1-4114-AD3A-97D27D982947}" type="presParOf" srcId="{56D8FEDB-A913-49F2-B749-FB6342DAAA4A}" destId="{FB4C054E-E98E-4F8A-B1A5-6F3B3761FB0A}" srcOrd="0" destOrd="0" presId="urn:microsoft.com/office/officeart/2018/2/layout/IconVerticalSolidList"/>
    <dgm:cxn modelId="{503213A1-9F0D-495D-A44B-021D845C9EB1}" type="presParOf" srcId="{56D8FEDB-A913-49F2-B749-FB6342DAAA4A}" destId="{5D9391F9-BFAE-47F2-AC1E-0BCF0F5ECFBB}" srcOrd="1" destOrd="0" presId="urn:microsoft.com/office/officeart/2018/2/layout/IconVerticalSolidList"/>
    <dgm:cxn modelId="{C9C25459-9DD5-46E4-A3C9-BC42D312245F}" type="presParOf" srcId="{56D8FEDB-A913-49F2-B749-FB6342DAAA4A}" destId="{DE14D0EE-47B6-4FC0-854F-5F01FD3702BC}" srcOrd="2" destOrd="0" presId="urn:microsoft.com/office/officeart/2018/2/layout/IconVerticalSolidList"/>
    <dgm:cxn modelId="{3A440972-0A1D-44E6-A71D-89FEA7C35EC7}" type="presParOf" srcId="{56D8FEDB-A913-49F2-B749-FB6342DAAA4A}" destId="{EADAAB2B-7638-49B9-8CEA-15B88DCA4F0B}" srcOrd="3" destOrd="0" presId="urn:microsoft.com/office/officeart/2018/2/layout/IconVerticalSolidList"/>
    <dgm:cxn modelId="{75CCA1FF-83C1-4186-9293-40A76DE871FB}" type="presParOf" srcId="{56D8FEDB-A913-49F2-B749-FB6342DAAA4A}" destId="{A959B802-C30E-4AF5-990E-995989C3EA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FD4055-2309-4C25-84CA-0DC814BCBD1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20A756-E640-42A8-A119-53286767DB86}">
      <dgm:prSet custT="1"/>
      <dgm:spPr/>
      <dgm:t>
        <a:bodyPr/>
        <a:lstStyle/>
        <a:p>
          <a:pPr>
            <a:defRPr cap="all"/>
          </a:pPr>
          <a:r>
            <a:rPr lang="en-US" sz="1400" b="1" i="0" cap="none" dirty="0"/>
            <a:t>Cell uniformity</a:t>
          </a:r>
        </a:p>
        <a:p>
          <a:pPr>
            <a:defRPr cap="all"/>
          </a:pPr>
          <a:r>
            <a:rPr lang="en-US" sz="1100" b="0" i="0" cap="none" dirty="0"/>
            <a:t> Lower uniformity in size and shape strongly associated with malignancy</a:t>
          </a:r>
          <a:r>
            <a:rPr lang="en-US" sz="1100" b="0" i="0" dirty="0"/>
            <a:t>.</a:t>
          </a:r>
          <a:endParaRPr lang="en-US" sz="1100" dirty="0"/>
        </a:p>
      </dgm:t>
    </dgm:pt>
    <dgm:pt modelId="{3D0E895A-121E-430A-A187-9C155FBC8482}" type="parTrans" cxnId="{8A5BDBD9-CE0D-4653-80D5-CC2685DB498D}">
      <dgm:prSet/>
      <dgm:spPr/>
      <dgm:t>
        <a:bodyPr/>
        <a:lstStyle/>
        <a:p>
          <a:endParaRPr lang="en-US"/>
        </a:p>
      </dgm:t>
    </dgm:pt>
    <dgm:pt modelId="{B18331CE-E77E-45B5-BCF8-C7165256ACF8}" type="sibTrans" cxnId="{8A5BDBD9-CE0D-4653-80D5-CC2685DB498D}">
      <dgm:prSet/>
      <dgm:spPr/>
      <dgm:t>
        <a:bodyPr/>
        <a:lstStyle/>
        <a:p>
          <a:endParaRPr lang="en-US"/>
        </a:p>
      </dgm:t>
    </dgm:pt>
    <dgm:pt modelId="{F2DB12DD-11C7-4272-A88F-93FFB5E2A3A9}">
      <dgm:prSet custT="1"/>
      <dgm:spPr/>
      <dgm:t>
        <a:bodyPr/>
        <a:lstStyle/>
        <a:p>
          <a:pPr>
            <a:defRPr cap="all"/>
          </a:pPr>
          <a:r>
            <a:rPr lang="en-US" sz="1400" b="1" i="0" cap="none" dirty="0"/>
            <a:t>Adhesion indicator</a:t>
          </a:r>
        </a:p>
        <a:p>
          <a:pPr>
            <a:defRPr cap="all"/>
          </a:pPr>
          <a:r>
            <a:rPr lang="en-US" sz="1100" b="0" i="0" cap="none" dirty="0"/>
            <a:t> Low marginal adhesion frequently signals cancer presence.</a:t>
          </a:r>
          <a:endParaRPr lang="en-US" sz="1100" cap="none" dirty="0"/>
        </a:p>
      </dgm:t>
    </dgm:pt>
    <dgm:pt modelId="{DE686E88-C04E-414F-B310-4B14F1CEFE4F}" type="parTrans" cxnId="{0FA0FECC-F02B-4D8A-B975-FEC5BB57004F}">
      <dgm:prSet/>
      <dgm:spPr/>
      <dgm:t>
        <a:bodyPr/>
        <a:lstStyle/>
        <a:p>
          <a:endParaRPr lang="en-US"/>
        </a:p>
      </dgm:t>
    </dgm:pt>
    <dgm:pt modelId="{8F0F5C36-6679-4E9B-9120-D63642D3550F}" type="sibTrans" cxnId="{0FA0FECC-F02B-4D8A-B975-FEC5BB57004F}">
      <dgm:prSet/>
      <dgm:spPr/>
      <dgm:t>
        <a:bodyPr/>
        <a:lstStyle/>
        <a:p>
          <a:endParaRPr lang="en-US"/>
        </a:p>
      </dgm:t>
    </dgm:pt>
    <dgm:pt modelId="{520745DC-9526-4D07-A43A-968F41A79A97}">
      <dgm:prSet custT="1"/>
      <dgm:spPr/>
      <dgm:t>
        <a:bodyPr/>
        <a:lstStyle/>
        <a:p>
          <a:pPr>
            <a:defRPr cap="all"/>
          </a:pPr>
          <a:r>
            <a:rPr lang="en-US" sz="1400" b="1" i="0" cap="none" dirty="0"/>
            <a:t>Risk signals</a:t>
          </a:r>
        </a:p>
        <a:p>
          <a:pPr>
            <a:defRPr cap="all"/>
          </a:pPr>
          <a:r>
            <a:rPr lang="en-US" sz="1100" b="0" i="0" cap="none" dirty="0"/>
            <a:t>High bare nuclei counts are significant markers of elevated cancer risk.</a:t>
          </a:r>
          <a:endParaRPr lang="en-US" sz="1100" cap="none" dirty="0"/>
        </a:p>
      </dgm:t>
    </dgm:pt>
    <dgm:pt modelId="{203C3736-0937-472C-9BE3-4038B0717D36}" type="parTrans" cxnId="{66EA5410-2993-4C27-BD17-91CC219DCE8D}">
      <dgm:prSet/>
      <dgm:spPr/>
      <dgm:t>
        <a:bodyPr/>
        <a:lstStyle/>
        <a:p>
          <a:endParaRPr lang="en-US"/>
        </a:p>
      </dgm:t>
    </dgm:pt>
    <dgm:pt modelId="{0D502316-24A6-442F-B5C5-64F1F0B1C1AA}" type="sibTrans" cxnId="{66EA5410-2993-4C27-BD17-91CC219DCE8D}">
      <dgm:prSet/>
      <dgm:spPr/>
      <dgm:t>
        <a:bodyPr/>
        <a:lstStyle/>
        <a:p>
          <a:endParaRPr lang="en-US"/>
        </a:p>
      </dgm:t>
    </dgm:pt>
    <dgm:pt modelId="{33819574-3160-41D5-88AB-69C89674AA71}">
      <dgm:prSet custT="1"/>
      <dgm:spPr/>
      <dgm:t>
        <a:bodyPr/>
        <a:lstStyle/>
        <a:p>
          <a:pPr>
            <a:defRPr cap="all"/>
          </a:pPr>
          <a:r>
            <a:rPr lang="en-US" sz="1400" b="1" i="0" strike="noStrike" cap="none" dirty="0"/>
            <a:t>Mitotic alerts</a:t>
          </a:r>
        </a:p>
        <a:p>
          <a:pPr>
            <a:defRPr cap="all"/>
          </a:pPr>
          <a:r>
            <a:rPr lang="en-US" sz="1100" b="0" i="0" strike="noStrike" cap="none" dirty="0"/>
            <a:t> Sporadic high mitotic rates are important indicators of aggressive cancers.</a:t>
          </a:r>
          <a:endParaRPr lang="en-US" sz="1100" strike="noStrike" cap="none" dirty="0"/>
        </a:p>
      </dgm:t>
    </dgm:pt>
    <dgm:pt modelId="{E2FA4EBC-D50E-492C-A20E-D81852E2BD8E}" type="parTrans" cxnId="{45A724AA-2B77-4A0C-9231-311F934CA8FC}">
      <dgm:prSet/>
      <dgm:spPr/>
      <dgm:t>
        <a:bodyPr/>
        <a:lstStyle/>
        <a:p>
          <a:endParaRPr lang="en-US"/>
        </a:p>
      </dgm:t>
    </dgm:pt>
    <dgm:pt modelId="{23313CC0-AC9D-44A4-9DDA-C6F33BAE9149}" type="sibTrans" cxnId="{45A724AA-2B77-4A0C-9231-311F934CA8FC}">
      <dgm:prSet/>
      <dgm:spPr/>
      <dgm:t>
        <a:bodyPr/>
        <a:lstStyle/>
        <a:p>
          <a:endParaRPr lang="en-US"/>
        </a:p>
      </dgm:t>
    </dgm:pt>
    <dgm:pt modelId="{F5B95032-2E0A-4F4A-8E7F-92029E5343C7}" type="pres">
      <dgm:prSet presAssocID="{73FD4055-2309-4C25-84CA-0DC814BCBD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DA1530-E400-4F2B-BE73-A2094DE9DD77}" type="pres">
      <dgm:prSet presAssocID="{0B20A756-E640-42A8-A119-53286767DB86}" presName="hierRoot1" presStyleCnt="0"/>
      <dgm:spPr/>
    </dgm:pt>
    <dgm:pt modelId="{96A740AD-3FDC-4E0B-9D82-7F655B7E5EA1}" type="pres">
      <dgm:prSet presAssocID="{0B20A756-E640-42A8-A119-53286767DB86}" presName="composite" presStyleCnt="0"/>
      <dgm:spPr/>
    </dgm:pt>
    <dgm:pt modelId="{96233FC1-7BC0-459B-9A22-3C672221C0B9}" type="pres">
      <dgm:prSet presAssocID="{0B20A756-E640-42A8-A119-53286767DB86}" presName="background" presStyleLbl="node0" presStyleIdx="0" presStyleCnt="4"/>
      <dgm:spPr/>
    </dgm:pt>
    <dgm:pt modelId="{79E6BEFA-5B71-43F6-9404-1C0C1AEB0F09}" type="pres">
      <dgm:prSet presAssocID="{0B20A756-E640-42A8-A119-53286767DB86}" presName="text" presStyleLbl="fgAcc0" presStyleIdx="0" presStyleCnt="4" custLinFactNeighborX="91186" custLinFactNeighborY="-20454">
        <dgm:presLayoutVars>
          <dgm:chPref val="3"/>
        </dgm:presLayoutVars>
      </dgm:prSet>
      <dgm:spPr/>
    </dgm:pt>
    <dgm:pt modelId="{06EF7F58-2930-4E9E-B016-B8EF581A323B}" type="pres">
      <dgm:prSet presAssocID="{0B20A756-E640-42A8-A119-53286767DB86}" presName="hierChild2" presStyleCnt="0"/>
      <dgm:spPr/>
    </dgm:pt>
    <dgm:pt modelId="{ABF91BA1-54D9-4680-8CF2-A249F32A5349}" type="pres">
      <dgm:prSet presAssocID="{F2DB12DD-11C7-4272-A88F-93FFB5E2A3A9}" presName="hierRoot1" presStyleCnt="0"/>
      <dgm:spPr/>
    </dgm:pt>
    <dgm:pt modelId="{2FE3411A-2DB5-4715-A024-B6C8CA41104E}" type="pres">
      <dgm:prSet presAssocID="{F2DB12DD-11C7-4272-A88F-93FFB5E2A3A9}" presName="composite" presStyleCnt="0"/>
      <dgm:spPr/>
    </dgm:pt>
    <dgm:pt modelId="{266B71F8-D628-4CDA-8DB8-BB524DFCCA0E}" type="pres">
      <dgm:prSet presAssocID="{F2DB12DD-11C7-4272-A88F-93FFB5E2A3A9}" presName="background" presStyleLbl="node0" presStyleIdx="1" presStyleCnt="4"/>
      <dgm:spPr/>
    </dgm:pt>
    <dgm:pt modelId="{FBDA6A5A-CBC0-48C1-BE8B-9B2F39C371F8}" type="pres">
      <dgm:prSet presAssocID="{F2DB12DD-11C7-4272-A88F-93FFB5E2A3A9}" presName="text" presStyleLbl="fgAcc0" presStyleIdx="1" presStyleCnt="4" custLinFactNeighborX="91186" custLinFactNeighborY="-20454">
        <dgm:presLayoutVars>
          <dgm:chPref val="3"/>
        </dgm:presLayoutVars>
      </dgm:prSet>
      <dgm:spPr/>
    </dgm:pt>
    <dgm:pt modelId="{52778199-5F6E-44F5-8438-35FFFCB09B8C}" type="pres">
      <dgm:prSet presAssocID="{F2DB12DD-11C7-4272-A88F-93FFB5E2A3A9}" presName="hierChild2" presStyleCnt="0"/>
      <dgm:spPr/>
    </dgm:pt>
    <dgm:pt modelId="{8B3E243F-4F4E-4C73-B380-80D1439F62AD}" type="pres">
      <dgm:prSet presAssocID="{520745DC-9526-4D07-A43A-968F41A79A97}" presName="hierRoot1" presStyleCnt="0"/>
      <dgm:spPr/>
    </dgm:pt>
    <dgm:pt modelId="{A7C1CE9F-679E-4D6A-92BE-CF33E53A6DEA}" type="pres">
      <dgm:prSet presAssocID="{520745DC-9526-4D07-A43A-968F41A79A97}" presName="composite" presStyleCnt="0"/>
      <dgm:spPr/>
    </dgm:pt>
    <dgm:pt modelId="{A594B9A1-28D9-4F70-AE52-1F0A9A169559}" type="pres">
      <dgm:prSet presAssocID="{520745DC-9526-4D07-A43A-968F41A79A97}" presName="background" presStyleLbl="node0" presStyleIdx="2" presStyleCnt="4"/>
      <dgm:spPr/>
    </dgm:pt>
    <dgm:pt modelId="{C17C6885-C28B-49A1-8A4A-9A223716E8DB}" type="pres">
      <dgm:prSet presAssocID="{520745DC-9526-4D07-A43A-968F41A79A97}" presName="text" presStyleLbl="fgAcc0" presStyleIdx="2" presStyleCnt="4" custLinFactX="-42144" custLinFactY="14708" custLinFactNeighborX="-100000" custLinFactNeighborY="100000">
        <dgm:presLayoutVars>
          <dgm:chPref val="3"/>
        </dgm:presLayoutVars>
      </dgm:prSet>
      <dgm:spPr/>
    </dgm:pt>
    <dgm:pt modelId="{638D6238-AE6E-4F3D-B80C-46ED38FC3AAF}" type="pres">
      <dgm:prSet presAssocID="{520745DC-9526-4D07-A43A-968F41A79A97}" presName="hierChild2" presStyleCnt="0"/>
      <dgm:spPr/>
    </dgm:pt>
    <dgm:pt modelId="{8E671F11-B9EB-4924-86A1-23672B39B8B7}" type="pres">
      <dgm:prSet presAssocID="{33819574-3160-41D5-88AB-69C89674AA71}" presName="hierRoot1" presStyleCnt="0"/>
      <dgm:spPr/>
    </dgm:pt>
    <dgm:pt modelId="{74E5E9EA-E015-4532-9124-EC8FE149A75C}" type="pres">
      <dgm:prSet presAssocID="{33819574-3160-41D5-88AB-69C89674AA71}" presName="composite" presStyleCnt="0"/>
      <dgm:spPr/>
    </dgm:pt>
    <dgm:pt modelId="{242C0C42-8FC6-48AA-A46E-19FBD0416C5E}" type="pres">
      <dgm:prSet presAssocID="{33819574-3160-41D5-88AB-69C89674AA71}" presName="background" presStyleLbl="node0" presStyleIdx="3" presStyleCnt="4"/>
      <dgm:spPr/>
    </dgm:pt>
    <dgm:pt modelId="{A7539980-6342-44DD-9AD7-A03101A74BA4}" type="pres">
      <dgm:prSet presAssocID="{33819574-3160-41D5-88AB-69C89674AA71}" presName="text" presStyleLbl="fgAcc0" presStyleIdx="3" presStyleCnt="4" custLinFactX="-42144" custLinFactY="14708" custLinFactNeighborX="-100000" custLinFactNeighborY="100000">
        <dgm:presLayoutVars>
          <dgm:chPref val="3"/>
        </dgm:presLayoutVars>
      </dgm:prSet>
      <dgm:spPr/>
    </dgm:pt>
    <dgm:pt modelId="{C295A6E4-7B80-489F-AD00-C3BE70782273}" type="pres">
      <dgm:prSet presAssocID="{33819574-3160-41D5-88AB-69C89674AA71}" presName="hierChild2" presStyleCnt="0"/>
      <dgm:spPr/>
    </dgm:pt>
  </dgm:ptLst>
  <dgm:cxnLst>
    <dgm:cxn modelId="{8343DD0B-8CBF-4B3C-9EF2-0E953785C21F}" type="presOf" srcId="{520745DC-9526-4D07-A43A-968F41A79A97}" destId="{C17C6885-C28B-49A1-8A4A-9A223716E8DB}" srcOrd="0" destOrd="0" presId="urn:microsoft.com/office/officeart/2005/8/layout/hierarchy1"/>
    <dgm:cxn modelId="{66EA5410-2993-4C27-BD17-91CC219DCE8D}" srcId="{73FD4055-2309-4C25-84CA-0DC814BCBD1B}" destId="{520745DC-9526-4D07-A43A-968F41A79A97}" srcOrd="2" destOrd="0" parTransId="{203C3736-0937-472C-9BE3-4038B0717D36}" sibTransId="{0D502316-24A6-442F-B5C5-64F1F0B1C1AA}"/>
    <dgm:cxn modelId="{60CC6D69-A2EF-4F2D-AC35-D98873D4FAAE}" type="presOf" srcId="{33819574-3160-41D5-88AB-69C89674AA71}" destId="{A7539980-6342-44DD-9AD7-A03101A74BA4}" srcOrd="0" destOrd="0" presId="urn:microsoft.com/office/officeart/2005/8/layout/hierarchy1"/>
    <dgm:cxn modelId="{05AF7151-793D-461D-B3CF-FDCCEFCE2EF3}" type="presOf" srcId="{73FD4055-2309-4C25-84CA-0DC814BCBD1B}" destId="{F5B95032-2E0A-4F4A-8E7F-92029E5343C7}" srcOrd="0" destOrd="0" presId="urn:microsoft.com/office/officeart/2005/8/layout/hierarchy1"/>
    <dgm:cxn modelId="{45A724AA-2B77-4A0C-9231-311F934CA8FC}" srcId="{73FD4055-2309-4C25-84CA-0DC814BCBD1B}" destId="{33819574-3160-41D5-88AB-69C89674AA71}" srcOrd="3" destOrd="0" parTransId="{E2FA4EBC-D50E-492C-A20E-D81852E2BD8E}" sibTransId="{23313CC0-AC9D-44A4-9DDA-C6F33BAE9149}"/>
    <dgm:cxn modelId="{CC7BC6C6-174F-4641-A2C8-27160EBF30F2}" type="presOf" srcId="{0B20A756-E640-42A8-A119-53286767DB86}" destId="{79E6BEFA-5B71-43F6-9404-1C0C1AEB0F09}" srcOrd="0" destOrd="0" presId="urn:microsoft.com/office/officeart/2005/8/layout/hierarchy1"/>
    <dgm:cxn modelId="{7801D8C6-1E60-4BC0-B139-73D9955F6248}" type="presOf" srcId="{F2DB12DD-11C7-4272-A88F-93FFB5E2A3A9}" destId="{FBDA6A5A-CBC0-48C1-BE8B-9B2F39C371F8}" srcOrd="0" destOrd="0" presId="urn:microsoft.com/office/officeart/2005/8/layout/hierarchy1"/>
    <dgm:cxn modelId="{0FA0FECC-F02B-4D8A-B975-FEC5BB57004F}" srcId="{73FD4055-2309-4C25-84CA-0DC814BCBD1B}" destId="{F2DB12DD-11C7-4272-A88F-93FFB5E2A3A9}" srcOrd="1" destOrd="0" parTransId="{DE686E88-C04E-414F-B310-4B14F1CEFE4F}" sibTransId="{8F0F5C36-6679-4E9B-9120-D63642D3550F}"/>
    <dgm:cxn modelId="{8A5BDBD9-CE0D-4653-80D5-CC2685DB498D}" srcId="{73FD4055-2309-4C25-84CA-0DC814BCBD1B}" destId="{0B20A756-E640-42A8-A119-53286767DB86}" srcOrd="0" destOrd="0" parTransId="{3D0E895A-121E-430A-A187-9C155FBC8482}" sibTransId="{B18331CE-E77E-45B5-BCF8-C7165256ACF8}"/>
    <dgm:cxn modelId="{FF612D96-5B92-4D94-9BEC-CB8AD735435A}" type="presParOf" srcId="{F5B95032-2E0A-4F4A-8E7F-92029E5343C7}" destId="{5ADA1530-E400-4F2B-BE73-A2094DE9DD77}" srcOrd="0" destOrd="0" presId="urn:microsoft.com/office/officeart/2005/8/layout/hierarchy1"/>
    <dgm:cxn modelId="{E55E4001-3C0C-423D-AC7D-7A963040F6AA}" type="presParOf" srcId="{5ADA1530-E400-4F2B-BE73-A2094DE9DD77}" destId="{96A740AD-3FDC-4E0B-9D82-7F655B7E5EA1}" srcOrd="0" destOrd="0" presId="urn:microsoft.com/office/officeart/2005/8/layout/hierarchy1"/>
    <dgm:cxn modelId="{3847AC65-6340-4830-AC72-C925C558AAAE}" type="presParOf" srcId="{96A740AD-3FDC-4E0B-9D82-7F655B7E5EA1}" destId="{96233FC1-7BC0-459B-9A22-3C672221C0B9}" srcOrd="0" destOrd="0" presId="urn:microsoft.com/office/officeart/2005/8/layout/hierarchy1"/>
    <dgm:cxn modelId="{47ABBD86-F7DA-49FB-934E-5A2CDA8C3BDE}" type="presParOf" srcId="{96A740AD-3FDC-4E0B-9D82-7F655B7E5EA1}" destId="{79E6BEFA-5B71-43F6-9404-1C0C1AEB0F09}" srcOrd="1" destOrd="0" presId="urn:microsoft.com/office/officeart/2005/8/layout/hierarchy1"/>
    <dgm:cxn modelId="{AE825D83-6B2E-456A-8054-833099949281}" type="presParOf" srcId="{5ADA1530-E400-4F2B-BE73-A2094DE9DD77}" destId="{06EF7F58-2930-4E9E-B016-B8EF581A323B}" srcOrd="1" destOrd="0" presId="urn:microsoft.com/office/officeart/2005/8/layout/hierarchy1"/>
    <dgm:cxn modelId="{B6485D73-85BB-49FB-A9A1-732366AC9929}" type="presParOf" srcId="{F5B95032-2E0A-4F4A-8E7F-92029E5343C7}" destId="{ABF91BA1-54D9-4680-8CF2-A249F32A5349}" srcOrd="1" destOrd="0" presId="urn:microsoft.com/office/officeart/2005/8/layout/hierarchy1"/>
    <dgm:cxn modelId="{D1FB0D02-D006-41B1-93F9-3EE7E94CA872}" type="presParOf" srcId="{ABF91BA1-54D9-4680-8CF2-A249F32A5349}" destId="{2FE3411A-2DB5-4715-A024-B6C8CA41104E}" srcOrd="0" destOrd="0" presId="urn:microsoft.com/office/officeart/2005/8/layout/hierarchy1"/>
    <dgm:cxn modelId="{3FC58DFA-08F6-4386-B29F-BC74AF9DA5E9}" type="presParOf" srcId="{2FE3411A-2DB5-4715-A024-B6C8CA41104E}" destId="{266B71F8-D628-4CDA-8DB8-BB524DFCCA0E}" srcOrd="0" destOrd="0" presId="urn:microsoft.com/office/officeart/2005/8/layout/hierarchy1"/>
    <dgm:cxn modelId="{36127924-ABB7-4AE9-9308-35BAC666C6B6}" type="presParOf" srcId="{2FE3411A-2DB5-4715-A024-B6C8CA41104E}" destId="{FBDA6A5A-CBC0-48C1-BE8B-9B2F39C371F8}" srcOrd="1" destOrd="0" presId="urn:microsoft.com/office/officeart/2005/8/layout/hierarchy1"/>
    <dgm:cxn modelId="{DF49C472-CC2D-4EEC-82F9-1A875FCE4E9D}" type="presParOf" srcId="{ABF91BA1-54D9-4680-8CF2-A249F32A5349}" destId="{52778199-5F6E-44F5-8438-35FFFCB09B8C}" srcOrd="1" destOrd="0" presId="urn:microsoft.com/office/officeart/2005/8/layout/hierarchy1"/>
    <dgm:cxn modelId="{6A60B7D8-33DE-4FC2-9EDC-3BBB770530C0}" type="presParOf" srcId="{F5B95032-2E0A-4F4A-8E7F-92029E5343C7}" destId="{8B3E243F-4F4E-4C73-B380-80D1439F62AD}" srcOrd="2" destOrd="0" presId="urn:microsoft.com/office/officeart/2005/8/layout/hierarchy1"/>
    <dgm:cxn modelId="{3E5A2608-5B5C-462A-8ECE-787255A382C1}" type="presParOf" srcId="{8B3E243F-4F4E-4C73-B380-80D1439F62AD}" destId="{A7C1CE9F-679E-4D6A-92BE-CF33E53A6DEA}" srcOrd="0" destOrd="0" presId="urn:microsoft.com/office/officeart/2005/8/layout/hierarchy1"/>
    <dgm:cxn modelId="{0664D7DD-54EB-482F-92E1-E50AC2FD4042}" type="presParOf" srcId="{A7C1CE9F-679E-4D6A-92BE-CF33E53A6DEA}" destId="{A594B9A1-28D9-4F70-AE52-1F0A9A169559}" srcOrd="0" destOrd="0" presId="urn:microsoft.com/office/officeart/2005/8/layout/hierarchy1"/>
    <dgm:cxn modelId="{51EAD7AC-5933-42DC-A9E0-D1E62207CB84}" type="presParOf" srcId="{A7C1CE9F-679E-4D6A-92BE-CF33E53A6DEA}" destId="{C17C6885-C28B-49A1-8A4A-9A223716E8DB}" srcOrd="1" destOrd="0" presId="urn:microsoft.com/office/officeart/2005/8/layout/hierarchy1"/>
    <dgm:cxn modelId="{028EE915-78BD-43F5-BA7D-9AD42A85B74A}" type="presParOf" srcId="{8B3E243F-4F4E-4C73-B380-80D1439F62AD}" destId="{638D6238-AE6E-4F3D-B80C-46ED38FC3AAF}" srcOrd="1" destOrd="0" presId="urn:microsoft.com/office/officeart/2005/8/layout/hierarchy1"/>
    <dgm:cxn modelId="{1B5C62FE-C08C-442D-ABF1-281D9FA9619E}" type="presParOf" srcId="{F5B95032-2E0A-4F4A-8E7F-92029E5343C7}" destId="{8E671F11-B9EB-4924-86A1-23672B39B8B7}" srcOrd="3" destOrd="0" presId="urn:microsoft.com/office/officeart/2005/8/layout/hierarchy1"/>
    <dgm:cxn modelId="{9326549D-5D56-4AD9-8E57-E43205D8F137}" type="presParOf" srcId="{8E671F11-B9EB-4924-86A1-23672B39B8B7}" destId="{74E5E9EA-E015-4532-9124-EC8FE149A75C}" srcOrd="0" destOrd="0" presId="urn:microsoft.com/office/officeart/2005/8/layout/hierarchy1"/>
    <dgm:cxn modelId="{044F18B4-E681-4992-9199-710B7022D27A}" type="presParOf" srcId="{74E5E9EA-E015-4532-9124-EC8FE149A75C}" destId="{242C0C42-8FC6-48AA-A46E-19FBD0416C5E}" srcOrd="0" destOrd="0" presId="urn:microsoft.com/office/officeart/2005/8/layout/hierarchy1"/>
    <dgm:cxn modelId="{B7559184-F1DD-477A-9597-F4829CCC78D3}" type="presParOf" srcId="{74E5E9EA-E015-4532-9124-EC8FE149A75C}" destId="{A7539980-6342-44DD-9AD7-A03101A74BA4}" srcOrd="1" destOrd="0" presId="urn:microsoft.com/office/officeart/2005/8/layout/hierarchy1"/>
    <dgm:cxn modelId="{B91C36D2-5A4B-4C83-8D53-693F02BC1447}" type="presParOf" srcId="{8E671F11-B9EB-4924-86A1-23672B39B8B7}" destId="{C295A6E4-7B80-489F-AD00-C3BE707822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E871CC-17AC-4F17-9717-D21E2360C376}" type="doc">
      <dgm:prSet loTypeId="urn:microsoft.com/office/officeart/2005/8/layout/vList5" loCatId="list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56450852-2BB2-4C06-A252-1AA78A460CA1}">
      <dgm:prSet custT="1"/>
      <dgm:spPr/>
      <dgm:t>
        <a:bodyPr/>
        <a:lstStyle/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Uniform Cell Behavior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75F7DA-F9B7-4BEA-9789-64970EC42258}" type="parTrans" cxnId="{ABF62FC0-0245-4978-91F0-B99033DEF17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4B58F8-7CA5-405F-8780-139EA899BAA3}" type="sibTrans" cxnId="{ABF62FC0-0245-4978-91F0-B99033DEF17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94398D-CF20-49B0-83F3-BC10C15EC08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latin typeface="Arial" panose="020B0604020202020204" pitchFamily="34" charset="0"/>
              <a:cs typeface="Arial" panose="020B0604020202020204" pitchFamily="34" charset="0"/>
            </a:rPr>
            <a:t>Predominantly consistent patterns across key cell features.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E05489-677A-42FD-8C0E-503B92FEBDFD}" type="parTrans" cxnId="{E9BBC16D-CD0F-43E5-989C-EDA6514653C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334654-C862-410D-B94C-BFE0A1A4DACC}" type="sibTrans" cxnId="{E9BBC16D-CD0F-43E5-989C-EDA6514653C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F5C7A7-5273-4C41-95DD-C65389DF3DD8}">
      <dgm:prSet custT="1"/>
      <dgm:spPr/>
      <dgm:t>
        <a:bodyPr/>
        <a:lstStyle/>
        <a:p>
          <a:r>
            <a:rPr lang="en-US" sz="1200" b="1" i="0">
              <a:latin typeface="Arial" panose="020B0604020202020204" pitchFamily="34" charset="0"/>
              <a:cs typeface="Arial" panose="020B0604020202020204" pitchFamily="34" charset="0"/>
            </a:rPr>
            <a:t>Critical Outliers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B72D59-7BB3-44BD-A80F-6A0853795E2C}" type="parTrans" cxnId="{169B7C0D-F7F1-490F-9546-5CA90597371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70BCCE-85E4-4E7A-9208-A036E2255318}" type="sibTrans" cxnId="{169B7C0D-F7F1-490F-9546-5CA90597371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F0E989-2719-415E-A86A-017A41B8E1F1}">
      <dgm:prSet custT="1"/>
      <dgm:spPr/>
      <dgm:t>
        <a:bodyPr/>
        <a:lstStyle/>
        <a:p>
          <a:r>
            <a:rPr lang="en-US" sz="1200" b="0" i="0" dirty="0">
              <a:latin typeface="Arial" panose="020B0604020202020204" pitchFamily="34" charset="0"/>
              <a:cs typeface="Arial" panose="020B0604020202020204" pitchFamily="34" charset="0"/>
            </a:rPr>
            <a:t>Sparse but pivotal, these outliers flag potential cell anomalies.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9B3168-5567-438E-B97D-A5ABE16D0410}" type="parTrans" cxnId="{597FC470-3FED-4F45-9F80-9EC6DB134E4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F84403-E44F-40BC-BBC0-30C7CE5F90B8}" type="sibTrans" cxnId="{597FC470-3FED-4F45-9F80-9EC6DB134E4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997D94-C348-451F-B15A-D75F154E2E80}">
      <dgm:prSet custT="1"/>
      <dgm:spPr/>
      <dgm:t>
        <a:bodyPr/>
        <a:lstStyle/>
        <a:p>
          <a:r>
            <a:rPr lang="en-US" sz="1200" b="1" i="0">
              <a:latin typeface="Arial" panose="020B0604020202020204" pitchFamily="34" charset="0"/>
              <a:cs typeface="Arial" panose="020B0604020202020204" pitchFamily="34" charset="0"/>
            </a:rPr>
            <a:t>Uniformity Trend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D5D195-648B-46A9-BCFC-A1F13165821D}" type="parTrans" cxnId="{4ABEEBCA-6850-4204-962A-38AD54FA8B8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149CA9-6BDC-45FC-8F46-99C7205C888F}" type="sibTrans" cxnId="{4ABEEBCA-6850-4204-962A-38AD54FA8B8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91B0E9-6456-4CEB-9AA8-A1DF5AF4E6FE}">
      <dgm:prSet custT="1"/>
      <dgm:spPr/>
      <dgm:t>
        <a:bodyPr/>
        <a:lstStyle/>
        <a:p>
          <a:r>
            <a:rPr lang="en-US" sz="1200" b="0" i="0">
              <a:latin typeface="Arial" panose="020B0604020202020204" pitchFamily="34" charset="0"/>
              <a:cs typeface="Arial" panose="020B0604020202020204" pitchFamily="34" charset="0"/>
            </a:rPr>
            <a:t>Cell size and shape suggest a normative uniformity within the sample.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06E4FA-0FA8-4C25-840A-960988F38D81}" type="parTrans" cxnId="{12F661C7-CCA6-4B88-9642-3F2C6C436D76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8DE9A6-929B-4A65-ABFA-0156B2A93550}" type="sibTrans" cxnId="{12F661C7-CCA6-4B88-9642-3F2C6C436D76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162123-A4FC-426C-9B06-2EB3847C21AC}">
      <dgm:prSet custT="1"/>
      <dgm:spPr/>
      <dgm:t>
        <a:bodyPr/>
        <a:lstStyle/>
        <a:p>
          <a:r>
            <a:rPr lang="en-US" sz="1200" b="1" i="0">
              <a:latin typeface="Arial" panose="020B0604020202020204" pitchFamily="34" charset="0"/>
              <a:cs typeface="Arial" panose="020B0604020202020204" pitchFamily="34" charset="0"/>
            </a:rPr>
            <a:t>Detecting Malignancy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7EC674-D1FC-45A1-BCBF-FD540787987A}" type="parTrans" cxnId="{A9E98261-200D-489C-8C0C-037723871B0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3E9BA1-57FE-423A-9024-9356F3E0A025}" type="sibTrans" cxnId="{A9E98261-200D-489C-8C0C-037723871B0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1B80EC-35A8-43B1-A07E-5A01C520B0C4}">
      <dgm:prSet custT="1"/>
      <dgm:spPr/>
      <dgm:t>
        <a:bodyPr/>
        <a:lstStyle/>
        <a:p>
          <a:r>
            <a:rPr lang="en-US" sz="1200" b="0" i="0">
              <a:latin typeface="Arial" panose="020B0604020202020204" pitchFamily="34" charset="0"/>
              <a:cs typeface="Arial" panose="020B0604020202020204" pitchFamily="34" charset="0"/>
            </a:rPr>
            <a:t>Noteworthy outliers in adhesion, cell size, and mitosis serve as red flags for cancer detection.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C571D7-E320-472D-A71C-648AA7873871}" type="parTrans" cxnId="{D660A613-14D6-4459-9A75-FCD4ABC7B2D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B93352-60F3-4AC9-86AC-B8211B5FCE9C}" type="sibTrans" cxnId="{D660A613-14D6-4459-9A75-FCD4ABC7B2D9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BD02A3-88EC-4A15-BB90-6C526E8DBEE0}" type="pres">
      <dgm:prSet presAssocID="{59E871CC-17AC-4F17-9717-D21E2360C376}" presName="Name0" presStyleCnt="0">
        <dgm:presLayoutVars>
          <dgm:dir/>
          <dgm:animLvl val="lvl"/>
          <dgm:resizeHandles val="exact"/>
        </dgm:presLayoutVars>
      </dgm:prSet>
      <dgm:spPr/>
    </dgm:pt>
    <dgm:pt modelId="{BBE07251-D8A5-4E93-BA1C-0030503D38FF}" type="pres">
      <dgm:prSet presAssocID="{56450852-2BB2-4C06-A252-1AA78A460CA1}" presName="linNode" presStyleCnt="0"/>
      <dgm:spPr/>
    </dgm:pt>
    <dgm:pt modelId="{706E5597-9844-467C-B3CA-18964D8FA848}" type="pres">
      <dgm:prSet presAssocID="{56450852-2BB2-4C06-A252-1AA78A460C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82EBF27-12D2-4A2A-8107-16D568AFE4D1}" type="pres">
      <dgm:prSet presAssocID="{56450852-2BB2-4C06-A252-1AA78A460CA1}" presName="descendantText" presStyleLbl="alignAccFollowNode1" presStyleIdx="0" presStyleCnt="4">
        <dgm:presLayoutVars>
          <dgm:bulletEnabled val="1"/>
        </dgm:presLayoutVars>
      </dgm:prSet>
      <dgm:spPr/>
    </dgm:pt>
    <dgm:pt modelId="{326307C4-D999-4520-BE71-84A456730442}" type="pres">
      <dgm:prSet presAssocID="{714B58F8-7CA5-405F-8780-139EA899BAA3}" presName="sp" presStyleCnt="0"/>
      <dgm:spPr/>
    </dgm:pt>
    <dgm:pt modelId="{EB692751-C545-4B83-A501-5AA620E29564}" type="pres">
      <dgm:prSet presAssocID="{E7F5C7A7-5273-4C41-95DD-C65389DF3DD8}" presName="linNode" presStyleCnt="0"/>
      <dgm:spPr/>
    </dgm:pt>
    <dgm:pt modelId="{AE32F0CC-9EEC-4C49-B37D-03B428AC729C}" type="pres">
      <dgm:prSet presAssocID="{E7F5C7A7-5273-4C41-95DD-C65389DF3DD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0BFFF38-B29E-4A33-B337-D9964E628763}" type="pres">
      <dgm:prSet presAssocID="{E7F5C7A7-5273-4C41-95DD-C65389DF3DD8}" presName="descendantText" presStyleLbl="alignAccFollowNode1" presStyleIdx="1" presStyleCnt="4">
        <dgm:presLayoutVars>
          <dgm:bulletEnabled val="1"/>
        </dgm:presLayoutVars>
      </dgm:prSet>
      <dgm:spPr/>
    </dgm:pt>
    <dgm:pt modelId="{76EFCED1-4662-44F5-9E1A-39D290168B14}" type="pres">
      <dgm:prSet presAssocID="{5370BCCE-85E4-4E7A-9208-A036E2255318}" presName="sp" presStyleCnt="0"/>
      <dgm:spPr/>
    </dgm:pt>
    <dgm:pt modelId="{E7B90C89-1756-4CD7-A06E-46F1B96A3188}" type="pres">
      <dgm:prSet presAssocID="{C5997D94-C348-451F-B15A-D75F154E2E80}" presName="linNode" presStyleCnt="0"/>
      <dgm:spPr/>
    </dgm:pt>
    <dgm:pt modelId="{1E3281EF-F28E-4615-AD7F-0B7BAA9B58B3}" type="pres">
      <dgm:prSet presAssocID="{C5997D94-C348-451F-B15A-D75F154E2E8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AB90E4F-C691-456C-A075-319FFB2A06A1}" type="pres">
      <dgm:prSet presAssocID="{C5997D94-C348-451F-B15A-D75F154E2E80}" presName="descendantText" presStyleLbl="alignAccFollowNode1" presStyleIdx="2" presStyleCnt="4">
        <dgm:presLayoutVars>
          <dgm:bulletEnabled val="1"/>
        </dgm:presLayoutVars>
      </dgm:prSet>
      <dgm:spPr/>
    </dgm:pt>
    <dgm:pt modelId="{99A676DB-98A7-464A-9F1B-A8CCABB425B0}" type="pres">
      <dgm:prSet presAssocID="{66149CA9-6BDC-45FC-8F46-99C7205C888F}" presName="sp" presStyleCnt="0"/>
      <dgm:spPr/>
    </dgm:pt>
    <dgm:pt modelId="{CA5A50CA-9CFB-4EB9-9491-9EAEF4427C5C}" type="pres">
      <dgm:prSet presAssocID="{44162123-A4FC-426C-9B06-2EB3847C21AC}" presName="linNode" presStyleCnt="0"/>
      <dgm:spPr/>
    </dgm:pt>
    <dgm:pt modelId="{9EE6F515-EF67-4808-ACAC-DD53AA5A5F6D}" type="pres">
      <dgm:prSet presAssocID="{44162123-A4FC-426C-9B06-2EB3847C21A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6EE8025-6DF6-4B9F-AACF-E680E68E9545}" type="pres">
      <dgm:prSet presAssocID="{44162123-A4FC-426C-9B06-2EB3847C21A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BDFBE0A-754F-4916-A45E-79E7AAEF7653}" type="presOf" srcId="{44162123-A4FC-426C-9B06-2EB3847C21AC}" destId="{9EE6F515-EF67-4808-ACAC-DD53AA5A5F6D}" srcOrd="0" destOrd="0" presId="urn:microsoft.com/office/officeart/2005/8/layout/vList5"/>
    <dgm:cxn modelId="{169B7C0D-F7F1-490F-9546-5CA905973712}" srcId="{59E871CC-17AC-4F17-9717-D21E2360C376}" destId="{E7F5C7A7-5273-4C41-95DD-C65389DF3DD8}" srcOrd="1" destOrd="0" parTransId="{ECB72D59-7BB3-44BD-A80F-6A0853795E2C}" sibTransId="{5370BCCE-85E4-4E7A-9208-A036E2255318}"/>
    <dgm:cxn modelId="{D660A613-14D6-4459-9A75-FCD4ABC7B2D9}" srcId="{44162123-A4FC-426C-9B06-2EB3847C21AC}" destId="{2E1B80EC-35A8-43B1-A07E-5A01C520B0C4}" srcOrd="0" destOrd="0" parTransId="{BAC571D7-E320-472D-A71C-648AA7873871}" sibTransId="{95B93352-60F3-4AC9-86AC-B8211B5FCE9C}"/>
    <dgm:cxn modelId="{F1A8461D-BF60-4B19-BE5D-81A5AE91D52B}" type="presOf" srcId="{83F0E989-2719-415E-A86A-017A41B8E1F1}" destId="{10BFFF38-B29E-4A33-B337-D9964E628763}" srcOrd="0" destOrd="0" presId="urn:microsoft.com/office/officeart/2005/8/layout/vList5"/>
    <dgm:cxn modelId="{A7F3A21D-555D-41AF-9606-D52319FAAB15}" type="presOf" srcId="{2E1B80EC-35A8-43B1-A07E-5A01C520B0C4}" destId="{66EE8025-6DF6-4B9F-AACF-E680E68E9545}" srcOrd="0" destOrd="0" presId="urn:microsoft.com/office/officeart/2005/8/layout/vList5"/>
    <dgm:cxn modelId="{A9E98261-200D-489C-8C0C-037723871B0A}" srcId="{59E871CC-17AC-4F17-9717-D21E2360C376}" destId="{44162123-A4FC-426C-9B06-2EB3847C21AC}" srcOrd="3" destOrd="0" parTransId="{997EC674-D1FC-45A1-BCBF-FD540787987A}" sibTransId="{FD3E9BA1-57FE-423A-9024-9356F3E0A025}"/>
    <dgm:cxn modelId="{E9BBC16D-CD0F-43E5-989C-EDA6514653C8}" srcId="{56450852-2BB2-4C06-A252-1AA78A460CA1}" destId="{1F94398D-CF20-49B0-83F3-BC10C15EC08B}" srcOrd="0" destOrd="0" parTransId="{E2E05489-677A-42FD-8C0E-503B92FEBDFD}" sibTransId="{23334654-C862-410D-B94C-BFE0A1A4DACC}"/>
    <dgm:cxn modelId="{8C02E04E-1662-497E-81BF-E8744272FD6C}" type="presOf" srcId="{C5997D94-C348-451F-B15A-D75F154E2E80}" destId="{1E3281EF-F28E-4615-AD7F-0B7BAA9B58B3}" srcOrd="0" destOrd="0" presId="urn:microsoft.com/office/officeart/2005/8/layout/vList5"/>
    <dgm:cxn modelId="{597FC470-3FED-4F45-9F80-9EC6DB134E4E}" srcId="{E7F5C7A7-5273-4C41-95DD-C65389DF3DD8}" destId="{83F0E989-2719-415E-A86A-017A41B8E1F1}" srcOrd="0" destOrd="0" parTransId="{F29B3168-5567-438E-B97D-A5ABE16D0410}" sibTransId="{28F84403-E44F-40BC-BBC0-30C7CE5F90B8}"/>
    <dgm:cxn modelId="{845BF38B-9F66-4425-B958-6454442B546E}" type="presOf" srcId="{4891B0E9-6456-4CEB-9AA8-A1DF5AF4E6FE}" destId="{6AB90E4F-C691-456C-A075-319FFB2A06A1}" srcOrd="0" destOrd="0" presId="urn:microsoft.com/office/officeart/2005/8/layout/vList5"/>
    <dgm:cxn modelId="{EF2E3E96-633C-4216-A8F0-1020295142AA}" type="presOf" srcId="{E7F5C7A7-5273-4C41-95DD-C65389DF3DD8}" destId="{AE32F0CC-9EEC-4C49-B37D-03B428AC729C}" srcOrd="0" destOrd="0" presId="urn:microsoft.com/office/officeart/2005/8/layout/vList5"/>
    <dgm:cxn modelId="{124C1BAD-A3F4-4173-B960-C73E3E9C4FD7}" type="presOf" srcId="{1F94398D-CF20-49B0-83F3-BC10C15EC08B}" destId="{782EBF27-12D2-4A2A-8107-16D568AFE4D1}" srcOrd="0" destOrd="0" presId="urn:microsoft.com/office/officeart/2005/8/layout/vList5"/>
    <dgm:cxn modelId="{57532EAE-9D8D-4A0A-847F-A1EE96C3E9AA}" type="presOf" srcId="{56450852-2BB2-4C06-A252-1AA78A460CA1}" destId="{706E5597-9844-467C-B3CA-18964D8FA848}" srcOrd="0" destOrd="0" presId="urn:microsoft.com/office/officeart/2005/8/layout/vList5"/>
    <dgm:cxn modelId="{ABF62FC0-0245-4978-91F0-B99033DEF178}" srcId="{59E871CC-17AC-4F17-9717-D21E2360C376}" destId="{56450852-2BB2-4C06-A252-1AA78A460CA1}" srcOrd="0" destOrd="0" parTransId="{4475F7DA-F9B7-4BEA-9789-64970EC42258}" sibTransId="{714B58F8-7CA5-405F-8780-139EA899BAA3}"/>
    <dgm:cxn modelId="{12F661C7-CCA6-4B88-9642-3F2C6C436D76}" srcId="{C5997D94-C348-451F-B15A-D75F154E2E80}" destId="{4891B0E9-6456-4CEB-9AA8-A1DF5AF4E6FE}" srcOrd="0" destOrd="0" parTransId="{9406E4FA-0FA8-4C25-840A-960988F38D81}" sibTransId="{468DE9A6-929B-4A65-ABFA-0156B2A93550}"/>
    <dgm:cxn modelId="{4ABEEBCA-6850-4204-962A-38AD54FA8B85}" srcId="{59E871CC-17AC-4F17-9717-D21E2360C376}" destId="{C5997D94-C348-451F-B15A-D75F154E2E80}" srcOrd="2" destOrd="0" parTransId="{B5D5D195-648B-46A9-BCFC-A1F13165821D}" sibTransId="{66149CA9-6BDC-45FC-8F46-99C7205C888F}"/>
    <dgm:cxn modelId="{4227B6FC-38ED-4653-A103-D049F41441FD}" type="presOf" srcId="{59E871CC-17AC-4F17-9717-D21E2360C376}" destId="{E9BD02A3-88EC-4A15-BB90-6C526E8DBEE0}" srcOrd="0" destOrd="0" presId="urn:microsoft.com/office/officeart/2005/8/layout/vList5"/>
    <dgm:cxn modelId="{56128788-E481-4680-946A-C2018B8A456F}" type="presParOf" srcId="{E9BD02A3-88EC-4A15-BB90-6C526E8DBEE0}" destId="{BBE07251-D8A5-4E93-BA1C-0030503D38FF}" srcOrd="0" destOrd="0" presId="urn:microsoft.com/office/officeart/2005/8/layout/vList5"/>
    <dgm:cxn modelId="{E9D5F60B-CAE5-4763-B485-6AF321FB4AB7}" type="presParOf" srcId="{BBE07251-D8A5-4E93-BA1C-0030503D38FF}" destId="{706E5597-9844-467C-B3CA-18964D8FA848}" srcOrd="0" destOrd="0" presId="urn:microsoft.com/office/officeart/2005/8/layout/vList5"/>
    <dgm:cxn modelId="{C7BFBEE5-79FD-4E64-B368-431BE7497893}" type="presParOf" srcId="{BBE07251-D8A5-4E93-BA1C-0030503D38FF}" destId="{782EBF27-12D2-4A2A-8107-16D568AFE4D1}" srcOrd="1" destOrd="0" presId="urn:microsoft.com/office/officeart/2005/8/layout/vList5"/>
    <dgm:cxn modelId="{66BC6840-B932-4F65-9CD7-A1209040A0AF}" type="presParOf" srcId="{E9BD02A3-88EC-4A15-BB90-6C526E8DBEE0}" destId="{326307C4-D999-4520-BE71-84A456730442}" srcOrd="1" destOrd="0" presId="urn:microsoft.com/office/officeart/2005/8/layout/vList5"/>
    <dgm:cxn modelId="{08897281-C964-4A83-8BD6-8A3EC76B8541}" type="presParOf" srcId="{E9BD02A3-88EC-4A15-BB90-6C526E8DBEE0}" destId="{EB692751-C545-4B83-A501-5AA620E29564}" srcOrd="2" destOrd="0" presId="urn:microsoft.com/office/officeart/2005/8/layout/vList5"/>
    <dgm:cxn modelId="{02204A21-3737-46DD-85AD-12AED3791DF0}" type="presParOf" srcId="{EB692751-C545-4B83-A501-5AA620E29564}" destId="{AE32F0CC-9EEC-4C49-B37D-03B428AC729C}" srcOrd="0" destOrd="0" presId="urn:microsoft.com/office/officeart/2005/8/layout/vList5"/>
    <dgm:cxn modelId="{81B0A193-F62B-45D0-B27A-806F7532A828}" type="presParOf" srcId="{EB692751-C545-4B83-A501-5AA620E29564}" destId="{10BFFF38-B29E-4A33-B337-D9964E628763}" srcOrd="1" destOrd="0" presId="urn:microsoft.com/office/officeart/2005/8/layout/vList5"/>
    <dgm:cxn modelId="{F4095DE6-0BEB-485F-AEA4-C066506508A3}" type="presParOf" srcId="{E9BD02A3-88EC-4A15-BB90-6C526E8DBEE0}" destId="{76EFCED1-4662-44F5-9E1A-39D290168B14}" srcOrd="3" destOrd="0" presId="urn:microsoft.com/office/officeart/2005/8/layout/vList5"/>
    <dgm:cxn modelId="{FA2CC3F3-F804-4F17-BD52-94B31CFD8184}" type="presParOf" srcId="{E9BD02A3-88EC-4A15-BB90-6C526E8DBEE0}" destId="{E7B90C89-1756-4CD7-A06E-46F1B96A3188}" srcOrd="4" destOrd="0" presId="urn:microsoft.com/office/officeart/2005/8/layout/vList5"/>
    <dgm:cxn modelId="{E1F6078D-1140-4F50-8686-A124AFCBED00}" type="presParOf" srcId="{E7B90C89-1756-4CD7-A06E-46F1B96A3188}" destId="{1E3281EF-F28E-4615-AD7F-0B7BAA9B58B3}" srcOrd="0" destOrd="0" presId="urn:microsoft.com/office/officeart/2005/8/layout/vList5"/>
    <dgm:cxn modelId="{09718567-0381-4FEA-ACB0-048B2F3895B7}" type="presParOf" srcId="{E7B90C89-1756-4CD7-A06E-46F1B96A3188}" destId="{6AB90E4F-C691-456C-A075-319FFB2A06A1}" srcOrd="1" destOrd="0" presId="urn:microsoft.com/office/officeart/2005/8/layout/vList5"/>
    <dgm:cxn modelId="{B861F693-4C0D-40F4-A718-228F95BC9B76}" type="presParOf" srcId="{E9BD02A3-88EC-4A15-BB90-6C526E8DBEE0}" destId="{99A676DB-98A7-464A-9F1B-A8CCABB425B0}" srcOrd="5" destOrd="0" presId="urn:microsoft.com/office/officeart/2005/8/layout/vList5"/>
    <dgm:cxn modelId="{23C7006C-9766-43BC-B803-E57CB02D8D84}" type="presParOf" srcId="{E9BD02A3-88EC-4A15-BB90-6C526E8DBEE0}" destId="{CA5A50CA-9CFB-4EB9-9491-9EAEF4427C5C}" srcOrd="6" destOrd="0" presId="urn:microsoft.com/office/officeart/2005/8/layout/vList5"/>
    <dgm:cxn modelId="{7B2B141C-C26F-4F91-81C4-53F2A06D36A1}" type="presParOf" srcId="{CA5A50CA-9CFB-4EB9-9491-9EAEF4427C5C}" destId="{9EE6F515-EF67-4808-ACAC-DD53AA5A5F6D}" srcOrd="0" destOrd="0" presId="urn:microsoft.com/office/officeart/2005/8/layout/vList5"/>
    <dgm:cxn modelId="{08A75BFD-4885-495D-A43C-06804A1CD7EA}" type="presParOf" srcId="{CA5A50CA-9CFB-4EB9-9491-9EAEF4427C5C}" destId="{66EE8025-6DF6-4B9F-AACF-E680E68E95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F3756-F397-45F0-B8AC-887DF8F34F98}">
      <dsp:nvSpPr>
        <dsp:cNvPr id="0" name=""/>
        <dsp:cNvSpPr/>
      </dsp:nvSpPr>
      <dsp:spPr>
        <a:xfrm>
          <a:off x="701112" y="1436094"/>
          <a:ext cx="1062869" cy="1062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E9269-9BA6-4D1B-962C-F34D5324FE08}">
      <dsp:nvSpPr>
        <dsp:cNvPr id="0" name=""/>
        <dsp:cNvSpPr/>
      </dsp:nvSpPr>
      <dsp:spPr>
        <a:xfrm>
          <a:off x="51581" y="2813753"/>
          <a:ext cx="23619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Global </a:t>
          </a:r>
          <a:r>
            <a:rPr lang="en-CA" sz="2300" kern="1200" dirty="0">
              <a:latin typeface="Arial" panose="020B0604020202020204" pitchFamily="34" charset="0"/>
              <a:cs typeface="Arial" panose="020B0604020202020204" pitchFamily="34" charset="0"/>
            </a:rPr>
            <a:t>Challenge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581" y="2813753"/>
        <a:ext cx="2361931" cy="720000"/>
      </dsp:txXfrm>
    </dsp:sp>
    <dsp:sp modelId="{7E9D65BF-1B1F-44CD-8E99-014F7EEED147}">
      <dsp:nvSpPr>
        <dsp:cNvPr id="0" name=""/>
        <dsp:cNvSpPr/>
      </dsp:nvSpPr>
      <dsp:spPr>
        <a:xfrm>
          <a:off x="3476382" y="1436094"/>
          <a:ext cx="1062869" cy="1062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49C7-75CB-44B9-8B4C-EB877760F480}">
      <dsp:nvSpPr>
        <dsp:cNvPr id="0" name=""/>
        <dsp:cNvSpPr/>
      </dsp:nvSpPr>
      <dsp:spPr>
        <a:xfrm>
          <a:off x="2826851" y="2813753"/>
          <a:ext cx="23619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>
              <a:latin typeface="Arial" panose="020B0604020202020204" pitchFamily="34" charset="0"/>
              <a:cs typeface="Arial" panose="020B0604020202020204" pitchFamily="34" charset="0"/>
            </a:rPr>
            <a:t>Machine Learning Solution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6851" y="2813753"/>
        <a:ext cx="2361931" cy="720000"/>
      </dsp:txXfrm>
    </dsp:sp>
    <dsp:sp modelId="{EC5CD6B8-5C4E-4D2D-9D48-082A753029DB}">
      <dsp:nvSpPr>
        <dsp:cNvPr id="0" name=""/>
        <dsp:cNvSpPr/>
      </dsp:nvSpPr>
      <dsp:spPr>
        <a:xfrm>
          <a:off x="6251651" y="1436094"/>
          <a:ext cx="1062869" cy="1062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E047E-43DC-4901-9AAE-312A2B911F2D}">
      <dsp:nvSpPr>
        <dsp:cNvPr id="0" name=""/>
        <dsp:cNvSpPr/>
      </dsp:nvSpPr>
      <dsp:spPr>
        <a:xfrm>
          <a:off x="5602120" y="2813753"/>
          <a:ext cx="23619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>
              <a:latin typeface="Arial" panose="020B0604020202020204" pitchFamily="34" charset="0"/>
              <a:cs typeface="Arial" panose="020B0604020202020204" pitchFamily="34" charset="0"/>
            </a:rPr>
            <a:t>Data-Driven Predictions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2120" y="2813753"/>
        <a:ext cx="2361931" cy="720000"/>
      </dsp:txXfrm>
    </dsp:sp>
    <dsp:sp modelId="{B6FE8EBB-54DD-4448-A640-03CC5B940FE5}">
      <dsp:nvSpPr>
        <dsp:cNvPr id="0" name=""/>
        <dsp:cNvSpPr/>
      </dsp:nvSpPr>
      <dsp:spPr>
        <a:xfrm>
          <a:off x="9026921" y="1436094"/>
          <a:ext cx="1062869" cy="1062869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AE7B0-FFCF-438F-8178-5676E20761E5}">
      <dsp:nvSpPr>
        <dsp:cNvPr id="0" name=""/>
        <dsp:cNvSpPr/>
      </dsp:nvSpPr>
      <dsp:spPr>
        <a:xfrm>
          <a:off x="8377389" y="2813753"/>
          <a:ext cx="23619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>
              <a:latin typeface="Arial" panose="020B0604020202020204" pitchFamily="34" charset="0"/>
              <a:cs typeface="Arial" panose="020B0604020202020204" pitchFamily="34" charset="0"/>
            </a:rPr>
            <a:t>Advancing Diagnostics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77389" y="2813753"/>
        <a:ext cx="236193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04D54-4B51-428F-A355-40CC868EFDA6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A6BB4-E095-41ED-8D3D-7CB8DFF34FC6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56B7F-0C47-403C-848F-F3E0C7B9B376}">
      <dsp:nvSpPr>
        <dsp:cNvPr id="0" name=""/>
        <dsp:cNvSpPr/>
      </dsp:nvSpPr>
      <dsp:spPr>
        <a:xfrm>
          <a:off x="1383287" y="51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Develop</a:t>
          </a:r>
        </a:p>
      </dsp:txBody>
      <dsp:txXfrm>
        <a:off x="1383287" y="511"/>
        <a:ext cx="4917523" cy="1197651"/>
      </dsp:txXfrm>
    </dsp:sp>
    <dsp:sp modelId="{8076AA9E-0E42-40AC-943C-11ADCF614E45}">
      <dsp:nvSpPr>
        <dsp:cNvPr id="0" name=""/>
        <dsp:cNvSpPr/>
      </dsp:nvSpPr>
      <dsp:spPr>
        <a:xfrm>
          <a:off x="6300810" y="51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Create a machine learning algorithm to discern benign from malignant breast tumors.</a:t>
          </a:r>
        </a:p>
      </dsp:txBody>
      <dsp:txXfrm>
        <a:off x="6300810" y="511"/>
        <a:ext cx="4627018" cy="1197651"/>
      </dsp:txXfrm>
    </dsp:sp>
    <dsp:sp modelId="{5DF3CC1F-E91B-4342-9D7C-2C5264075851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80306-B307-47AA-8E90-D659C784490F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10C72-2369-4347-937E-9752E943A857}">
      <dsp:nvSpPr>
        <dsp:cNvPr id="0" name=""/>
        <dsp:cNvSpPr/>
      </dsp:nvSpPr>
      <dsp:spPr>
        <a:xfrm>
          <a:off x="1383287" y="1497576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Analyze</a:t>
          </a:r>
        </a:p>
      </dsp:txBody>
      <dsp:txXfrm>
        <a:off x="1383287" y="1497576"/>
        <a:ext cx="4917523" cy="1197651"/>
      </dsp:txXfrm>
    </dsp:sp>
    <dsp:sp modelId="{612DFABE-A481-47C7-9168-9056CD9EEC00}">
      <dsp:nvSpPr>
        <dsp:cNvPr id="0" name=""/>
        <dsp:cNvSpPr/>
      </dsp:nvSpPr>
      <dsp:spPr>
        <a:xfrm>
          <a:off x="6300810" y="1497576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Examine how each characteristic influences the prediction, identifying key diagnostic factors.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00810" y="1497576"/>
        <a:ext cx="4627018" cy="1197651"/>
      </dsp:txXfrm>
    </dsp:sp>
    <dsp:sp modelId="{FB4C054E-E98E-4F8A-B1A5-6F3B3761FB0A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391F9-BFAE-47F2-AC1E-0BCF0F5ECFBB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AAB2B-7638-49B9-8CEA-15B88DCA4F0B}">
      <dsp:nvSpPr>
        <dsp:cNvPr id="0" name=""/>
        <dsp:cNvSpPr/>
      </dsp:nvSpPr>
      <dsp:spPr>
        <a:xfrm>
          <a:off x="1383287" y="299464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Employ</a:t>
          </a:r>
        </a:p>
      </dsp:txBody>
      <dsp:txXfrm>
        <a:off x="1383287" y="2994641"/>
        <a:ext cx="4917523" cy="1197651"/>
      </dsp:txXfrm>
    </dsp:sp>
    <dsp:sp modelId="{A959B802-C30E-4AF5-990E-995989C3EA35}">
      <dsp:nvSpPr>
        <dsp:cNvPr id="0" name=""/>
        <dsp:cNvSpPr/>
      </dsp:nvSpPr>
      <dsp:spPr>
        <a:xfrm>
          <a:off x="6300810" y="299464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Utilize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robust metrics to rigorously evaluate and confirm the model’s accuracy.</a:t>
          </a:r>
        </a:p>
      </dsp:txBody>
      <dsp:txXfrm>
        <a:off x="6300810" y="2994641"/>
        <a:ext cx="4627018" cy="1197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3FC1-7BC0-459B-9A22-3C672221C0B9}">
      <dsp:nvSpPr>
        <dsp:cNvPr id="0" name=""/>
        <dsp:cNvSpPr/>
      </dsp:nvSpPr>
      <dsp:spPr>
        <a:xfrm>
          <a:off x="1479639" y="1780453"/>
          <a:ext cx="1620172" cy="1028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6BEFA-5B71-43F6-9404-1C0C1AEB0F09}">
      <dsp:nvSpPr>
        <dsp:cNvPr id="0" name=""/>
        <dsp:cNvSpPr/>
      </dsp:nvSpPr>
      <dsp:spPr>
        <a:xfrm>
          <a:off x="1659658" y="1951471"/>
          <a:ext cx="1620172" cy="1028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cap="none" dirty="0"/>
            <a:t>Cell uniformity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cap="none" dirty="0"/>
            <a:t> Lower uniformity in size and shape strongly associated with malignancy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1689791" y="1981604"/>
        <a:ext cx="1559906" cy="968543"/>
      </dsp:txXfrm>
    </dsp:sp>
    <dsp:sp modelId="{266B71F8-D628-4CDA-8DB8-BB524DFCCA0E}">
      <dsp:nvSpPr>
        <dsp:cNvPr id="0" name=""/>
        <dsp:cNvSpPr/>
      </dsp:nvSpPr>
      <dsp:spPr>
        <a:xfrm>
          <a:off x="3459849" y="1780453"/>
          <a:ext cx="1620172" cy="1028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A6A5A-CBC0-48C1-BE8B-9B2F39C371F8}">
      <dsp:nvSpPr>
        <dsp:cNvPr id="0" name=""/>
        <dsp:cNvSpPr/>
      </dsp:nvSpPr>
      <dsp:spPr>
        <a:xfrm>
          <a:off x="3639868" y="1951471"/>
          <a:ext cx="1620172" cy="1028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cap="none" dirty="0"/>
            <a:t>Adhesion indicator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cap="none" dirty="0"/>
            <a:t> Low marginal adhesion frequently signals cancer presence.</a:t>
          </a:r>
          <a:endParaRPr lang="en-US" sz="1100" kern="1200" cap="none" dirty="0"/>
        </a:p>
      </dsp:txBody>
      <dsp:txXfrm>
        <a:off x="3670001" y="1981604"/>
        <a:ext cx="1559906" cy="968543"/>
      </dsp:txXfrm>
    </dsp:sp>
    <dsp:sp modelId="{A594B9A1-28D9-4F70-AE52-1F0A9A169559}">
      <dsp:nvSpPr>
        <dsp:cNvPr id="0" name=""/>
        <dsp:cNvSpPr/>
      </dsp:nvSpPr>
      <dsp:spPr>
        <a:xfrm>
          <a:off x="1659712" y="3171012"/>
          <a:ext cx="1620172" cy="1028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C6885-C28B-49A1-8A4A-9A223716E8DB}">
      <dsp:nvSpPr>
        <dsp:cNvPr id="0" name=""/>
        <dsp:cNvSpPr/>
      </dsp:nvSpPr>
      <dsp:spPr>
        <a:xfrm>
          <a:off x="1839731" y="3342031"/>
          <a:ext cx="1620172" cy="1028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cap="none" dirty="0"/>
            <a:t>Risk signals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cap="none" dirty="0"/>
            <a:t>High bare nuclei counts are significant markers of elevated cancer risk.</a:t>
          </a:r>
          <a:endParaRPr lang="en-US" sz="1100" kern="1200" cap="none" dirty="0"/>
        </a:p>
      </dsp:txBody>
      <dsp:txXfrm>
        <a:off x="1869864" y="3372164"/>
        <a:ext cx="1559906" cy="968543"/>
      </dsp:txXfrm>
    </dsp:sp>
    <dsp:sp modelId="{242C0C42-8FC6-48AA-A46E-19FBD0416C5E}">
      <dsp:nvSpPr>
        <dsp:cNvPr id="0" name=""/>
        <dsp:cNvSpPr/>
      </dsp:nvSpPr>
      <dsp:spPr>
        <a:xfrm>
          <a:off x="3639922" y="3171012"/>
          <a:ext cx="1620172" cy="1028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39980-6342-44DD-9AD7-A03101A74BA4}">
      <dsp:nvSpPr>
        <dsp:cNvPr id="0" name=""/>
        <dsp:cNvSpPr/>
      </dsp:nvSpPr>
      <dsp:spPr>
        <a:xfrm>
          <a:off x="3819942" y="3342031"/>
          <a:ext cx="1620172" cy="1028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strike="noStrike" kern="1200" cap="none" dirty="0"/>
            <a:t>Mitotic alerts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strike="noStrike" kern="1200" cap="none" dirty="0"/>
            <a:t> Sporadic high mitotic rates are important indicators of aggressive cancers.</a:t>
          </a:r>
          <a:endParaRPr lang="en-US" sz="1100" strike="noStrike" kern="1200" cap="none" dirty="0"/>
        </a:p>
      </dsp:txBody>
      <dsp:txXfrm>
        <a:off x="3850075" y="3372164"/>
        <a:ext cx="1559906" cy="968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EBF27-12D2-4A2A-8107-16D568AFE4D1}">
      <dsp:nvSpPr>
        <dsp:cNvPr id="0" name=""/>
        <dsp:cNvSpPr/>
      </dsp:nvSpPr>
      <dsp:spPr>
        <a:xfrm rot="5400000">
          <a:off x="2452864" y="-865382"/>
          <a:ext cx="736434" cy="265513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>
              <a:latin typeface="Arial" panose="020B0604020202020204" pitchFamily="34" charset="0"/>
              <a:cs typeface="Arial" panose="020B0604020202020204" pitchFamily="34" charset="0"/>
            </a:rPr>
            <a:t>Predominantly consistent patterns across key cell features.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493514" y="129918"/>
        <a:ext cx="2619185" cy="664534"/>
      </dsp:txXfrm>
    </dsp:sp>
    <dsp:sp modelId="{706E5597-9844-467C-B3CA-18964D8FA848}">
      <dsp:nvSpPr>
        <dsp:cNvPr id="0" name=""/>
        <dsp:cNvSpPr/>
      </dsp:nvSpPr>
      <dsp:spPr>
        <a:xfrm>
          <a:off x="0" y="1913"/>
          <a:ext cx="1493513" cy="92054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Uniform Cell Behavior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37" y="46850"/>
        <a:ext cx="1403639" cy="830668"/>
      </dsp:txXfrm>
    </dsp:sp>
    <dsp:sp modelId="{10BFFF38-B29E-4A33-B337-D9964E628763}">
      <dsp:nvSpPr>
        <dsp:cNvPr id="0" name=""/>
        <dsp:cNvSpPr/>
      </dsp:nvSpPr>
      <dsp:spPr>
        <a:xfrm rot="5400000">
          <a:off x="2452864" y="101187"/>
          <a:ext cx="736434" cy="265513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Arial" panose="020B0604020202020204" pitchFamily="34" charset="0"/>
              <a:cs typeface="Arial" panose="020B0604020202020204" pitchFamily="34" charset="0"/>
            </a:rPr>
            <a:t>Sparse but pivotal, these outliers flag potential cell anomalies.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493514" y="1096487"/>
        <a:ext cx="2619185" cy="664534"/>
      </dsp:txXfrm>
    </dsp:sp>
    <dsp:sp modelId="{AE32F0CC-9EEC-4C49-B37D-03B428AC729C}">
      <dsp:nvSpPr>
        <dsp:cNvPr id="0" name=""/>
        <dsp:cNvSpPr/>
      </dsp:nvSpPr>
      <dsp:spPr>
        <a:xfrm>
          <a:off x="0" y="968483"/>
          <a:ext cx="1493513" cy="92054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Arial" panose="020B0604020202020204" pitchFamily="34" charset="0"/>
              <a:cs typeface="Arial" panose="020B0604020202020204" pitchFamily="34" charset="0"/>
            </a:rPr>
            <a:t>Critical Outliers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37" y="1013420"/>
        <a:ext cx="1403639" cy="830668"/>
      </dsp:txXfrm>
    </dsp:sp>
    <dsp:sp modelId="{6AB90E4F-C691-456C-A075-319FFB2A06A1}">
      <dsp:nvSpPr>
        <dsp:cNvPr id="0" name=""/>
        <dsp:cNvSpPr/>
      </dsp:nvSpPr>
      <dsp:spPr>
        <a:xfrm rot="5400000">
          <a:off x="2452864" y="1067757"/>
          <a:ext cx="736434" cy="265513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Arial" panose="020B0604020202020204" pitchFamily="34" charset="0"/>
              <a:cs typeface="Arial" panose="020B0604020202020204" pitchFamily="34" charset="0"/>
            </a:rPr>
            <a:t>Cell size and shape suggest a normative uniformity within the sample.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493514" y="2063057"/>
        <a:ext cx="2619185" cy="664534"/>
      </dsp:txXfrm>
    </dsp:sp>
    <dsp:sp modelId="{1E3281EF-F28E-4615-AD7F-0B7BAA9B58B3}">
      <dsp:nvSpPr>
        <dsp:cNvPr id="0" name=""/>
        <dsp:cNvSpPr/>
      </dsp:nvSpPr>
      <dsp:spPr>
        <a:xfrm>
          <a:off x="0" y="1935053"/>
          <a:ext cx="1493513" cy="92054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Arial" panose="020B0604020202020204" pitchFamily="34" charset="0"/>
              <a:cs typeface="Arial" panose="020B0604020202020204" pitchFamily="34" charset="0"/>
            </a:rPr>
            <a:t>Uniformity Trend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37" y="1979990"/>
        <a:ext cx="1403639" cy="830668"/>
      </dsp:txXfrm>
    </dsp:sp>
    <dsp:sp modelId="{66EE8025-6DF6-4B9F-AACF-E680E68E9545}">
      <dsp:nvSpPr>
        <dsp:cNvPr id="0" name=""/>
        <dsp:cNvSpPr/>
      </dsp:nvSpPr>
      <dsp:spPr>
        <a:xfrm rot="5400000">
          <a:off x="2452864" y="2034327"/>
          <a:ext cx="736434" cy="265513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Arial" panose="020B0604020202020204" pitchFamily="34" charset="0"/>
              <a:cs typeface="Arial" panose="020B0604020202020204" pitchFamily="34" charset="0"/>
            </a:rPr>
            <a:t>Noteworthy outliers in adhesion, cell size, and mitosis serve as red flags for cancer detection.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493514" y="3029627"/>
        <a:ext cx="2619185" cy="664534"/>
      </dsp:txXfrm>
    </dsp:sp>
    <dsp:sp modelId="{9EE6F515-EF67-4808-ACAC-DD53AA5A5F6D}">
      <dsp:nvSpPr>
        <dsp:cNvPr id="0" name=""/>
        <dsp:cNvSpPr/>
      </dsp:nvSpPr>
      <dsp:spPr>
        <a:xfrm>
          <a:off x="0" y="2901623"/>
          <a:ext cx="1493513" cy="92054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Arial" panose="020B0604020202020204" pitchFamily="34" charset="0"/>
              <a:cs typeface="Arial" panose="020B0604020202020204" pitchFamily="34" charset="0"/>
            </a:rPr>
            <a:t>Detecting Malignancy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937" y="2946560"/>
        <a:ext cx="1403639" cy="83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8D082-51EC-4EAB-9F30-EAB814C59A4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5EA99-8A65-49DA-B8A8-EA125340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Global Health Challenge: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Breast cancer's significant impact on health worldwide.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Crucial role of early and accurate diagnosis in effective treatment and patient outcomes.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Predictive Model Development: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Utilization of machine learning techniques.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Aim for enhanced precision and efficiency in breast cancer diagnostics.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Analysis: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Examination of a clinical case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Projected to predict tumor malignancy based on various attributes.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Contribution to Healthcare: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Advancing the field of breast cancer diagnostics.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Supporting the improvement of patient care and management strategies.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5EA99-8A65-49DA-B8A8-EA125340C6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7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Develop:</a:t>
            </a:r>
          </a:p>
          <a:p>
            <a:pPr marL="628650" lvl="1" indent="-1714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Build a machine learning model to predict whether a breast tumor is benign or malignant based on various attributes.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Analyze:</a:t>
            </a:r>
          </a:p>
          <a:p>
            <a:pPr marL="628650" lvl="1" indent="-1714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Analyze the impact of each attribute on the prediction to understand the key factors influencing the diagnosis.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Employ:</a:t>
            </a:r>
          </a:p>
          <a:p>
            <a:pPr marL="628650" lvl="1" indent="-1714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Evaluate and validate the model's performance using appropriate metrics.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5EA99-8A65-49DA-B8A8-EA125340C6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5EA99-8A65-49DA-B8A8-EA125340C6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Model Comparison &amp; </a:t>
            </a: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Model Evaluation</a:t>
            </a:r>
          </a:p>
          <a:p>
            <a:endParaRPr lang="en-US" sz="1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b="1" dirty="0"/>
              <a:t>Classifiers Performance</a:t>
            </a:r>
          </a:p>
          <a:p>
            <a:r>
              <a:rPr lang="en-CA" b="1" dirty="0"/>
              <a:t>Comparative graph of different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5EA99-8A65-49DA-B8A8-EA125340C6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Deployment Process:</a:t>
            </a:r>
          </a:p>
          <a:p>
            <a:pPr algn="l">
              <a:buFont typeface="+mj-lt"/>
              <a:buNone/>
            </a:pPr>
            <a:endParaRPr lang="en-US" b="1" i="0" dirty="0"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Start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The starting point of the process.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Model Training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Before deployment, there is an implicit step where the model must be trained.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Serialize Model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Using Python's pickle module to serialize the trained breast cancer classification model to disk.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Set Up Flask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Prepare a Flask web hosting environment.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Embed Model in Flask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Integrate the serialized model into the Flask app.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Model Prediction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Enable users to predict breast cancer likelihood through the Flask app.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Model Interpretability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Utilize logistic regression for better interpretability and computational efficiency.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Deserialization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When needed, deserialize the model for prediction in production environments.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Accuracy and Scalability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Ensure that the model maintains accuracy and is scalable.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Deployment for Adoption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Deploy the model for widespread adoption.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Healthcare Advancement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Contribute to breast cancer diagnosis and treatment advancements.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Söhne"/>
              </a:rPr>
              <a:t>End</a:t>
            </a:r>
            <a:r>
              <a:rPr lang="en-US" b="0" i="0" dirty="0">
                <a:effectLst/>
                <a:highlight>
                  <a:srgbClr val="FFFFFF"/>
                </a:highlight>
                <a:latin typeface="Söhne"/>
              </a:rPr>
              <a:t>: The end of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5EA99-8A65-49DA-B8A8-EA125340C6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2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Show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5EA99-8A65-49DA-B8A8-EA125340C6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Machine Learning: Powering a Diagnostic Revolution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Leveraging cutting-edge algorithms for precision diagnosis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 accuracy in distinguishing between benign and malignant tumors </a:t>
            </a:r>
          </a:p>
          <a:p>
            <a:endParaRPr lang="en-CA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Empowering Medical Practitioners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Enabling early detection for improved patient outcomes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Deepening insights into tumor malignancy factors </a:t>
            </a:r>
          </a:p>
          <a:p>
            <a:endParaRPr lang="en-CA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Collaboration: The Catalyst for Success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Uniting data scientists, clinicians, and researchers for synergy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clinical decision-making through robust models </a:t>
            </a:r>
          </a:p>
          <a:p>
            <a:endParaRPr lang="en-CA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Pioneering Precision Medicine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Propelling breast cancer diagnostics into a new era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Demonstrating technology's transformative impact on healthcare make it skew without losing the meaning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5EA99-8A65-49DA-B8A8-EA125340C6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E8F7-770D-B333-56E5-6D88E668A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E58ED-AC49-F82D-24AB-64E736818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6007-7198-D4F6-9F41-DDBDDB60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F76E4-4AC4-FDD9-5DBA-F88199DE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079F-EC13-2DD5-55A7-43E5C287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3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A2AA-45B0-33BF-E053-9990EF3E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D0B-652B-74DF-C1CE-C566BE59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8EDD-D6C2-3280-A6AB-B0D91F69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D938-E034-B2B3-0FD2-8D34960A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79A5-23B1-3C3E-67B0-74102CBF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4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4666F-51A2-0924-8093-A48B12912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E5310-6265-5EF0-C749-D66A8CD0B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9122-1C8F-0C43-B6C8-3BC7EEB5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EB36-377E-ECB4-C9CC-6A0E9A4A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2B40-6EC0-C2CD-4257-914E76ED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47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4F94-9EFE-5DA2-3556-7E69462E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368E-D896-AC0C-19A6-5AC165AC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1927-1D6A-79C8-93C7-46109F88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94C2-4026-CE72-D412-831DE109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5CF2-0188-7685-995E-3E2B71CB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8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59CD-7BF5-E81B-B792-528C4114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28CD4-4C60-B2F2-15B2-C97133A6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2980-13B8-B8BC-14A8-299E2021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B819-CCA0-77AE-8D0A-8D69C13F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94DD-FC09-8272-DBFB-1FD535B3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20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7FF8-181E-E975-BC43-954D9C68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5BAC-AF44-BA96-42DC-93B647733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F0835-1DA1-5012-4BE6-BE8B730D9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9EAC-2B14-CA77-3C6B-D63D69CA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F22C-BA73-03EB-3E39-389BD8D2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A07D-C7E8-E411-2705-F89E09B6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1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094B-EE2C-9771-856A-FA3B2326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A360-7C3C-FE39-A692-88343C6E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014BE-7163-9D8F-0143-7CFD7C5DB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D7F6E-7955-432A-A772-0DCB801CD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8947A-A82E-BD6D-253A-DE993B490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7F543-0AE3-4104-8FF6-F1C4BF9A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790C0-ABE7-E7B7-E7D8-E2DEEF13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FDADC-3E05-BED3-64C3-E0CBEBD1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03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E722-E5C9-AFBA-88C7-15C13F1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410A5-703A-375F-1620-916C898B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4148B-E22A-6DCB-168F-67550FB9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2585B-0D9D-ACC2-E5CE-95C815E1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72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898D0-A6C2-838A-AEED-C15A40E8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3D62A-E238-1A54-95C8-157A9333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77AB3-FF82-1458-A9EE-3F8F07F2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3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2AF7-E1A3-F500-4090-8CB3976B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AB66-3B17-6D06-3205-8B1B6230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8C8B0-8526-193F-E171-3B4D89F4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8305-0CB9-DB1A-7867-9088D105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62B36-4D84-47C8-E808-C302CC4F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9582E-2780-D91F-D66F-E7935586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00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28B4-A0B3-AEA8-A5C1-4A078D87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648D8-2B52-8454-53F1-97F440952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64501-66E5-5614-8C39-D2972CDB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7BE3-3B4D-F57C-7BCD-041FA926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87AA6-93D5-BE4B-E59E-99B062D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6646A-149C-E03A-BED3-CA0585E7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5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6D420-7F51-41D3-58FD-2B0608C2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E7F88-7925-27B6-78E1-57761B6A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57A1-3954-6823-5E63-188242E38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C2039-27AD-440B-B8E8-01F2DA6CC478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7215-2C98-5C90-BD0B-77EF77CAD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61D3-B392-F864-C995-77E0A05ED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D762D-9A46-495D-8D81-06799F748D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1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sciencedirect.com/science/article/pii/S18770509210146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AD395-70CA-6856-841D-7C3FBBC6A0D0}"/>
              </a:ext>
            </a:extLst>
          </p:cNvPr>
          <p:cNvSpPr txBox="1"/>
          <p:nvPr/>
        </p:nvSpPr>
        <p:spPr>
          <a:xfrm>
            <a:off x="1056582" y="469902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Breast Cancer Diagnosis  Prediction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950231C2-EBCC-EDA0-B508-868B5A22C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9DBAF-FDFB-285C-4B5D-2041301A7CD5}"/>
              </a:ext>
            </a:extLst>
          </p:cNvPr>
          <p:cNvSpPr txBox="1"/>
          <p:nvPr/>
        </p:nvSpPr>
        <p:spPr>
          <a:xfrm>
            <a:off x="859874" y="4444151"/>
            <a:ext cx="4429750" cy="1465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spcAft>
                <a:spcPts val="800"/>
              </a:spcAft>
            </a:pPr>
            <a:r>
              <a:rPr lang="en-CA" sz="1800" b="1" i="1" kern="100" dirty="0">
                <a:ln/>
                <a:solidFill>
                  <a:schemeClr val="accent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3</a:t>
            </a:r>
            <a:endParaRPr lang="en-CA" sz="1800" b="1" i="1" kern="100" dirty="0">
              <a:ln/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CA" sz="1800" b="1" i="1" kern="100" dirty="0">
                <a:ln/>
                <a:solidFill>
                  <a:schemeClr val="accent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DAB304-24W-001: Healthcare Analytics</a:t>
            </a:r>
            <a:endParaRPr lang="en-CA" sz="1800" b="1" i="1" kern="100" dirty="0">
              <a:ln/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CA" sz="1800" b="1" i="1" kern="100" dirty="0">
                <a:ln/>
                <a:solidFill>
                  <a:schemeClr val="accent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lang="en-CA" sz="1800" b="1" i="1" kern="100" dirty="0" err="1">
                <a:ln/>
                <a:solidFill>
                  <a:schemeClr val="accent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Sutharsan</a:t>
            </a:r>
            <a:r>
              <a:rPr lang="en-CA" sz="1800" b="1" i="1" kern="100" dirty="0">
                <a:ln/>
                <a:solidFill>
                  <a:schemeClr val="accent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b="1" i="1" kern="100" dirty="0" err="1">
                <a:ln/>
                <a:solidFill>
                  <a:schemeClr val="accent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Sivagnanam</a:t>
            </a:r>
            <a:endParaRPr lang="en-CA" sz="1800" b="1" i="1" kern="100" dirty="0">
              <a:ln/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6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70;p17">
            <a:extLst>
              <a:ext uri="{FF2B5EF4-FFF2-40B4-BE49-F238E27FC236}">
                <a16:creationId xmlns:a16="http://schemas.microsoft.com/office/drawing/2014/main" id="{E6BA8C16-812C-6F4D-C3F3-809897D74E2B}"/>
              </a:ext>
            </a:extLst>
          </p:cNvPr>
          <p:cNvSpPr txBox="1"/>
          <p:nvPr/>
        </p:nvSpPr>
        <p:spPr>
          <a:xfrm flipH="1">
            <a:off x="7976343" y="892886"/>
            <a:ext cx="3677265" cy="480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  <a:endParaRPr lang="en-C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endParaRPr lang="en-US" sz="16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Predictive Correlation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Cell uniformity in size and shape is closely linked to malignancy.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Diagnostic Indicators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High counts of bare nuclei are strong predictors of cancerous tissues.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Focused Strategy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These correlations guide the development of targeted diagnostic approaches.</a:t>
            </a:r>
          </a:p>
        </p:txBody>
      </p:sp>
      <p:pic>
        <p:nvPicPr>
          <p:cNvPr id="8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91DA43EA-AB00-6E2A-E1CF-48F8EA39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DE853A7D-DB86-E3D3-570B-47E5068E4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"/>
          <a:stretch/>
        </p:blipFill>
        <p:spPr>
          <a:xfrm>
            <a:off x="59883" y="192697"/>
            <a:ext cx="7505101" cy="66205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E47C45-B2E5-FAE4-A8A9-25AE42662094}"/>
              </a:ext>
            </a:extLst>
          </p:cNvPr>
          <p:cNvSpPr txBox="1"/>
          <p:nvPr/>
        </p:nvSpPr>
        <p:spPr>
          <a:xfrm>
            <a:off x="55924" y="5963202"/>
            <a:ext cx="1788696" cy="606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Correlation Matrix </a:t>
            </a:r>
            <a:endParaRPr lang="en-US" sz="1400" i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4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91DA43EA-AB00-6E2A-E1CF-48F8EA39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91D8F-3FB1-4096-3AE5-65CF17E154FA}"/>
              </a:ext>
            </a:extLst>
          </p:cNvPr>
          <p:cNvSpPr txBox="1"/>
          <p:nvPr/>
        </p:nvSpPr>
        <p:spPr>
          <a:xfrm>
            <a:off x="8576509" y="4496236"/>
            <a:ext cx="1788696" cy="606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US" sz="1400" i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E459F-57A9-4847-B4EA-677C20D3A42F}"/>
              </a:ext>
            </a:extLst>
          </p:cNvPr>
          <p:cNvSpPr txBox="1"/>
          <p:nvPr/>
        </p:nvSpPr>
        <p:spPr>
          <a:xfrm>
            <a:off x="615907" y="1579967"/>
            <a:ext cx="467046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Feature Ranking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Chart prioritizes features based on the predictive model's assessment.</a:t>
            </a:r>
          </a:p>
          <a:p>
            <a:pPr algn="l"/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Influential Factors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Highlights critical variables for enhancing prediction precision.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Biological Insight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Offers a deeper understanding of tumor malignancy biology.</a:t>
            </a:r>
          </a:p>
        </p:txBody>
      </p:sp>
      <p:pic>
        <p:nvPicPr>
          <p:cNvPr id="3" name="Picture 2" descr="A graph of cell size&#10;&#10;Description automatically generated">
            <a:extLst>
              <a:ext uri="{FF2B5EF4-FFF2-40B4-BE49-F238E27FC236}">
                <a16:creationId xmlns:a16="http://schemas.microsoft.com/office/drawing/2014/main" id="{BAD3B81C-8D6B-D648-F5B5-4E00939D3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1818479"/>
            <a:ext cx="6032021" cy="29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6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141;p35">
            <a:extLst>
              <a:ext uri="{FF2B5EF4-FFF2-40B4-BE49-F238E27FC236}">
                <a16:creationId xmlns:a16="http://schemas.microsoft.com/office/drawing/2014/main" id="{241C6F33-74D7-CA11-97DB-041638477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3098" y="1100185"/>
            <a:ext cx="5225804" cy="3640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Model Comparison &amp;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Model Evaluation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  <a:sym typeface="Roboto"/>
            </a:endParaRPr>
          </a:p>
        </p:txBody>
      </p:sp>
      <p:sp>
        <p:nvSpPr>
          <p:cNvPr id="16" name="Google Shape;1141;p35">
            <a:extLst>
              <a:ext uri="{FF2B5EF4-FFF2-40B4-BE49-F238E27FC236}">
                <a16:creationId xmlns:a16="http://schemas.microsoft.com/office/drawing/2014/main" id="{E532504A-2D25-D401-1EF5-BE4DC3224E6F}"/>
              </a:ext>
            </a:extLst>
          </p:cNvPr>
          <p:cNvSpPr txBox="1">
            <a:spLocks/>
          </p:cNvSpPr>
          <p:nvPr/>
        </p:nvSpPr>
        <p:spPr>
          <a:xfrm>
            <a:off x="813758" y="297065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  <a:endParaRPr lang="en-GB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70;p17">
            <a:extLst>
              <a:ext uri="{FF2B5EF4-FFF2-40B4-BE49-F238E27FC236}">
                <a16:creationId xmlns:a16="http://schemas.microsoft.com/office/drawing/2014/main" id="{871365B0-65E5-7321-D8D3-E879F20CFF03}"/>
              </a:ext>
            </a:extLst>
          </p:cNvPr>
          <p:cNvSpPr txBox="1"/>
          <p:nvPr/>
        </p:nvSpPr>
        <p:spPr>
          <a:xfrm>
            <a:off x="2891449" y="5568421"/>
            <a:ext cx="6008781" cy="13462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Roboto"/>
            </a:endParaRPr>
          </a:p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TOP PERFORMER 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= Logistic Regression</a:t>
            </a:r>
          </a:p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600" b="1" dirty="0">
                <a:solidFill>
                  <a:schemeClr val="bg1"/>
                </a:solidFill>
                <a:sym typeface="Roboto"/>
              </a:rPr>
              <a:t>LOGISTIC REGRESSION</a:t>
            </a:r>
          </a:p>
        </p:txBody>
      </p:sp>
      <p:pic>
        <p:nvPicPr>
          <p:cNvPr id="12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22F4E48D-E68E-FE59-7F22-E58DE6FE8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9F24AAC-038A-548F-921A-61630E623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972862"/>
              </p:ext>
            </p:extLst>
          </p:nvPr>
        </p:nvGraphicFramePr>
        <p:xfrm>
          <a:off x="6186346" y="1919804"/>
          <a:ext cx="5577840" cy="3353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Google Shape;1141;p35">
            <a:extLst>
              <a:ext uri="{FF2B5EF4-FFF2-40B4-BE49-F238E27FC236}">
                <a16:creationId xmlns:a16="http://schemas.microsoft.com/office/drawing/2014/main" id="{1A16FA7A-9011-3F10-A672-2A0003058C09}"/>
              </a:ext>
            </a:extLst>
          </p:cNvPr>
          <p:cNvSpPr txBox="1">
            <a:spLocks/>
          </p:cNvSpPr>
          <p:nvPr/>
        </p:nvSpPr>
        <p:spPr>
          <a:xfrm>
            <a:off x="587897" y="5386394"/>
            <a:ext cx="5225804" cy="3640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1600"/>
              </a:spcAft>
            </a:pP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Classifiers performances</a:t>
            </a:r>
          </a:p>
        </p:txBody>
      </p:sp>
      <p:sp>
        <p:nvSpPr>
          <p:cNvPr id="29" name="Google Shape;1141;p35">
            <a:extLst>
              <a:ext uri="{FF2B5EF4-FFF2-40B4-BE49-F238E27FC236}">
                <a16:creationId xmlns:a16="http://schemas.microsoft.com/office/drawing/2014/main" id="{C165F042-3A8D-07D5-1603-59E4CE7D9632}"/>
              </a:ext>
            </a:extLst>
          </p:cNvPr>
          <p:cNvSpPr txBox="1">
            <a:spLocks/>
          </p:cNvSpPr>
          <p:nvPr/>
        </p:nvSpPr>
        <p:spPr>
          <a:xfrm>
            <a:off x="6572642" y="5281309"/>
            <a:ext cx="5225804" cy="3640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1600"/>
              </a:spcAft>
            </a:pP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Comparative graph of different classifiers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4C002-5F48-9BEB-5841-63B335957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52" y="1845761"/>
            <a:ext cx="505968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2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22F4E48D-E68E-FE59-7F22-E58DE6FE8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  <p:sp>
        <p:nvSpPr>
          <p:cNvPr id="6" name="Google Shape;1141;p35">
            <a:extLst>
              <a:ext uri="{FF2B5EF4-FFF2-40B4-BE49-F238E27FC236}">
                <a16:creationId xmlns:a16="http://schemas.microsoft.com/office/drawing/2014/main" id="{8E08AC0B-2960-4294-F8BB-67D3F5C3B18F}"/>
              </a:ext>
            </a:extLst>
          </p:cNvPr>
          <p:cNvSpPr txBox="1">
            <a:spLocks/>
          </p:cNvSpPr>
          <p:nvPr/>
        </p:nvSpPr>
        <p:spPr>
          <a:xfrm>
            <a:off x="3042063" y="255074"/>
            <a:ext cx="5225804" cy="3640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16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Model Deployment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A710B4-0430-5F49-DB31-D9754AC4A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2" r="23531" b="49479"/>
          <a:stretch/>
        </p:blipFill>
        <p:spPr bwMode="auto">
          <a:xfrm>
            <a:off x="313535" y="575060"/>
            <a:ext cx="3784492" cy="3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2CC51A2-4F2B-5A4B-8F50-12F1CA0C3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55089" r="14211" b="10859"/>
          <a:stretch/>
        </p:blipFill>
        <p:spPr bwMode="auto">
          <a:xfrm>
            <a:off x="3790950" y="3755537"/>
            <a:ext cx="5083247" cy="252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8E8B84-E84E-A3E4-2B48-C71AC956ECB7}"/>
              </a:ext>
            </a:extLst>
          </p:cNvPr>
          <p:cNvSpPr/>
          <p:nvPr/>
        </p:nvSpPr>
        <p:spPr>
          <a:xfrm>
            <a:off x="8795001" y="5806690"/>
            <a:ext cx="1619250" cy="4762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5A8B00-3E44-C09F-9352-5BD14A324BFA}"/>
              </a:ext>
            </a:extLst>
          </p:cNvPr>
          <p:cNvCxnSpPr>
            <a:cxnSpLocks/>
          </p:cNvCxnSpPr>
          <p:nvPr/>
        </p:nvCxnSpPr>
        <p:spPr>
          <a:xfrm>
            <a:off x="3676650" y="3933825"/>
            <a:ext cx="10096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3D83E0-BAC0-326D-0626-3D25AC5DC183}"/>
              </a:ext>
            </a:extLst>
          </p:cNvPr>
          <p:cNvCxnSpPr>
            <a:cxnSpLocks/>
          </p:cNvCxnSpPr>
          <p:nvPr/>
        </p:nvCxnSpPr>
        <p:spPr>
          <a:xfrm>
            <a:off x="7740733" y="5994454"/>
            <a:ext cx="10542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2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22F4E48D-E68E-FE59-7F22-E58DE6FE8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  <p:sp>
        <p:nvSpPr>
          <p:cNvPr id="2" name="Google Shape;170;p17">
            <a:extLst>
              <a:ext uri="{FF2B5EF4-FFF2-40B4-BE49-F238E27FC236}">
                <a16:creationId xmlns:a16="http://schemas.microsoft.com/office/drawing/2014/main" id="{A6409B3A-95A3-8038-85CD-81DBDEE04384}"/>
              </a:ext>
            </a:extLst>
          </p:cNvPr>
          <p:cNvSpPr txBox="1"/>
          <p:nvPr/>
        </p:nvSpPr>
        <p:spPr>
          <a:xfrm flipH="1">
            <a:off x="3567481" y="367136"/>
            <a:ext cx="4338269" cy="59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Deployment – Demo &amp; Outcomes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E964B-370B-24AE-D551-A7DC2D36A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47" y="1198743"/>
            <a:ext cx="9185505" cy="51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91DA43EA-AB00-6E2A-E1CF-48F8EA39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  <p:sp>
        <p:nvSpPr>
          <p:cNvPr id="2" name="Google Shape;1141;p35">
            <a:extLst>
              <a:ext uri="{FF2B5EF4-FFF2-40B4-BE49-F238E27FC236}">
                <a16:creationId xmlns:a16="http://schemas.microsoft.com/office/drawing/2014/main" id="{D2BEB644-85B3-F273-26DA-8513C87D6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04400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F20371A1-52D9-BEBE-8BDC-4911F6ADC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14" y="6146854"/>
            <a:ext cx="863545" cy="863545"/>
          </a:xfrm>
          <a:prstGeom prst="rect">
            <a:avLst/>
          </a:prstGeom>
          <a:ln>
            <a:noFill/>
          </a:ln>
        </p:spPr>
      </p:pic>
      <p:sp>
        <p:nvSpPr>
          <p:cNvPr id="22" name="Google Shape;170;p17">
            <a:extLst>
              <a:ext uri="{FF2B5EF4-FFF2-40B4-BE49-F238E27FC236}">
                <a16:creationId xmlns:a16="http://schemas.microsoft.com/office/drawing/2014/main" id="{B2316CBB-29A7-C623-4349-5452657BBCDC}"/>
              </a:ext>
            </a:extLst>
          </p:cNvPr>
          <p:cNvSpPr txBox="1"/>
          <p:nvPr/>
        </p:nvSpPr>
        <p:spPr>
          <a:xfrm flipH="1">
            <a:off x="1550460" y="1615368"/>
            <a:ext cx="8660340" cy="47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Machine Learning Milestone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Precision diagnostics via state-of-the-art algorithms, accurately separating benign from malignant growths.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CA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Practice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Facilitating earlier detection, sharpening tumor analysis, bolstering patient care.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CA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Synergetic Collaboration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Merging expertise from multiple disciplines, refining decision-making, solidifying model efficacy.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CA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Advancing Medicine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Charting the future of breast cancer diagnosis, underlining the pivotal role of tech innovation in health.</a:t>
            </a:r>
          </a:p>
        </p:txBody>
      </p:sp>
    </p:spTree>
    <p:extLst>
      <p:ext uri="{BB962C8B-B14F-4D97-AF65-F5344CB8AC3E}">
        <p14:creationId xmlns:p14="http://schemas.microsoft.com/office/powerpoint/2010/main" val="72411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53D4-2581-CFBB-BED9-B2A91BCD7434}"/>
              </a:ext>
            </a:extLst>
          </p:cNvPr>
          <p:cNvSpPr txBox="1"/>
          <p:nvPr/>
        </p:nvSpPr>
        <p:spPr>
          <a:xfrm>
            <a:off x="0" y="1337182"/>
            <a:ext cx="5685810" cy="3680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1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"Technology gives us the power to turn cancer patients into cancer survivors.”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200" dirty="0">
              <a:highlight>
                <a:srgbClr val="FFFFFF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200" dirty="0">
              <a:highlight>
                <a:srgbClr val="FFFFFF"/>
              </a:highligh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Thank you!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950231C2-EBCC-EDA0-B508-868B5A22C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>
          <a:xfrm>
            <a:off x="5922492" y="695786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141;p35">
            <a:extLst>
              <a:ext uri="{FF2B5EF4-FFF2-40B4-BE49-F238E27FC236}">
                <a16:creationId xmlns:a16="http://schemas.microsoft.com/office/drawing/2014/main" id="{241C6F33-74D7-CA11-97DB-041638477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29308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accent5"/>
                </a:solidFill>
              </a:rPr>
              <a:t>Team members</a:t>
            </a:r>
            <a:br>
              <a:rPr lang="en-US" b="1" dirty="0">
                <a:solidFill>
                  <a:schemeClr val="accent5"/>
                </a:solidFill>
              </a:rPr>
            </a:b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3" name="Google Shape;1140;p35">
            <a:extLst>
              <a:ext uri="{FF2B5EF4-FFF2-40B4-BE49-F238E27FC236}">
                <a16:creationId xmlns:a16="http://schemas.microsoft.com/office/drawing/2014/main" id="{D4476D9E-41D0-FCA0-A9E4-0E0AFDE96DF2}"/>
              </a:ext>
            </a:extLst>
          </p:cNvPr>
          <p:cNvSpPr/>
          <p:nvPr/>
        </p:nvSpPr>
        <p:spPr>
          <a:xfrm>
            <a:off x="2041585" y="1962656"/>
            <a:ext cx="8205596" cy="245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91025-F04B-BD0F-B710-6D52815A4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2" t="16331" r="47998" b="51855"/>
          <a:stretch/>
        </p:blipFill>
        <p:spPr>
          <a:xfrm>
            <a:off x="2769294" y="2264061"/>
            <a:ext cx="1585696" cy="2001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BCD41-7BAF-FC9A-5C83-A735FAA90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95" r="16302"/>
          <a:stretch/>
        </p:blipFill>
        <p:spPr>
          <a:xfrm>
            <a:off x="5434696" y="2176717"/>
            <a:ext cx="1511096" cy="2030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01F33-BD4E-9E40-CF64-E87E602639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57" t="52918" r="42467" b="8669"/>
          <a:stretch/>
        </p:blipFill>
        <p:spPr>
          <a:xfrm>
            <a:off x="8088528" y="2177915"/>
            <a:ext cx="1381873" cy="2030277"/>
          </a:xfrm>
          <a:prstGeom prst="rect">
            <a:avLst/>
          </a:prstGeom>
        </p:spPr>
      </p:pic>
      <p:sp>
        <p:nvSpPr>
          <p:cNvPr id="8" name="Google Shape;1182;p35">
            <a:extLst>
              <a:ext uri="{FF2B5EF4-FFF2-40B4-BE49-F238E27FC236}">
                <a16:creationId xmlns:a16="http://schemas.microsoft.com/office/drawing/2014/main" id="{D98C8550-C0BF-BEB7-02F2-2A700982DF63}"/>
              </a:ext>
            </a:extLst>
          </p:cNvPr>
          <p:cNvSpPr txBox="1"/>
          <p:nvPr/>
        </p:nvSpPr>
        <p:spPr>
          <a:xfrm>
            <a:off x="2684201" y="4642621"/>
            <a:ext cx="1755881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667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Nga Le</a:t>
            </a:r>
            <a:endParaRPr sz="2667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182;p35">
            <a:extLst>
              <a:ext uri="{FF2B5EF4-FFF2-40B4-BE49-F238E27FC236}">
                <a16:creationId xmlns:a16="http://schemas.microsoft.com/office/drawing/2014/main" id="{2F575031-8E21-B937-384E-C24D31E497B2}"/>
              </a:ext>
            </a:extLst>
          </p:cNvPr>
          <p:cNvSpPr txBox="1"/>
          <p:nvPr/>
        </p:nvSpPr>
        <p:spPr>
          <a:xfrm>
            <a:off x="5064221" y="4615991"/>
            <a:ext cx="2252046" cy="8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667" b="1" dirty="0" err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Srilakshmi</a:t>
            </a:r>
            <a:r>
              <a:rPr lang="en-GB" sz="2667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GB" sz="2667" b="1" dirty="0" err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Gummadidala</a:t>
            </a:r>
            <a:endParaRPr lang="en-GB" sz="2667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1182;p35">
            <a:extLst>
              <a:ext uri="{FF2B5EF4-FFF2-40B4-BE49-F238E27FC236}">
                <a16:creationId xmlns:a16="http://schemas.microsoft.com/office/drawing/2014/main" id="{C5291C9A-0526-849E-33CC-499835347279}"/>
              </a:ext>
            </a:extLst>
          </p:cNvPr>
          <p:cNvSpPr txBox="1"/>
          <p:nvPr/>
        </p:nvSpPr>
        <p:spPr>
          <a:xfrm>
            <a:off x="7751917" y="4694112"/>
            <a:ext cx="2156818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667" b="1" dirty="0" err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Tehsin</a:t>
            </a:r>
            <a:r>
              <a:rPr lang="en-GB" sz="2667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Shaikh </a:t>
            </a:r>
            <a:endParaRPr sz="2667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DF232505-DCD6-9D77-F045-67232D26F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18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141;p35">
            <a:extLst>
              <a:ext uri="{FF2B5EF4-FFF2-40B4-BE49-F238E27FC236}">
                <a16:creationId xmlns:a16="http://schemas.microsoft.com/office/drawing/2014/main" id="{241C6F33-74D7-CA11-97DB-041638477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35438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400" b="1" dirty="0">
                <a:solidFill>
                  <a:schemeClr val="accent5"/>
                </a:solidFill>
              </a:rPr>
              <a:t>OBJECTIVES OF PROJECT</a:t>
            </a:r>
            <a:br>
              <a:rPr lang="en-US" sz="4400" b="1" dirty="0">
                <a:solidFill>
                  <a:schemeClr val="accent5"/>
                </a:solidFill>
              </a:rPr>
            </a:br>
            <a:endParaRPr lang="en-GB" b="1" dirty="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13">
            <a:extLst>
              <a:ext uri="{FF2B5EF4-FFF2-40B4-BE49-F238E27FC236}">
                <a16:creationId xmlns:a16="http://schemas.microsoft.com/office/drawing/2014/main" id="{7FB22676-052D-854D-15ED-5FFE2CD08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049584"/>
              </p:ext>
            </p:extLst>
          </p:nvPr>
        </p:nvGraphicFramePr>
        <p:xfrm>
          <a:off x="958644" y="1240416"/>
          <a:ext cx="10790903" cy="4969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18FB975F-21DD-31E0-D150-C5D8CF176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8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141;p35">
            <a:extLst>
              <a:ext uri="{FF2B5EF4-FFF2-40B4-BE49-F238E27FC236}">
                <a16:creationId xmlns:a16="http://schemas.microsoft.com/office/drawing/2014/main" id="{241C6F33-74D7-CA11-97DB-041638477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69933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400" b="1" dirty="0">
                <a:solidFill>
                  <a:schemeClr val="accent5"/>
                </a:solidFill>
              </a:rPr>
              <a:t>PROBLEM ST</a:t>
            </a:r>
            <a:r>
              <a:rPr lang="en-US" b="1" dirty="0">
                <a:solidFill>
                  <a:schemeClr val="accent5"/>
                </a:solidFill>
              </a:rPr>
              <a:t>ATEMENT</a:t>
            </a:r>
            <a:br>
              <a:rPr lang="en-US" sz="4400" b="1" dirty="0">
                <a:solidFill>
                  <a:schemeClr val="accent5"/>
                </a:solidFill>
              </a:rPr>
            </a:br>
            <a:endParaRPr lang="en-GB" b="1" dirty="0">
              <a:solidFill>
                <a:schemeClr val="accent5"/>
              </a:solidFill>
            </a:endParaRPr>
          </a:p>
        </p:txBody>
      </p:sp>
      <p:graphicFrame>
        <p:nvGraphicFramePr>
          <p:cNvPr id="3" name="Google Shape;170;p17">
            <a:extLst>
              <a:ext uri="{FF2B5EF4-FFF2-40B4-BE49-F238E27FC236}">
                <a16:creationId xmlns:a16="http://schemas.microsoft.com/office/drawing/2014/main" id="{E8B340AF-E85E-C6B3-8A9A-34B486AB7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474932"/>
              </p:ext>
            </p:extLst>
          </p:nvPr>
        </p:nvGraphicFramePr>
        <p:xfrm>
          <a:off x="654571" y="1480837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D27062F0-1535-FAFC-558C-69C0FC155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2" y="5821652"/>
            <a:ext cx="1036347" cy="10363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12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141;p35">
            <a:extLst>
              <a:ext uri="{FF2B5EF4-FFF2-40B4-BE49-F238E27FC236}">
                <a16:creationId xmlns:a16="http://schemas.microsoft.com/office/drawing/2014/main" id="{241C6F33-74D7-CA11-97DB-041638477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7980" y="289507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accent5"/>
                </a:solidFill>
              </a:rPr>
              <a:t>DATASET OVERVIEW</a:t>
            </a:r>
            <a:br>
              <a:rPr lang="en-US" b="1" dirty="0">
                <a:solidFill>
                  <a:schemeClr val="accent5"/>
                </a:solidFill>
              </a:rPr>
            </a:b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3" name="Google Shape;170;p17">
            <a:extLst>
              <a:ext uri="{FF2B5EF4-FFF2-40B4-BE49-F238E27FC236}">
                <a16:creationId xmlns:a16="http://schemas.microsoft.com/office/drawing/2014/main" id="{ACE170B9-92F0-BFCD-AF8F-5D7D020B3D3E}"/>
              </a:ext>
            </a:extLst>
          </p:cNvPr>
          <p:cNvSpPr txBox="1"/>
          <p:nvPr/>
        </p:nvSpPr>
        <p:spPr>
          <a:xfrm flipH="1">
            <a:off x="1214325" y="1603728"/>
            <a:ext cx="10159135" cy="510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Sourced from Dr. Wolberg’s clinical cases to drive breast cancer research and diagnostic advancements.</a:t>
            </a:r>
          </a:p>
          <a:p>
            <a:pPr lvl="1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Clinical Case Volume</a:t>
            </a:r>
            <a:endParaRPr lang="en-CA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 of 699 individual instances representing unique patient cases as of July 15, 1992.</a:t>
            </a:r>
          </a:p>
          <a:p>
            <a:pPr lvl="1" algn="l"/>
            <a:endParaRPr lang="en-CA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Database Structure</a:t>
            </a:r>
            <a:endParaRPr lang="en-CA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Tabular dataset format for ease of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complex relational database schemas, straightforward attribute-to-case alignment.</a:t>
            </a:r>
            <a:endParaRPr lang="en-CA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Variable Insights</a:t>
            </a:r>
            <a:endParaRPr lang="en-CA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Attributes </a:t>
            </a:r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(10 Predictors and 1 Label)</a:t>
            </a:r>
          </a:p>
          <a:p>
            <a:pPr lvl="1" algn="l"/>
            <a:endParaRPr lang="en-CA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85250A4C-AB55-4BAF-DF70-52D2C6AE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99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141;p35">
            <a:extLst>
              <a:ext uri="{FF2B5EF4-FFF2-40B4-BE49-F238E27FC236}">
                <a16:creationId xmlns:a16="http://schemas.microsoft.com/office/drawing/2014/main" id="{241C6F33-74D7-CA11-97DB-041638477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277" y="5646781"/>
            <a:ext cx="4975124" cy="3476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 sz="1000" i="1" dirty="0"/>
              <a:t>Source: </a:t>
            </a:r>
            <a:r>
              <a:rPr lang="en-US" sz="1000" dirty="0">
                <a:hlinkClick r:id="rId2"/>
              </a:rPr>
              <a:t>https://www.sciencedirect.com/science/article/pii/S1877050921014629</a:t>
            </a:r>
            <a:r>
              <a:rPr lang="en-US" sz="1000" dirty="0"/>
              <a:t> </a:t>
            </a:r>
            <a:br>
              <a:rPr lang="en-US" sz="1000" dirty="0"/>
            </a:br>
            <a:br>
              <a:rPr lang="en-GB" sz="1000" dirty="0"/>
            </a:br>
            <a:endParaRPr lang="en-GB" sz="1000" i="1" dirty="0"/>
          </a:p>
        </p:txBody>
      </p:sp>
      <p:pic>
        <p:nvPicPr>
          <p:cNvPr id="5" name="image5.jpeg">
            <a:extLst>
              <a:ext uri="{FF2B5EF4-FFF2-40B4-BE49-F238E27FC236}">
                <a16:creationId xmlns:a16="http://schemas.microsoft.com/office/drawing/2014/main" id="{C83E164F-CD46-533E-A536-27E102D35E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008" y="1866516"/>
            <a:ext cx="10299249" cy="37464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48665A-4FD9-B1D2-A52C-59464F030C11}"/>
              </a:ext>
            </a:extLst>
          </p:cNvPr>
          <p:cNvSpPr/>
          <p:nvPr/>
        </p:nvSpPr>
        <p:spPr>
          <a:xfrm>
            <a:off x="7502013" y="4317961"/>
            <a:ext cx="1592826" cy="111927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23000">
                <a:schemeClr val="bg1">
                  <a:lumMod val="95000"/>
                  <a:shade val="67500"/>
                  <a:satMod val="115000"/>
                </a:schemeClr>
              </a:gs>
              <a:gs pos="76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Random Forest,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Logistic Regression,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Decision Tree,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Neural Networks</a:t>
            </a:r>
          </a:p>
        </p:txBody>
      </p:sp>
      <p:sp>
        <p:nvSpPr>
          <p:cNvPr id="8" name="Google Shape;1141;p35">
            <a:extLst>
              <a:ext uri="{FF2B5EF4-FFF2-40B4-BE49-F238E27FC236}">
                <a16:creationId xmlns:a16="http://schemas.microsoft.com/office/drawing/2014/main" id="{A0C49DBF-2D9E-D55E-1543-13F30CBBD109}"/>
              </a:ext>
            </a:extLst>
          </p:cNvPr>
          <p:cNvSpPr txBox="1">
            <a:spLocks/>
          </p:cNvSpPr>
          <p:nvPr/>
        </p:nvSpPr>
        <p:spPr>
          <a:xfrm>
            <a:off x="757980" y="358618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solidFill>
                  <a:schemeClr val="accent5"/>
                </a:solidFill>
              </a:rPr>
              <a:t>METHODOLOGY</a:t>
            </a:r>
            <a:br>
              <a:rPr lang="en-US" b="1" dirty="0">
                <a:solidFill>
                  <a:schemeClr val="accent5"/>
                </a:solidFill>
              </a:rPr>
            </a:br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7C0AAFAC-AAC7-CC0C-5AD8-F56FF9771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79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141;p35">
            <a:extLst>
              <a:ext uri="{FF2B5EF4-FFF2-40B4-BE49-F238E27FC236}">
                <a16:creationId xmlns:a16="http://schemas.microsoft.com/office/drawing/2014/main" id="{241C6F33-74D7-CA11-97DB-041638477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1930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 b="1" dirty="0">
                <a:solidFill>
                  <a:schemeClr val="accent5"/>
                </a:solidFill>
              </a:rPr>
              <a:t>EXPLORATORY DATA ANALYSIS</a:t>
            </a:r>
          </a:p>
        </p:txBody>
      </p:sp>
      <p:sp>
        <p:nvSpPr>
          <p:cNvPr id="3" name="Google Shape;170;p17">
            <a:extLst>
              <a:ext uri="{FF2B5EF4-FFF2-40B4-BE49-F238E27FC236}">
                <a16:creationId xmlns:a16="http://schemas.microsoft.com/office/drawing/2014/main" id="{571F4FA5-7D70-720E-9FAF-7984EB15F7C2}"/>
              </a:ext>
            </a:extLst>
          </p:cNvPr>
          <p:cNvSpPr txBox="1"/>
          <p:nvPr/>
        </p:nvSpPr>
        <p:spPr>
          <a:xfrm flipH="1">
            <a:off x="757980" y="1410673"/>
            <a:ext cx="10972800" cy="121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</a:p>
          <a:p>
            <a:pPr marL="742950" lvl="1" indent="-285750" algn="just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Filtering missing entries, transformed 'Bare Nuclei' to integers, and purged duplicates for unbiased analysis.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70;p17">
            <a:extLst>
              <a:ext uri="{FF2B5EF4-FFF2-40B4-BE49-F238E27FC236}">
                <a16:creationId xmlns:a16="http://schemas.microsoft.com/office/drawing/2014/main" id="{E3325ABA-53A1-F204-6E1B-858A0C1D1BF8}"/>
              </a:ext>
            </a:extLst>
          </p:cNvPr>
          <p:cNvSpPr txBox="1"/>
          <p:nvPr/>
        </p:nvSpPr>
        <p:spPr>
          <a:xfrm flipH="1">
            <a:off x="818550" y="2662476"/>
            <a:ext cx="6135008" cy="421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Visualization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CA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Insight:</a:t>
            </a:r>
          </a:p>
          <a:p>
            <a:endParaRPr lang="en-CA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Benign (444, 65%) and malignant (255, 35%)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dataset's imbalance underscores the critical need to address bias towards the more prevalent class during predictive model development.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783CA924-A8E3-83BB-E145-7B639B1B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D1C518-651C-45D0-C950-D0DED165D25B}"/>
              </a:ext>
            </a:extLst>
          </p:cNvPr>
          <p:cNvSpPr txBox="1"/>
          <p:nvPr/>
        </p:nvSpPr>
        <p:spPr>
          <a:xfrm>
            <a:off x="7604080" y="5739216"/>
            <a:ext cx="332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Frequency Distribution of Class</a:t>
            </a:r>
          </a:p>
          <a:p>
            <a:endParaRPr lang="en-C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C4CE6C-AE07-FBB8-06AF-A77E9697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35" y="2740960"/>
            <a:ext cx="4280778" cy="30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graphs showing different types of cells&#10;&#10;Description automatically generated">
            <a:extLst>
              <a:ext uri="{FF2B5EF4-FFF2-40B4-BE49-F238E27FC236}">
                <a16:creationId xmlns:a16="http://schemas.microsoft.com/office/drawing/2014/main" id="{4807B3E0-76BE-F925-F824-CE1DB1CE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181" y="443611"/>
            <a:ext cx="6510697" cy="5295140"/>
          </a:xfrm>
          <a:prstGeom prst="rect">
            <a:avLst/>
          </a:prstGeom>
        </p:spPr>
      </p:pic>
      <p:pic>
        <p:nvPicPr>
          <p:cNvPr id="8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32D3D4D3-293D-94E7-A08A-9FEAA0B1C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75B395-11EA-EFE6-6D4E-C43AC18C203B}"/>
              </a:ext>
            </a:extLst>
          </p:cNvPr>
          <p:cNvSpPr txBox="1"/>
          <p:nvPr/>
        </p:nvSpPr>
        <p:spPr>
          <a:xfrm>
            <a:off x="7403838" y="5760581"/>
            <a:ext cx="30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Characteristics of Features</a:t>
            </a:r>
            <a:endParaRPr lang="en-CA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D0AAA-2311-E980-FE5A-8AE7495ED230}"/>
              </a:ext>
            </a:extLst>
          </p:cNvPr>
          <p:cNvSpPr txBox="1"/>
          <p:nvPr/>
        </p:nvSpPr>
        <p:spPr>
          <a:xfrm>
            <a:off x="708361" y="1296171"/>
            <a:ext cx="414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Insights:</a:t>
            </a:r>
            <a:endParaRPr lang="en-CA" b="1" dirty="0"/>
          </a:p>
        </p:txBody>
      </p:sp>
      <p:graphicFrame>
        <p:nvGraphicFramePr>
          <p:cNvPr id="3" name="TextBox 1">
            <a:extLst>
              <a:ext uri="{FF2B5EF4-FFF2-40B4-BE49-F238E27FC236}">
                <a16:creationId xmlns:a16="http://schemas.microsoft.com/office/drawing/2014/main" id="{5FBFDD41-9B03-0FD8-EB61-8A2DB757D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488047"/>
              </p:ext>
            </p:extLst>
          </p:nvPr>
        </p:nvGraphicFramePr>
        <p:xfrm>
          <a:off x="-497351" y="299678"/>
          <a:ext cx="7745361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82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32D3D4D3-293D-94E7-A08A-9FEAA0B1C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14" y="5994454"/>
            <a:ext cx="863545" cy="863545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3D0AAA-2311-E980-FE5A-8AE7495ED230}"/>
              </a:ext>
            </a:extLst>
          </p:cNvPr>
          <p:cNvSpPr txBox="1"/>
          <p:nvPr/>
        </p:nvSpPr>
        <p:spPr>
          <a:xfrm>
            <a:off x="7826776" y="778911"/>
            <a:ext cx="414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Insights:</a:t>
            </a:r>
            <a:endParaRPr lang="en-CA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EF2B4-EB3A-BDD7-E8EC-6EAC5742F5EC}"/>
              </a:ext>
            </a:extLst>
          </p:cNvPr>
          <p:cNvSpPr txBox="1"/>
          <p:nvPr/>
        </p:nvSpPr>
        <p:spPr>
          <a:xfrm>
            <a:off x="1843028" y="5994454"/>
            <a:ext cx="4830274" cy="606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Outlier Detection &amp; Data Spread Analysis</a:t>
            </a:r>
            <a:endParaRPr lang="en-US" sz="1400" i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F598F9-D461-56A6-6EC3-816539EA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3" y="773518"/>
            <a:ext cx="7089890" cy="531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oogle Shape;170;p17">
            <a:extLst>
              <a:ext uri="{FF2B5EF4-FFF2-40B4-BE49-F238E27FC236}">
                <a16:creationId xmlns:a16="http://schemas.microsoft.com/office/drawing/2014/main" id="{62133EC2-8D51-F3AA-B068-E132E69A1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208687"/>
              </p:ext>
            </p:extLst>
          </p:nvPr>
        </p:nvGraphicFramePr>
        <p:xfrm>
          <a:off x="7733702" y="1612064"/>
          <a:ext cx="4148649" cy="382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829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986</Words>
  <Application>Microsoft Office PowerPoint</Application>
  <PresentationFormat>Widescreen</PresentationFormat>
  <Paragraphs>178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Fira Sans Extra Condensed</vt:lpstr>
      <vt:lpstr>Roboto</vt:lpstr>
      <vt:lpstr>Söhne</vt:lpstr>
      <vt:lpstr>Times New Roman</vt:lpstr>
      <vt:lpstr>Wingdings</vt:lpstr>
      <vt:lpstr>Office Theme</vt:lpstr>
      <vt:lpstr>PowerPoint Presentation</vt:lpstr>
      <vt:lpstr>Team members </vt:lpstr>
      <vt:lpstr>OBJECTIVES OF PROJECT </vt:lpstr>
      <vt:lpstr>PROBLEM STATEMENT </vt:lpstr>
      <vt:lpstr>DATASET OVERVIEW </vt:lpstr>
      <vt:lpstr>Source: https://www.sciencedirect.com/science/article/pii/S1877050921014629  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Model Comparison &amp; Best Model Evaluation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tehsin shaikh</dc:creator>
  <cp:lastModifiedBy>tehsin shaikh</cp:lastModifiedBy>
  <cp:revision>172</cp:revision>
  <dcterms:created xsi:type="dcterms:W3CDTF">2024-04-12T17:04:05Z</dcterms:created>
  <dcterms:modified xsi:type="dcterms:W3CDTF">2024-04-15T02:46:34Z</dcterms:modified>
</cp:coreProperties>
</file>