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98" r:id="rId5"/>
    <p:sldId id="301" r:id="rId6"/>
    <p:sldId id="302" r:id="rId7"/>
    <p:sldId id="303" r:id="rId8"/>
    <p:sldId id="304" r:id="rId9"/>
    <p:sldId id="305" r:id="rId10"/>
    <p:sldId id="306" r:id="rId11"/>
    <p:sldId id="307" r:id="rId12"/>
    <p:sldId id="309" r:id="rId13"/>
    <p:sldId id="310" r:id="rId14"/>
    <p:sldId id="311" r:id="rId15"/>
    <p:sldId id="312" r:id="rId16"/>
    <p:sldId id="313" r:id="rId17"/>
    <p:sldId id="314" r:id="rId18"/>
    <p:sldId id="315" r:id="rId19"/>
    <p:sldId id="317" r:id="rId20"/>
    <p:sldId id="318" r:id="rId21"/>
    <p:sldId id="319" r:id="rId22"/>
    <p:sldId id="320" r:id="rId23"/>
    <p:sldId id="321" r:id="rId24"/>
    <p:sldId id="322" r:id="rId25"/>
    <p:sldId id="323" r:id="rId26"/>
    <p:sldId id="325"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5445E-C981-438F-8A75-4BB6FA16F48C}" v="157" dt="2024-04-13T06:22:36.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40" autoAdjust="0"/>
    <p:restoredTop sz="94619" autoAdjust="0"/>
  </p:normalViewPr>
  <p:slideViewPr>
    <p:cSldViewPr snapToGrid="0">
      <p:cViewPr varScale="1">
        <p:scale>
          <a:sx n="78" d="100"/>
          <a:sy n="78" d="100"/>
        </p:scale>
        <p:origin x="4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27B01-0693-4259-BB12-38652CCFF15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1161FE5-331B-4780-A32B-ED95D696877F}">
      <dgm:prSet/>
      <dgm:spPr/>
      <dgm:t>
        <a:bodyPr/>
        <a:lstStyle/>
        <a:p>
          <a:r>
            <a:rPr lang="en-CA" b="1" dirty="0">
              <a:latin typeface="Calibri" panose="020F0502020204030204" pitchFamily="34" charset="0"/>
              <a:ea typeface="Calibri" panose="020F0502020204030204" pitchFamily="34" charset="0"/>
              <a:cs typeface="Calibri" panose="020F0502020204030204" pitchFamily="34" charset="0"/>
            </a:rPr>
            <a:t>Founding</a:t>
          </a:r>
          <a:r>
            <a:rPr lang="en-CA" dirty="0">
              <a:latin typeface="Calibri" panose="020F0502020204030204" pitchFamily="34" charset="0"/>
              <a:ea typeface="Calibri" panose="020F0502020204030204" pitchFamily="34" charset="0"/>
              <a:cs typeface="Calibri" panose="020F0502020204030204" pitchFamily="34" charset="0"/>
            </a:rPr>
            <a:t>:</a:t>
          </a:r>
        </a:p>
        <a:p>
          <a:r>
            <a:rPr lang="en-US" b="0" i="0" dirty="0">
              <a:latin typeface="Calibri" panose="020F0502020204030204" pitchFamily="34" charset="0"/>
              <a:ea typeface="Calibri" panose="020F0502020204030204" pitchFamily="34" charset="0"/>
              <a:cs typeface="Calibri" panose="020F0502020204030204" pitchFamily="34" charset="0"/>
            </a:rPr>
            <a:t> Founded in 2003 by a group of engineers including Martin Eberhard and Marc Tarpenning.</a:t>
          </a:r>
        </a:p>
        <a:p>
          <a:r>
            <a:rPr lang="en-US" b="0" i="0" dirty="0">
              <a:latin typeface="Calibri" panose="020F0502020204030204" pitchFamily="34" charset="0"/>
              <a:ea typeface="Calibri" panose="020F0502020204030204" pitchFamily="34" charset="0"/>
              <a:cs typeface="Calibri" panose="020F0502020204030204" pitchFamily="34" charset="0"/>
            </a:rPr>
            <a:t> Elon Musk, a major contributor of initial funding, joined as chairman of the board.</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80BB205-9E2A-4C3E-81AF-E7E33C0B0DB1}" type="parTrans" cxnId="{826D2643-618C-4C73-8B60-B98110DE20A7}">
      <dgm:prSet/>
      <dgm:spPr/>
      <dgm:t>
        <a:bodyPr/>
        <a:lstStyle/>
        <a:p>
          <a:endParaRPr lang="en-US"/>
        </a:p>
      </dgm:t>
    </dgm:pt>
    <dgm:pt modelId="{557E62F6-2372-476D-B6E8-096964CA5816}" type="sibTrans" cxnId="{826D2643-618C-4C73-8B60-B98110DE20A7}">
      <dgm:prSet/>
      <dgm:spPr/>
      <dgm:t>
        <a:bodyPr/>
        <a:lstStyle/>
        <a:p>
          <a:endParaRPr lang="en-US"/>
        </a:p>
      </dgm:t>
    </dgm:pt>
    <dgm:pt modelId="{4F941341-0F6A-4446-ABD0-787D4C184AD2}">
      <dgm:prSet/>
      <dgm:spPr/>
      <dgm:t>
        <a:bodyPr/>
        <a:lstStyle/>
        <a:p>
          <a:r>
            <a:rPr lang="en-CA" b="1">
              <a:latin typeface="Calibri" panose="020F0502020204030204" pitchFamily="34" charset="0"/>
              <a:ea typeface="Calibri" panose="020F0502020204030204" pitchFamily="34" charset="0"/>
              <a:cs typeface="Calibri" panose="020F0502020204030204" pitchFamily="34" charset="0"/>
            </a:rPr>
            <a:t>Early Developments</a:t>
          </a:r>
          <a:r>
            <a:rPr lang="en-CA">
              <a:latin typeface="Calibri" panose="020F0502020204030204" pitchFamily="34" charset="0"/>
              <a:ea typeface="Calibri" panose="020F0502020204030204" pitchFamily="34" charset="0"/>
              <a:cs typeface="Calibri" panose="020F0502020204030204" pitchFamily="34" charset="0"/>
            </a:rPr>
            <a:t>: </a:t>
          </a:r>
        </a:p>
        <a:p>
          <a:r>
            <a:rPr lang="en-CA">
              <a:latin typeface="Calibri" panose="020F0502020204030204" pitchFamily="34" charset="0"/>
              <a:ea typeface="Calibri" panose="020F0502020204030204" pitchFamily="34" charset="0"/>
              <a:cs typeface="Calibri" panose="020F0502020204030204" pitchFamily="34" charset="0"/>
            </a:rPr>
            <a:t>Tesla's first vehicle, the Roadster, debuted in 2008, showcasing the potential for high-performance electric vehicles.</a:t>
          </a:r>
          <a:endParaRPr lang="en-US">
            <a:latin typeface="Calibri" panose="020F0502020204030204" pitchFamily="34" charset="0"/>
            <a:ea typeface="Calibri" panose="020F0502020204030204" pitchFamily="34" charset="0"/>
            <a:cs typeface="Calibri" panose="020F0502020204030204" pitchFamily="34" charset="0"/>
          </a:endParaRPr>
        </a:p>
      </dgm:t>
    </dgm:pt>
    <dgm:pt modelId="{69CFFB66-FCE8-4DA3-B93F-F65A4003FF54}" type="parTrans" cxnId="{810C4308-BB53-4241-9DB0-3BB289DED000}">
      <dgm:prSet/>
      <dgm:spPr/>
      <dgm:t>
        <a:bodyPr/>
        <a:lstStyle/>
        <a:p>
          <a:endParaRPr lang="en-US"/>
        </a:p>
      </dgm:t>
    </dgm:pt>
    <dgm:pt modelId="{F24DB811-4CB5-43B4-998A-451AA027E013}" type="sibTrans" cxnId="{810C4308-BB53-4241-9DB0-3BB289DED000}">
      <dgm:prSet/>
      <dgm:spPr/>
      <dgm:t>
        <a:bodyPr/>
        <a:lstStyle/>
        <a:p>
          <a:endParaRPr lang="en-US"/>
        </a:p>
      </dgm:t>
    </dgm:pt>
    <dgm:pt modelId="{9EA5E866-9CEE-422C-B418-CDC6C3E1E5E7}">
      <dgm:prSet/>
      <dgm:spPr/>
      <dgm:t>
        <a:bodyPr/>
        <a:lstStyle/>
        <a:p>
          <a:r>
            <a:rPr lang="en-CA" b="1">
              <a:latin typeface="Calibri" panose="020F0502020204030204" pitchFamily="34" charset="0"/>
              <a:ea typeface="Calibri" panose="020F0502020204030204" pitchFamily="34" charset="0"/>
              <a:cs typeface="Calibri" panose="020F0502020204030204" pitchFamily="34" charset="0"/>
            </a:rPr>
            <a:t>Expansion</a:t>
          </a:r>
          <a:r>
            <a:rPr lang="en-CA">
              <a:latin typeface="Calibri" panose="020F0502020204030204" pitchFamily="34" charset="0"/>
              <a:ea typeface="Calibri" panose="020F0502020204030204" pitchFamily="34" charset="0"/>
              <a:cs typeface="Calibri" panose="020F0502020204030204" pitchFamily="34" charset="0"/>
            </a:rPr>
            <a:t>: </a:t>
          </a:r>
        </a:p>
        <a:p>
          <a:r>
            <a:rPr lang="en-CA">
              <a:latin typeface="Calibri" panose="020F0502020204030204" pitchFamily="34" charset="0"/>
              <a:ea typeface="Calibri" panose="020F0502020204030204" pitchFamily="34" charset="0"/>
              <a:cs typeface="Calibri" panose="020F0502020204030204" pitchFamily="34" charset="0"/>
            </a:rPr>
            <a:t>The company expanded its lineup with the Model S, Model X, Model 3, and Model Y, gaining widespread attention and market share.</a:t>
          </a:r>
          <a:endParaRPr lang="en-US">
            <a:latin typeface="Calibri" panose="020F0502020204030204" pitchFamily="34" charset="0"/>
            <a:ea typeface="Calibri" panose="020F0502020204030204" pitchFamily="34" charset="0"/>
            <a:cs typeface="Calibri" panose="020F0502020204030204" pitchFamily="34" charset="0"/>
          </a:endParaRPr>
        </a:p>
      </dgm:t>
    </dgm:pt>
    <dgm:pt modelId="{A1E8508F-5099-4394-BF3B-5F5FFBF70AFB}" type="parTrans" cxnId="{9A6F832D-4865-4630-99FA-E1A9C644532D}">
      <dgm:prSet/>
      <dgm:spPr/>
      <dgm:t>
        <a:bodyPr/>
        <a:lstStyle/>
        <a:p>
          <a:endParaRPr lang="en-US"/>
        </a:p>
      </dgm:t>
    </dgm:pt>
    <dgm:pt modelId="{4C0E5F4A-45C2-433D-B255-802158F08615}" type="sibTrans" cxnId="{9A6F832D-4865-4630-99FA-E1A9C644532D}">
      <dgm:prSet/>
      <dgm:spPr/>
      <dgm:t>
        <a:bodyPr/>
        <a:lstStyle/>
        <a:p>
          <a:endParaRPr lang="en-US"/>
        </a:p>
      </dgm:t>
    </dgm:pt>
    <dgm:pt modelId="{4E5CA5B1-9D88-49CE-AD9A-7902978CFBA3}">
      <dgm:prSet/>
      <dgm:spPr/>
      <dgm:t>
        <a:bodyPr/>
        <a:lstStyle/>
        <a:p>
          <a:r>
            <a:rPr lang="en-CA" b="1">
              <a:latin typeface="Calibri" panose="020F0502020204030204" pitchFamily="34" charset="0"/>
              <a:ea typeface="Calibri" panose="020F0502020204030204" pitchFamily="34" charset="0"/>
              <a:cs typeface="Calibri" panose="020F0502020204030204" pitchFamily="34" charset="0"/>
            </a:rPr>
            <a:t>Innovation</a:t>
          </a:r>
          <a:r>
            <a:rPr lang="en-CA">
              <a:latin typeface="Calibri" panose="020F0502020204030204" pitchFamily="34" charset="0"/>
              <a:ea typeface="Calibri" panose="020F0502020204030204" pitchFamily="34" charset="0"/>
              <a:cs typeface="Calibri" panose="020F0502020204030204" pitchFamily="34" charset="0"/>
            </a:rPr>
            <a:t>: </a:t>
          </a:r>
        </a:p>
        <a:p>
          <a:r>
            <a:rPr lang="en-CA">
              <a:latin typeface="Calibri" panose="020F0502020204030204" pitchFamily="34" charset="0"/>
              <a:ea typeface="Calibri" panose="020F0502020204030204" pitchFamily="34" charset="0"/>
              <a:cs typeface="Calibri" panose="020F0502020204030204" pitchFamily="34" charset="0"/>
            </a:rPr>
            <a:t>Tesla has been at the forefront of automotive technology, developing advanced battery technology, software, and self-driving capabilities.</a:t>
          </a:r>
          <a:endParaRPr lang="en-US">
            <a:latin typeface="Calibri" panose="020F0502020204030204" pitchFamily="34" charset="0"/>
            <a:ea typeface="Calibri" panose="020F0502020204030204" pitchFamily="34" charset="0"/>
            <a:cs typeface="Calibri" panose="020F0502020204030204" pitchFamily="34" charset="0"/>
          </a:endParaRPr>
        </a:p>
      </dgm:t>
    </dgm:pt>
    <dgm:pt modelId="{69861A7F-9FCE-439B-91C0-6B9C09AA5B90}" type="parTrans" cxnId="{8CFD1606-1F45-4B0E-B477-D52410C34217}">
      <dgm:prSet/>
      <dgm:spPr/>
      <dgm:t>
        <a:bodyPr/>
        <a:lstStyle/>
        <a:p>
          <a:endParaRPr lang="en-US"/>
        </a:p>
      </dgm:t>
    </dgm:pt>
    <dgm:pt modelId="{65D32913-F7CA-4279-8514-00ED497283E3}" type="sibTrans" cxnId="{8CFD1606-1F45-4B0E-B477-D52410C34217}">
      <dgm:prSet/>
      <dgm:spPr/>
      <dgm:t>
        <a:bodyPr/>
        <a:lstStyle/>
        <a:p>
          <a:endParaRPr lang="en-US"/>
        </a:p>
      </dgm:t>
    </dgm:pt>
    <dgm:pt modelId="{CEA3FC36-B4E7-4312-8720-C3BF761E150D}" type="pres">
      <dgm:prSet presAssocID="{A2827B01-0693-4259-BB12-38652CCFF15C}" presName="vert0" presStyleCnt="0">
        <dgm:presLayoutVars>
          <dgm:dir/>
          <dgm:animOne val="branch"/>
          <dgm:animLvl val="lvl"/>
        </dgm:presLayoutVars>
      </dgm:prSet>
      <dgm:spPr/>
    </dgm:pt>
    <dgm:pt modelId="{66815092-4D51-463D-877B-83ACE2C65E8E}" type="pres">
      <dgm:prSet presAssocID="{D1161FE5-331B-4780-A32B-ED95D696877F}" presName="thickLine" presStyleLbl="alignNode1" presStyleIdx="0" presStyleCnt="4"/>
      <dgm:spPr/>
    </dgm:pt>
    <dgm:pt modelId="{6ED41D1E-8F0D-4CA3-BDBF-228CADB43010}" type="pres">
      <dgm:prSet presAssocID="{D1161FE5-331B-4780-A32B-ED95D696877F}" presName="horz1" presStyleCnt="0"/>
      <dgm:spPr/>
    </dgm:pt>
    <dgm:pt modelId="{CB89F197-D135-4604-84C6-674DFDD55B97}" type="pres">
      <dgm:prSet presAssocID="{D1161FE5-331B-4780-A32B-ED95D696877F}" presName="tx1" presStyleLbl="revTx" presStyleIdx="0" presStyleCnt="4"/>
      <dgm:spPr/>
    </dgm:pt>
    <dgm:pt modelId="{1BCBE503-E7FF-49D6-B674-C004A4B9318A}" type="pres">
      <dgm:prSet presAssocID="{D1161FE5-331B-4780-A32B-ED95D696877F}" presName="vert1" presStyleCnt="0"/>
      <dgm:spPr/>
    </dgm:pt>
    <dgm:pt modelId="{47886DD4-239A-4F41-A9C9-31423932105B}" type="pres">
      <dgm:prSet presAssocID="{4F941341-0F6A-4446-ABD0-787D4C184AD2}" presName="thickLine" presStyleLbl="alignNode1" presStyleIdx="1" presStyleCnt="4"/>
      <dgm:spPr/>
    </dgm:pt>
    <dgm:pt modelId="{0424ED5C-03DF-494A-8F63-0A21576DA11E}" type="pres">
      <dgm:prSet presAssocID="{4F941341-0F6A-4446-ABD0-787D4C184AD2}" presName="horz1" presStyleCnt="0"/>
      <dgm:spPr/>
    </dgm:pt>
    <dgm:pt modelId="{0A58C49A-165F-4B81-BBAB-8AF76CCC01E2}" type="pres">
      <dgm:prSet presAssocID="{4F941341-0F6A-4446-ABD0-787D4C184AD2}" presName="tx1" presStyleLbl="revTx" presStyleIdx="1" presStyleCnt="4"/>
      <dgm:spPr/>
    </dgm:pt>
    <dgm:pt modelId="{9F7084E8-C062-43DC-B3E6-03CB166F9CE3}" type="pres">
      <dgm:prSet presAssocID="{4F941341-0F6A-4446-ABD0-787D4C184AD2}" presName="vert1" presStyleCnt="0"/>
      <dgm:spPr/>
    </dgm:pt>
    <dgm:pt modelId="{C440B5B0-E34C-44A0-84C0-988F5DCABFF2}" type="pres">
      <dgm:prSet presAssocID="{9EA5E866-9CEE-422C-B418-CDC6C3E1E5E7}" presName="thickLine" presStyleLbl="alignNode1" presStyleIdx="2" presStyleCnt="4"/>
      <dgm:spPr/>
    </dgm:pt>
    <dgm:pt modelId="{742635A1-C206-472F-9F0C-7A1804D6CAAD}" type="pres">
      <dgm:prSet presAssocID="{9EA5E866-9CEE-422C-B418-CDC6C3E1E5E7}" presName="horz1" presStyleCnt="0"/>
      <dgm:spPr/>
    </dgm:pt>
    <dgm:pt modelId="{2A611CFF-19DB-42BC-B9F9-7A96CFC1F0FF}" type="pres">
      <dgm:prSet presAssocID="{9EA5E866-9CEE-422C-B418-CDC6C3E1E5E7}" presName="tx1" presStyleLbl="revTx" presStyleIdx="2" presStyleCnt="4"/>
      <dgm:spPr/>
    </dgm:pt>
    <dgm:pt modelId="{20D5F136-ADD5-4A33-868B-697E30F51609}" type="pres">
      <dgm:prSet presAssocID="{9EA5E866-9CEE-422C-B418-CDC6C3E1E5E7}" presName="vert1" presStyleCnt="0"/>
      <dgm:spPr/>
    </dgm:pt>
    <dgm:pt modelId="{3CF2E5E1-AA43-423B-929A-D90EA9DA5DFE}" type="pres">
      <dgm:prSet presAssocID="{4E5CA5B1-9D88-49CE-AD9A-7902978CFBA3}" presName="thickLine" presStyleLbl="alignNode1" presStyleIdx="3" presStyleCnt="4"/>
      <dgm:spPr/>
    </dgm:pt>
    <dgm:pt modelId="{86443019-C9FB-4640-8AAC-A03ED6FED383}" type="pres">
      <dgm:prSet presAssocID="{4E5CA5B1-9D88-49CE-AD9A-7902978CFBA3}" presName="horz1" presStyleCnt="0"/>
      <dgm:spPr/>
    </dgm:pt>
    <dgm:pt modelId="{D8CCE92F-EE8E-4DAA-BE44-C058DB3BE0ED}" type="pres">
      <dgm:prSet presAssocID="{4E5CA5B1-9D88-49CE-AD9A-7902978CFBA3}" presName="tx1" presStyleLbl="revTx" presStyleIdx="3" presStyleCnt="4"/>
      <dgm:spPr/>
    </dgm:pt>
    <dgm:pt modelId="{4D88E917-85C7-44F7-AD94-D2F4E2D9A28D}" type="pres">
      <dgm:prSet presAssocID="{4E5CA5B1-9D88-49CE-AD9A-7902978CFBA3}" presName="vert1" presStyleCnt="0"/>
      <dgm:spPr/>
    </dgm:pt>
  </dgm:ptLst>
  <dgm:cxnLst>
    <dgm:cxn modelId="{D0338801-81B7-4526-BF71-E1C011D130A9}" type="presOf" srcId="{9EA5E866-9CEE-422C-B418-CDC6C3E1E5E7}" destId="{2A611CFF-19DB-42BC-B9F9-7A96CFC1F0FF}" srcOrd="0" destOrd="0" presId="urn:microsoft.com/office/officeart/2008/layout/LinedList"/>
    <dgm:cxn modelId="{8CFD1606-1F45-4B0E-B477-D52410C34217}" srcId="{A2827B01-0693-4259-BB12-38652CCFF15C}" destId="{4E5CA5B1-9D88-49CE-AD9A-7902978CFBA3}" srcOrd="3" destOrd="0" parTransId="{69861A7F-9FCE-439B-91C0-6B9C09AA5B90}" sibTransId="{65D32913-F7CA-4279-8514-00ED497283E3}"/>
    <dgm:cxn modelId="{810C4308-BB53-4241-9DB0-3BB289DED000}" srcId="{A2827B01-0693-4259-BB12-38652CCFF15C}" destId="{4F941341-0F6A-4446-ABD0-787D4C184AD2}" srcOrd="1" destOrd="0" parTransId="{69CFFB66-FCE8-4DA3-B93F-F65A4003FF54}" sibTransId="{F24DB811-4CB5-43B4-998A-451AA027E013}"/>
    <dgm:cxn modelId="{3F0C1618-D718-4344-ADEC-07951CEC2F62}" type="presOf" srcId="{4E5CA5B1-9D88-49CE-AD9A-7902978CFBA3}" destId="{D8CCE92F-EE8E-4DAA-BE44-C058DB3BE0ED}" srcOrd="0" destOrd="0" presId="urn:microsoft.com/office/officeart/2008/layout/LinedList"/>
    <dgm:cxn modelId="{28D8A71B-7181-4D3F-BF62-AF47524CF84A}" type="presOf" srcId="{4F941341-0F6A-4446-ABD0-787D4C184AD2}" destId="{0A58C49A-165F-4B81-BBAB-8AF76CCC01E2}" srcOrd="0" destOrd="0" presId="urn:microsoft.com/office/officeart/2008/layout/LinedList"/>
    <dgm:cxn modelId="{9A6F832D-4865-4630-99FA-E1A9C644532D}" srcId="{A2827B01-0693-4259-BB12-38652CCFF15C}" destId="{9EA5E866-9CEE-422C-B418-CDC6C3E1E5E7}" srcOrd="2" destOrd="0" parTransId="{A1E8508F-5099-4394-BF3B-5F5FFBF70AFB}" sibTransId="{4C0E5F4A-45C2-433D-B255-802158F08615}"/>
    <dgm:cxn modelId="{826D2643-618C-4C73-8B60-B98110DE20A7}" srcId="{A2827B01-0693-4259-BB12-38652CCFF15C}" destId="{D1161FE5-331B-4780-A32B-ED95D696877F}" srcOrd="0" destOrd="0" parTransId="{380BB205-9E2A-4C3E-81AF-E7E33C0B0DB1}" sibTransId="{557E62F6-2372-476D-B6E8-096964CA5816}"/>
    <dgm:cxn modelId="{042AC163-D69F-46B8-8AB5-AAC8B9CC9FD1}" type="presOf" srcId="{A2827B01-0693-4259-BB12-38652CCFF15C}" destId="{CEA3FC36-B4E7-4312-8720-C3BF761E150D}" srcOrd="0" destOrd="0" presId="urn:microsoft.com/office/officeart/2008/layout/LinedList"/>
    <dgm:cxn modelId="{72227A7F-4EEB-4603-9D38-4482DE990751}" type="presOf" srcId="{D1161FE5-331B-4780-A32B-ED95D696877F}" destId="{CB89F197-D135-4604-84C6-674DFDD55B97}" srcOrd="0" destOrd="0" presId="urn:microsoft.com/office/officeart/2008/layout/LinedList"/>
    <dgm:cxn modelId="{64318386-0033-4999-B107-155D431758A8}" type="presParOf" srcId="{CEA3FC36-B4E7-4312-8720-C3BF761E150D}" destId="{66815092-4D51-463D-877B-83ACE2C65E8E}" srcOrd="0" destOrd="0" presId="urn:microsoft.com/office/officeart/2008/layout/LinedList"/>
    <dgm:cxn modelId="{EC95ED6E-3DFE-4AF0-B12D-806077DC7CE8}" type="presParOf" srcId="{CEA3FC36-B4E7-4312-8720-C3BF761E150D}" destId="{6ED41D1E-8F0D-4CA3-BDBF-228CADB43010}" srcOrd="1" destOrd="0" presId="urn:microsoft.com/office/officeart/2008/layout/LinedList"/>
    <dgm:cxn modelId="{0519B7D6-5D37-4BCA-903C-47FC0C80120D}" type="presParOf" srcId="{6ED41D1E-8F0D-4CA3-BDBF-228CADB43010}" destId="{CB89F197-D135-4604-84C6-674DFDD55B97}" srcOrd="0" destOrd="0" presId="urn:microsoft.com/office/officeart/2008/layout/LinedList"/>
    <dgm:cxn modelId="{7553A4CB-DD1B-40E5-B41E-34FF3DA76356}" type="presParOf" srcId="{6ED41D1E-8F0D-4CA3-BDBF-228CADB43010}" destId="{1BCBE503-E7FF-49D6-B674-C004A4B9318A}" srcOrd="1" destOrd="0" presId="urn:microsoft.com/office/officeart/2008/layout/LinedList"/>
    <dgm:cxn modelId="{2421B542-6137-4EDB-9B4D-61686C2678EE}" type="presParOf" srcId="{CEA3FC36-B4E7-4312-8720-C3BF761E150D}" destId="{47886DD4-239A-4F41-A9C9-31423932105B}" srcOrd="2" destOrd="0" presId="urn:microsoft.com/office/officeart/2008/layout/LinedList"/>
    <dgm:cxn modelId="{02425BBF-5371-430A-A7E7-6F49D168188E}" type="presParOf" srcId="{CEA3FC36-B4E7-4312-8720-C3BF761E150D}" destId="{0424ED5C-03DF-494A-8F63-0A21576DA11E}" srcOrd="3" destOrd="0" presId="urn:microsoft.com/office/officeart/2008/layout/LinedList"/>
    <dgm:cxn modelId="{3859F54B-AA45-4CB8-8836-8BAAA771638C}" type="presParOf" srcId="{0424ED5C-03DF-494A-8F63-0A21576DA11E}" destId="{0A58C49A-165F-4B81-BBAB-8AF76CCC01E2}" srcOrd="0" destOrd="0" presId="urn:microsoft.com/office/officeart/2008/layout/LinedList"/>
    <dgm:cxn modelId="{182C7AD1-B1AC-4657-B0FF-3F4BD088B70A}" type="presParOf" srcId="{0424ED5C-03DF-494A-8F63-0A21576DA11E}" destId="{9F7084E8-C062-43DC-B3E6-03CB166F9CE3}" srcOrd="1" destOrd="0" presId="urn:microsoft.com/office/officeart/2008/layout/LinedList"/>
    <dgm:cxn modelId="{A26B2C23-9453-4337-AA76-C361FE9E1EB2}" type="presParOf" srcId="{CEA3FC36-B4E7-4312-8720-C3BF761E150D}" destId="{C440B5B0-E34C-44A0-84C0-988F5DCABFF2}" srcOrd="4" destOrd="0" presId="urn:microsoft.com/office/officeart/2008/layout/LinedList"/>
    <dgm:cxn modelId="{B89BFE87-26B9-4E5C-9E5E-E02D35A574F8}" type="presParOf" srcId="{CEA3FC36-B4E7-4312-8720-C3BF761E150D}" destId="{742635A1-C206-472F-9F0C-7A1804D6CAAD}" srcOrd="5" destOrd="0" presId="urn:microsoft.com/office/officeart/2008/layout/LinedList"/>
    <dgm:cxn modelId="{077C382B-6EA2-4A9A-8779-5F4E52B4E146}" type="presParOf" srcId="{742635A1-C206-472F-9F0C-7A1804D6CAAD}" destId="{2A611CFF-19DB-42BC-B9F9-7A96CFC1F0FF}" srcOrd="0" destOrd="0" presId="urn:microsoft.com/office/officeart/2008/layout/LinedList"/>
    <dgm:cxn modelId="{87C142AB-90DA-4F37-AA50-97F5F8263E17}" type="presParOf" srcId="{742635A1-C206-472F-9F0C-7A1804D6CAAD}" destId="{20D5F136-ADD5-4A33-868B-697E30F51609}" srcOrd="1" destOrd="0" presId="urn:microsoft.com/office/officeart/2008/layout/LinedList"/>
    <dgm:cxn modelId="{F3CFB855-D839-44C6-B528-E598309D7723}" type="presParOf" srcId="{CEA3FC36-B4E7-4312-8720-C3BF761E150D}" destId="{3CF2E5E1-AA43-423B-929A-D90EA9DA5DFE}" srcOrd="6" destOrd="0" presId="urn:microsoft.com/office/officeart/2008/layout/LinedList"/>
    <dgm:cxn modelId="{21D445CD-5C49-4423-A680-3CDF4DB81AEB}" type="presParOf" srcId="{CEA3FC36-B4E7-4312-8720-C3BF761E150D}" destId="{86443019-C9FB-4640-8AAC-A03ED6FED383}" srcOrd="7" destOrd="0" presId="urn:microsoft.com/office/officeart/2008/layout/LinedList"/>
    <dgm:cxn modelId="{852F699D-9400-4C76-9336-CA33D3795132}" type="presParOf" srcId="{86443019-C9FB-4640-8AAC-A03ED6FED383}" destId="{D8CCE92F-EE8E-4DAA-BE44-C058DB3BE0ED}" srcOrd="0" destOrd="0" presId="urn:microsoft.com/office/officeart/2008/layout/LinedList"/>
    <dgm:cxn modelId="{0AA96109-A5CD-4233-83CE-394DDDAB6C41}" type="presParOf" srcId="{86443019-C9FB-4640-8AAC-A03ED6FED383}" destId="{4D88E917-85C7-44F7-AD94-D2F4E2D9A2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916C4-068C-448B-B8F9-675653C9F1F5}"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3C751022-95A4-4BDE-9BF9-9FEB8BF6BCF8}">
      <dgm:prSet custT="1"/>
      <dgm:spPr/>
      <dgm:t>
        <a:bodyPr/>
        <a:lstStyle/>
        <a:p>
          <a:pPr algn="just"/>
          <a:r>
            <a:rPr lang="en-CA" sz="2000" b="1" u="sng" dirty="0">
              <a:latin typeface="Calibri" panose="020F0502020204030204" pitchFamily="34" charset="0"/>
              <a:ea typeface="Calibri" panose="020F0502020204030204" pitchFamily="34" charset="0"/>
              <a:cs typeface="Calibri" panose="020F0502020204030204" pitchFamily="34" charset="0"/>
            </a:rPr>
            <a:t>Products</a:t>
          </a:r>
          <a:r>
            <a:rPr lang="en-CA" sz="2000" dirty="0">
              <a:latin typeface="Calibri" panose="020F0502020204030204" pitchFamily="34" charset="0"/>
              <a:ea typeface="Calibri" panose="020F0502020204030204" pitchFamily="34" charset="0"/>
              <a:cs typeface="Calibri" panose="020F0502020204030204" pitchFamily="34" charset="0"/>
            </a:rPr>
            <a:t>:</a:t>
          </a:r>
          <a:r>
            <a:rPr lang="en-CA" sz="1800" dirty="0">
              <a:latin typeface="Calibri" panose="020F0502020204030204" pitchFamily="34" charset="0"/>
              <a:ea typeface="Calibri" panose="020F0502020204030204" pitchFamily="34" charset="0"/>
              <a:cs typeface="Calibri" panose="020F0502020204030204" pitchFamily="34" charset="0"/>
            </a:rPr>
            <a:t> Tesla's current product lineup includes electric vehicles like the Model S, Model 3, Model X, Model Y, and the upcoming Cybertruck and Roadster. They also manufacture solar products and energy storage solutions like the Powerwall, Powerpack, and Solar Roof.</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C70BEBF0-CE24-4A21-BAB9-98FB879377CD}" type="parTrans" cxnId="{21D2DACA-527F-47A3-BB6E-841BE811CAB4}">
      <dgm:prSet/>
      <dgm:spPr/>
      <dgm:t>
        <a:bodyPr/>
        <a:lstStyle/>
        <a:p>
          <a:endParaRPr lang="en-US"/>
        </a:p>
      </dgm:t>
    </dgm:pt>
    <dgm:pt modelId="{D5925492-4F38-417E-A7C1-B347D0DB45D5}" type="sibTrans" cxnId="{21D2DACA-527F-47A3-BB6E-841BE811CAB4}">
      <dgm:prSet/>
      <dgm:spPr/>
      <dgm:t>
        <a:bodyPr/>
        <a:lstStyle/>
        <a:p>
          <a:endParaRPr lang="en-US"/>
        </a:p>
      </dgm:t>
    </dgm:pt>
    <dgm:pt modelId="{D2769501-9EA5-49C3-847F-21395892F59F}">
      <dgm:prSet custT="1"/>
      <dgm:spPr/>
      <dgm:t>
        <a:bodyPr/>
        <a:lstStyle/>
        <a:p>
          <a:pPr algn="just"/>
          <a:r>
            <a:rPr lang="en-CA" sz="2000" b="1" u="sng" dirty="0">
              <a:latin typeface="Calibri" panose="020F0502020204030204" pitchFamily="34" charset="0"/>
              <a:ea typeface="Calibri" panose="020F0502020204030204" pitchFamily="34" charset="0"/>
              <a:cs typeface="Calibri" panose="020F0502020204030204" pitchFamily="34" charset="0"/>
            </a:rPr>
            <a:t>Services:</a:t>
          </a:r>
          <a:r>
            <a:rPr lang="en-CA" sz="2000" b="1" u="none" dirty="0">
              <a:latin typeface="Calibri" panose="020F0502020204030204" pitchFamily="34" charset="0"/>
              <a:ea typeface="Calibri" panose="020F0502020204030204" pitchFamily="34" charset="0"/>
              <a:cs typeface="Calibri" panose="020F0502020204030204" pitchFamily="34" charset="0"/>
            </a:rPr>
            <a:t> Tesla</a:t>
          </a:r>
          <a:r>
            <a:rPr lang="en-CA" sz="1800" u="none" dirty="0">
              <a:latin typeface="Calibri" panose="020F0502020204030204" pitchFamily="34" charset="0"/>
              <a:ea typeface="Calibri" panose="020F0502020204030204" pitchFamily="34" charset="0"/>
              <a:cs typeface="Calibri" panose="020F0502020204030204" pitchFamily="34" charset="0"/>
            </a:rPr>
            <a:t> </a:t>
          </a:r>
          <a:r>
            <a:rPr lang="en-CA" sz="1800" dirty="0">
              <a:latin typeface="Calibri" panose="020F0502020204030204" pitchFamily="34" charset="0"/>
              <a:ea typeface="Calibri" panose="020F0502020204030204" pitchFamily="34" charset="0"/>
              <a:cs typeface="Calibri" panose="020F0502020204030204" pitchFamily="34" charset="0"/>
            </a:rPr>
            <a:t>provides charging solutions through its Supercharger network, software updates, and autonomous driving features.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DE8CFC49-D992-4363-B61E-5856EF2FAA32}" type="parTrans" cxnId="{890D2350-B7BE-432D-9786-953E49785494}">
      <dgm:prSet/>
      <dgm:spPr/>
      <dgm:t>
        <a:bodyPr/>
        <a:lstStyle/>
        <a:p>
          <a:endParaRPr lang="en-US"/>
        </a:p>
      </dgm:t>
    </dgm:pt>
    <dgm:pt modelId="{3B67899F-E5A7-4E31-808E-2569BD390FEF}" type="sibTrans" cxnId="{890D2350-B7BE-432D-9786-953E49785494}">
      <dgm:prSet/>
      <dgm:spPr/>
      <dgm:t>
        <a:bodyPr/>
        <a:lstStyle/>
        <a:p>
          <a:endParaRPr lang="en-US"/>
        </a:p>
      </dgm:t>
    </dgm:pt>
    <dgm:pt modelId="{80064679-C061-4879-8F6E-15521980C106}" type="pres">
      <dgm:prSet presAssocID="{DA3916C4-068C-448B-B8F9-675653C9F1F5}" presName="outerComposite" presStyleCnt="0">
        <dgm:presLayoutVars>
          <dgm:chMax val="5"/>
          <dgm:dir/>
          <dgm:resizeHandles val="exact"/>
        </dgm:presLayoutVars>
      </dgm:prSet>
      <dgm:spPr/>
    </dgm:pt>
    <dgm:pt modelId="{9B6A7C22-3A71-40D1-B39F-9AE5E467804E}" type="pres">
      <dgm:prSet presAssocID="{DA3916C4-068C-448B-B8F9-675653C9F1F5}" presName="dummyMaxCanvas" presStyleCnt="0">
        <dgm:presLayoutVars/>
      </dgm:prSet>
      <dgm:spPr/>
    </dgm:pt>
    <dgm:pt modelId="{15656DFB-FB9C-4759-AA36-111965BABB3A}" type="pres">
      <dgm:prSet presAssocID="{DA3916C4-068C-448B-B8F9-675653C9F1F5}" presName="TwoNodes_1" presStyleLbl="node1" presStyleIdx="0" presStyleCnt="2">
        <dgm:presLayoutVars>
          <dgm:bulletEnabled val="1"/>
        </dgm:presLayoutVars>
      </dgm:prSet>
      <dgm:spPr/>
    </dgm:pt>
    <dgm:pt modelId="{2B475D88-D505-4F28-BC21-38D2BD1C7BB3}" type="pres">
      <dgm:prSet presAssocID="{DA3916C4-068C-448B-B8F9-675653C9F1F5}" presName="TwoNodes_2" presStyleLbl="node1" presStyleIdx="1" presStyleCnt="2">
        <dgm:presLayoutVars>
          <dgm:bulletEnabled val="1"/>
        </dgm:presLayoutVars>
      </dgm:prSet>
      <dgm:spPr/>
    </dgm:pt>
    <dgm:pt modelId="{BF108269-356E-48D4-A46C-50C87FE2CB60}" type="pres">
      <dgm:prSet presAssocID="{DA3916C4-068C-448B-B8F9-675653C9F1F5}" presName="TwoConn_1-2" presStyleLbl="fgAccFollowNode1" presStyleIdx="0" presStyleCnt="1">
        <dgm:presLayoutVars>
          <dgm:bulletEnabled val="1"/>
        </dgm:presLayoutVars>
      </dgm:prSet>
      <dgm:spPr/>
    </dgm:pt>
    <dgm:pt modelId="{4F0E7F37-5D22-4988-8732-303029474212}" type="pres">
      <dgm:prSet presAssocID="{DA3916C4-068C-448B-B8F9-675653C9F1F5}" presName="TwoNodes_1_text" presStyleLbl="node1" presStyleIdx="1" presStyleCnt="2">
        <dgm:presLayoutVars>
          <dgm:bulletEnabled val="1"/>
        </dgm:presLayoutVars>
      </dgm:prSet>
      <dgm:spPr/>
    </dgm:pt>
    <dgm:pt modelId="{18F16016-76D2-463A-AB10-4F0E0E8730A8}" type="pres">
      <dgm:prSet presAssocID="{DA3916C4-068C-448B-B8F9-675653C9F1F5}" presName="TwoNodes_2_text" presStyleLbl="node1" presStyleIdx="1" presStyleCnt="2">
        <dgm:presLayoutVars>
          <dgm:bulletEnabled val="1"/>
        </dgm:presLayoutVars>
      </dgm:prSet>
      <dgm:spPr/>
    </dgm:pt>
  </dgm:ptLst>
  <dgm:cxnLst>
    <dgm:cxn modelId="{7BF8780E-5CD7-4BF6-AB40-7B1FBC00749C}" type="presOf" srcId="{3C751022-95A4-4BDE-9BF9-9FEB8BF6BCF8}" destId="{15656DFB-FB9C-4759-AA36-111965BABB3A}" srcOrd="0" destOrd="0" presId="urn:microsoft.com/office/officeart/2005/8/layout/vProcess5"/>
    <dgm:cxn modelId="{73812325-0305-4228-B493-96348A1EC6D9}" type="presOf" srcId="{DA3916C4-068C-448B-B8F9-675653C9F1F5}" destId="{80064679-C061-4879-8F6E-15521980C106}" srcOrd="0" destOrd="0" presId="urn:microsoft.com/office/officeart/2005/8/layout/vProcess5"/>
    <dgm:cxn modelId="{890D2350-B7BE-432D-9786-953E49785494}" srcId="{DA3916C4-068C-448B-B8F9-675653C9F1F5}" destId="{D2769501-9EA5-49C3-847F-21395892F59F}" srcOrd="1" destOrd="0" parTransId="{DE8CFC49-D992-4363-B61E-5856EF2FAA32}" sibTransId="{3B67899F-E5A7-4E31-808E-2569BD390FEF}"/>
    <dgm:cxn modelId="{8BA1EE80-4BBF-4407-A25F-CB188491D96D}" type="presOf" srcId="{D5925492-4F38-417E-A7C1-B347D0DB45D5}" destId="{BF108269-356E-48D4-A46C-50C87FE2CB60}" srcOrd="0" destOrd="0" presId="urn:microsoft.com/office/officeart/2005/8/layout/vProcess5"/>
    <dgm:cxn modelId="{95C340A9-8992-449A-991D-446971C2A741}" type="presOf" srcId="{3C751022-95A4-4BDE-9BF9-9FEB8BF6BCF8}" destId="{4F0E7F37-5D22-4988-8732-303029474212}" srcOrd="1" destOrd="0" presId="urn:microsoft.com/office/officeart/2005/8/layout/vProcess5"/>
    <dgm:cxn modelId="{FA5E5FB7-9127-4097-B64A-466DEE089CFF}" type="presOf" srcId="{D2769501-9EA5-49C3-847F-21395892F59F}" destId="{18F16016-76D2-463A-AB10-4F0E0E8730A8}" srcOrd="1" destOrd="0" presId="urn:microsoft.com/office/officeart/2005/8/layout/vProcess5"/>
    <dgm:cxn modelId="{677B9DBE-D40B-43C5-BE13-262A40F1D544}" type="presOf" srcId="{D2769501-9EA5-49C3-847F-21395892F59F}" destId="{2B475D88-D505-4F28-BC21-38D2BD1C7BB3}" srcOrd="0" destOrd="0" presId="urn:microsoft.com/office/officeart/2005/8/layout/vProcess5"/>
    <dgm:cxn modelId="{21D2DACA-527F-47A3-BB6E-841BE811CAB4}" srcId="{DA3916C4-068C-448B-B8F9-675653C9F1F5}" destId="{3C751022-95A4-4BDE-9BF9-9FEB8BF6BCF8}" srcOrd="0" destOrd="0" parTransId="{C70BEBF0-CE24-4A21-BAB9-98FB879377CD}" sibTransId="{D5925492-4F38-417E-A7C1-B347D0DB45D5}"/>
    <dgm:cxn modelId="{F15189EF-3BA9-4F1E-A72D-30B4069BA163}" type="presParOf" srcId="{80064679-C061-4879-8F6E-15521980C106}" destId="{9B6A7C22-3A71-40D1-B39F-9AE5E467804E}" srcOrd="0" destOrd="0" presId="urn:microsoft.com/office/officeart/2005/8/layout/vProcess5"/>
    <dgm:cxn modelId="{48C5F863-E213-49E7-9A73-7CB0A9F39E62}" type="presParOf" srcId="{80064679-C061-4879-8F6E-15521980C106}" destId="{15656DFB-FB9C-4759-AA36-111965BABB3A}" srcOrd="1" destOrd="0" presId="urn:microsoft.com/office/officeart/2005/8/layout/vProcess5"/>
    <dgm:cxn modelId="{BAB72E28-D747-44BF-983D-E6DC26A0BC55}" type="presParOf" srcId="{80064679-C061-4879-8F6E-15521980C106}" destId="{2B475D88-D505-4F28-BC21-38D2BD1C7BB3}" srcOrd="2" destOrd="0" presId="urn:microsoft.com/office/officeart/2005/8/layout/vProcess5"/>
    <dgm:cxn modelId="{C55960B6-0D17-4DB5-AB48-AE7B1060429F}" type="presParOf" srcId="{80064679-C061-4879-8F6E-15521980C106}" destId="{BF108269-356E-48D4-A46C-50C87FE2CB60}" srcOrd="3" destOrd="0" presId="urn:microsoft.com/office/officeart/2005/8/layout/vProcess5"/>
    <dgm:cxn modelId="{482174EF-715E-44DD-A96C-14380268B04A}" type="presParOf" srcId="{80064679-C061-4879-8F6E-15521980C106}" destId="{4F0E7F37-5D22-4988-8732-303029474212}" srcOrd="4" destOrd="0" presId="urn:microsoft.com/office/officeart/2005/8/layout/vProcess5"/>
    <dgm:cxn modelId="{80C55AF2-56FB-4D6E-9819-95A95F466AB5}" type="presParOf" srcId="{80064679-C061-4879-8F6E-15521980C106}" destId="{18F16016-76D2-463A-AB10-4F0E0E8730A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6C985-2F0B-4092-A0F2-9EB4F090B56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F7E3C02-68CE-47F5-A80E-31D5A4FDEC19}">
      <dgm:prSet custT="1"/>
      <dgm:spPr/>
      <dgm:t>
        <a:bodyPr/>
        <a:lstStyle/>
        <a:p>
          <a:r>
            <a:rPr lang="en-CA" sz="1900" b="1" dirty="0">
              <a:latin typeface="Calibri" panose="020F0502020204030204" pitchFamily="34" charset="0"/>
              <a:ea typeface="Calibri" panose="020F0502020204030204" pitchFamily="34" charset="0"/>
              <a:cs typeface="Calibri" panose="020F0502020204030204" pitchFamily="34" charset="0"/>
            </a:rPr>
            <a:t>Growth Strategy</a:t>
          </a:r>
          <a:r>
            <a:rPr lang="en-CA" sz="1900" dirty="0">
              <a:latin typeface="Calibri" panose="020F0502020204030204" pitchFamily="34" charset="0"/>
              <a:ea typeface="Calibri" panose="020F0502020204030204" pitchFamily="34" charset="0"/>
              <a:cs typeface="Calibri" panose="020F0502020204030204" pitchFamily="34" charset="0"/>
            </a:rPr>
            <a:t>: </a:t>
          </a:r>
          <a:r>
            <a:rPr lang="en-CA" sz="1800" dirty="0">
              <a:latin typeface="Calibri" panose="020F0502020204030204" pitchFamily="34" charset="0"/>
              <a:ea typeface="Calibri" panose="020F0502020204030204" pitchFamily="34" charset="0"/>
              <a:cs typeface="Calibri" panose="020F0502020204030204" pitchFamily="34" charset="0"/>
            </a:rPr>
            <a:t>Tesla's growth has been largely organic, focusing on scaling up production, entering new markets, and developing new products. They have also acquired several companies to enhance their technology and production capabilities.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5F0AE236-F2C2-458D-AF5E-574BF5213FA0}" type="parTrans" cxnId="{D6CD0E02-61E9-4A25-85AB-7C28953B65FC}">
      <dgm:prSet/>
      <dgm:spPr/>
      <dgm:t>
        <a:bodyPr/>
        <a:lstStyle/>
        <a:p>
          <a:endParaRPr lang="en-US"/>
        </a:p>
      </dgm:t>
    </dgm:pt>
    <dgm:pt modelId="{9895FBD5-6106-4A1F-A8B0-36AE51282608}" type="sibTrans" cxnId="{D6CD0E02-61E9-4A25-85AB-7C28953B65FC}">
      <dgm:prSet/>
      <dgm:spPr/>
      <dgm:t>
        <a:bodyPr/>
        <a:lstStyle/>
        <a:p>
          <a:endParaRPr lang="en-US"/>
        </a:p>
      </dgm:t>
    </dgm:pt>
    <dgm:pt modelId="{97547EC5-7002-41AC-A575-8C574480A2D7}">
      <dgm:prSet custT="1"/>
      <dgm:spPr/>
      <dgm:t>
        <a:bodyPr/>
        <a:lstStyle/>
        <a:p>
          <a:r>
            <a:rPr lang="en-CA" sz="1800" b="1" dirty="0">
              <a:latin typeface="Calibri" panose="020F0502020204030204" pitchFamily="34" charset="0"/>
              <a:ea typeface="Calibri" panose="020F0502020204030204" pitchFamily="34" charset="0"/>
              <a:cs typeface="Calibri" panose="020F0502020204030204" pitchFamily="34" charset="0"/>
            </a:rPr>
            <a:t>Market Influence</a:t>
          </a:r>
          <a:r>
            <a:rPr lang="en-CA" sz="1800" dirty="0">
              <a:latin typeface="Calibri" panose="020F0502020204030204" pitchFamily="34" charset="0"/>
              <a:ea typeface="Calibri" panose="020F0502020204030204" pitchFamily="34" charset="0"/>
              <a:cs typeface="Calibri" panose="020F0502020204030204" pitchFamily="34" charset="0"/>
            </a:rPr>
            <a:t>: As a market leader in EVs, Tesla's strategies and performance significantly influence the overall market dynamics in the EV industry.</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BCF8641B-AFE7-49CA-A1B2-583782437F28}" type="parTrans" cxnId="{43D7C650-D9AC-469F-8F3C-D2A34E0FC7FB}">
      <dgm:prSet/>
      <dgm:spPr/>
      <dgm:t>
        <a:bodyPr/>
        <a:lstStyle/>
        <a:p>
          <a:endParaRPr lang="en-US"/>
        </a:p>
      </dgm:t>
    </dgm:pt>
    <dgm:pt modelId="{66C4ED7A-E121-44CA-BA1A-A7964AFA98E0}" type="sibTrans" cxnId="{43D7C650-D9AC-469F-8F3C-D2A34E0FC7FB}">
      <dgm:prSet/>
      <dgm:spPr/>
      <dgm:t>
        <a:bodyPr/>
        <a:lstStyle/>
        <a:p>
          <a:endParaRPr lang="en-US"/>
        </a:p>
      </dgm:t>
    </dgm:pt>
    <dgm:pt modelId="{CB37A6B4-0CCA-40C8-8486-9D567E52A716}" type="pres">
      <dgm:prSet presAssocID="{B026C985-2F0B-4092-A0F2-9EB4F090B56E}" presName="root" presStyleCnt="0">
        <dgm:presLayoutVars>
          <dgm:dir/>
          <dgm:resizeHandles val="exact"/>
        </dgm:presLayoutVars>
      </dgm:prSet>
      <dgm:spPr/>
    </dgm:pt>
    <dgm:pt modelId="{7CD566CA-D1A8-46D0-AF1B-8C36300C30F3}" type="pres">
      <dgm:prSet presAssocID="{AF7E3C02-68CE-47F5-A80E-31D5A4FDEC19}" presName="compNode" presStyleCnt="0"/>
      <dgm:spPr/>
    </dgm:pt>
    <dgm:pt modelId="{580017A2-EF1E-46D4-AA45-83BE75BBCAF7}" type="pres">
      <dgm:prSet presAssocID="{AF7E3C02-68CE-47F5-A80E-31D5A4FDEC19}" presName="bgRect" presStyleLbl="bgShp" presStyleIdx="0" presStyleCnt="2"/>
      <dgm:spPr/>
    </dgm:pt>
    <dgm:pt modelId="{78477FD8-1B23-4D2C-BF41-1680BB63B550}" type="pres">
      <dgm:prSet presAssocID="{AF7E3C02-68CE-47F5-A80E-31D5A4FDEC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A6C6B7BC-FB24-4D94-968A-6B4172343266}" type="pres">
      <dgm:prSet presAssocID="{AF7E3C02-68CE-47F5-A80E-31D5A4FDEC19}" presName="spaceRect" presStyleCnt="0"/>
      <dgm:spPr/>
    </dgm:pt>
    <dgm:pt modelId="{F0879507-207C-4CC5-8830-F331D6AC36D3}" type="pres">
      <dgm:prSet presAssocID="{AF7E3C02-68CE-47F5-A80E-31D5A4FDEC19}" presName="parTx" presStyleLbl="revTx" presStyleIdx="0" presStyleCnt="2">
        <dgm:presLayoutVars>
          <dgm:chMax val="0"/>
          <dgm:chPref val="0"/>
        </dgm:presLayoutVars>
      </dgm:prSet>
      <dgm:spPr/>
    </dgm:pt>
    <dgm:pt modelId="{E21C98D7-C19A-4064-BE28-562FAA23C854}" type="pres">
      <dgm:prSet presAssocID="{9895FBD5-6106-4A1F-A8B0-36AE51282608}" presName="sibTrans" presStyleCnt="0"/>
      <dgm:spPr/>
    </dgm:pt>
    <dgm:pt modelId="{3F1C8A1E-916F-4B86-9C09-CFED6A9D4A06}" type="pres">
      <dgm:prSet presAssocID="{97547EC5-7002-41AC-A575-8C574480A2D7}" presName="compNode" presStyleCnt="0"/>
      <dgm:spPr/>
    </dgm:pt>
    <dgm:pt modelId="{0D114B19-4A3B-4DDD-8A1C-55CEFDB4C3FE}" type="pres">
      <dgm:prSet presAssocID="{97547EC5-7002-41AC-A575-8C574480A2D7}" presName="bgRect" presStyleLbl="bgShp" presStyleIdx="1" presStyleCnt="2"/>
      <dgm:spPr/>
    </dgm:pt>
    <dgm:pt modelId="{A8B63849-1A5C-4424-913F-5975C195D4DA}" type="pres">
      <dgm:prSet presAssocID="{97547EC5-7002-41AC-A575-8C574480A2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0F8F792D-1338-4223-A5C8-1E3C48D49F85}" type="pres">
      <dgm:prSet presAssocID="{97547EC5-7002-41AC-A575-8C574480A2D7}" presName="spaceRect" presStyleCnt="0"/>
      <dgm:spPr/>
    </dgm:pt>
    <dgm:pt modelId="{2D3FD46B-4CED-458D-82D1-BFFBFE6C3853}" type="pres">
      <dgm:prSet presAssocID="{97547EC5-7002-41AC-A575-8C574480A2D7}" presName="parTx" presStyleLbl="revTx" presStyleIdx="1" presStyleCnt="2">
        <dgm:presLayoutVars>
          <dgm:chMax val="0"/>
          <dgm:chPref val="0"/>
        </dgm:presLayoutVars>
      </dgm:prSet>
      <dgm:spPr/>
    </dgm:pt>
  </dgm:ptLst>
  <dgm:cxnLst>
    <dgm:cxn modelId="{D6CD0E02-61E9-4A25-85AB-7C28953B65FC}" srcId="{B026C985-2F0B-4092-A0F2-9EB4F090B56E}" destId="{AF7E3C02-68CE-47F5-A80E-31D5A4FDEC19}" srcOrd="0" destOrd="0" parTransId="{5F0AE236-F2C2-458D-AF5E-574BF5213FA0}" sibTransId="{9895FBD5-6106-4A1F-A8B0-36AE51282608}"/>
    <dgm:cxn modelId="{256BC604-6BE1-4E2B-8836-D3FA8B29A1DB}" type="presOf" srcId="{AF7E3C02-68CE-47F5-A80E-31D5A4FDEC19}" destId="{F0879507-207C-4CC5-8830-F331D6AC36D3}" srcOrd="0" destOrd="0" presId="urn:microsoft.com/office/officeart/2018/2/layout/IconVerticalSolidList"/>
    <dgm:cxn modelId="{6EB8B43E-F759-46EA-AFB8-350AE523FA06}" type="presOf" srcId="{97547EC5-7002-41AC-A575-8C574480A2D7}" destId="{2D3FD46B-4CED-458D-82D1-BFFBFE6C3853}" srcOrd="0" destOrd="0" presId="urn:microsoft.com/office/officeart/2018/2/layout/IconVerticalSolidList"/>
    <dgm:cxn modelId="{43D7C650-D9AC-469F-8F3C-D2A34E0FC7FB}" srcId="{B026C985-2F0B-4092-A0F2-9EB4F090B56E}" destId="{97547EC5-7002-41AC-A575-8C574480A2D7}" srcOrd="1" destOrd="0" parTransId="{BCF8641B-AFE7-49CA-A1B2-583782437F28}" sibTransId="{66C4ED7A-E121-44CA-BA1A-A7964AFA98E0}"/>
    <dgm:cxn modelId="{572F677E-02F6-4A0C-8B10-19BA3A5579FF}" type="presOf" srcId="{B026C985-2F0B-4092-A0F2-9EB4F090B56E}" destId="{CB37A6B4-0CCA-40C8-8486-9D567E52A716}" srcOrd="0" destOrd="0" presId="urn:microsoft.com/office/officeart/2018/2/layout/IconVerticalSolidList"/>
    <dgm:cxn modelId="{A77BFD45-BEC6-42F0-8AF4-50097564CB3B}" type="presParOf" srcId="{CB37A6B4-0CCA-40C8-8486-9D567E52A716}" destId="{7CD566CA-D1A8-46D0-AF1B-8C36300C30F3}" srcOrd="0" destOrd="0" presId="urn:microsoft.com/office/officeart/2018/2/layout/IconVerticalSolidList"/>
    <dgm:cxn modelId="{E2FA2DA3-17B4-4714-B3A0-86C6A39C2F6E}" type="presParOf" srcId="{7CD566CA-D1A8-46D0-AF1B-8C36300C30F3}" destId="{580017A2-EF1E-46D4-AA45-83BE75BBCAF7}" srcOrd="0" destOrd="0" presId="urn:microsoft.com/office/officeart/2018/2/layout/IconVerticalSolidList"/>
    <dgm:cxn modelId="{99014F29-F117-4BF7-830D-BA5E96453C95}" type="presParOf" srcId="{7CD566CA-D1A8-46D0-AF1B-8C36300C30F3}" destId="{78477FD8-1B23-4D2C-BF41-1680BB63B550}" srcOrd="1" destOrd="0" presId="urn:microsoft.com/office/officeart/2018/2/layout/IconVerticalSolidList"/>
    <dgm:cxn modelId="{E691B87C-87F2-4B9D-8927-5CF45D9CE9BC}" type="presParOf" srcId="{7CD566CA-D1A8-46D0-AF1B-8C36300C30F3}" destId="{A6C6B7BC-FB24-4D94-968A-6B4172343266}" srcOrd="2" destOrd="0" presId="urn:microsoft.com/office/officeart/2018/2/layout/IconVerticalSolidList"/>
    <dgm:cxn modelId="{8108D216-C063-42E9-AD39-2FFFD734F27C}" type="presParOf" srcId="{7CD566CA-D1A8-46D0-AF1B-8C36300C30F3}" destId="{F0879507-207C-4CC5-8830-F331D6AC36D3}" srcOrd="3" destOrd="0" presId="urn:microsoft.com/office/officeart/2018/2/layout/IconVerticalSolidList"/>
    <dgm:cxn modelId="{FCED7B37-1DCB-49D0-BB25-EC723A6B8D6F}" type="presParOf" srcId="{CB37A6B4-0CCA-40C8-8486-9D567E52A716}" destId="{E21C98D7-C19A-4064-BE28-562FAA23C854}" srcOrd="1" destOrd="0" presId="urn:microsoft.com/office/officeart/2018/2/layout/IconVerticalSolidList"/>
    <dgm:cxn modelId="{4B646CCB-53F5-4797-9822-15C9CE7FDA7F}" type="presParOf" srcId="{CB37A6B4-0CCA-40C8-8486-9D567E52A716}" destId="{3F1C8A1E-916F-4B86-9C09-CFED6A9D4A06}" srcOrd="2" destOrd="0" presId="urn:microsoft.com/office/officeart/2018/2/layout/IconVerticalSolidList"/>
    <dgm:cxn modelId="{4520CD67-A1E5-4AF8-817E-6C69D7FAAB6E}" type="presParOf" srcId="{3F1C8A1E-916F-4B86-9C09-CFED6A9D4A06}" destId="{0D114B19-4A3B-4DDD-8A1C-55CEFDB4C3FE}" srcOrd="0" destOrd="0" presId="urn:microsoft.com/office/officeart/2018/2/layout/IconVerticalSolidList"/>
    <dgm:cxn modelId="{9218B2A9-ABF1-490A-9585-A8A490D603C3}" type="presParOf" srcId="{3F1C8A1E-916F-4B86-9C09-CFED6A9D4A06}" destId="{A8B63849-1A5C-4424-913F-5975C195D4DA}" srcOrd="1" destOrd="0" presId="urn:microsoft.com/office/officeart/2018/2/layout/IconVerticalSolidList"/>
    <dgm:cxn modelId="{7B6A797E-F304-4984-80DE-9B2F8C279053}" type="presParOf" srcId="{3F1C8A1E-916F-4B86-9C09-CFED6A9D4A06}" destId="{0F8F792D-1338-4223-A5C8-1E3C48D49F85}" srcOrd="2" destOrd="0" presId="urn:microsoft.com/office/officeart/2018/2/layout/IconVerticalSolidList"/>
    <dgm:cxn modelId="{217C9C60-AF53-4A26-A28D-F338124309AA}" type="presParOf" srcId="{3F1C8A1E-916F-4B86-9C09-CFED6A9D4A06}" destId="{2D3FD46B-4CED-458D-82D1-BFFBFE6C38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241000-62BF-44F9-A3D1-BC7A358C3238}"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D6F19BF-DBEC-4EB2-B513-6AAD52062567}">
      <dgm:prSet/>
      <dgm:spPr>
        <a:solidFill>
          <a:schemeClr val="tx2">
            <a:lumMod val="50000"/>
            <a:lumOff val="50000"/>
          </a:schemeClr>
        </a:solidFill>
      </dgm:spPr>
      <dgm:t>
        <a:bodyPr/>
        <a:lstStyle/>
        <a:p>
          <a:pPr algn="just"/>
          <a:r>
            <a:rPr lang="en-US" b="1" i="0" dirty="0">
              <a:latin typeface="Calibri" panose="020F0502020204030204" pitchFamily="34" charset="0"/>
              <a:ea typeface="Calibri" panose="020F0502020204030204" pitchFamily="34" charset="0"/>
              <a:cs typeface="Calibri" panose="020F0502020204030204" pitchFamily="34" charset="0"/>
            </a:rPr>
            <a:t>One-year stock price trend graph for TSLA shows significant fluctuation</a:t>
          </a:r>
          <a:r>
            <a:rPr lang="en-US" b="0" i="0" dirty="0"/>
            <a:t>.</a:t>
          </a:r>
          <a:endParaRPr lang="en-US" dirty="0"/>
        </a:p>
      </dgm:t>
    </dgm:pt>
    <dgm:pt modelId="{9EF81A5A-61DF-4EAF-9CDC-519C1827A1A8}" type="parTrans" cxnId="{05AB3A11-177E-462D-BF08-0770A8346E3D}">
      <dgm:prSet/>
      <dgm:spPr/>
      <dgm:t>
        <a:bodyPr/>
        <a:lstStyle/>
        <a:p>
          <a:endParaRPr lang="en-US"/>
        </a:p>
      </dgm:t>
    </dgm:pt>
    <dgm:pt modelId="{24C2514E-B8B1-4F63-88BF-71D127664687}" type="sibTrans" cxnId="{05AB3A11-177E-462D-BF08-0770A8346E3D}">
      <dgm:prSet/>
      <dgm:spPr/>
      <dgm:t>
        <a:bodyPr/>
        <a:lstStyle/>
        <a:p>
          <a:endParaRPr lang="en-US"/>
        </a:p>
      </dgm:t>
    </dgm:pt>
    <dgm:pt modelId="{008BE5BE-77CE-45B8-A7DF-F631B24A7BC8}">
      <dgm:prSet/>
      <dgm:spPr>
        <a:solidFill>
          <a:schemeClr val="tx2">
            <a:lumMod val="50000"/>
            <a:lumOff val="50000"/>
          </a:schemeClr>
        </a:solidFill>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Initially, a steady increase indicates bullish market sentiment</a:t>
          </a:r>
          <a:r>
            <a:rPr lang="en-US" b="1" i="0" dirty="0"/>
            <a:t>.</a:t>
          </a:r>
          <a:endParaRPr lang="en-US" b="1" dirty="0"/>
        </a:p>
      </dgm:t>
    </dgm:pt>
    <dgm:pt modelId="{A110922A-C208-4C60-9038-7194A0C1A87B}" type="parTrans" cxnId="{F630D696-13E1-44F1-9B37-A7E9BF599B9F}">
      <dgm:prSet/>
      <dgm:spPr/>
      <dgm:t>
        <a:bodyPr/>
        <a:lstStyle/>
        <a:p>
          <a:endParaRPr lang="en-US"/>
        </a:p>
      </dgm:t>
    </dgm:pt>
    <dgm:pt modelId="{A29BD644-0AF6-4A3C-B5F8-73769AA957DD}" type="sibTrans" cxnId="{F630D696-13E1-44F1-9B37-A7E9BF599B9F}">
      <dgm:prSet/>
      <dgm:spPr/>
      <dgm:t>
        <a:bodyPr/>
        <a:lstStyle/>
        <a:p>
          <a:endParaRPr lang="en-US"/>
        </a:p>
      </dgm:t>
    </dgm:pt>
    <dgm:pt modelId="{3B99C2F0-A8C3-4773-B0DC-ABBC3DF954F7}">
      <dgm:prSet/>
      <dgm:spPr>
        <a:solidFill>
          <a:schemeClr val="tx2">
            <a:lumMod val="50000"/>
            <a:lumOff val="50000"/>
          </a:schemeClr>
        </a:solidFill>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Subsequent volatility characterized by peaks and troughs suggests market indecision or reaction to external factors</a:t>
          </a:r>
          <a:r>
            <a:rPr lang="en-US" b="1" i="0" dirty="0"/>
            <a:t>.</a:t>
          </a:r>
          <a:endParaRPr lang="en-US" b="1" dirty="0"/>
        </a:p>
      </dgm:t>
    </dgm:pt>
    <dgm:pt modelId="{51DA0B2B-8E01-4FF9-A2B0-B538ED864B57}" type="parTrans" cxnId="{D3B018E1-CBCF-4639-9924-BBA39C91981C}">
      <dgm:prSet/>
      <dgm:spPr/>
      <dgm:t>
        <a:bodyPr/>
        <a:lstStyle/>
        <a:p>
          <a:endParaRPr lang="en-US"/>
        </a:p>
      </dgm:t>
    </dgm:pt>
    <dgm:pt modelId="{3B808596-43B4-40A9-93D6-F097FD558303}" type="sibTrans" cxnId="{D3B018E1-CBCF-4639-9924-BBA39C91981C}">
      <dgm:prSet/>
      <dgm:spPr/>
      <dgm:t>
        <a:bodyPr/>
        <a:lstStyle/>
        <a:p>
          <a:endParaRPr lang="en-US"/>
        </a:p>
      </dgm:t>
    </dgm:pt>
    <dgm:pt modelId="{CC70335B-265D-4D5F-BFA1-5D7A35879560}">
      <dgm:prSet/>
      <dgm:spPr>
        <a:solidFill>
          <a:schemeClr val="tx2">
            <a:lumMod val="50000"/>
            <a:lumOff val="50000"/>
          </a:schemeClr>
        </a:solidFill>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Decline in later part indicates bearish phase driven by selling pressure</a:t>
          </a:r>
          <a:r>
            <a:rPr lang="en-US" b="1" i="0" dirty="0"/>
            <a:t>.</a:t>
          </a:r>
          <a:endParaRPr lang="en-US" b="1" dirty="0"/>
        </a:p>
      </dgm:t>
    </dgm:pt>
    <dgm:pt modelId="{619A955B-E3B5-4E69-8968-8A1CFC03E2F6}" type="parTrans" cxnId="{E8EFC140-6BCB-42A8-9141-13BEB5B3229F}">
      <dgm:prSet/>
      <dgm:spPr/>
      <dgm:t>
        <a:bodyPr/>
        <a:lstStyle/>
        <a:p>
          <a:endParaRPr lang="en-US"/>
        </a:p>
      </dgm:t>
    </dgm:pt>
    <dgm:pt modelId="{4F042188-3984-40B0-B616-D573C2B1F99C}" type="sibTrans" cxnId="{E8EFC140-6BCB-42A8-9141-13BEB5B3229F}">
      <dgm:prSet/>
      <dgm:spPr/>
      <dgm:t>
        <a:bodyPr/>
        <a:lstStyle/>
        <a:p>
          <a:endParaRPr lang="en-US"/>
        </a:p>
      </dgm:t>
    </dgm:pt>
    <dgm:pt modelId="{BABEEDF4-A40D-4ED5-A2C8-1B7CEAB55073}">
      <dgm:prSet/>
      <dgm:spPr>
        <a:solidFill>
          <a:schemeClr val="tx2">
            <a:lumMod val="50000"/>
            <a:lumOff val="50000"/>
          </a:schemeClr>
        </a:solidFill>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Understanding stock price in relation to historical highs and lows can provide buy or sell signals.</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B4552DE3-5806-42BD-8FA4-E94FE3F0F3ED}" type="parTrans" cxnId="{80889F68-EEA0-4369-A789-6644CF81EE74}">
      <dgm:prSet/>
      <dgm:spPr/>
      <dgm:t>
        <a:bodyPr/>
        <a:lstStyle/>
        <a:p>
          <a:endParaRPr lang="en-US"/>
        </a:p>
      </dgm:t>
    </dgm:pt>
    <dgm:pt modelId="{D1839BB2-BDD3-40E6-BACA-E50EF7E8E002}" type="sibTrans" cxnId="{80889F68-EEA0-4369-A789-6644CF81EE74}">
      <dgm:prSet/>
      <dgm:spPr/>
      <dgm:t>
        <a:bodyPr/>
        <a:lstStyle/>
        <a:p>
          <a:endParaRPr lang="en-US"/>
        </a:p>
      </dgm:t>
    </dgm:pt>
    <dgm:pt modelId="{5CD3C452-320A-4CEE-82BD-B0B5C82ADC1D}">
      <dgm:prSet/>
      <dgm:spPr>
        <a:solidFill>
          <a:schemeClr val="tx2">
            <a:lumMod val="50000"/>
            <a:lumOff val="50000"/>
          </a:schemeClr>
        </a:solidFill>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Overall trajectory reflects significant fluctuations influenced by market forces and company-specific news.</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AA0AA31C-9096-4531-800C-0E71E4F21A58}" type="parTrans" cxnId="{B2C45BF1-B14B-4CDD-AC4B-32527FE0A6F1}">
      <dgm:prSet/>
      <dgm:spPr/>
      <dgm:t>
        <a:bodyPr/>
        <a:lstStyle/>
        <a:p>
          <a:endParaRPr lang="en-US"/>
        </a:p>
      </dgm:t>
    </dgm:pt>
    <dgm:pt modelId="{F583CFAB-43B3-4624-8782-9186D3E17A4E}" type="sibTrans" cxnId="{B2C45BF1-B14B-4CDD-AC4B-32527FE0A6F1}">
      <dgm:prSet/>
      <dgm:spPr/>
      <dgm:t>
        <a:bodyPr/>
        <a:lstStyle/>
        <a:p>
          <a:endParaRPr lang="en-US"/>
        </a:p>
      </dgm:t>
    </dgm:pt>
    <dgm:pt modelId="{5B7ABF75-B796-428B-B196-500A76895F5B}" type="pres">
      <dgm:prSet presAssocID="{C2241000-62BF-44F9-A3D1-BC7A358C3238}" presName="linear" presStyleCnt="0">
        <dgm:presLayoutVars>
          <dgm:animLvl val="lvl"/>
          <dgm:resizeHandles val="exact"/>
        </dgm:presLayoutVars>
      </dgm:prSet>
      <dgm:spPr/>
    </dgm:pt>
    <dgm:pt modelId="{C44131AB-B804-49DB-9024-3F9795D3D01C}" type="pres">
      <dgm:prSet presAssocID="{0D6F19BF-DBEC-4EB2-B513-6AAD52062567}" presName="parentText" presStyleLbl="node1" presStyleIdx="0" presStyleCnt="6">
        <dgm:presLayoutVars>
          <dgm:chMax val="0"/>
          <dgm:bulletEnabled val="1"/>
        </dgm:presLayoutVars>
      </dgm:prSet>
      <dgm:spPr/>
    </dgm:pt>
    <dgm:pt modelId="{8F30DBB8-3AE2-44EB-8C5E-971D360DE9B8}" type="pres">
      <dgm:prSet presAssocID="{24C2514E-B8B1-4F63-88BF-71D127664687}" presName="spacer" presStyleCnt="0"/>
      <dgm:spPr/>
    </dgm:pt>
    <dgm:pt modelId="{C43160E8-904C-488F-90CA-F914C9146BC3}" type="pres">
      <dgm:prSet presAssocID="{008BE5BE-77CE-45B8-A7DF-F631B24A7BC8}" presName="parentText" presStyleLbl="node1" presStyleIdx="1" presStyleCnt="6">
        <dgm:presLayoutVars>
          <dgm:chMax val="0"/>
          <dgm:bulletEnabled val="1"/>
        </dgm:presLayoutVars>
      </dgm:prSet>
      <dgm:spPr/>
    </dgm:pt>
    <dgm:pt modelId="{E88AA9EE-558E-4FDA-8CAA-8461417C9D6E}" type="pres">
      <dgm:prSet presAssocID="{A29BD644-0AF6-4A3C-B5F8-73769AA957DD}" presName="spacer" presStyleCnt="0"/>
      <dgm:spPr/>
    </dgm:pt>
    <dgm:pt modelId="{9266C563-5696-44EB-BC98-C64DA0F738CE}" type="pres">
      <dgm:prSet presAssocID="{3B99C2F0-A8C3-4773-B0DC-ABBC3DF954F7}" presName="parentText" presStyleLbl="node1" presStyleIdx="2" presStyleCnt="6">
        <dgm:presLayoutVars>
          <dgm:chMax val="0"/>
          <dgm:bulletEnabled val="1"/>
        </dgm:presLayoutVars>
      </dgm:prSet>
      <dgm:spPr/>
    </dgm:pt>
    <dgm:pt modelId="{651F7050-8103-451C-934E-1192E1B56F3D}" type="pres">
      <dgm:prSet presAssocID="{3B808596-43B4-40A9-93D6-F097FD558303}" presName="spacer" presStyleCnt="0"/>
      <dgm:spPr/>
    </dgm:pt>
    <dgm:pt modelId="{E76BAAB6-59F7-4758-89CB-F3F608EF6CDF}" type="pres">
      <dgm:prSet presAssocID="{CC70335B-265D-4D5F-BFA1-5D7A35879560}" presName="parentText" presStyleLbl="node1" presStyleIdx="3" presStyleCnt="6">
        <dgm:presLayoutVars>
          <dgm:chMax val="0"/>
          <dgm:bulletEnabled val="1"/>
        </dgm:presLayoutVars>
      </dgm:prSet>
      <dgm:spPr/>
    </dgm:pt>
    <dgm:pt modelId="{B5FB6534-83D7-4482-80BB-92D2857CEE7E}" type="pres">
      <dgm:prSet presAssocID="{4F042188-3984-40B0-B616-D573C2B1F99C}" presName="spacer" presStyleCnt="0"/>
      <dgm:spPr/>
    </dgm:pt>
    <dgm:pt modelId="{30D4A982-9978-4944-9B56-854E90804718}" type="pres">
      <dgm:prSet presAssocID="{BABEEDF4-A40D-4ED5-A2C8-1B7CEAB55073}" presName="parentText" presStyleLbl="node1" presStyleIdx="4" presStyleCnt="6">
        <dgm:presLayoutVars>
          <dgm:chMax val="0"/>
          <dgm:bulletEnabled val="1"/>
        </dgm:presLayoutVars>
      </dgm:prSet>
      <dgm:spPr/>
    </dgm:pt>
    <dgm:pt modelId="{D9E598F3-BAEA-4DFB-8C17-FD53FE99D09C}" type="pres">
      <dgm:prSet presAssocID="{D1839BB2-BDD3-40E6-BACA-E50EF7E8E002}" presName="spacer" presStyleCnt="0"/>
      <dgm:spPr/>
    </dgm:pt>
    <dgm:pt modelId="{F384C877-A262-4EA8-B46B-BDE41152B08B}" type="pres">
      <dgm:prSet presAssocID="{5CD3C452-320A-4CEE-82BD-B0B5C82ADC1D}" presName="parentText" presStyleLbl="node1" presStyleIdx="5" presStyleCnt="6" custLinFactNeighborX="1991" custLinFactNeighborY="64010">
        <dgm:presLayoutVars>
          <dgm:chMax val="0"/>
          <dgm:bulletEnabled val="1"/>
        </dgm:presLayoutVars>
      </dgm:prSet>
      <dgm:spPr/>
    </dgm:pt>
  </dgm:ptLst>
  <dgm:cxnLst>
    <dgm:cxn modelId="{5A348E0F-715F-47CD-A025-3FFC20AF6E85}" type="presOf" srcId="{0D6F19BF-DBEC-4EB2-B513-6AAD52062567}" destId="{C44131AB-B804-49DB-9024-3F9795D3D01C}" srcOrd="0" destOrd="0" presId="urn:microsoft.com/office/officeart/2005/8/layout/vList2"/>
    <dgm:cxn modelId="{05AB3A11-177E-462D-BF08-0770A8346E3D}" srcId="{C2241000-62BF-44F9-A3D1-BC7A358C3238}" destId="{0D6F19BF-DBEC-4EB2-B513-6AAD52062567}" srcOrd="0" destOrd="0" parTransId="{9EF81A5A-61DF-4EAF-9CDC-519C1827A1A8}" sibTransId="{24C2514E-B8B1-4F63-88BF-71D127664687}"/>
    <dgm:cxn modelId="{6283C817-0D92-49C5-ACFE-1D78DDD44659}" type="presOf" srcId="{C2241000-62BF-44F9-A3D1-BC7A358C3238}" destId="{5B7ABF75-B796-428B-B196-500A76895F5B}" srcOrd="0" destOrd="0" presId="urn:microsoft.com/office/officeart/2005/8/layout/vList2"/>
    <dgm:cxn modelId="{E8EFC140-6BCB-42A8-9141-13BEB5B3229F}" srcId="{C2241000-62BF-44F9-A3D1-BC7A358C3238}" destId="{CC70335B-265D-4D5F-BFA1-5D7A35879560}" srcOrd="3" destOrd="0" parTransId="{619A955B-E3B5-4E69-8968-8A1CFC03E2F6}" sibTransId="{4F042188-3984-40B0-B616-D573C2B1F99C}"/>
    <dgm:cxn modelId="{123A6460-BB4B-452C-8C90-1C78EEAA6522}" type="presOf" srcId="{5CD3C452-320A-4CEE-82BD-B0B5C82ADC1D}" destId="{F384C877-A262-4EA8-B46B-BDE41152B08B}" srcOrd="0" destOrd="0" presId="urn:microsoft.com/office/officeart/2005/8/layout/vList2"/>
    <dgm:cxn modelId="{80889F68-EEA0-4369-A789-6644CF81EE74}" srcId="{C2241000-62BF-44F9-A3D1-BC7A358C3238}" destId="{BABEEDF4-A40D-4ED5-A2C8-1B7CEAB55073}" srcOrd="4" destOrd="0" parTransId="{B4552DE3-5806-42BD-8FA4-E94FE3F0F3ED}" sibTransId="{D1839BB2-BDD3-40E6-BACA-E50EF7E8E002}"/>
    <dgm:cxn modelId="{B3F78F6D-21BC-46FC-A40A-C65C0A7B4EA4}" type="presOf" srcId="{BABEEDF4-A40D-4ED5-A2C8-1B7CEAB55073}" destId="{30D4A982-9978-4944-9B56-854E90804718}" srcOrd="0" destOrd="0" presId="urn:microsoft.com/office/officeart/2005/8/layout/vList2"/>
    <dgm:cxn modelId="{BF60AE55-F58D-40D6-BF49-C5CF722166D9}" type="presOf" srcId="{008BE5BE-77CE-45B8-A7DF-F631B24A7BC8}" destId="{C43160E8-904C-488F-90CA-F914C9146BC3}" srcOrd="0" destOrd="0" presId="urn:microsoft.com/office/officeart/2005/8/layout/vList2"/>
    <dgm:cxn modelId="{143B6D83-0CE9-4EC5-BD1E-291921B46501}" type="presOf" srcId="{3B99C2F0-A8C3-4773-B0DC-ABBC3DF954F7}" destId="{9266C563-5696-44EB-BC98-C64DA0F738CE}" srcOrd="0" destOrd="0" presId="urn:microsoft.com/office/officeart/2005/8/layout/vList2"/>
    <dgm:cxn modelId="{F630D696-13E1-44F1-9B37-A7E9BF599B9F}" srcId="{C2241000-62BF-44F9-A3D1-BC7A358C3238}" destId="{008BE5BE-77CE-45B8-A7DF-F631B24A7BC8}" srcOrd="1" destOrd="0" parTransId="{A110922A-C208-4C60-9038-7194A0C1A87B}" sibTransId="{A29BD644-0AF6-4A3C-B5F8-73769AA957DD}"/>
    <dgm:cxn modelId="{D3B018E1-CBCF-4639-9924-BBA39C91981C}" srcId="{C2241000-62BF-44F9-A3D1-BC7A358C3238}" destId="{3B99C2F0-A8C3-4773-B0DC-ABBC3DF954F7}" srcOrd="2" destOrd="0" parTransId="{51DA0B2B-8E01-4FF9-A2B0-B538ED864B57}" sibTransId="{3B808596-43B4-40A9-93D6-F097FD558303}"/>
    <dgm:cxn modelId="{B2C45BF1-B14B-4CDD-AC4B-32527FE0A6F1}" srcId="{C2241000-62BF-44F9-A3D1-BC7A358C3238}" destId="{5CD3C452-320A-4CEE-82BD-B0B5C82ADC1D}" srcOrd="5" destOrd="0" parTransId="{AA0AA31C-9096-4531-800C-0E71E4F21A58}" sibTransId="{F583CFAB-43B3-4624-8782-9186D3E17A4E}"/>
    <dgm:cxn modelId="{FBD899F3-4B3B-404C-9ACC-81A7E22FD128}" type="presOf" srcId="{CC70335B-265D-4D5F-BFA1-5D7A35879560}" destId="{E76BAAB6-59F7-4758-89CB-F3F608EF6CDF}" srcOrd="0" destOrd="0" presId="urn:microsoft.com/office/officeart/2005/8/layout/vList2"/>
    <dgm:cxn modelId="{4E4F612C-6BA4-4A7D-BCDD-189D8122EA18}" type="presParOf" srcId="{5B7ABF75-B796-428B-B196-500A76895F5B}" destId="{C44131AB-B804-49DB-9024-3F9795D3D01C}" srcOrd="0" destOrd="0" presId="urn:microsoft.com/office/officeart/2005/8/layout/vList2"/>
    <dgm:cxn modelId="{BAED9A19-BB4F-4857-A43B-86789C4F886B}" type="presParOf" srcId="{5B7ABF75-B796-428B-B196-500A76895F5B}" destId="{8F30DBB8-3AE2-44EB-8C5E-971D360DE9B8}" srcOrd="1" destOrd="0" presId="urn:microsoft.com/office/officeart/2005/8/layout/vList2"/>
    <dgm:cxn modelId="{E585BF09-050F-4355-BB82-A195AE7CE3A9}" type="presParOf" srcId="{5B7ABF75-B796-428B-B196-500A76895F5B}" destId="{C43160E8-904C-488F-90CA-F914C9146BC3}" srcOrd="2" destOrd="0" presId="urn:microsoft.com/office/officeart/2005/8/layout/vList2"/>
    <dgm:cxn modelId="{29790336-9433-4A59-B8CE-B2B9B2EAAA28}" type="presParOf" srcId="{5B7ABF75-B796-428B-B196-500A76895F5B}" destId="{E88AA9EE-558E-4FDA-8CAA-8461417C9D6E}" srcOrd="3" destOrd="0" presId="urn:microsoft.com/office/officeart/2005/8/layout/vList2"/>
    <dgm:cxn modelId="{DD77F80D-EC36-471A-91E2-53BC42888033}" type="presParOf" srcId="{5B7ABF75-B796-428B-B196-500A76895F5B}" destId="{9266C563-5696-44EB-BC98-C64DA0F738CE}" srcOrd="4" destOrd="0" presId="urn:microsoft.com/office/officeart/2005/8/layout/vList2"/>
    <dgm:cxn modelId="{0F6640C2-A85E-4AC5-8BBE-A27438E21AD6}" type="presParOf" srcId="{5B7ABF75-B796-428B-B196-500A76895F5B}" destId="{651F7050-8103-451C-934E-1192E1B56F3D}" srcOrd="5" destOrd="0" presId="urn:microsoft.com/office/officeart/2005/8/layout/vList2"/>
    <dgm:cxn modelId="{AD954A3F-0A6C-49D3-9262-B1E0F5ED0A0D}" type="presParOf" srcId="{5B7ABF75-B796-428B-B196-500A76895F5B}" destId="{E76BAAB6-59F7-4758-89CB-F3F608EF6CDF}" srcOrd="6" destOrd="0" presId="urn:microsoft.com/office/officeart/2005/8/layout/vList2"/>
    <dgm:cxn modelId="{BD7B791E-66C3-4DD0-B0BA-9A8F0E78B734}" type="presParOf" srcId="{5B7ABF75-B796-428B-B196-500A76895F5B}" destId="{B5FB6534-83D7-4482-80BB-92D2857CEE7E}" srcOrd="7" destOrd="0" presId="urn:microsoft.com/office/officeart/2005/8/layout/vList2"/>
    <dgm:cxn modelId="{3BE8E97E-5004-4B6B-871E-5997EE6A37CA}" type="presParOf" srcId="{5B7ABF75-B796-428B-B196-500A76895F5B}" destId="{30D4A982-9978-4944-9B56-854E90804718}" srcOrd="8" destOrd="0" presId="urn:microsoft.com/office/officeart/2005/8/layout/vList2"/>
    <dgm:cxn modelId="{A5C809BD-1142-4837-9ABC-6189C495067E}" type="presParOf" srcId="{5B7ABF75-B796-428B-B196-500A76895F5B}" destId="{D9E598F3-BAEA-4DFB-8C17-FD53FE99D09C}" srcOrd="9" destOrd="0" presId="urn:microsoft.com/office/officeart/2005/8/layout/vList2"/>
    <dgm:cxn modelId="{0D8A65F3-7793-4063-8000-ECCCD2056194}" type="presParOf" srcId="{5B7ABF75-B796-428B-B196-500A76895F5B}" destId="{F384C877-A262-4EA8-B46B-BDE41152B0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D6225F-8274-42BD-9C2B-82F65B59FC0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03DB177-2E34-446C-BA75-F76CBFE45C27}">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Analysis of TSLA's stock daily returns reveals insights into day-to-day fluctuations.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5A4D1DCE-8D89-46C5-A19F-50B53FBE0C43}" type="parTrans" cxnId="{F6054B7B-C2C8-4B5A-AFE9-932B2C64D3FF}">
      <dgm:prSet/>
      <dgm:spPr/>
      <dgm:t>
        <a:bodyPr/>
        <a:lstStyle/>
        <a:p>
          <a:endParaRPr lang="en-US"/>
        </a:p>
      </dgm:t>
    </dgm:pt>
    <dgm:pt modelId="{53B03E42-9104-45E2-8F9F-7E44CD0FC265}" type="sibTrans" cxnId="{F6054B7B-C2C8-4B5A-AFE9-932B2C64D3FF}">
      <dgm:prSet/>
      <dgm:spPr/>
      <dgm:t>
        <a:bodyPr/>
        <a:lstStyle/>
        <a:p>
          <a:endParaRPr lang="en-US"/>
        </a:p>
      </dgm:t>
    </dgm:pt>
    <dgm:pt modelId="{53F16D80-1C98-4139-B3C4-604727E5B2C9}">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Histogram of daily returns provides a tool for understanding the distribution of stock price changes</a:t>
          </a:r>
          <a:r>
            <a:rPr lang="en-US" b="0" i="0" dirty="0"/>
            <a:t>.</a:t>
          </a:r>
          <a:endParaRPr lang="en-US" dirty="0"/>
        </a:p>
      </dgm:t>
    </dgm:pt>
    <dgm:pt modelId="{FA28F307-53A2-4BFA-8A08-BEE4BBF9CA6E}" type="parTrans" cxnId="{717FBC1D-A27E-474F-8DF5-73C7F1278E4C}">
      <dgm:prSet/>
      <dgm:spPr/>
      <dgm:t>
        <a:bodyPr/>
        <a:lstStyle/>
        <a:p>
          <a:endParaRPr lang="en-US"/>
        </a:p>
      </dgm:t>
    </dgm:pt>
    <dgm:pt modelId="{757429D5-CB5C-4194-8B17-6576D11C2F7C}" type="sibTrans" cxnId="{717FBC1D-A27E-474F-8DF5-73C7F1278E4C}">
      <dgm:prSet/>
      <dgm:spPr/>
      <dgm:t>
        <a:bodyPr/>
        <a:lstStyle/>
        <a:p>
          <a:endParaRPr lang="en-US"/>
        </a:p>
      </dgm:t>
    </dgm:pt>
    <dgm:pt modelId="{F2408220-BB80-4DF3-A624-E1A91783856B}">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Bell-shaped curve suggests a normal distribution of returns, centered around the mean.</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F99AB54A-3D1A-4F35-B0D2-F1F6CCC8C789}" type="parTrans" cxnId="{E31CFF64-E253-42B7-A474-0F2DC29DC898}">
      <dgm:prSet/>
      <dgm:spPr/>
      <dgm:t>
        <a:bodyPr/>
        <a:lstStyle/>
        <a:p>
          <a:endParaRPr lang="en-US"/>
        </a:p>
      </dgm:t>
    </dgm:pt>
    <dgm:pt modelId="{2DB91F5C-1316-4CA8-B409-5564555EED06}" type="sibTrans" cxnId="{E31CFF64-E253-42B7-A474-0F2DC29DC898}">
      <dgm:prSet/>
      <dgm:spPr/>
      <dgm:t>
        <a:bodyPr/>
        <a:lstStyle/>
        <a:p>
          <a:endParaRPr lang="en-US"/>
        </a:p>
      </dgm:t>
    </dgm:pt>
    <dgm:pt modelId="{8B8954A8-D27E-41AD-8F42-642015A472D3}">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Implies that most returns will be near the average, with extreme returns being less common</a:t>
          </a:r>
          <a:r>
            <a:rPr lang="en-US" b="0" i="0" dirty="0"/>
            <a:t>.</a:t>
          </a:r>
          <a:endParaRPr lang="en-US" dirty="0"/>
        </a:p>
      </dgm:t>
    </dgm:pt>
    <dgm:pt modelId="{AA6C5252-98C1-4C42-A4FD-BA44A3F67D91}" type="parTrans" cxnId="{4A6E0FC5-273A-4677-B73D-5E6F2D5AC590}">
      <dgm:prSet/>
      <dgm:spPr/>
      <dgm:t>
        <a:bodyPr/>
        <a:lstStyle/>
        <a:p>
          <a:endParaRPr lang="en-US"/>
        </a:p>
      </dgm:t>
    </dgm:pt>
    <dgm:pt modelId="{12529196-24E2-4E82-8A49-D0A0276E52BE}" type="sibTrans" cxnId="{4A6E0FC5-273A-4677-B73D-5E6F2D5AC590}">
      <dgm:prSet/>
      <dgm:spPr/>
      <dgm:t>
        <a:bodyPr/>
        <a:lstStyle/>
        <a:p>
          <a:endParaRPr lang="en-US"/>
        </a:p>
      </dgm:t>
    </dgm:pt>
    <dgm:pt modelId="{EB9C05A0-E2EA-4AD9-A219-417C2DF9A376}">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Assumption in finance aids in understanding stock price variability and risk</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D0A9AA3-EEE3-4F9A-9793-4DE48596A86A}" type="parTrans" cxnId="{9B1ECE00-6345-4DD6-9B97-6DE8EABEFEE2}">
      <dgm:prSet/>
      <dgm:spPr/>
      <dgm:t>
        <a:bodyPr/>
        <a:lstStyle/>
        <a:p>
          <a:endParaRPr lang="en-US"/>
        </a:p>
      </dgm:t>
    </dgm:pt>
    <dgm:pt modelId="{256FE965-7673-4D0E-80DE-9FACA56C442D}" type="sibTrans" cxnId="{9B1ECE00-6345-4DD6-9B97-6DE8EABEFEE2}">
      <dgm:prSet/>
      <dgm:spPr/>
      <dgm:t>
        <a:bodyPr/>
        <a:lstStyle/>
        <a:p>
          <a:endParaRPr lang="en-US"/>
        </a:p>
      </dgm:t>
    </dgm:pt>
    <dgm:pt modelId="{F6F87BEF-1A9C-47D0-AC52-74C0CE3BE965}" type="pres">
      <dgm:prSet presAssocID="{C8D6225F-8274-42BD-9C2B-82F65B59FC0C}" presName="root" presStyleCnt="0">
        <dgm:presLayoutVars>
          <dgm:dir/>
          <dgm:resizeHandles val="exact"/>
        </dgm:presLayoutVars>
      </dgm:prSet>
      <dgm:spPr/>
    </dgm:pt>
    <dgm:pt modelId="{6F465267-A301-4C69-8C16-2602F9F405D1}" type="pres">
      <dgm:prSet presAssocID="{C03DB177-2E34-446C-BA75-F76CBFE45C27}" presName="compNode" presStyleCnt="0"/>
      <dgm:spPr/>
    </dgm:pt>
    <dgm:pt modelId="{1DF33DC8-FE07-4FF8-90E3-F95B98FA42C4}" type="pres">
      <dgm:prSet presAssocID="{C03DB177-2E34-446C-BA75-F76CBFE45C27}" presName="bgRect" presStyleLbl="bgShp" presStyleIdx="0" presStyleCnt="5"/>
      <dgm:spPr/>
    </dgm:pt>
    <dgm:pt modelId="{C8144846-ED9B-4C85-AE6A-303F98C8ABCB}" type="pres">
      <dgm:prSet presAssocID="{C03DB177-2E34-446C-BA75-F76CBFE45C2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210F0AA-DBA2-4A65-B092-0759A0668AC9}" type="pres">
      <dgm:prSet presAssocID="{C03DB177-2E34-446C-BA75-F76CBFE45C27}" presName="spaceRect" presStyleCnt="0"/>
      <dgm:spPr/>
    </dgm:pt>
    <dgm:pt modelId="{68246ECD-F78E-42B1-B49B-4E269E153F0B}" type="pres">
      <dgm:prSet presAssocID="{C03DB177-2E34-446C-BA75-F76CBFE45C27}" presName="parTx" presStyleLbl="revTx" presStyleIdx="0" presStyleCnt="5">
        <dgm:presLayoutVars>
          <dgm:chMax val="0"/>
          <dgm:chPref val="0"/>
        </dgm:presLayoutVars>
      </dgm:prSet>
      <dgm:spPr/>
    </dgm:pt>
    <dgm:pt modelId="{9A9ABD4B-374C-4F9F-A387-B00620BB87A2}" type="pres">
      <dgm:prSet presAssocID="{53B03E42-9104-45E2-8F9F-7E44CD0FC265}" presName="sibTrans" presStyleCnt="0"/>
      <dgm:spPr/>
    </dgm:pt>
    <dgm:pt modelId="{F262048A-271C-4957-9710-D755A56DBAB1}" type="pres">
      <dgm:prSet presAssocID="{53F16D80-1C98-4139-B3C4-604727E5B2C9}" presName="compNode" presStyleCnt="0"/>
      <dgm:spPr/>
    </dgm:pt>
    <dgm:pt modelId="{B78B84B3-71E8-4C5D-B529-F9A9FC1A6D72}" type="pres">
      <dgm:prSet presAssocID="{53F16D80-1C98-4139-B3C4-604727E5B2C9}" presName="bgRect" presStyleLbl="bgShp" presStyleIdx="1" presStyleCnt="5"/>
      <dgm:spPr/>
    </dgm:pt>
    <dgm:pt modelId="{5E25A614-5842-426F-8462-C28237B6E17F}" type="pres">
      <dgm:prSet presAssocID="{53F16D80-1C98-4139-B3C4-604727E5B2C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gloo"/>
        </a:ext>
      </dgm:extLst>
    </dgm:pt>
    <dgm:pt modelId="{EF45C5DD-C23F-4F41-9D28-EE8BDDA5321C}" type="pres">
      <dgm:prSet presAssocID="{53F16D80-1C98-4139-B3C4-604727E5B2C9}" presName="spaceRect" presStyleCnt="0"/>
      <dgm:spPr/>
    </dgm:pt>
    <dgm:pt modelId="{7C631303-B483-4091-87DA-C8E2DA6462DA}" type="pres">
      <dgm:prSet presAssocID="{53F16D80-1C98-4139-B3C4-604727E5B2C9}" presName="parTx" presStyleLbl="revTx" presStyleIdx="1" presStyleCnt="5">
        <dgm:presLayoutVars>
          <dgm:chMax val="0"/>
          <dgm:chPref val="0"/>
        </dgm:presLayoutVars>
      </dgm:prSet>
      <dgm:spPr/>
    </dgm:pt>
    <dgm:pt modelId="{1E316BC2-6C27-460D-844C-FCBA5A2E669F}" type="pres">
      <dgm:prSet presAssocID="{757429D5-CB5C-4194-8B17-6576D11C2F7C}" presName="sibTrans" presStyleCnt="0"/>
      <dgm:spPr/>
    </dgm:pt>
    <dgm:pt modelId="{21874183-77A2-416B-A49A-7E8673A67F57}" type="pres">
      <dgm:prSet presAssocID="{F2408220-BB80-4DF3-A624-E1A91783856B}" presName="compNode" presStyleCnt="0"/>
      <dgm:spPr/>
    </dgm:pt>
    <dgm:pt modelId="{12E65801-BBFE-4506-A57B-E6B53317CD1A}" type="pres">
      <dgm:prSet presAssocID="{F2408220-BB80-4DF3-A624-E1A91783856B}" presName="bgRect" presStyleLbl="bgShp" presStyleIdx="2" presStyleCnt="5"/>
      <dgm:spPr/>
    </dgm:pt>
    <dgm:pt modelId="{7A53B421-4B8A-4BBF-B83A-4C50027CA277}" type="pres">
      <dgm:prSet presAssocID="{F2408220-BB80-4DF3-A624-E1A91783856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nger"/>
        </a:ext>
      </dgm:extLst>
    </dgm:pt>
    <dgm:pt modelId="{B8F2CDFE-2856-43EA-8822-D8C766646FD8}" type="pres">
      <dgm:prSet presAssocID="{F2408220-BB80-4DF3-A624-E1A91783856B}" presName="spaceRect" presStyleCnt="0"/>
      <dgm:spPr/>
    </dgm:pt>
    <dgm:pt modelId="{6D0DA42C-5871-4B8B-9CBE-2B4816167DCB}" type="pres">
      <dgm:prSet presAssocID="{F2408220-BB80-4DF3-A624-E1A91783856B}" presName="parTx" presStyleLbl="revTx" presStyleIdx="2" presStyleCnt="5">
        <dgm:presLayoutVars>
          <dgm:chMax val="0"/>
          <dgm:chPref val="0"/>
        </dgm:presLayoutVars>
      </dgm:prSet>
      <dgm:spPr/>
    </dgm:pt>
    <dgm:pt modelId="{48A9654A-1CDF-48FC-8622-D3599BE1E46B}" type="pres">
      <dgm:prSet presAssocID="{2DB91F5C-1316-4CA8-B409-5564555EED06}" presName="sibTrans" presStyleCnt="0"/>
      <dgm:spPr/>
    </dgm:pt>
    <dgm:pt modelId="{E0847B39-B2BF-4123-97D8-80F2FC37D0A4}" type="pres">
      <dgm:prSet presAssocID="{8B8954A8-D27E-41AD-8F42-642015A472D3}" presName="compNode" presStyleCnt="0"/>
      <dgm:spPr/>
    </dgm:pt>
    <dgm:pt modelId="{9D60C3B9-97EA-4714-96D8-A541DFCDEBAB}" type="pres">
      <dgm:prSet presAssocID="{8B8954A8-D27E-41AD-8F42-642015A472D3}" presName="bgRect" presStyleLbl="bgShp" presStyleIdx="3" presStyleCnt="5"/>
      <dgm:spPr/>
    </dgm:pt>
    <dgm:pt modelId="{6197FAA7-6917-432B-A7CD-635AEDF2B23A}" type="pres">
      <dgm:prSet presAssocID="{8B8954A8-D27E-41AD-8F42-642015A472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A1EDECFB-5511-48E4-96EB-B25837919608}" type="pres">
      <dgm:prSet presAssocID="{8B8954A8-D27E-41AD-8F42-642015A472D3}" presName="spaceRect" presStyleCnt="0"/>
      <dgm:spPr/>
    </dgm:pt>
    <dgm:pt modelId="{201D1B60-6820-4113-8672-25DF0C582AB0}" type="pres">
      <dgm:prSet presAssocID="{8B8954A8-D27E-41AD-8F42-642015A472D3}" presName="parTx" presStyleLbl="revTx" presStyleIdx="3" presStyleCnt="5">
        <dgm:presLayoutVars>
          <dgm:chMax val="0"/>
          <dgm:chPref val="0"/>
        </dgm:presLayoutVars>
      </dgm:prSet>
      <dgm:spPr/>
    </dgm:pt>
    <dgm:pt modelId="{B4B9C11A-55C9-4D4D-A9DB-66CBF1B3626D}" type="pres">
      <dgm:prSet presAssocID="{12529196-24E2-4E82-8A49-D0A0276E52BE}" presName="sibTrans" presStyleCnt="0"/>
      <dgm:spPr/>
    </dgm:pt>
    <dgm:pt modelId="{FDB43036-64DE-4A1C-BB9C-12D894BFE55A}" type="pres">
      <dgm:prSet presAssocID="{EB9C05A0-E2EA-4AD9-A219-417C2DF9A376}" presName="compNode" presStyleCnt="0"/>
      <dgm:spPr/>
    </dgm:pt>
    <dgm:pt modelId="{E621A0D4-A9AF-44B0-A016-F114FC19C694}" type="pres">
      <dgm:prSet presAssocID="{EB9C05A0-E2EA-4AD9-A219-417C2DF9A376}" presName="bgRect" presStyleLbl="bgShp" presStyleIdx="4" presStyleCnt="5"/>
      <dgm:spPr/>
    </dgm:pt>
    <dgm:pt modelId="{29D9A60B-B872-4224-8B0F-3E669EF97C8B}" type="pres">
      <dgm:prSet presAssocID="{EB9C05A0-E2EA-4AD9-A219-417C2DF9A37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FC6691E-E57F-44C1-BA90-6F641466A5E4}" type="pres">
      <dgm:prSet presAssocID="{EB9C05A0-E2EA-4AD9-A219-417C2DF9A376}" presName="spaceRect" presStyleCnt="0"/>
      <dgm:spPr/>
    </dgm:pt>
    <dgm:pt modelId="{F175F481-639B-4D28-AB9C-2B398C6A3182}" type="pres">
      <dgm:prSet presAssocID="{EB9C05A0-E2EA-4AD9-A219-417C2DF9A376}" presName="parTx" presStyleLbl="revTx" presStyleIdx="4" presStyleCnt="5">
        <dgm:presLayoutVars>
          <dgm:chMax val="0"/>
          <dgm:chPref val="0"/>
        </dgm:presLayoutVars>
      </dgm:prSet>
      <dgm:spPr/>
    </dgm:pt>
  </dgm:ptLst>
  <dgm:cxnLst>
    <dgm:cxn modelId="{9B1ECE00-6345-4DD6-9B97-6DE8EABEFEE2}" srcId="{C8D6225F-8274-42BD-9C2B-82F65B59FC0C}" destId="{EB9C05A0-E2EA-4AD9-A219-417C2DF9A376}" srcOrd="4" destOrd="0" parTransId="{3D0A9AA3-EEE3-4F9A-9793-4DE48596A86A}" sibTransId="{256FE965-7673-4D0E-80DE-9FACA56C442D}"/>
    <dgm:cxn modelId="{717FBC1D-A27E-474F-8DF5-73C7F1278E4C}" srcId="{C8D6225F-8274-42BD-9C2B-82F65B59FC0C}" destId="{53F16D80-1C98-4139-B3C4-604727E5B2C9}" srcOrd="1" destOrd="0" parTransId="{FA28F307-53A2-4BFA-8A08-BEE4BBF9CA6E}" sibTransId="{757429D5-CB5C-4194-8B17-6576D11C2F7C}"/>
    <dgm:cxn modelId="{F0801626-7673-49B9-B2E4-2F4B131BC2E6}" type="presOf" srcId="{53F16D80-1C98-4139-B3C4-604727E5B2C9}" destId="{7C631303-B483-4091-87DA-C8E2DA6462DA}" srcOrd="0" destOrd="0" presId="urn:microsoft.com/office/officeart/2018/2/layout/IconVerticalSolidList"/>
    <dgm:cxn modelId="{56365E3A-EDC1-4435-AA11-FEB7EE499E4C}" type="presOf" srcId="{EB9C05A0-E2EA-4AD9-A219-417C2DF9A376}" destId="{F175F481-639B-4D28-AB9C-2B398C6A3182}" srcOrd="0" destOrd="0" presId="urn:microsoft.com/office/officeart/2018/2/layout/IconVerticalSolidList"/>
    <dgm:cxn modelId="{C84C813E-2C10-4776-B03D-B6D79BB16AF5}" type="presOf" srcId="{8B8954A8-D27E-41AD-8F42-642015A472D3}" destId="{201D1B60-6820-4113-8672-25DF0C582AB0}" srcOrd="0" destOrd="0" presId="urn:microsoft.com/office/officeart/2018/2/layout/IconVerticalSolidList"/>
    <dgm:cxn modelId="{E31CFF64-E253-42B7-A474-0F2DC29DC898}" srcId="{C8D6225F-8274-42BD-9C2B-82F65B59FC0C}" destId="{F2408220-BB80-4DF3-A624-E1A91783856B}" srcOrd="2" destOrd="0" parTransId="{F99AB54A-3D1A-4F35-B0D2-F1F6CCC8C789}" sibTransId="{2DB91F5C-1316-4CA8-B409-5564555EED06}"/>
    <dgm:cxn modelId="{50E4B474-E531-4BB6-A013-4A9A329AACC2}" type="presOf" srcId="{F2408220-BB80-4DF3-A624-E1A91783856B}" destId="{6D0DA42C-5871-4B8B-9CBE-2B4816167DCB}" srcOrd="0" destOrd="0" presId="urn:microsoft.com/office/officeart/2018/2/layout/IconVerticalSolidList"/>
    <dgm:cxn modelId="{F6054B7B-C2C8-4B5A-AFE9-932B2C64D3FF}" srcId="{C8D6225F-8274-42BD-9C2B-82F65B59FC0C}" destId="{C03DB177-2E34-446C-BA75-F76CBFE45C27}" srcOrd="0" destOrd="0" parTransId="{5A4D1DCE-8D89-46C5-A19F-50B53FBE0C43}" sibTransId="{53B03E42-9104-45E2-8F9F-7E44CD0FC265}"/>
    <dgm:cxn modelId="{4A6E0FC5-273A-4677-B73D-5E6F2D5AC590}" srcId="{C8D6225F-8274-42BD-9C2B-82F65B59FC0C}" destId="{8B8954A8-D27E-41AD-8F42-642015A472D3}" srcOrd="3" destOrd="0" parTransId="{AA6C5252-98C1-4C42-A4FD-BA44A3F67D91}" sibTransId="{12529196-24E2-4E82-8A49-D0A0276E52BE}"/>
    <dgm:cxn modelId="{F6BCBECE-BAD9-42B3-8C15-19919E9EFF2B}" type="presOf" srcId="{C8D6225F-8274-42BD-9C2B-82F65B59FC0C}" destId="{F6F87BEF-1A9C-47D0-AC52-74C0CE3BE965}" srcOrd="0" destOrd="0" presId="urn:microsoft.com/office/officeart/2018/2/layout/IconVerticalSolidList"/>
    <dgm:cxn modelId="{CF9496FB-DEF6-4DB2-B48E-DBE48EF16EB9}" type="presOf" srcId="{C03DB177-2E34-446C-BA75-F76CBFE45C27}" destId="{68246ECD-F78E-42B1-B49B-4E269E153F0B}" srcOrd="0" destOrd="0" presId="urn:microsoft.com/office/officeart/2018/2/layout/IconVerticalSolidList"/>
    <dgm:cxn modelId="{A689185B-6593-43CC-8121-98FE80CE807E}" type="presParOf" srcId="{F6F87BEF-1A9C-47D0-AC52-74C0CE3BE965}" destId="{6F465267-A301-4C69-8C16-2602F9F405D1}" srcOrd="0" destOrd="0" presId="urn:microsoft.com/office/officeart/2018/2/layout/IconVerticalSolidList"/>
    <dgm:cxn modelId="{AAD0C899-37C2-4ECF-B3B3-71A3CFB0B9F2}" type="presParOf" srcId="{6F465267-A301-4C69-8C16-2602F9F405D1}" destId="{1DF33DC8-FE07-4FF8-90E3-F95B98FA42C4}" srcOrd="0" destOrd="0" presId="urn:microsoft.com/office/officeart/2018/2/layout/IconVerticalSolidList"/>
    <dgm:cxn modelId="{43DE9DBC-E98B-4DB4-B1A4-1184E9539565}" type="presParOf" srcId="{6F465267-A301-4C69-8C16-2602F9F405D1}" destId="{C8144846-ED9B-4C85-AE6A-303F98C8ABCB}" srcOrd="1" destOrd="0" presId="urn:microsoft.com/office/officeart/2018/2/layout/IconVerticalSolidList"/>
    <dgm:cxn modelId="{13403BB9-BBB0-43AA-82A7-567787BC8413}" type="presParOf" srcId="{6F465267-A301-4C69-8C16-2602F9F405D1}" destId="{A210F0AA-DBA2-4A65-B092-0759A0668AC9}" srcOrd="2" destOrd="0" presId="urn:microsoft.com/office/officeart/2018/2/layout/IconVerticalSolidList"/>
    <dgm:cxn modelId="{2F32BCF6-86F4-4079-BBFF-3797B2DA75C5}" type="presParOf" srcId="{6F465267-A301-4C69-8C16-2602F9F405D1}" destId="{68246ECD-F78E-42B1-B49B-4E269E153F0B}" srcOrd="3" destOrd="0" presId="urn:microsoft.com/office/officeart/2018/2/layout/IconVerticalSolidList"/>
    <dgm:cxn modelId="{DDA7533C-9C28-4AF1-BA34-E57612B1F88D}" type="presParOf" srcId="{F6F87BEF-1A9C-47D0-AC52-74C0CE3BE965}" destId="{9A9ABD4B-374C-4F9F-A387-B00620BB87A2}" srcOrd="1" destOrd="0" presId="urn:microsoft.com/office/officeart/2018/2/layout/IconVerticalSolidList"/>
    <dgm:cxn modelId="{196B91AB-DB92-4BFD-AA23-EE0CC5147954}" type="presParOf" srcId="{F6F87BEF-1A9C-47D0-AC52-74C0CE3BE965}" destId="{F262048A-271C-4957-9710-D755A56DBAB1}" srcOrd="2" destOrd="0" presId="urn:microsoft.com/office/officeart/2018/2/layout/IconVerticalSolidList"/>
    <dgm:cxn modelId="{90376F5D-2F77-4841-8F8B-1B0388B59B76}" type="presParOf" srcId="{F262048A-271C-4957-9710-D755A56DBAB1}" destId="{B78B84B3-71E8-4C5D-B529-F9A9FC1A6D72}" srcOrd="0" destOrd="0" presId="urn:microsoft.com/office/officeart/2018/2/layout/IconVerticalSolidList"/>
    <dgm:cxn modelId="{3E32FF4A-C4A5-4E07-AD20-12E9518CE6B2}" type="presParOf" srcId="{F262048A-271C-4957-9710-D755A56DBAB1}" destId="{5E25A614-5842-426F-8462-C28237B6E17F}" srcOrd="1" destOrd="0" presId="urn:microsoft.com/office/officeart/2018/2/layout/IconVerticalSolidList"/>
    <dgm:cxn modelId="{C9225B91-40D7-4F5D-A5DF-DE6095C748A9}" type="presParOf" srcId="{F262048A-271C-4957-9710-D755A56DBAB1}" destId="{EF45C5DD-C23F-4F41-9D28-EE8BDDA5321C}" srcOrd="2" destOrd="0" presId="urn:microsoft.com/office/officeart/2018/2/layout/IconVerticalSolidList"/>
    <dgm:cxn modelId="{64DCAACB-6AD2-4123-82A5-01C62FC90466}" type="presParOf" srcId="{F262048A-271C-4957-9710-D755A56DBAB1}" destId="{7C631303-B483-4091-87DA-C8E2DA6462DA}" srcOrd="3" destOrd="0" presId="urn:microsoft.com/office/officeart/2018/2/layout/IconVerticalSolidList"/>
    <dgm:cxn modelId="{F84114A2-FC5E-41D9-8B34-0DED378869D2}" type="presParOf" srcId="{F6F87BEF-1A9C-47D0-AC52-74C0CE3BE965}" destId="{1E316BC2-6C27-460D-844C-FCBA5A2E669F}" srcOrd="3" destOrd="0" presId="urn:microsoft.com/office/officeart/2018/2/layout/IconVerticalSolidList"/>
    <dgm:cxn modelId="{733ABDC9-B536-47AD-A774-B50ED56B42D7}" type="presParOf" srcId="{F6F87BEF-1A9C-47D0-AC52-74C0CE3BE965}" destId="{21874183-77A2-416B-A49A-7E8673A67F57}" srcOrd="4" destOrd="0" presId="urn:microsoft.com/office/officeart/2018/2/layout/IconVerticalSolidList"/>
    <dgm:cxn modelId="{75107522-A960-4380-A30E-03180C273F4A}" type="presParOf" srcId="{21874183-77A2-416B-A49A-7E8673A67F57}" destId="{12E65801-BBFE-4506-A57B-E6B53317CD1A}" srcOrd="0" destOrd="0" presId="urn:microsoft.com/office/officeart/2018/2/layout/IconVerticalSolidList"/>
    <dgm:cxn modelId="{70E11362-B466-4C87-AA11-CD4642708527}" type="presParOf" srcId="{21874183-77A2-416B-A49A-7E8673A67F57}" destId="{7A53B421-4B8A-4BBF-B83A-4C50027CA277}" srcOrd="1" destOrd="0" presId="urn:microsoft.com/office/officeart/2018/2/layout/IconVerticalSolidList"/>
    <dgm:cxn modelId="{06168604-ADBD-44F4-BA00-4027066AD25B}" type="presParOf" srcId="{21874183-77A2-416B-A49A-7E8673A67F57}" destId="{B8F2CDFE-2856-43EA-8822-D8C766646FD8}" srcOrd="2" destOrd="0" presId="urn:microsoft.com/office/officeart/2018/2/layout/IconVerticalSolidList"/>
    <dgm:cxn modelId="{6010553C-C9A0-49E4-BE62-75D1BC4FFAD6}" type="presParOf" srcId="{21874183-77A2-416B-A49A-7E8673A67F57}" destId="{6D0DA42C-5871-4B8B-9CBE-2B4816167DCB}" srcOrd="3" destOrd="0" presId="urn:microsoft.com/office/officeart/2018/2/layout/IconVerticalSolidList"/>
    <dgm:cxn modelId="{9332881F-06D6-45F2-8F1A-D86CD7988F22}" type="presParOf" srcId="{F6F87BEF-1A9C-47D0-AC52-74C0CE3BE965}" destId="{48A9654A-1CDF-48FC-8622-D3599BE1E46B}" srcOrd="5" destOrd="0" presId="urn:microsoft.com/office/officeart/2018/2/layout/IconVerticalSolidList"/>
    <dgm:cxn modelId="{8376AB4A-8374-4D6E-BFF6-2AE5D427BAF4}" type="presParOf" srcId="{F6F87BEF-1A9C-47D0-AC52-74C0CE3BE965}" destId="{E0847B39-B2BF-4123-97D8-80F2FC37D0A4}" srcOrd="6" destOrd="0" presId="urn:microsoft.com/office/officeart/2018/2/layout/IconVerticalSolidList"/>
    <dgm:cxn modelId="{57229523-EA63-449F-908E-ACE9CA5846A8}" type="presParOf" srcId="{E0847B39-B2BF-4123-97D8-80F2FC37D0A4}" destId="{9D60C3B9-97EA-4714-96D8-A541DFCDEBAB}" srcOrd="0" destOrd="0" presId="urn:microsoft.com/office/officeart/2018/2/layout/IconVerticalSolidList"/>
    <dgm:cxn modelId="{FB9671CD-406F-4D17-A6BE-1B8A441B84C8}" type="presParOf" srcId="{E0847B39-B2BF-4123-97D8-80F2FC37D0A4}" destId="{6197FAA7-6917-432B-A7CD-635AEDF2B23A}" srcOrd="1" destOrd="0" presId="urn:microsoft.com/office/officeart/2018/2/layout/IconVerticalSolidList"/>
    <dgm:cxn modelId="{D9452A5B-1778-49E8-AE90-2632A5007835}" type="presParOf" srcId="{E0847B39-B2BF-4123-97D8-80F2FC37D0A4}" destId="{A1EDECFB-5511-48E4-96EB-B25837919608}" srcOrd="2" destOrd="0" presId="urn:microsoft.com/office/officeart/2018/2/layout/IconVerticalSolidList"/>
    <dgm:cxn modelId="{5A3A959B-BD2A-4C8C-94DD-5E1F69EDE038}" type="presParOf" srcId="{E0847B39-B2BF-4123-97D8-80F2FC37D0A4}" destId="{201D1B60-6820-4113-8672-25DF0C582AB0}" srcOrd="3" destOrd="0" presId="urn:microsoft.com/office/officeart/2018/2/layout/IconVerticalSolidList"/>
    <dgm:cxn modelId="{863824D5-4ACE-4307-B4BA-45A0F6D4FEC4}" type="presParOf" srcId="{F6F87BEF-1A9C-47D0-AC52-74C0CE3BE965}" destId="{B4B9C11A-55C9-4D4D-A9DB-66CBF1B3626D}" srcOrd="7" destOrd="0" presId="urn:microsoft.com/office/officeart/2018/2/layout/IconVerticalSolidList"/>
    <dgm:cxn modelId="{A53CC209-CACF-4EA7-8DE6-B28324CE8452}" type="presParOf" srcId="{F6F87BEF-1A9C-47D0-AC52-74C0CE3BE965}" destId="{FDB43036-64DE-4A1C-BB9C-12D894BFE55A}" srcOrd="8" destOrd="0" presId="urn:microsoft.com/office/officeart/2018/2/layout/IconVerticalSolidList"/>
    <dgm:cxn modelId="{21B37730-FDFF-4C03-B851-0D46A16A976A}" type="presParOf" srcId="{FDB43036-64DE-4A1C-BB9C-12D894BFE55A}" destId="{E621A0D4-A9AF-44B0-A016-F114FC19C694}" srcOrd="0" destOrd="0" presId="urn:microsoft.com/office/officeart/2018/2/layout/IconVerticalSolidList"/>
    <dgm:cxn modelId="{2AE064EA-9554-41AA-A5D1-F849EF4CDEDA}" type="presParOf" srcId="{FDB43036-64DE-4A1C-BB9C-12D894BFE55A}" destId="{29D9A60B-B872-4224-8B0F-3E669EF97C8B}" srcOrd="1" destOrd="0" presId="urn:microsoft.com/office/officeart/2018/2/layout/IconVerticalSolidList"/>
    <dgm:cxn modelId="{9599B902-3A7A-4BC8-B926-CEB8661E319F}" type="presParOf" srcId="{FDB43036-64DE-4A1C-BB9C-12D894BFE55A}" destId="{7FC6691E-E57F-44C1-BA90-6F641466A5E4}" srcOrd="2" destOrd="0" presId="urn:microsoft.com/office/officeart/2018/2/layout/IconVerticalSolidList"/>
    <dgm:cxn modelId="{025A4FAB-6CD4-4462-9392-9A3F204E2727}" type="presParOf" srcId="{FDB43036-64DE-4A1C-BB9C-12D894BFE55A}" destId="{F175F481-639B-4D28-AB9C-2B398C6A31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F514F1-07A2-4530-B5CF-7A9F75892F72}"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4C9041A-6D56-4DB4-9CD2-93269F2EE260}">
      <dgm:prSet/>
      <dgm:spPr/>
      <dgm:t>
        <a:bodyPr/>
        <a:lstStyle/>
        <a:p>
          <a:pPr>
            <a:defRPr cap="all"/>
          </a:pPr>
          <a:r>
            <a:rPr lang="en-US" b="0" i="0" cap="none" baseline="0" dirty="0">
              <a:latin typeface="Calibri" panose="020F0502020204030204" pitchFamily="34" charset="0"/>
              <a:ea typeface="Calibri" panose="020F0502020204030204" pitchFamily="34" charset="0"/>
              <a:cs typeface="Calibri" panose="020F0502020204030204" pitchFamily="34" charset="0"/>
            </a:rPr>
            <a:t>Time series plot of daily returns illustrates volatility over time with no discernible trend</a:t>
          </a:r>
          <a:r>
            <a:rPr lang="en-US" b="0" i="0" baseline="0"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8845D0D3-1A70-445F-982C-869430AE6D3A}" type="parTrans" cxnId="{3EFC6F76-163F-43C3-B76F-8A09D79D18AD}">
      <dgm:prSet/>
      <dgm:spPr/>
      <dgm:t>
        <a:bodyPr/>
        <a:lstStyle/>
        <a:p>
          <a:endParaRPr lang="en-US"/>
        </a:p>
      </dgm:t>
    </dgm:pt>
    <dgm:pt modelId="{F03EAD03-92F0-4C8B-82D8-FE988AE86AD1}" type="sibTrans" cxnId="{3EFC6F76-163F-43C3-B76F-8A09D79D18AD}">
      <dgm:prSet/>
      <dgm:spPr/>
      <dgm:t>
        <a:bodyPr/>
        <a:lstStyle/>
        <a:p>
          <a:endParaRPr lang="en-US"/>
        </a:p>
      </dgm:t>
    </dgm:pt>
    <dgm:pt modelId="{72EE03BF-DA92-4A6E-82A8-BD685F50C9AB}">
      <dgm:prSet/>
      <dgm:spPr/>
      <dgm:t>
        <a:bodyPr/>
        <a:lstStyle/>
        <a:p>
          <a:pPr>
            <a:defRPr cap="all"/>
          </a:pPr>
          <a:r>
            <a:rPr lang="en-US" b="0" i="0" cap="none" baseline="0" dirty="0">
              <a:latin typeface="Calibri" panose="020F0502020204030204" pitchFamily="34" charset="0"/>
              <a:ea typeface="Calibri" panose="020F0502020204030204" pitchFamily="34" charset="0"/>
              <a:cs typeface="Calibri" panose="020F0502020204030204" pitchFamily="34" charset="0"/>
            </a:rPr>
            <a:t>Indicates returns follow a "random walk" pattern, suggesting randomness in price movements</a:t>
          </a:r>
          <a:r>
            <a:rPr lang="en-US" b="0" i="0" cap="none" baseline="0" dirty="0"/>
            <a:t>.</a:t>
          </a:r>
          <a:endParaRPr lang="en-US" cap="none" dirty="0"/>
        </a:p>
      </dgm:t>
    </dgm:pt>
    <dgm:pt modelId="{A7A0C503-BF49-4DED-B2A1-E678B355919B}" type="parTrans" cxnId="{EAF99B2F-3915-401F-A455-374C690650BA}">
      <dgm:prSet/>
      <dgm:spPr/>
      <dgm:t>
        <a:bodyPr/>
        <a:lstStyle/>
        <a:p>
          <a:endParaRPr lang="en-US"/>
        </a:p>
      </dgm:t>
    </dgm:pt>
    <dgm:pt modelId="{C45CE812-A686-463D-83E5-595D5EB29787}" type="sibTrans" cxnId="{EAF99B2F-3915-401F-A455-374C690650BA}">
      <dgm:prSet/>
      <dgm:spPr/>
      <dgm:t>
        <a:bodyPr/>
        <a:lstStyle/>
        <a:p>
          <a:endParaRPr lang="en-US"/>
        </a:p>
      </dgm:t>
    </dgm:pt>
    <dgm:pt modelId="{2A01DB76-A0FF-479D-BEBC-41165B229AF7}">
      <dgm:prSet/>
      <dgm:spPr/>
      <dgm:t>
        <a:bodyPr/>
        <a:lstStyle/>
        <a:p>
          <a:pPr>
            <a:defRPr cap="all"/>
          </a:pPr>
          <a:r>
            <a:rPr lang="en-US" b="0" i="0" cap="none" baseline="0" dirty="0">
              <a:latin typeface="Calibri" panose="020F0502020204030204" pitchFamily="34" charset="0"/>
              <a:ea typeface="Calibri" panose="020F0502020204030204" pitchFamily="34" charset="0"/>
              <a:cs typeface="Calibri" panose="020F0502020204030204" pitchFamily="34" charset="0"/>
            </a:rPr>
            <a:t>Past price movements are not reliable indicators of future price directions.</a:t>
          </a:r>
          <a:endParaRPr lang="en-US" cap="none" dirty="0">
            <a:latin typeface="Calibri" panose="020F0502020204030204" pitchFamily="34" charset="0"/>
            <a:ea typeface="Calibri" panose="020F0502020204030204" pitchFamily="34" charset="0"/>
            <a:cs typeface="Calibri" panose="020F0502020204030204" pitchFamily="34" charset="0"/>
          </a:endParaRPr>
        </a:p>
      </dgm:t>
    </dgm:pt>
    <dgm:pt modelId="{2C8C8EFC-0B6B-4FB5-A2E5-68562793FA3F}" type="parTrans" cxnId="{3AF1254F-179C-45AE-94B9-977AA49131F7}">
      <dgm:prSet/>
      <dgm:spPr/>
      <dgm:t>
        <a:bodyPr/>
        <a:lstStyle/>
        <a:p>
          <a:endParaRPr lang="en-US"/>
        </a:p>
      </dgm:t>
    </dgm:pt>
    <dgm:pt modelId="{0A9C8570-8E48-4F6D-B150-8AC67710E15D}" type="sibTrans" cxnId="{3AF1254F-179C-45AE-94B9-977AA49131F7}">
      <dgm:prSet/>
      <dgm:spPr/>
      <dgm:t>
        <a:bodyPr/>
        <a:lstStyle/>
        <a:p>
          <a:endParaRPr lang="en-US"/>
        </a:p>
      </dgm:t>
    </dgm:pt>
    <dgm:pt modelId="{6B0EDCFE-8F8F-43AB-9E11-1EC4A0C242CE}">
      <dgm:prSet/>
      <dgm:spPr/>
      <dgm:t>
        <a:bodyPr/>
        <a:lstStyle/>
        <a:p>
          <a:pPr>
            <a:defRPr cap="all"/>
          </a:pPr>
          <a:r>
            <a:rPr lang="en-US" b="0" i="0" cap="none" baseline="0" dirty="0">
              <a:latin typeface="Calibri" panose="020F0502020204030204" pitchFamily="34" charset="0"/>
              <a:ea typeface="Calibri" panose="020F0502020204030204" pitchFamily="34" charset="0"/>
              <a:cs typeface="Calibri" panose="020F0502020204030204" pitchFamily="34" charset="0"/>
            </a:rPr>
            <a:t>Emphasizes unpredictable nature of stock market and challenges in forecasting future prices</a:t>
          </a:r>
          <a:r>
            <a:rPr lang="en-US" b="0" i="0" baseline="0"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0DDFBBE8-81D2-49C7-8C6E-9DE94701739D}" type="parTrans" cxnId="{6711A6DA-2964-40AB-AC2E-5F21426C9010}">
      <dgm:prSet/>
      <dgm:spPr/>
      <dgm:t>
        <a:bodyPr/>
        <a:lstStyle/>
        <a:p>
          <a:endParaRPr lang="en-US"/>
        </a:p>
      </dgm:t>
    </dgm:pt>
    <dgm:pt modelId="{F92E12CD-78CA-404E-896E-C39C39C4291A}" type="sibTrans" cxnId="{6711A6DA-2964-40AB-AC2E-5F21426C9010}">
      <dgm:prSet/>
      <dgm:spPr/>
      <dgm:t>
        <a:bodyPr/>
        <a:lstStyle/>
        <a:p>
          <a:endParaRPr lang="en-US"/>
        </a:p>
      </dgm:t>
    </dgm:pt>
    <dgm:pt modelId="{ED8C5CFD-7356-40AC-A03C-C453CF0D32D1}">
      <dgm:prSet/>
      <dgm:spPr/>
      <dgm:t>
        <a:bodyPr/>
        <a:lstStyle/>
        <a:p>
          <a:pPr>
            <a:defRPr cap="all"/>
          </a:pPr>
          <a:r>
            <a:rPr lang="en-US" b="0" i="0" cap="none" baseline="0" dirty="0">
              <a:latin typeface="Calibri" panose="020F0502020204030204" pitchFamily="34" charset="0"/>
              <a:ea typeface="Calibri" panose="020F0502020204030204" pitchFamily="34" charset="0"/>
              <a:cs typeface="Calibri" panose="020F0502020204030204" pitchFamily="34" charset="0"/>
            </a:rPr>
            <a:t>Highlights importance of diversification and risk management strategies in investment</a:t>
          </a:r>
          <a:r>
            <a:rPr lang="en-US" b="0" i="0" cap="none" baseline="0" dirty="0"/>
            <a:t>. </a:t>
          </a:r>
          <a:endParaRPr lang="en-US" cap="none" dirty="0"/>
        </a:p>
      </dgm:t>
    </dgm:pt>
    <dgm:pt modelId="{EF1E8988-D9F4-4388-9D6A-296A5F3250AC}" type="parTrans" cxnId="{47DC36DA-08A0-4F1A-B4DB-311270A1BF24}">
      <dgm:prSet/>
      <dgm:spPr/>
      <dgm:t>
        <a:bodyPr/>
        <a:lstStyle/>
        <a:p>
          <a:endParaRPr lang="en-US"/>
        </a:p>
      </dgm:t>
    </dgm:pt>
    <dgm:pt modelId="{A53593A8-CEF6-4341-A690-64FA9482DCFB}" type="sibTrans" cxnId="{47DC36DA-08A0-4F1A-B4DB-311270A1BF24}">
      <dgm:prSet/>
      <dgm:spPr/>
      <dgm:t>
        <a:bodyPr/>
        <a:lstStyle/>
        <a:p>
          <a:endParaRPr lang="en-US"/>
        </a:p>
      </dgm:t>
    </dgm:pt>
    <dgm:pt modelId="{D724F0AF-EF22-4A9D-A719-AC2A43857A25}" type="pres">
      <dgm:prSet presAssocID="{66F514F1-07A2-4530-B5CF-7A9F75892F72}" presName="root" presStyleCnt="0">
        <dgm:presLayoutVars>
          <dgm:dir/>
          <dgm:resizeHandles val="exact"/>
        </dgm:presLayoutVars>
      </dgm:prSet>
      <dgm:spPr/>
    </dgm:pt>
    <dgm:pt modelId="{969F0C75-6A01-4FF0-85CF-6B433AC3785D}" type="pres">
      <dgm:prSet presAssocID="{D4C9041A-6D56-4DB4-9CD2-93269F2EE260}" presName="compNode" presStyleCnt="0"/>
      <dgm:spPr/>
    </dgm:pt>
    <dgm:pt modelId="{93243387-CD69-4A43-9696-CAADD7EB2417}" type="pres">
      <dgm:prSet presAssocID="{D4C9041A-6D56-4DB4-9CD2-93269F2EE260}" presName="iconBgRect" presStyleLbl="bgShp" presStyleIdx="0" presStyleCnt="5"/>
      <dgm:spPr/>
    </dgm:pt>
    <dgm:pt modelId="{78690FEE-39FF-424F-9167-379B957A22AC}" type="pres">
      <dgm:prSet presAssocID="{D4C9041A-6D56-4DB4-9CD2-93269F2EE2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11D14D6-4918-4F65-B16B-C2BC9FF6911C}" type="pres">
      <dgm:prSet presAssocID="{D4C9041A-6D56-4DB4-9CD2-93269F2EE260}" presName="spaceRect" presStyleCnt="0"/>
      <dgm:spPr/>
    </dgm:pt>
    <dgm:pt modelId="{8EEAE55F-AC23-456F-870B-4E8A399109C9}" type="pres">
      <dgm:prSet presAssocID="{D4C9041A-6D56-4DB4-9CD2-93269F2EE260}" presName="textRect" presStyleLbl="revTx" presStyleIdx="0" presStyleCnt="5">
        <dgm:presLayoutVars>
          <dgm:chMax val="1"/>
          <dgm:chPref val="1"/>
        </dgm:presLayoutVars>
      </dgm:prSet>
      <dgm:spPr/>
    </dgm:pt>
    <dgm:pt modelId="{84401FC8-AD62-4395-ADE8-F6DEB870E000}" type="pres">
      <dgm:prSet presAssocID="{F03EAD03-92F0-4C8B-82D8-FE988AE86AD1}" presName="sibTrans" presStyleCnt="0"/>
      <dgm:spPr/>
    </dgm:pt>
    <dgm:pt modelId="{8273B4FC-CE6F-4EFA-BE20-0AD7D604F8A0}" type="pres">
      <dgm:prSet presAssocID="{72EE03BF-DA92-4A6E-82A8-BD685F50C9AB}" presName="compNode" presStyleCnt="0"/>
      <dgm:spPr/>
    </dgm:pt>
    <dgm:pt modelId="{F568DB3C-8F07-4D8F-8BA6-478370D2C7A6}" type="pres">
      <dgm:prSet presAssocID="{72EE03BF-DA92-4A6E-82A8-BD685F50C9AB}" presName="iconBgRect" presStyleLbl="bgShp" presStyleIdx="1" presStyleCnt="5"/>
      <dgm:spPr/>
    </dgm:pt>
    <dgm:pt modelId="{CC32641D-67F8-436B-85E7-71493157F4CF}" type="pres">
      <dgm:prSet presAssocID="{72EE03BF-DA92-4A6E-82A8-BD685F50C9A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EB30705B-2DE7-4F63-B7D5-D1F32B10A341}" type="pres">
      <dgm:prSet presAssocID="{72EE03BF-DA92-4A6E-82A8-BD685F50C9AB}" presName="spaceRect" presStyleCnt="0"/>
      <dgm:spPr/>
    </dgm:pt>
    <dgm:pt modelId="{5649EE97-ACBF-4EE9-B32D-8BFC95CAEA17}" type="pres">
      <dgm:prSet presAssocID="{72EE03BF-DA92-4A6E-82A8-BD685F50C9AB}" presName="textRect" presStyleLbl="revTx" presStyleIdx="1" presStyleCnt="5">
        <dgm:presLayoutVars>
          <dgm:chMax val="1"/>
          <dgm:chPref val="1"/>
        </dgm:presLayoutVars>
      </dgm:prSet>
      <dgm:spPr/>
    </dgm:pt>
    <dgm:pt modelId="{CDEDF830-5A69-4201-BA46-EA261491AB9E}" type="pres">
      <dgm:prSet presAssocID="{C45CE812-A686-463D-83E5-595D5EB29787}" presName="sibTrans" presStyleCnt="0"/>
      <dgm:spPr/>
    </dgm:pt>
    <dgm:pt modelId="{87157F9D-471F-4B96-8426-0467836DF004}" type="pres">
      <dgm:prSet presAssocID="{2A01DB76-A0FF-479D-BEBC-41165B229AF7}" presName="compNode" presStyleCnt="0"/>
      <dgm:spPr/>
    </dgm:pt>
    <dgm:pt modelId="{00A2759A-2DA7-458E-AFCF-7857C9936445}" type="pres">
      <dgm:prSet presAssocID="{2A01DB76-A0FF-479D-BEBC-41165B229AF7}" presName="iconBgRect" presStyleLbl="bgShp" presStyleIdx="2" presStyleCnt="5"/>
      <dgm:spPr/>
    </dgm:pt>
    <dgm:pt modelId="{CC224EC3-66D8-4233-B8F3-40A7DD500449}" type="pres">
      <dgm:prSet presAssocID="{2A01DB76-A0FF-479D-BEBC-41165B229A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C832BB73-CF28-4AB2-8BA9-B7C557C30794}" type="pres">
      <dgm:prSet presAssocID="{2A01DB76-A0FF-479D-BEBC-41165B229AF7}" presName="spaceRect" presStyleCnt="0"/>
      <dgm:spPr/>
    </dgm:pt>
    <dgm:pt modelId="{9379E322-5F83-4CB4-9AD9-21A99841C38D}" type="pres">
      <dgm:prSet presAssocID="{2A01DB76-A0FF-479D-BEBC-41165B229AF7}" presName="textRect" presStyleLbl="revTx" presStyleIdx="2" presStyleCnt="5">
        <dgm:presLayoutVars>
          <dgm:chMax val="1"/>
          <dgm:chPref val="1"/>
        </dgm:presLayoutVars>
      </dgm:prSet>
      <dgm:spPr/>
    </dgm:pt>
    <dgm:pt modelId="{9C44EA7E-4865-4BF3-B798-C8613A979D67}" type="pres">
      <dgm:prSet presAssocID="{0A9C8570-8E48-4F6D-B150-8AC67710E15D}" presName="sibTrans" presStyleCnt="0"/>
      <dgm:spPr/>
    </dgm:pt>
    <dgm:pt modelId="{11C43BFE-82E7-483A-BEFE-5A5D6D0E470E}" type="pres">
      <dgm:prSet presAssocID="{6B0EDCFE-8F8F-43AB-9E11-1EC4A0C242CE}" presName="compNode" presStyleCnt="0"/>
      <dgm:spPr/>
    </dgm:pt>
    <dgm:pt modelId="{069B98A5-D231-4853-81AC-3259709BDED8}" type="pres">
      <dgm:prSet presAssocID="{6B0EDCFE-8F8F-43AB-9E11-1EC4A0C242CE}" presName="iconBgRect" presStyleLbl="bgShp" presStyleIdx="3" presStyleCnt="5"/>
      <dgm:spPr/>
    </dgm:pt>
    <dgm:pt modelId="{616654E3-FFDC-42FC-918E-BA11FBE618D5}" type="pres">
      <dgm:prSet presAssocID="{6B0EDCFE-8F8F-43AB-9E11-1EC4A0C242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A4CD3B94-E478-4B6F-9459-42A9FE9F1ADB}" type="pres">
      <dgm:prSet presAssocID="{6B0EDCFE-8F8F-43AB-9E11-1EC4A0C242CE}" presName="spaceRect" presStyleCnt="0"/>
      <dgm:spPr/>
    </dgm:pt>
    <dgm:pt modelId="{0C5CD261-7FCF-4C00-8530-15EF57445E20}" type="pres">
      <dgm:prSet presAssocID="{6B0EDCFE-8F8F-43AB-9E11-1EC4A0C242CE}" presName="textRect" presStyleLbl="revTx" presStyleIdx="3" presStyleCnt="5">
        <dgm:presLayoutVars>
          <dgm:chMax val="1"/>
          <dgm:chPref val="1"/>
        </dgm:presLayoutVars>
      </dgm:prSet>
      <dgm:spPr/>
    </dgm:pt>
    <dgm:pt modelId="{818C024B-5933-4969-A6E4-811677AAFCF3}" type="pres">
      <dgm:prSet presAssocID="{F92E12CD-78CA-404E-896E-C39C39C4291A}" presName="sibTrans" presStyleCnt="0"/>
      <dgm:spPr/>
    </dgm:pt>
    <dgm:pt modelId="{FD7521A9-C8A2-4ED0-B5FE-42C66C393E71}" type="pres">
      <dgm:prSet presAssocID="{ED8C5CFD-7356-40AC-A03C-C453CF0D32D1}" presName="compNode" presStyleCnt="0"/>
      <dgm:spPr/>
    </dgm:pt>
    <dgm:pt modelId="{9882A38F-7A71-4433-BA64-AD66D4E475BA}" type="pres">
      <dgm:prSet presAssocID="{ED8C5CFD-7356-40AC-A03C-C453CF0D32D1}" presName="iconBgRect" presStyleLbl="bgShp" presStyleIdx="4" presStyleCnt="5"/>
      <dgm:spPr/>
    </dgm:pt>
    <dgm:pt modelId="{655D7EE8-EF20-44B9-AF4D-5DD2687A4B0B}" type="pres">
      <dgm:prSet presAssocID="{ED8C5CFD-7356-40AC-A03C-C453CF0D32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1413CF02-6B24-48C7-BA47-ADE267EB5468}" type="pres">
      <dgm:prSet presAssocID="{ED8C5CFD-7356-40AC-A03C-C453CF0D32D1}" presName="spaceRect" presStyleCnt="0"/>
      <dgm:spPr/>
    </dgm:pt>
    <dgm:pt modelId="{4A7AED82-13AB-41C1-945E-B84AACBC275F}" type="pres">
      <dgm:prSet presAssocID="{ED8C5CFD-7356-40AC-A03C-C453CF0D32D1}" presName="textRect" presStyleLbl="revTx" presStyleIdx="4" presStyleCnt="5">
        <dgm:presLayoutVars>
          <dgm:chMax val="1"/>
          <dgm:chPref val="1"/>
        </dgm:presLayoutVars>
      </dgm:prSet>
      <dgm:spPr/>
    </dgm:pt>
  </dgm:ptLst>
  <dgm:cxnLst>
    <dgm:cxn modelId="{EAF99B2F-3915-401F-A455-374C690650BA}" srcId="{66F514F1-07A2-4530-B5CF-7A9F75892F72}" destId="{72EE03BF-DA92-4A6E-82A8-BD685F50C9AB}" srcOrd="1" destOrd="0" parTransId="{A7A0C503-BF49-4DED-B2A1-E678B355919B}" sibTransId="{C45CE812-A686-463D-83E5-595D5EB29787}"/>
    <dgm:cxn modelId="{42219562-6F56-4A14-9994-66A0D5BDBC27}" type="presOf" srcId="{D4C9041A-6D56-4DB4-9CD2-93269F2EE260}" destId="{8EEAE55F-AC23-456F-870B-4E8A399109C9}" srcOrd="0" destOrd="0" presId="urn:microsoft.com/office/officeart/2018/5/layout/IconCircleLabelList"/>
    <dgm:cxn modelId="{3AF1254F-179C-45AE-94B9-977AA49131F7}" srcId="{66F514F1-07A2-4530-B5CF-7A9F75892F72}" destId="{2A01DB76-A0FF-479D-BEBC-41165B229AF7}" srcOrd="2" destOrd="0" parTransId="{2C8C8EFC-0B6B-4FB5-A2E5-68562793FA3F}" sibTransId="{0A9C8570-8E48-4F6D-B150-8AC67710E15D}"/>
    <dgm:cxn modelId="{6C971C52-63B8-427A-A3F4-1464F26F09F2}" type="presOf" srcId="{ED8C5CFD-7356-40AC-A03C-C453CF0D32D1}" destId="{4A7AED82-13AB-41C1-945E-B84AACBC275F}" srcOrd="0" destOrd="0" presId="urn:microsoft.com/office/officeart/2018/5/layout/IconCircleLabelList"/>
    <dgm:cxn modelId="{3EFC6F76-163F-43C3-B76F-8A09D79D18AD}" srcId="{66F514F1-07A2-4530-B5CF-7A9F75892F72}" destId="{D4C9041A-6D56-4DB4-9CD2-93269F2EE260}" srcOrd="0" destOrd="0" parTransId="{8845D0D3-1A70-445F-982C-869430AE6D3A}" sibTransId="{F03EAD03-92F0-4C8B-82D8-FE988AE86AD1}"/>
    <dgm:cxn modelId="{F4385B81-EE3D-4339-99D2-4DF39744BE75}" type="presOf" srcId="{6B0EDCFE-8F8F-43AB-9E11-1EC4A0C242CE}" destId="{0C5CD261-7FCF-4C00-8530-15EF57445E20}" srcOrd="0" destOrd="0" presId="urn:microsoft.com/office/officeart/2018/5/layout/IconCircleLabelList"/>
    <dgm:cxn modelId="{5A91839E-3A93-4111-9881-14CC71AAF9DE}" type="presOf" srcId="{66F514F1-07A2-4530-B5CF-7A9F75892F72}" destId="{D724F0AF-EF22-4A9D-A719-AC2A43857A25}" srcOrd="0" destOrd="0" presId="urn:microsoft.com/office/officeart/2018/5/layout/IconCircleLabelList"/>
    <dgm:cxn modelId="{ED8D1CB5-03B6-4280-AEC1-BB8376C43032}" type="presOf" srcId="{2A01DB76-A0FF-479D-BEBC-41165B229AF7}" destId="{9379E322-5F83-4CB4-9AD9-21A99841C38D}" srcOrd="0" destOrd="0" presId="urn:microsoft.com/office/officeart/2018/5/layout/IconCircleLabelList"/>
    <dgm:cxn modelId="{47DC36DA-08A0-4F1A-B4DB-311270A1BF24}" srcId="{66F514F1-07A2-4530-B5CF-7A9F75892F72}" destId="{ED8C5CFD-7356-40AC-A03C-C453CF0D32D1}" srcOrd="4" destOrd="0" parTransId="{EF1E8988-D9F4-4388-9D6A-296A5F3250AC}" sibTransId="{A53593A8-CEF6-4341-A690-64FA9482DCFB}"/>
    <dgm:cxn modelId="{6711A6DA-2964-40AB-AC2E-5F21426C9010}" srcId="{66F514F1-07A2-4530-B5CF-7A9F75892F72}" destId="{6B0EDCFE-8F8F-43AB-9E11-1EC4A0C242CE}" srcOrd="3" destOrd="0" parTransId="{0DDFBBE8-81D2-49C7-8C6E-9DE94701739D}" sibTransId="{F92E12CD-78CA-404E-896E-C39C39C4291A}"/>
    <dgm:cxn modelId="{EE10F1DA-6004-4E4F-A994-A766722F3ACA}" type="presOf" srcId="{72EE03BF-DA92-4A6E-82A8-BD685F50C9AB}" destId="{5649EE97-ACBF-4EE9-B32D-8BFC95CAEA17}" srcOrd="0" destOrd="0" presId="urn:microsoft.com/office/officeart/2018/5/layout/IconCircleLabelList"/>
    <dgm:cxn modelId="{103FF0CA-D7E2-4296-AACB-394A5B9C1C10}" type="presParOf" srcId="{D724F0AF-EF22-4A9D-A719-AC2A43857A25}" destId="{969F0C75-6A01-4FF0-85CF-6B433AC3785D}" srcOrd="0" destOrd="0" presId="urn:microsoft.com/office/officeart/2018/5/layout/IconCircleLabelList"/>
    <dgm:cxn modelId="{965B8674-1787-441E-BCC0-5F2AD24EA949}" type="presParOf" srcId="{969F0C75-6A01-4FF0-85CF-6B433AC3785D}" destId="{93243387-CD69-4A43-9696-CAADD7EB2417}" srcOrd="0" destOrd="0" presId="urn:microsoft.com/office/officeart/2018/5/layout/IconCircleLabelList"/>
    <dgm:cxn modelId="{C98B5DB2-BC8D-4A17-8E34-445170156A59}" type="presParOf" srcId="{969F0C75-6A01-4FF0-85CF-6B433AC3785D}" destId="{78690FEE-39FF-424F-9167-379B957A22AC}" srcOrd="1" destOrd="0" presId="urn:microsoft.com/office/officeart/2018/5/layout/IconCircleLabelList"/>
    <dgm:cxn modelId="{9B9E9358-D886-4E1C-8638-8BCD50C76593}" type="presParOf" srcId="{969F0C75-6A01-4FF0-85CF-6B433AC3785D}" destId="{711D14D6-4918-4F65-B16B-C2BC9FF6911C}" srcOrd="2" destOrd="0" presId="urn:microsoft.com/office/officeart/2018/5/layout/IconCircleLabelList"/>
    <dgm:cxn modelId="{473769B0-D787-4FCF-A4B3-A95708EF674A}" type="presParOf" srcId="{969F0C75-6A01-4FF0-85CF-6B433AC3785D}" destId="{8EEAE55F-AC23-456F-870B-4E8A399109C9}" srcOrd="3" destOrd="0" presId="urn:microsoft.com/office/officeart/2018/5/layout/IconCircleLabelList"/>
    <dgm:cxn modelId="{A3ACC371-E124-4201-9B0F-5B62FB7C3EE5}" type="presParOf" srcId="{D724F0AF-EF22-4A9D-A719-AC2A43857A25}" destId="{84401FC8-AD62-4395-ADE8-F6DEB870E000}" srcOrd="1" destOrd="0" presId="urn:microsoft.com/office/officeart/2018/5/layout/IconCircleLabelList"/>
    <dgm:cxn modelId="{72F1809A-B8E5-4A26-A423-03C5A1148DBE}" type="presParOf" srcId="{D724F0AF-EF22-4A9D-A719-AC2A43857A25}" destId="{8273B4FC-CE6F-4EFA-BE20-0AD7D604F8A0}" srcOrd="2" destOrd="0" presId="urn:microsoft.com/office/officeart/2018/5/layout/IconCircleLabelList"/>
    <dgm:cxn modelId="{54E9F79D-827A-4886-8791-6C66E7F50B03}" type="presParOf" srcId="{8273B4FC-CE6F-4EFA-BE20-0AD7D604F8A0}" destId="{F568DB3C-8F07-4D8F-8BA6-478370D2C7A6}" srcOrd="0" destOrd="0" presId="urn:microsoft.com/office/officeart/2018/5/layout/IconCircleLabelList"/>
    <dgm:cxn modelId="{EBCC007B-A9A5-491A-A304-3DCF481C2AB9}" type="presParOf" srcId="{8273B4FC-CE6F-4EFA-BE20-0AD7D604F8A0}" destId="{CC32641D-67F8-436B-85E7-71493157F4CF}" srcOrd="1" destOrd="0" presId="urn:microsoft.com/office/officeart/2018/5/layout/IconCircleLabelList"/>
    <dgm:cxn modelId="{303D0A3C-7A15-4927-A226-58A955E1C3DF}" type="presParOf" srcId="{8273B4FC-CE6F-4EFA-BE20-0AD7D604F8A0}" destId="{EB30705B-2DE7-4F63-B7D5-D1F32B10A341}" srcOrd="2" destOrd="0" presId="urn:microsoft.com/office/officeart/2018/5/layout/IconCircleLabelList"/>
    <dgm:cxn modelId="{B99F675E-1CD0-427D-8DEE-EB1D18B6278B}" type="presParOf" srcId="{8273B4FC-CE6F-4EFA-BE20-0AD7D604F8A0}" destId="{5649EE97-ACBF-4EE9-B32D-8BFC95CAEA17}" srcOrd="3" destOrd="0" presId="urn:microsoft.com/office/officeart/2018/5/layout/IconCircleLabelList"/>
    <dgm:cxn modelId="{FB80A4CD-BFF5-4063-80EC-F527F7D85FC0}" type="presParOf" srcId="{D724F0AF-EF22-4A9D-A719-AC2A43857A25}" destId="{CDEDF830-5A69-4201-BA46-EA261491AB9E}" srcOrd="3" destOrd="0" presId="urn:microsoft.com/office/officeart/2018/5/layout/IconCircleLabelList"/>
    <dgm:cxn modelId="{3B32B16B-5B65-46D6-9CAD-208A365E23DD}" type="presParOf" srcId="{D724F0AF-EF22-4A9D-A719-AC2A43857A25}" destId="{87157F9D-471F-4B96-8426-0467836DF004}" srcOrd="4" destOrd="0" presId="urn:microsoft.com/office/officeart/2018/5/layout/IconCircleLabelList"/>
    <dgm:cxn modelId="{76C1576C-5FDE-4AAB-A8E4-30CFAB87FF41}" type="presParOf" srcId="{87157F9D-471F-4B96-8426-0467836DF004}" destId="{00A2759A-2DA7-458E-AFCF-7857C9936445}" srcOrd="0" destOrd="0" presId="urn:microsoft.com/office/officeart/2018/5/layout/IconCircleLabelList"/>
    <dgm:cxn modelId="{5D888CC9-62E6-4938-A5B9-0C58F8A8E9A6}" type="presParOf" srcId="{87157F9D-471F-4B96-8426-0467836DF004}" destId="{CC224EC3-66D8-4233-B8F3-40A7DD500449}" srcOrd="1" destOrd="0" presId="urn:microsoft.com/office/officeart/2018/5/layout/IconCircleLabelList"/>
    <dgm:cxn modelId="{622FAFD8-B91C-429E-8D92-DAE4D38CD469}" type="presParOf" srcId="{87157F9D-471F-4B96-8426-0467836DF004}" destId="{C832BB73-CF28-4AB2-8BA9-B7C557C30794}" srcOrd="2" destOrd="0" presId="urn:microsoft.com/office/officeart/2018/5/layout/IconCircleLabelList"/>
    <dgm:cxn modelId="{5C74A399-6444-45C4-A148-18ACE9B23E61}" type="presParOf" srcId="{87157F9D-471F-4B96-8426-0467836DF004}" destId="{9379E322-5F83-4CB4-9AD9-21A99841C38D}" srcOrd="3" destOrd="0" presId="urn:microsoft.com/office/officeart/2018/5/layout/IconCircleLabelList"/>
    <dgm:cxn modelId="{CFA5F84A-3454-40C4-BEB0-67BEAD7E4FFB}" type="presParOf" srcId="{D724F0AF-EF22-4A9D-A719-AC2A43857A25}" destId="{9C44EA7E-4865-4BF3-B798-C8613A979D67}" srcOrd="5" destOrd="0" presId="urn:microsoft.com/office/officeart/2018/5/layout/IconCircleLabelList"/>
    <dgm:cxn modelId="{FA6A6C5F-D967-4FD3-8B10-B7151CF01065}" type="presParOf" srcId="{D724F0AF-EF22-4A9D-A719-AC2A43857A25}" destId="{11C43BFE-82E7-483A-BEFE-5A5D6D0E470E}" srcOrd="6" destOrd="0" presId="urn:microsoft.com/office/officeart/2018/5/layout/IconCircleLabelList"/>
    <dgm:cxn modelId="{AD59FC0E-788A-46C6-8DEF-797124809109}" type="presParOf" srcId="{11C43BFE-82E7-483A-BEFE-5A5D6D0E470E}" destId="{069B98A5-D231-4853-81AC-3259709BDED8}" srcOrd="0" destOrd="0" presId="urn:microsoft.com/office/officeart/2018/5/layout/IconCircleLabelList"/>
    <dgm:cxn modelId="{52536032-254C-48D8-B162-5159DF0D9338}" type="presParOf" srcId="{11C43BFE-82E7-483A-BEFE-5A5D6D0E470E}" destId="{616654E3-FFDC-42FC-918E-BA11FBE618D5}" srcOrd="1" destOrd="0" presId="urn:microsoft.com/office/officeart/2018/5/layout/IconCircleLabelList"/>
    <dgm:cxn modelId="{1B86C30F-4645-4B87-BBE0-DBA3857D8306}" type="presParOf" srcId="{11C43BFE-82E7-483A-BEFE-5A5D6D0E470E}" destId="{A4CD3B94-E478-4B6F-9459-42A9FE9F1ADB}" srcOrd="2" destOrd="0" presId="urn:microsoft.com/office/officeart/2018/5/layout/IconCircleLabelList"/>
    <dgm:cxn modelId="{B64BDB42-7587-4E87-B7DD-1FECADF1C59B}" type="presParOf" srcId="{11C43BFE-82E7-483A-BEFE-5A5D6D0E470E}" destId="{0C5CD261-7FCF-4C00-8530-15EF57445E20}" srcOrd="3" destOrd="0" presId="urn:microsoft.com/office/officeart/2018/5/layout/IconCircleLabelList"/>
    <dgm:cxn modelId="{9DD12AD4-9D7D-4D60-9BF5-E36FD276C338}" type="presParOf" srcId="{D724F0AF-EF22-4A9D-A719-AC2A43857A25}" destId="{818C024B-5933-4969-A6E4-811677AAFCF3}" srcOrd="7" destOrd="0" presId="urn:microsoft.com/office/officeart/2018/5/layout/IconCircleLabelList"/>
    <dgm:cxn modelId="{38336937-0055-4C63-8820-20EDD5B9FAB5}" type="presParOf" srcId="{D724F0AF-EF22-4A9D-A719-AC2A43857A25}" destId="{FD7521A9-C8A2-4ED0-B5FE-42C66C393E71}" srcOrd="8" destOrd="0" presId="urn:microsoft.com/office/officeart/2018/5/layout/IconCircleLabelList"/>
    <dgm:cxn modelId="{4D2AC452-C1B7-4BF9-B93A-F8988A3359BC}" type="presParOf" srcId="{FD7521A9-C8A2-4ED0-B5FE-42C66C393E71}" destId="{9882A38F-7A71-4433-BA64-AD66D4E475BA}" srcOrd="0" destOrd="0" presId="urn:microsoft.com/office/officeart/2018/5/layout/IconCircleLabelList"/>
    <dgm:cxn modelId="{E857FAD0-05D6-4A59-9E83-F8E4E4C47481}" type="presParOf" srcId="{FD7521A9-C8A2-4ED0-B5FE-42C66C393E71}" destId="{655D7EE8-EF20-44B9-AF4D-5DD2687A4B0B}" srcOrd="1" destOrd="0" presId="urn:microsoft.com/office/officeart/2018/5/layout/IconCircleLabelList"/>
    <dgm:cxn modelId="{B3222019-B30B-4FBF-BC72-BA1C885F8C73}" type="presParOf" srcId="{FD7521A9-C8A2-4ED0-B5FE-42C66C393E71}" destId="{1413CF02-6B24-48C7-BA47-ADE267EB5468}" srcOrd="2" destOrd="0" presId="urn:microsoft.com/office/officeart/2018/5/layout/IconCircleLabelList"/>
    <dgm:cxn modelId="{3E2FA82D-022B-4A63-AF88-6E398539963C}" type="presParOf" srcId="{FD7521A9-C8A2-4ED0-B5FE-42C66C393E71}" destId="{4A7AED82-13AB-41C1-945E-B84AACBC275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32B731-B39A-4FAC-A6CB-0E35370CA91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55585F0-3C8F-44D1-A8F4-F3D696EDB3AC}">
      <dgm:prSet custT="1"/>
      <dgm:spPr/>
      <dgm:t>
        <a:bodyPr/>
        <a:lstStyle/>
        <a:p>
          <a:pPr algn="just"/>
          <a:r>
            <a:rPr lang="en-US" sz="1600" b="0" i="0" dirty="0">
              <a:latin typeface="Calibri" panose="020F0502020204030204" pitchFamily="34" charset="0"/>
              <a:ea typeface="Calibri" panose="020F0502020204030204" pitchFamily="34" charset="0"/>
              <a:cs typeface="Calibri" panose="020F0502020204030204" pitchFamily="34" charset="0"/>
            </a:rPr>
            <a:t>Tesla's financial analysis demonstrates its dominant presence in the electric vehicle and clean energy industry, with strong operational efficiency and profitability, albeit with some liquidity considerations.</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2E71F64F-F1C5-459C-B326-FFC0C813CE52}" type="parTrans" cxnId="{889A7FA6-AAC2-4652-981F-B9A9352FD9A1}">
      <dgm:prSet/>
      <dgm:spPr/>
      <dgm:t>
        <a:bodyPr/>
        <a:lstStyle/>
        <a:p>
          <a:endParaRPr lang="en-US"/>
        </a:p>
      </dgm:t>
    </dgm:pt>
    <dgm:pt modelId="{B23D7B36-D995-492C-AAAC-1A6487C95AD0}" type="sibTrans" cxnId="{889A7FA6-AAC2-4652-981F-B9A9352FD9A1}">
      <dgm:prSet/>
      <dgm:spPr/>
      <dgm:t>
        <a:bodyPr/>
        <a:lstStyle/>
        <a:p>
          <a:endParaRPr lang="en-US"/>
        </a:p>
      </dgm:t>
    </dgm:pt>
    <dgm:pt modelId="{93C70BE5-A411-46CB-8374-4B599262FA85}">
      <dgm:prSet custT="1"/>
      <dgm:spPr/>
      <dgm:t>
        <a:bodyPr/>
        <a:lstStyle/>
        <a:p>
          <a:pPr algn="just"/>
          <a:r>
            <a:rPr lang="en-US" sz="1600" b="0" i="0" dirty="0">
              <a:latin typeface="Calibri" panose="020F0502020204030204" pitchFamily="34" charset="0"/>
              <a:ea typeface="Calibri" panose="020F0502020204030204" pitchFamily="34" charset="0"/>
              <a:cs typeface="Calibri" panose="020F0502020204030204" pitchFamily="34" charset="0"/>
            </a:rPr>
            <a:t>Despite fluctuations, Tesla's favorable valuation metrics and promising growth prospects position it as an appealing investment opportunity, provided investors implement careful risk management strategies to navigate the inherent stock price volatility.</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892A8969-CF07-476F-A7B5-3B3B75001373}" type="parTrans" cxnId="{CE89C948-84DC-4CF5-AF25-7DD09918A019}">
      <dgm:prSet/>
      <dgm:spPr/>
      <dgm:t>
        <a:bodyPr/>
        <a:lstStyle/>
        <a:p>
          <a:endParaRPr lang="en-US"/>
        </a:p>
      </dgm:t>
    </dgm:pt>
    <dgm:pt modelId="{A7C9FD5F-A249-4BC9-8349-B04516FB067E}" type="sibTrans" cxnId="{CE89C948-84DC-4CF5-AF25-7DD09918A019}">
      <dgm:prSet/>
      <dgm:spPr/>
      <dgm:t>
        <a:bodyPr/>
        <a:lstStyle/>
        <a:p>
          <a:endParaRPr lang="en-US"/>
        </a:p>
      </dgm:t>
    </dgm:pt>
    <dgm:pt modelId="{F0B8262C-7043-4525-BDC6-8DE913FBCF38}" type="pres">
      <dgm:prSet presAssocID="{4832B731-B39A-4FAC-A6CB-0E35370CA913}" presName="root" presStyleCnt="0">
        <dgm:presLayoutVars>
          <dgm:dir/>
          <dgm:resizeHandles val="exact"/>
        </dgm:presLayoutVars>
      </dgm:prSet>
      <dgm:spPr/>
    </dgm:pt>
    <dgm:pt modelId="{44E409F9-A6DB-48D0-9F54-B59F23AA6D9C}" type="pres">
      <dgm:prSet presAssocID="{A55585F0-3C8F-44D1-A8F4-F3D696EDB3AC}" presName="compNode" presStyleCnt="0"/>
      <dgm:spPr/>
    </dgm:pt>
    <dgm:pt modelId="{BB442172-0747-4EF3-86FA-03988D0028F3}" type="pres">
      <dgm:prSet presAssocID="{A55585F0-3C8F-44D1-A8F4-F3D696EDB3AC}" presName="bgRect" presStyleLbl="bgShp" presStyleIdx="0" presStyleCnt="2"/>
      <dgm:spPr/>
    </dgm:pt>
    <dgm:pt modelId="{D22880E3-A212-4BF6-B5A8-892A9AD1DF4F}" type="pres">
      <dgm:prSet presAssocID="{A55585F0-3C8F-44D1-A8F4-F3D696EDB3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FB86F8CD-3BCB-4624-9D4F-CD820DB64780}" type="pres">
      <dgm:prSet presAssocID="{A55585F0-3C8F-44D1-A8F4-F3D696EDB3AC}" presName="spaceRect" presStyleCnt="0"/>
      <dgm:spPr/>
    </dgm:pt>
    <dgm:pt modelId="{806C63FF-8413-4BD4-B45E-956DA9CCB197}" type="pres">
      <dgm:prSet presAssocID="{A55585F0-3C8F-44D1-A8F4-F3D696EDB3AC}" presName="parTx" presStyleLbl="revTx" presStyleIdx="0" presStyleCnt="2" custScaleX="100998">
        <dgm:presLayoutVars>
          <dgm:chMax val="0"/>
          <dgm:chPref val="0"/>
        </dgm:presLayoutVars>
      </dgm:prSet>
      <dgm:spPr/>
    </dgm:pt>
    <dgm:pt modelId="{49525C98-4E22-433E-B1EB-5059CACC512D}" type="pres">
      <dgm:prSet presAssocID="{B23D7B36-D995-492C-AAAC-1A6487C95AD0}" presName="sibTrans" presStyleCnt="0"/>
      <dgm:spPr/>
    </dgm:pt>
    <dgm:pt modelId="{781ED345-DD2E-43A0-8E1E-52DC647DD97E}" type="pres">
      <dgm:prSet presAssocID="{93C70BE5-A411-46CB-8374-4B599262FA85}" presName="compNode" presStyleCnt="0"/>
      <dgm:spPr/>
    </dgm:pt>
    <dgm:pt modelId="{A0EA1775-2A69-4930-99B0-FEAD8C0BB382}" type="pres">
      <dgm:prSet presAssocID="{93C70BE5-A411-46CB-8374-4B599262FA85}" presName="bgRect" presStyleLbl="bgShp" presStyleIdx="1" presStyleCnt="2"/>
      <dgm:spPr/>
    </dgm:pt>
    <dgm:pt modelId="{9C3CAEF0-DECD-4BF1-A08B-BA1A55E667D6}" type="pres">
      <dgm:prSet presAssocID="{93C70BE5-A411-46CB-8374-4B599262FA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227F1AA-4146-47BD-AA7B-EB69E52B0159}" type="pres">
      <dgm:prSet presAssocID="{93C70BE5-A411-46CB-8374-4B599262FA85}" presName="spaceRect" presStyleCnt="0"/>
      <dgm:spPr/>
    </dgm:pt>
    <dgm:pt modelId="{A5C058CD-898A-435C-B3F8-98993EB67FFB}" type="pres">
      <dgm:prSet presAssocID="{93C70BE5-A411-46CB-8374-4B599262FA85}" presName="parTx" presStyleLbl="revTx" presStyleIdx="1" presStyleCnt="2">
        <dgm:presLayoutVars>
          <dgm:chMax val="0"/>
          <dgm:chPref val="0"/>
        </dgm:presLayoutVars>
      </dgm:prSet>
      <dgm:spPr/>
    </dgm:pt>
  </dgm:ptLst>
  <dgm:cxnLst>
    <dgm:cxn modelId="{778ABB00-EE10-489E-89F8-3BAA6CCA9042}" type="presOf" srcId="{A55585F0-3C8F-44D1-A8F4-F3D696EDB3AC}" destId="{806C63FF-8413-4BD4-B45E-956DA9CCB197}" srcOrd="0" destOrd="0" presId="urn:microsoft.com/office/officeart/2018/2/layout/IconVerticalSolidList"/>
    <dgm:cxn modelId="{CE89C948-84DC-4CF5-AF25-7DD09918A019}" srcId="{4832B731-B39A-4FAC-A6CB-0E35370CA913}" destId="{93C70BE5-A411-46CB-8374-4B599262FA85}" srcOrd="1" destOrd="0" parTransId="{892A8969-CF07-476F-A7B5-3B3B75001373}" sibTransId="{A7C9FD5F-A249-4BC9-8349-B04516FB067E}"/>
    <dgm:cxn modelId="{06278B7F-8C13-4DAC-8890-C4C0D3491DDE}" type="presOf" srcId="{93C70BE5-A411-46CB-8374-4B599262FA85}" destId="{A5C058CD-898A-435C-B3F8-98993EB67FFB}" srcOrd="0" destOrd="0" presId="urn:microsoft.com/office/officeart/2018/2/layout/IconVerticalSolidList"/>
    <dgm:cxn modelId="{889A7FA6-AAC2-4652-981F-B9A9352FD9A1}" srcId="{4832B731-B39A-4FAC-A6CB-0E35370CA913}" destId="{A55585F0-3C8F-44D1-A8F4-F3D696EDB3AC}" srcOrd="0" destOrd="0" parTransId="{2E71F64F-F1C5-459C-B326-FFC0C813CE52}" sibTransId="{B23D7B36-D995-492C-AAAC-1A6487C95AD0}"/>
    <dgm:cxn modelId="{8D562FAE-CE8D-48F0-9BCB-943680C184ED}" type="presOf" srcId="{4832B731-B39A-4FAC-A6CB-0E35370CA913}" destId="{F0B8262C-7043-4525-BDC6-8DE913FBCF38}" srcOrd="0" destOrd="0" presId="urn:microsoft.com/office/officeart/2018/2/layout/IconVerticalSolidList"/>
    <dgm:cxn modelId="{DAE3F43C-F2B2-46E3-ABDE-B21BE2EC4DBE}" type="presParOf" srcId="{F0B8262C-7043-4525-BDC6-8DE913FBCF38}" destId="{44E409F9-A6DB-48D0-9F54-B59F23AA6D9C}" srcOrd="0" destOrd="0" presId="urn:microsoft.com/office/officeart/2018/2/layout/IconVerticalSolidList"/>
    <dgm:cxn modelId="{7E32D3A8-09EF-41A0-9F4A-46A2E16642A0}" type="presParOf" srcId="{44E409F9-A6DB-48D0-9F54-B59F23AA6D9C}" destId="{BB442172-0747-4EF3-86FA-03988D0028F3}" srcOrd="0" destOrd="0" presId="urn:microsoft.com/office/officeart/2018/2/layout/IconVerticalSolidList"/>
    <dgm:cxn modelId="{D02DC4A7-936F-4C85-BD16-5C5455ADF88F}" type="presParOf" srcId="{44E409F9-A6DB-48D0-9F54-B59F23AA6D9C}" destId="{D22880E3-A212-4BF6-B5A8-892A9AD1DF4F}" srcOrd="1" destOrd="0" presId="urn:microsoft.com/office/officeart/2018/2/layout/IconVerticalSolidList"/>
    <dgm:cxn modelId="{1AAC2E62-1B49-4EE0-8E86-C3C3EA06990F}" type="presParOf" srcId="{44E409F9-A6DB-48D0-9F54-B59F23AA6D9C}" destId="{FB86F8CD-3BCB-4624-9D4F-CD820DB64780}" srcOrd="2" destOrd="0" presId="urn:microsoft.com/office/officeart/2018/2/layout/IconVerticalSolidList"/>
    <dgm:cxn modelId="{EDEFCE7A-4A2E-4A75-ADF0-2BCC367F7289}" type="presParOf" srcId="{44E409F9-A6DB-48D0-9F54-B59F23AA6D9C}" destId="{806C63FF-8413-4BD4-B45E-956DA9CCB197}" srcOrd="3" destOrd="0" presId="urn:microsoft.com/office/officeart/2018/2/layout/IconVerticalSolidList"/>
    <dgm:cxn modelId="{AE77219E-44E5-4D32-8C27-BD2043149281}" type="presParOf" srcId="{F0B8262C-7043-4525-BDC6-8DE913FBCF38}" destId="{49525C98-4E22-433E-B1EB-5059CACC512D}" srcOrd="1" destOrd="0" presId="urn:microsoft.com/office/officeart/2018/2/layout/IconVerticalSolidList"/>
    <dgm:cxn modelId="{0F78C4B8-94FD-47B5-9617-33B69D093C8C}" type="presParOf" srcId="{F0B8262C-7043-4525-BDC6-8DE913FBCF38}" destId="{781ED345-DD2E-43A0-8E1E-52DC647DD97E}" srcOrd="2" destOrd="0" presId="urn:microsoft.com/office/officeart/2018/2/layout/IconVerticalSolidList"/>
    <dgm:cxn modelId="{D4163981-F152-4169-AC8E-0DDE83344753}" type="presParOf" srcId="{781ED345-DD2E-43A0-8E1E-52DC647DD97E}" destId="{A0EA1775-2A69-4930-99B0-FEAD8C0BB382}" srcOrd="0" destOrd="0" presId="urn:microsoft.com/office/officeart/2018/2/layout/IconVerticalSolidList"/>
    <dgm:cxn modelId="{EEEEC749-7AA7-43A4-8763-E8992BEE17BB}" type="presParOf" srcId="{781ED345-DD2E-43A0-8E1E-52DC647DD97E}" destId="{9C3CAEF0-DECD-4BF1-A08B-BA1A55E667D6}" srcOrd="1" destOrd="0" presId="urn:microsoft.com/office/officeart/2018/2/layout/IconVerticalSolidList"/>
    <dgm:cxn modelId="{E894AC6F-85AE-474F-8A43-B36EE586301E}" type="presParOf" srcId="{781ED345-DD2E-43A0-8E1E-52DC647DD97E}" destId="{C227F1AA-4146-47BD-AA7B-EB69E52B0159}" srcOrd="2" destOrd="0" presId="urn:microsoft.com/office/officeart/2018/2/layout/IconVerticalSolidList"/>
    <dgm:cxn modelId="{C17F2C6D-AC0F-45FF-A166-88FF72B48E5D}" type="presParOf" srcId="{781ED345-DD2E-43A0-8E1E-52DC647DD97E}" destId="{A5C058CD-898A-435C-B3F8-98993EB67F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859031-A4AE-49CC-9E17-447611FCACAE}"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085757A9-62A5-48C2-BC45-ACE517E23931}">
      <dgm:prSet/>
      <dgm:spPr/>
      <dgm: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Tesla presents a compelling investment opportunity due to its robust financial performance, characterized by strong liquidity, profitability, and efficiency ratios.</a:t>
          </a:r>
        </a:p>
      </dgm:t>
    </dgm:pt>
    <dgm:pt modelId="{67D3CC99-C405-4963-B960-5FF0CB7B8193}" type="parTrans" cxnId="{829BDCDE-B87B-4D07-A65F-9482A89219D4}">
      <dgm:prSet/>
      <dgm:spPr/>
      <dgm:t>
        <a:bodyPr/>
        <a:lstStyle/>
        <a:p>
          <a:endParaRPr lang="en-US"/>
        </a:p>
      </dgm:t>
    </dgm:pt>
    <dgm:pt modelId="{77E8552C-BF6D-4E88-9BDA-16A41AE62786}" type="sibTrans" cxnId="{829BDCDE-B87B-4D07-A65F-9482A89219D4}">
      <dgm:prSet/>
      <dgm:spPr/>
      <dgm:t>
        <a:bodyPr/>
        <a:lstStyle/>
        <a:p>
          <a:endParaRPr lang="en-US"/>
        </a:p>
      </dgm:t>
    </dgm:pt>
    <dgm:pt modelId="{AA3F32A6-CFB8-4E85-BFAC-7AA03AD7645F}">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 undervaluation implied by the stock's intrinsic value compared to its market price suggests a potential </a:t>
          </a:r>
          <a:r>
            <a:rPr lang="en-US" b="1" dirty="0">
              <a:latin typeface="Calibri" panose="020F0502020204030204" pitchFamily="34" charset="0"/>
              <a:ea typeface="Calibri" panose="020F0502020204030204" pitchFamily="34" charset="0"/>
              <a:cs typeface="Calibri" panose="020F0502020204030204" pitchFamily="34" charset="0"/>
            </a:rPr>
            <a:t>BUYING</a:t>
          </a:r>
          <a:r>
            <a:rPr lang="en-US" dirty="0">
              <a:latin typeface="Calibri" panose="020F0502020204030204" pitchFamily="34" charset="0"/>
              <a:ea typeface="Calibri" panose="020F0502020204030204" pitchFamily="34" charset="0"/>
              <a:cs typeface="Calibri" panose="020F0502020204030204" pitchFamily="34" charset="0"/>
            </a:rPr>
            <a:t> opportunity for investors.</a:t>
          </a:r>
        </a:p>
      </dgm:t>
    </dgm:pt>
    <dgm:pt modelId="{E51E3724-0A21-48BE-BBB2-A24D61154D84}" type="parTrans" cxnId="{647DF77D-1DEF-48FE-A410-DDF4D0E4EF0F}">
      <dgm:prSet/>
      <dgm:spPr/>
      <dgm:t>
        <a:bodyPr/>
        <a:lstStyle/>
        <a:p>
          <a:endParaRPr lang="en-US"/>
        </a:p>
      </dgm:t>
    </dgm:pt>
    <dgm:pt modelId="{4B2B61A7-DEDB-40DF-B94D-473FB6E37EA9}" type="sibTrans" cxnId="{647DF77D-1DEF-48FE-A410-DDF4D0E4EF0F}">
      <dgm:prSet/>
      <dgm:spPr/>
      <dgm:t>
        <a:bodyPr/>
        <a:lstStyle/>
        <a:p>
          <a:endParaRPr lang="en-US"/>
        </a:p>
      </dgm:t>
    </dgm:pt>
    <dgm:pt modelId="{0D593074-D9EF-48B2-9915-E3FB73241374}">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With its track record of innovation and market leadership, Tesla is well-positioned to capitalize on emerging opportunities in the electric vehicle and clean energy sectors.</a:t>
          </a:r>
        </a:p>
      </dgm:t>
    </dgm:pt>
    <dgm:pt modelId="{ECE883A7-C59C-40FC-90F2-8B5A1418918D}" type="parTrans" cxnId="{86CE7590-B22B-405B-B26D-EC839D91A107}">
      <dgm:prSet/>
      <dgm:spPr/>
      <dgm:t>
        <a:bodyPr/>
        <a:lstStyle/>
        <a:p>
          <a:endParaRPr lang="en-US"/>
        </a:p>
      </dgm:t>
    </dgm:pt>
    <dgm:pt modelId="{321C6C74-365B-4859-B96B-D9AE2E515AB4}" type="sibTrans" cxnId="{86CE7590-B22B-405B-B26D-EC839D91A107}">
      <dgm:prSet/>
      <dgm:spPr/>
      <dgm:t>
        <a:bodyPr/>
        <a:lstStyle/>
        <a:p>
          <a:endParaRPr lang="en-US"/>
        </a:p>
      </dgm:t>
    </dgm:pt>
    <dgm:pt modelId="{2223977F-2185-4AF0-8D56-019343C1F477}">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 Capital Asset Pricing Model (CAPM) indicates an attractive expected return relative to its risk profile, further reinforcing Tesla's investment appeal.</a:t>
          </a:r>
        </a:p>
      </dgm:t>
    </dgm:pt>
    <dgm:pt modelId="{18D00C71-1433-432D-BFF0-FACABBFFFFBD}" type="parTrans" cxnId="{3031B9F2-06C2-4354-A605-0FF3C616359D}">
      <dgm:prSet/>
      <dgm:spPr/>
      <dgm:t>
        <a:bodyPr/>
        <a:lstStyle/>
        <a:p>
          <a:endParaRPr lang="en-US"/>
        </a:p>
      </dgm:t>
    </dgm:pt>
    <dgm:pt modelId="{64FFB74F-6135-493E-B7A6-9455AA85FA5F}" type="sibTrans" cxnId="{3031B9F2-06C2-4354-A605-0FF3C616359D}">
      <dgm:prSet/>
      <dgm:spPr/>
      <dgm:t>
        <a:bodyPr/>
        <a:lstStyle/>
        <a:p>
          <a:endParaRPr lang="en-US"/>
        </a:p>
      </dgm:t>
    </dgm:pt>
    <dgm:pt modelId="{286A562A-06C4-4D0B-B1C5-1B100D3EB443}" type="pres">
      <dgm:prSet presAssocID="{4F859031-A4AE-49CC-9E17-447611FCACAE}" presName="root" presStyleCnt="0">
        <dgm:presLayoutVars>
          <dgm:dir/>
          <dgm:resizeHandles val="exact"/>
        </dgm:presLayoutVars>
      </dgm:prSet>
      <dgm:spPr/>
    </dgm:pt>
    <dgm:pt modelId="{A722DAF4-68A0-4C57-85BA-E7FB6C37B782}" type="pres">
      <dgm:prSet presAssocID="{4F859031-A4AE-49CC-9E17-447611FCACAE}" presName="container" presStyleCnt="0">
        <dgm:presLayoutVars>
          <dgm:dir/>
          <dgm:resizeHandles val="exact"/>
        </dgm:presLayoutVars>
      </dgm:prSet>
      <dgm:spPr/>
    </dgm:pt>
    <dgm:pt modelId="{93D75CB2-ED60-4702-9AAF-596F845388EF}" type="pres">
      <dgm:prSet presAssocID="{085757A9-62A5-48C2-BC45-ACE517E23931}" presName="compNode" presStyleCnt="0"/>
      <dgm:spPr/>
    </dgm:pt>
    <dgm:pt modelId="{C5558BF5-D769-4379-AE92-FA8795E13129}" type="pres">
      <dgm:prSet presAssocID="{085757A9-62A5-48C2-BC45-ACE517E23931}" presName="iconBgRect" presStyleLbl="bgShp" presStyleIdx="0" presStyleCnt="4"/>
      <dgm:spPr/>
    </dgm:pt>
    <dgm:pt modelId="{96DB6693-E7A1-4B61-857D-666F8A0329A5}" type="pres">
      <dgm:prSet presAssocID="{085757A9-62A5-48C2-BC45-ACE517E239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28E97A7F-BF1F-47C1-8EF4-8EF11D7FA4B4}" type="pres">
      <dgm:prSet presAssocID="{085757A9-62A5-48C2-BC45-ACE517E23931}" presName="spaceRect" presStyleCnt="0"/>
      <dgm:spPr/>
    </dgm:pt>
    <dgm:pt modelId="{2183A323-5C1B-49E5-A367-5EF8421C49E8}" type="pres">
      <dgm:prSet presAssocID="{085757A9-62A5-48C2-BC45-ACE517E23931}" presName="textRect" presStyleLbl="revTx" presStyleIdx="0" presStyleCnt="4">
        <dgm:presLayoutVars>
          <dgm:chMax val="1"/>
          <dgm:chPref val="1"/>
        </dgm:presLayoutVars>
      </dgm:prSet>
      <dgm:spPr/>
    </dgm:pt>
    <dgm:pt modelId="{69443B44-BE50-457F-B39F-054310A36E18}" type="pres">
      <dgm:prSet presAssocID="{77E8552C-BF6D-4E88-9BDA-16A41AE62786}" presName="sibTrans" presStyleLbl="sibTrans2D1" presStyleIdx="0" presStyleCnt="0"/>
      <dgm:spPr/>
    </dgm:pt>
    <dgm:pt modelId="{25B5AF96-2AEA-4714-B497-24A4F6A2AE72}" type="pres">
      <dgm:prSet presAssocID="{AA3F32A6-CFB8-4E85-BFAC-7AA03AD7645F}" presName="compNode" presStyleCnt="0"/>
      <dgm:spPr/>
    </dgm:pt>
    <dgm:pt modelId="{2AD98403-5337-43A5-82BF-1F0BAF9148BF}" type="pres">
      <dgm:prSet presAssocID="{AA3F32A6-CFB8-4E85-BFAC-7AA03AD7645F}" presName="iconBgRect" presStyleLbl="bgShp" presStyleIdx="1" presStyleCnt="4"/>
      <dgm:spPr/>
    </dgm:pt>
    <dgm:pt modelId="{81852D06-ED59-455B-813B-7A3CA965165B}" type="pres">
      <dgm:prSet presAssocID="{AA3F32A6-CFB8-4E85-BFAC-7AA03AD764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56A88B3-915F-471E-A1DB-2B975EA89160}" type="pres">
      <dgm:prSet presAssocID="{AA3F32A6-CFB8-4E85-BFAC-7AA03AD7645F}" presName="spaceRect" presStyleCnt="0"/>
      <dgm:spPr/>
    </dgm:pt>
    <dgm:pt modelId="{49322BCF-B14D-45AC-91CC-A35604E3E7BB}" type="pres">
      <dgm:prSet presAssocID="{AA3F32A6-CFB8-4E85-BFAC-7AA03AD7645F}" presName="textRect" presStyleLbl="revTx" presStyleIdx="1" presStyleCnt="4">
        <dgm:presLayoutVars>
          <dgm:chMax val="1"/>
          <dgm:chPref val="1"/>
        </dgm:presLayoutVars>
      </dgm:prSet>
      <dgm:spPr/>
    </dgm:pt>
    <dgm:pt modelId="{8BC9AA2C-C61D-4514-822B-603F7D7ABA2F}" type="pres">
      <dgm:prSet presAssocID="{4B2B61A7-DEDB-40DF-B94D-473FB6E37EA9}" presName="sibTrans" presStyleLbl="sibTrans2D1" presStyleIdx="0" presStyleCnt="0"/>
      <dgm:spPr/>
    </dgm:pt>
    <dgm:pt modelId="{4F8A0B17-29A8-44D2-9E2E-3F3B6A56A9D2}" type="pres">
      <dgm:prSet presAssocID="{0D593074-D9EF-48B2-9915-E3FB73241374}" presName="compNode" presStyleCnt="0"/>
      <dgm:spPr/>
    </dgm:pt>
    <dgm:pt modelId="{AFAD9B54-4786-4F0F-872D-043DC9B0A876}" type="pres">
      <dgm:prSet presAssocID="{0D593074-D9EF-48B2-9915-E3FB73241374}" presName="iconBgRect" presStyleLbl="bgShp" presStyleIdx="2" presStyleCnt="4"/>
      <dgm:spPr/>
    </dgm:pt>
    <dgm:pt modelId="{2E9B9CF1-BC79-4360-9411-DEDAE2914998}" type="pres">
      <dgm:prSet presAssocID="{0D593074-D9EF-48B2-9915-E3FB732413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190FF073-2044-458D-BE4B-E36522E45A96}" type="pres">
      <dgm:prSet presAssocID="{0D593074-D9EF-48B2-9915-E3FB73241374}" presName="spaceRect" presStyleCnt="0"/>
      <dgm:spPr/>
    </dgm:pt>
    <dgm:pt modelId="{1227FE85-0905-41A5-98FE-86FE52B87F94}" type="pres">
      <dgm:prSet presAssocID="{0D593074-D9EF-48B2-9915-E3FB73241374}" presName="textRect" presStyleLbl="revTx" presStyleIdx="2" presStyleCnt="4">
        <dgm:presLayoutVars>
          <dgm:chMax val="1"/>
          <dgm:chPref val="1"/>
        </dgm:presLayoutVars>
      </dgm:prSet>
      <dgm:spPr/>
    </dgm:pt>
    <dgm:pt modelId="{955FD538-87AA-46F7-9C47-B8F9773ADFB9}" type="pres">
      <dgm:prSet presAssocID="{321C6C74-365B-4859-B96B-D9AE2E515AB4}" presName="sibTrans" presStyleLbl="sibTrans2D1" presStyleIdx="0" presStyleCnt="0"/>
      <dgm:spPr/>
    </dgm:pt>
    <dgm:pt modelId="{B1602E16-6AEA-4AAC-A0F4-1165BE023CE0}" type="pres">
      <dgm:prSet presAssocID="{2223977F-2185-4AF0-8D56-019343C1F477}" presName="compNode" presStyleCnt="0"/>
      <dgm:spPr/>
    </dgm:pt>
    <dgm:pt modelId="{904B8334-ED59-4F92-B4F8-4BB0641A80AD}" type="pres">
      <dgm:prSet presAssocID="{2223977F-2185-4AF0-8D56-019343C1F477}" presName="iconBgRect" presStyleLbl="bgShp" presStyleIdx="3" presStyleCnt="4"/>
      <dgm:spPr/>
    </dgm:pt>
    <dgm:pt modelId="{76193B80-6A75-4A1B-888E-6CBBA84AE969}" type="pres">
      <dgm:prSet presAssocID="{2223977F-2185-4AF0-8D56-019343C1F4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8423DF26-E0F2-4F82-A975-78FD50E1E0EC}" type="pres">
      <dgm:prSet presAssocID="{2223977F-2185-4AF0-8D56-019343C1F477}" presName="spaceRect" presStyleCnt="0"/>
      <dgm:spPr/>
    </dgm:pt>
    <dgm:pt modelId="{9C6CBBD5-A4B9-4FA0-BE3F-04E0A5F10A0E}" type="pres">
      <dgm:prSet presAssocID="{2223977F-2185-4AF0-8D56-019343C1F477}" presName="textRect" presStyleLbl="revTx" presStyleIdx="3" presStyleCnt="4">
        <dgm:presLayoutVars>
          <dgm:chMax val="1"/>
          <dgm:chPref val="1"/>
        </dgm:presLayoutVars>
      </dgm:prSet>
      <dgm:spPr/>
    </dgm:pt>
  </dgm:ptLst>
  <dgm:cxnLst>
    <dgm:cxn modelId="{EBE41E2C-07A7-4840-9444-13460E3C5E61}" type="presOf" srcId="{4F859031-A4AE-49CC-9E17-447611FCACAE}" destId="{286A562A-06C4-4D0B-B1C5-1B100D3EB443}" srcOrd="0" destOrd="0" presId="urn:microsoft.com/office/officeart/2018/2/layout/IconCircleList"/>
    <dgm:cxn modelId="{7F85EB66-725E-4BB9-B80D-2387E659720C}" type="presOf" srcId="{2223977F-2185-4AF0-8D56-019343C1F477}" destId="{9C6CBBD5-A4B9-4FA0-BE3F-04E0A5F10A0E}" srcOrd="0" destOrd="0" presId="urn:microsoft.com/office/officeart/2018/2/layout/IconCircleList"/>
    <dgm:cxn modelId="{40DF114C-5A1B-45DB-B94D-E190D23E492B}" type="presOf" srcId="{4B2B61A7-DEDB-40DF-B94D-473FB6E37EA9}" destId="{8BC9AA2C-C61D-4514-822B-603F7D7ABA2F}" srcOrd="0" destOrd="0" presId="urn:microsoft.com/office/officeart/2018/2/layout/IconCircleList"/>
    <dgm:cxn modelId="{D5E15252-948E-4C53-BD6A-4A41901825A6}" type="presOf" srcId="{085757A9-62A5-48C2-BC45-ACE517E23931}" destId="{2183A323-5C1B-49E5-A367-5EF8421C49E8}" srcOrd="0" destOrd="0" presId="urn:microsoft.com/office/officeart/2018/2/layout/IconCircleList"/>
    <dgm:cxn modelId="{647DF77D-1DEF-48FE-A410-DDF4D0E4EF0F}" srcId="{4F859031-A4AE-49CC-9E17-447611FCACAE}" destId="{AA3F32A6-CFB8-4E85-BFAC-7AA03AD7645F}" srcOrd="1" destOrd="0" parTransId="{E51E3724-0A21-48BE-BBB2-A24D61154D84}" sibTransId="{4B2B61A7-DEDB-40DF-B94D-473FB6E37EA9}"/>
    <dgm:cxn modelId="{86CE7590-B22B-405B-B26D-EC839D91A107}" srcId="{4F859031-A4AE-49CC-9E17-447611FCACAE}" destId="{0D593074-D9EF-48B2-9915-E3FB73241374}" srcOrd="2" destOrd="0" parTransId="{ECE883A7-C59C-40FC-90F2-8B5A1418918D}" sibTransId="{321C6C74-365B-4859-B96B-D9AE2E515AB4}"/>
    <dgm:cxn modelId="{625F84AE-A3DD-4423-9C62-4EEDDE04C461}" type="presOf" srcId="{321C6C74-365B-4859-B96B-D9AE2E515AB4}" destId="{955FD538-87AA-46F7-9C47-B8F9773ADFB9}" srcOrd="0" destOrd="0" presId="urn:microsoft.com/office/officeart/2018/2/layout/IconCircleList"/>
    <dgm:cxn modelId="{FBEA46B5-CE56-46F7-82A1-D1331098EDBE}" type="presOf" srcId="{77E8552C-BF6D-4E88-9BDA-16A41AE62786}" destId="{69443B44-BE50-457F-B39F-054310A36E18}" srcOrd="0" destOrd="0" presId="urn:microsoft.com/office/officeart/2018/2/layout/IconCircleList"/>
    <dgm:cxn modelId="{FC9D00DB-E9C3-43C8-98C7-49030FA99CD9}" type="presOf" srcId="{AA3F32A6-CFB8-4E85-BFAC-7AA03AD7645F}" destId="{49322BCF-B14D-45AC-91CC-A35604E3E7BB}" srcOrd="0" destOrd="0" presId="urn:microsoft.com/office/officeart/2018/2/layout/IconCircleList"/>
    <dgm:cxn modelId="{829BDCDE-B87B-4D07-A65F-9482A89219D4}" srcId="{4F859031-A4AE-49CC-9E17-447611FCACAE}" destId="{085757A9-62A5-48C2-BC45-ACE517E23931}" srcOrd="0" destOrd="0" parTransId="{67D3CC99-C405-4963-B960-5FF0CB7B8193}" sibTransId="{77E8552C-BF6D-4E88-9BDA-16A41AE62786}"/>
    <dgm:cxn modelId="{6E8B6FEB-98E5-4552-B060-014AD71FFE0A}" type="presOf" srcId="{0D593074-D9EF-48B2-9915-E3FB73241374}" destId="{1227FE85-0905-41A5-98FE-86FE52B87F94}" srcOrd="0" destOrd="0" presId="urn:microsoft.com/office/officeart/2018/2/layout/IconCircleList"/>
    <dgm:cxn modelId="{3031B9F2-06C2-4354-A605-0FF3C616359D}" srcId="{4F859031-A4AE-49CC-9E17-447611FCACAE}" destId="{2223977F-2185-4AF0-8D56-019343C1F477}" srcOrd="3" destOrd="0" parTransId="{18D00C71-1433-432D-BFF0-FACABBFFFFBD}" sibTransId="{64FFB74F-6135-493E-B7A6-9455AA85FA5F}"/>
    <dgm:cxn modelId="{03FCEB73-A76F-4D94-A9E3-7EE7F14CE080}" type="presParOf" srcId="{286A562A-06C4-4D0B-B1C5-1B100D3EB443}" destId="{A722DAF4-68A0-4C57-85BA-E7FB6C37B782}" srcOrd="0" destOrd="0" presId="urn:microsoft.com/office/officeart/2018/2/layout/IconCircleList"/>
    <dgm:cxn modelId="{F25883F9-1F5D-4E2A-95EE-B5F10D70DBF5}" type="presParOf" srcId="{A722DAF4-68A0-4C57-85BA-E7FB6C37B782}" destId="{93D75CB2-ED60-4702-9AAF-596F845388EF}" srcOrd="0" destOrd="0" presId="urn:microsoft.com/office/officeart/2018/2/layout/IconCircleList"/>
    <dgm:cxn modelId="{8F552258-C185-43C9-A0E5-1D7FB6F1DEB5}" type="presParOf" srcId="{93D75CB2-ED60-4702-9AAF-596F845388EF}" destId="{C5558BF5-D769-4379-AE92-FA8795E13129}" srcOrd="0" destOrd="0" presId="urn:microsoft.com/office/officeart/2018/2/layout/IconCircleList"/>
    <dgm:cxn modelId="{7F4C6AEB-BAA6-4290-8FF2-2DDE074F3D75}" type="presParOf" srcId="{93D75CB2-ED60-4702-9AAF-596F845388EF}" destId="{96DB6693-E7A1-4B61-857D-666F8A0329A5}" srcOrd="1" destOrd="0" presId="urn:microsoft.com/office/officeart/2018/2/layout/IconCircleList"/>
    <dgm:cxn modelId="{96C0D4CC-AB8A-4B2C-B170-F79BC8709DBA}" type="presParOf" srcId="{93D75CB2-ED60-4702-9AAF-596F845388EF}" destId="{28E97A7F-BF1F-47C1-8EF4-8EF11D7FA4B4}" srcOrd="2" destOrd="0" presId="urn:microsoft.com/office/officeart/2018/2/layout/IconCircleList"/>
    <dgm:cxn modelId="{98A90E15-AD86-4DE3-B908-9668354F9418}" type="presParOf" srcId="{93D75CB2-ED60-4702-9AAF-596F845388EF}" destId="{2183A323-5C1B-49E5-A367-5EF8421C49E8}" srcOrd="3" destOrd="0" presId="urn:microsoft.com/office/officeart/2018/2/layout/IconCircleList"/>
    <dgm:cxn modelId="{584A8C68-D903-439D-851F-CA819B2FFC8A}" type="presParOf" srcId="{A722DAF4-68A0-4C57-85BA-E7FB6C37B782}" destId="{69443B44-BE50-457F-B39F-054310A36E18}" srcOrd="1" destOrd="0" presId="urn:microsoft.com/office/officeart/2018/2/layout/IconCircleList"/>
    <dgm:cxn modelId="{362ED0AC-021D-43AB-BEA4-98388FF3A1AA}" type="presParOf" srcId="{A722DAF4-68A0-4C57-85BA-E7FB6C37B782}" destId="{25B5AF96-2AEA-4714-B497-24A4F6A2AE72}" srcOrd="2" destOrd="0" presId="urn:microsoft.com/office/officeart/2018/2/layout/IconCircleList"/>
    <dgm:cxn modelId="{571B21B7-6D7D-4DBB-8B1D-E8B66E6BD27E}" type="presParOf" srcId="{25B5AF96-2AEA-4714-B497-24A4F6A2AE72}" destId="{2AD98403-5337-43A5-82BF-1F0BAF9148BF}" srcOrd="0" destOrd="0" presId="urn:microsoft.com/office/officeart/2018/2/layout/IconCircleList"/>
    <dgm:cxn modelId="{9B0ADE02-64F2-4355-A09B-EF938F2F0F6F}" type="presParOf" srcId="{25B5AF96-2AEA-4714-B497-24A4F6A2AE72}" destId="{81852D06-ED59-455B-813B-7A3CA965165B}" srcOrd="1" destOrd="0" presId="urn:microsoft.com/office/officeart/2018/2/layout/IconCircleList"/>
    <dgm:cxn modelId="{06C95833-C4DA-4603-BD29-678E34A7B41E}" type="presParOf" srcId="{25B5AF96-2AEA-4714-B497-24A4F6A2AE72}" destId="{456A88B3-915F-471E-A1DB-2B975EA89160}" srcOrd="2" destOrd="0" presId="urn:microsoft.com/office/officeart/2018/2/layout/IconCircleList"/>
    <dgm:cxn modelId="{BA38EF93-AA4D-41BB-B27A-709751D44F39}" type="presParOf" srcId="{25B5AF96-2AEA-4714-B497-24A4F6A2AE72}" destId="{49322BCF-B14D-45AC-91CC-A35604E3E7BB}" srcOrd="3" destOrd="0" presId="urn:microsoft.com/office/officeart/2018/2/layout/IconCircleList"/>
    <dgm:cxn modelId="{E6BD141E-3B13-4D03-BBCB-A9E2DEB00695}" type="presParOf" srcId="{A722DAF4-68A0-4C57-85BA-E7FB6C37B782}" destId="{8BC9AA2C-C61D-4514-822B-603F7D7ABA2F}" srcOrd="3" destOrd="0" presId="urn:microsoft.com/office/officeart/2018/2/layout/IconCircleList"/>
    <dgm:cxn modelId="{B7D3D2B2-656D-4DB6-BCFF-5189D4CD936D}" type="presParOf" srcId="{A722DAF4-68A0-4C57-85BA-E7FB6C37B782}" destId="{4F8A0B17-29A8-44D2-9E2E-3F3B6A56A9D2}" srcOrd="4" destOrd="0" presId="urn:microsoft.com/office/officeart/2018/2/layout/IconCircleList"/>
    <dgm:cxn modelId="{FAE30397-CA28-4D12-8871-7A71430F5FA2}" type="presParOf" srcId="{4F8A0B17-29A8-44D2-9E2E-3F3B6A56A9D2}" destId="{AFAD9B54-4786-4F0F-872D-043DC9B0A876}" srcOrd="0" destOrd="0" presId="urn:microsoft.com/office/officeart/2018/2/layout/IconCircleList"/>
    <dgm:cxn modelId="{8AAB2250-FA62-42CA-B237-46883F0EF8C7}" type="presParOf" srcId="{4F8A0B17-29A8-44D2-9E2E-3F3B6A56A9D2}" destId="{2E9B9CF1-BC79-4360-9411-DEDAE2914998}" srcOrd="1" destOrd="0" presId="urn:microsoft.com/office/officeart/2018/2/layout/IconCircleList"/>
    <dgm:cxn modelId="{7037EE33-15AA-41F9-80AE-D4DE63B86D66}" type="presParOf" srcId="{4F8A0B17-29A8-44D2-9E2E-3F3B6A56A9D2}" destId="{190FF073-2044-458D-BE4B-E36522E45A96}" srcOrd="2" destOrd="0" presId="urn:microsoft.com/office/officeart/2018/2/layout/IconCircleList"/>
    <dgm:cxn modelId="{17392AB0-5BB2-4357-94E8-733B2AD8E859}" type="presParOf" srcId="{4F8A0B17-29A8-44D2-9E2E-3F3B6A56A9D2}" destId="{1227FE85-0905-41A5-98FE-86FE52B87F94}" srcOrd="3" destOrd="0" presId="urn:microsoft.com/office/officeart/2018/2/layout/IconCircleList"/>
    <dgm:cxn modelId="{2F2B91E8-F7E7-4A7F-870D-47FA25ED2763}" type="presParOf" srcId="{A722DAF4-68A0-4C57-85BA-E7FB6C37B782}" destId="{955FD538-87AA-46F7-9C47-B8F9773ADFB9}" srcOrd="5" destOrd="0" presId="urn:microsoft.com/office/officeart/2018/2/layout/IconCircleList"/>
    <dgm:cxn modelId="{B3BF757C-EFBA-432D-A9DB-934C8F16894A}" type="presParOf" srcId="{A722DAF4-68A0-4C57-85BA-E7FB6C37B782}" destId="{B1602E16-6AEA-4AAC-A0F4-1165BE023CE0}" srcOrd="6" destOrd="0" presId="urn:microsoft.com/office/officeart/2018/2/layout/IconCircleList"/>
    <dgm:cxn modelId="{E1B9BD5A-3E5F-46B7-A21F-86FB215CE347}" type="presParOf" srcId="{B1602E16-6AEA-4AAC-A0F4-1165BE023CE0}" destId="{904B8334-ED59-4F92-B4F8-4BB0641A80AD}" srcOrd="0" destOrd="0" presId="urn:microsoft.com/office/officeart/2018/2/layout/IconCircleList"/>
    <dgm:cxn modelId="{E438AFD4-D41B-4939-810C-593E123BAEB3}" type="presParOf" srcId="{B1602E16-6AEA-4AAC-A0F4-1165BE023CE0}" destId="{76193B80-6A75-4A1B-888E-6CBBA84AE969}" srcOrd="1" destOrd="0" presId="urn:microsoft.com/office/officeart/2018/2/layout/IconCircleList"/>
    <dgm:cxn modelId="{11B665C1-19A0-4421-85B0-70D7A55046D5}" type="presParOf" srcId="{B1602E16-6AEA-4AAC-A0F4-1165BE023CE0}" destId="{8423DF26-E0F2-4F82-A975-78FD50E1E0EC}" srcOrd="2" destOrd="0" presId="urn:microsoft.com/office/officeart/2018/2/layout/IconCircleList"/>
    <dgm:cxn modelId="{BC4C7C1D-7F0B-4911-954F-1251FE6EDAA6}" type="presParOf" srcId="{B1602E16-6AEA-4AAC-A0F4-1165BE023CE0}" destId="{9C6CBBD5-A4B9-4FA0-BE3F-04E0A5F10A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15092-4D51-463D-877B-83ACE2C65E8E}">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9F197-D135-4604-84C6-674DFDD55B97}">
      <dsp:nvSpPr>
        <dsp:cNvPr id="0" name=""/>
        <dsp:cNvSpPr/>
      </dsp:nvSpPr>
      <dsp:spPr>
        <a:xfrm>
          <a:off x="0" y="0"/>
          <a:ext cx="10058399" cy="94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CA" sz="1500" b="1" kern="1200" dirty="0">
              <a:latin typeface="Calibri" panose="020F0502020204030204" pitchFamily="34" charset="0"/>
              <a:ea typeface="Calibri" panose="020F0502020204030204" pitchFamily="34" charset="0"/>
              <a:cs typeface="Calibri" panose="020F0502020204030204" pitchFamily="34" charset="0"/>
            </a:rPr>
            <a:t>Founding</a:t>
          </a:r>
          <a:r>
            <a:rPr lang="en-CA" sz="1500" kern="1200" dirty="0">
              <a:latin typeface="Calibri" panose="020F0502020204030204" pitchFamily="34" charset="0"/>
              <a:ea typeface="Calibri" panose="020F0502020204030204" pitchFamily="34" charset="0"/>
              <a:cs typeface="Calibri" panose="020F0502020204030204" pitchFamily="34" charset="0"/>
            </a:rPr>
            <a:t>:</a:t>
          </a:r>
        </a:p>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 Founded in 2003 by a group of engineers including Martin Eberhard and Marc Tarpenning.</a:t>
          </a:r>
        </a:p>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 Elon Musk, a major contributor of initial funding, joined as chairman of the board.</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0" y="0"/>
        <a:ext cx="10058399" cy="940222"/>
      </dsp:txXfrm>
    </dsp:sp>
    <dsp:sp modelId="{47886DD4-239A-4F41-A9C9-31423932105B}">
      <dsp:nvSpPr>
        <dsp:cNvPr id="0" name=""/>
        <dsp:cNvSpPr/>
      </dsp:nvSpPr>
      <dsp:spPr>
        <a:xfrm>
          <a:off x="0" y="94022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58C49A-165F-4B81-BBAB-8AF76CCC01E2}">
      <dsp:nvSpPr>
        <dsp:cNvPr id="0" name=""/>
        <dsp:cNvSpPr/>
      </dsp:nvSpPr>
      <dsp:spPr>
        <a:xfrm>
          <a:off x="0" y="940222"/>
          <a:ext cx="10058399" cy="94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CA" sz="1500" b="1" kern="1200">
              <a:latin typeface="Calibri" panose="020F0502020204030204" pitchFamily="34" charset="0"/>
              <a:ea typeface="Calibri" panose="020F0502020204030204" pitchFamily="34" charset="0"/>
              <a:cs typeface="Calibri" panose="020F0502020204030204" pitchFamily="34" charset="0"/>
            </a:rPr>
            <a:t>Early Developments</a:t>
          </a:r>
          <a:r>
            <a:rPr lang="en-CA" sz="1500" kern="1200">
              <a:latin typeface="Calibri" panose="020F0502020204030204" pitchFamily="34" charset="0"/>
              <a:ea typeface="Calibri" panose="020F0502020204030204" pitchFamily="34" charset="0"/>
              <a:cs typeface="Calibri" panose="020F0502020204030204" pitchFamily="34" charset="0"/>
            </a:rPr>
            <a:t>: </a:t>
          </a:r>
        </a:p>
        <a:p>
          <a:pPr marL="0" lvl="0" indent="0" algn="l" defTabSz="666750">
            <a:lnSpc>
              <a:spcPct val="90000"/>
            </a:lnSpc>
            <a:spcBef>
              <a:spcPct val="0"/>
            </a:spcBef>
            <a:spcAft>
              <a:spcPct val="35000"/>
            </a:spcAft>
            <a:buNone/>
          </a:pPr>
          <a:r>
            <a:rPr lang="en-CA" sz="1500" kern="1200">
              <a:latin typeface="Calibri" panose="020F0502020204030204" pitchFamily="34" charset="0"/>
              <a:ea typeface="Calibri" panose="020F0502020204030204" pitchFamily="34" charset="0"/>
              <a:cs typeface="Calibri" panose="020F0502020204030204" pitchFamily="34" charset="0"/>
            </a:rPr>
            <a:t>Tesla's first vehicle, the Roadster, debuted in 2008, showcasing the potential for high-performance electric vehicles.</a:t>
          </a:r>
          <a:endParaRPr lang="en-US" sz="1500" kern="1200">
            <a:latin typeface="Calibri" panose="020F0502020204030204" pitchFamily="34" charset="0"/>
            <a:ea typeface="Calibri" panose="020F0502020204030204" pitchFamily="34" charset="0"/>
            <a:cs typeface="Calibri" panose="020F0502020204030204" pitchFamily="34" charset="0"/>
          </a:endParaRPr>
        </a:p>
      </dsp:txBody>
      <dsp:txXfrm>
        <a:off x="0" y="940222"/>
        <a:ext cx="10058399" cy="940222"/>
      </dsp:txXfrm>
    </dsp:sp>
    <dsp:sp modelId="{C440B5B0-E34C-44A0-84C0-988F5DCABFF2}">
      <dsp:nvSpPr>
        <dsp:cNvPr id="0" name=""/>
        <dsp:cNvSpPr/>
      </dsp:nvSpPr>
      <dsp:spPr>
        <a:xfrm>
          <a:off x="0" y="1880445"/>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611CFF-19DB-42BC-B9F9-7A96CFC1F0FF}">
      <dsp:nvSpPr>
        <dsp:cNvPr id="0" name=""/>
        <dsp:cNvSpPr/>
      </dsp:nvSpPr>
      <dsp:spPr>
        <a:xfrm>
          <a:off x="0" y="1880445"/>
          <a:ext cx="10058399" cy="94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CA" sz="1500" b="1" kern="1200">
              <a:latin typeface="Calibri" panose="020F0502020204030204" pitchFamily="34" charset="0"/>
              <a:ea typeface="Calibri" panose="020F0502020204030204" pitchFamily="34" charset="0"/>
              <a:cs typeface="Calibri" panose="020F0502020204030204" pitchFamily="34" charset="0"/>
            </a:rPr>
            <a:t>Expansion</a:t>
          </a:r>
          <a:r>
            <a:rPr lang="en-CA" sz="1500" kern="1200">
              <a:latin typeface="Calibri" panose="020F0502020204030204" pitchFamily="34" charset="0"/>
              <a:ea typeface="Calibri" panose="020F0502020204030204" pitchFamily="34" charset="0"/>
              <a:cs typeface="Calibri" panose="020F0502020204030204" pitchFamily="34" charset="0"/>
            </a:rPr>
            <a:t>: </a:t>
          </a:r>
        </a:p>
        <a:p>
          <a:pPr marL="0" lvl="0" indent="0" algn="l" defTabSz="666750">
            <a:lnSpc>
              <a:spcPct val="90000"/>
            </a:lnSpc>
            <a:spcBef>
              <a:spcPct val="0"/>
            </a:spcBef>
            <a:spcAft>
              <a:spcPct val="35000"/>
            </a:spcAft>
            <a:buNone/>
          </a:pPr>
          <a:r>
            <a:rPr lang="en-CA" sz="1500" kern="1200">
              <a:latin typeface="Calibri" panose="020F0502020204030204" pitchFamily="34" charset="0"/>
              <a:ea typeface="Calibri" panose="020F0502020204030204" pitchFamily="34" charset="0"/>
              <a:cs typeface="Calibri" panose="020F0502020204030204" pitchFamily="34" charset="0"/>
            </a:rPr>
            <a:t>The company expanded its lineup with the Model S, Model X, Model 3, and Model Y, gaining widespread attention and market share.</a:t>
          </a:r>
          <a:endParaRPr lang="en-US" sz="1500" kern="1200">
            <a:latin typeface="Calibri" panose="020F0502020204030204" pitchFamily="34" charset="0"/>
            <a:ea typeface="Calibri" panose="020F0502020204030204" pitchFamily="34" charset="0"/>
            <a:cs typeface="Calibri" panose="020F0502020204030204" pitchFamily="34" charset="0"/>
          </a:endParaRPr>
        </a:p>
      </dsp:txBody>
      <dsp:txXfrm>
        <a:off x="0" y="1880445"/>
        <a:ext cx="10058399" cy="940222"/>
      </dsp:txXfrm>
    </dsp:sp>
    <dsp:sp modelId="{3CF2E5E1-AA43-423B-929A-D90EA9DA5DFE}">
      <dsp:nvSpPr>
        <dsp:cNvPr id="0" name=""/>
        <dsp:cNvSpPr/>
      </dsp:nvSpPr>
      <dsp:spPr>
        <a:xfrm>
          <a:off x="0" y="282066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CCE92F-EE8E-4DAA-BE44-C058DB3BE0ED}">
      <dsp:nvSpPr>
        <dsp:cNvPr id="0" name=""/>
        <dsp:cNvSpPr/>
      </dsp:nvSpPr>
      <dsp:spPr>
        <a:xfrm>
          <a:off x="0" y="2820668"/>
          <a:ext cx="10058399" cy="94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CA" sz="1500" b="1" kern="1200">
              <a:latin typeface="Calibri" panose="020F0502020204030204" pitchFamily="34" charset="0"/>
              <a:ea typeface="Calibri" panose="020F0502020204030204" pitchFamily="34" charset="0"/>
              <a:cs typeface="Calibri" panose="020F0502020204030204" pitchFamily="34" charset="0"/>
            </a:rPr>
            <a:t>Innovation</a:t>
          </a:r>
          <a:r>
            <a:rPr lang="en-CA" sz="1500" kern="1200">
              <a:latin typeface="Calibri" panose="020F0502020204030204" pitchFamily="34" charset="0"/>
              <a:ea typeface="Calibri" panose="020F0502020204030204" pitchFamily="34" charset="0"/>
              <a:cs typeface="Calibri" panose="020F0502020204030204" pitchFamily="34" charset="0"/>
            </a:rPr>
            <a:t>: </a:t>
          </a:r>
        </a:p>
        <a:p>
          <a:pPr marL="0" lvl="0" indent="0" algn="l" defTabSz="666750">
            <a:lnSpc>
              <a:spcPct val="90000"/>
            </a:lnSpc>
            <a:spcBef>
              <a:spcPct val="0"/>
            </a:spcBef>
            <a:spcAft>
              <a:spcPct val="35000"/>
            </a:spcAft>
            <a:buNone/>
          </a:pPr>
          <a:r>
            <a:rPr lang="en-CA" sz="1500" kern="1200">
              <a:latin typeface="Calibri" panose="020F0502020204030204" pitchFamily="34" charset="0"/>
              <a:ea typeface="Calibri" panose="020F0502020204030204" pitchFamily="34" charset="0"/>
              <a:cs typeface="Calibri" panose="020F0502020204030204" pitchFamily="34" charset="0"/>
            </a:rPr>
            <a:t>Tesla has been at the forefront of automotive technology, developing advanced battery technology, software, and self-driving capabilities.</a:t>
          </a:r>
          <a:endParaRPr lang="en-US" sz="1500" kern="1200">
            <a:latin typeface="Calibri" panose="020F0502020204030204" pitchFamily="34" charset="0"/>
            <a:ea typeface="Calibri" panose="020F0502020204030204" pitchFamily="34" charset="0"/>
            <a:cs typeface="Calibri" panose="020F0502020204030204" pitchFamily="34" charset="0"/>
          </a:endParaRPr>
        </a:p>
      </dsp:txBody>
      <dsp:txXfrm>
        <a:off x="0" y="2820668"/>
        <a:ext cx="10058399" cy="940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56DFB-FB9C-4759-AA36-111965BABB3A}">
      <dsp:nvSpPr>
        <dsp:cNvPr id="0" name=""/>
        <dsp:cNvSpPr/>
      </dsp:nvSpPr>
      <dsp:spPr>
        <a:xfrm>
          <a:off x="0" y="0"/>
          <a:ext cx="7972909" cy="157823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CA" sz="2000" b="1" u="sng" kern="1200" dirty="0">
              <a:latin typeface="Calibri" panose="020F0502020204030204" pitchFamily="34" charset="0"/>
              <a:ea typeface="Calibri" panose="020F0502020204030204" pitchFamily="34" charset="0"/>
              <a:cs typeface="Calibri" panose="020F0502020204030204" pitchFamily="34" charset="0"/>
            </a:rPr>
            <a:t>Products</a:t>
          </a:r>
          <a:r>
            <a:rPr lang="en-CA" sz="2000" kern="1200" dirty="0">
              <a:latin typeface="Calibri" panose="020F0502020204030204" pitchFamily="34" charset="0"/>
              <a:ea typeface="Calibri" panose="020F0502020204030204" pitchFamily="34" charset="0"/>
              <a:cs typeface="Calibri" panose="020F0502020204030204" pitchFamily="34" charset="0"/>
            </a:rPr>
            <a:t>:</a:t>
          </a:r>
          <a:r>
            <a:rPr lang="en-CA" sz="1800" kern="1200" dirty="0">
              <a:latin typeface="Calibri" panose="020F0502020204030204" pitchFamily="34" charset="0"/>
              <a:ea typeface="Calibri" panose="020F0502020204030204" pitchFamily="34" charset="0"/>
              <a:cs typeface="Calibri" panose="020F0502020204030204" pitchFamily="34" charset="0"/>
            </a:rPr>
            <a:t> Tesla's current product lineup includes electric vehicles like the Model S, Model 3, Model X, Model Y, and the upcoming Cybertruck and Roadster. They also manufacture solar products and energy storage solutions like the Powerwall, Powerpack, and Solar Roof.</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46225" y="46225"/>
        <a:ext cx="6341678" cy="1485787"/>
      </dsp:txXfrm>
    </dsp:sp>
    <dsp:sp modelId="{2B475D88-D505-4F28-BC21-38D2BD1C7BB3}">
      <dsp:nvSpPr>
        <dsp:cNvPr id="0" name=""/>
        <dsp:cNvSpPr/>
      </dsp:nvSpPr>
      <dsp:spPr>
        <a:xfrm>
          <a:off x="1406984" y="1928956"/>
          <a:ext cx="7972909" cy="157823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CA" sz="2000" b="1" u="sng" kern="1200" dirty="0">
              <a:latin typeface="Calibri" panose="020F0502020204030204" pitchFamily="34" charset="0"/>
              <a:ea typeface="Calibri" panose="020F0502020204030204" pitchFamily="34" charset="0"/>
              <a:cs typeface="Calibri" panose="020F0502020204030204" pitchFamily="34" charset="0"/>
            </a:rPr>
            <a:t>Services:</a:t>
          </a:r>
          <a:r>
            <a:rPr lang="en-CA" sz="2000" b="1" u="none" kern="1200" dirty="0">
              <a:latin typeface="Calibri" panose="020F0502020204030204" pitchFamily="34" charset="0"/>
              <a:ea typeface="Calibri" panose="020F0502020204030204" pitchFamily="34" charset="0"/>
              <a:cs typeface="Calibri" panose="020F0502020204030204" pitchFamily="34" charset="0"/>
            </a:rPr>
            <a:t> Tesla</a:t>
          </a:r>
          <a:r>
            <a:rPr lang="en-CA" sz="1800" u="none" kern="1200" dirty="0">
              <a:latin typeface="Calibri" panose="020F0502020204030204" pitchFamily="34" charset="0"/>
              <a:ea typeface="Calibri" panose="020F0502020204030204" pitchFamily="34" charset="0"/>
              <a:cs typeface="Calibri" panose="020F0502020204030204" pitchFamily="34" charset="0"/>
            </a:rPr>
            <a:t> </a:t>
          </a:r>
          <a:r>
            <a:rPr lang="en-CA" sz="1800" kern="1200" dirty="0">
              <a:latin typeface="Calibri" panose="020F0502020204030204" pitchFamily="34" charset="0"/>
              <a:ea typeface="Calibri" panose="020F0502020204030204" pitchFamily="34" charset="0"/>
              <a:cs typeface="Calibri" panose="020F0502020204030204" pitchFamily="34" charset="0"/>
            </a:rPr>
            <a:t>provides charging solutions through its Supercharger network, software updates, and autonomous driving features.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453209" y="1975181"/>
        <a:ext cx="5447621" cy="1485787"/>
      </dsp:txXfrm>
    </dsp:sp>
    <dsp:sp modelId="{BF108269-356E-48D4-A46C-50C87FE2CB60}">
      <dsp:nvSpPr>
        <dsp:cNvPr id="0" name=""/>
        <dsp:cNvSpPr/>
      </dsp:nvSpPr>
      <dsp:spPr>
        <a:xfrm>
          <a:off x="6947055" y="1240669"/>
          <a:ext cx="1025854" cy="1025854"/>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177872" y="1240669"/>
        <a:ext cx="564220" cy="7719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17A2-EF1E-46D4-AA45-83BE75BBCAF7}">
      <dsp:nvSpPr>
        <dsp:cNvPr id="0" name=""/>
        <dsp:cNvSpPr/>
      </dsp:nvSpPr>
      <dsp:spPr>
        <a:xfrm>
          <a:off x="0" y="611144"/>
          <a:ext cx="10058399" cy="11282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77FD8-1B23-4D2C-BF41-1680BB63B550}">
      <dsp:nvSpPr>
        <dsp:cNvPr id="0" name=""/>
        <dsp:cNvSpPr/>
      </dsp:nvSpPr>
      <dsp:spPr>
        <a:xfrm>
          <a:off x="341300" y="865004"/>
          <a:ext cx="620547" cy="620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879507-207C-4CC5-8830-F331D6AC36D3}">
      <dsp:nvSpPr>
        <dsp:cNvPr id="0" name=""/>
        <dsp:cNvSpPr/>
      </dsp:nvSpPr>
      <dsp:spPr>
        <a:xfrm>
          <a:off x="1303148" y="611144"/>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844550">
            <a:lnSpc>
              <a:spcPct val="90000"/>
            </a:lnSpc>
            <a:spcBef>
              <a:spcPct val="0"/>
            </a:spcBef>
            <a:spcAft>
              <a:spcPct val="35000"/>
            </a:spcAft>
            <a:buNone/>
          </a:pPr>
          <a:r>
            <a:rPr lang="en-CA" sz="1900" b="1" kern="1200" dirty="0">
              <a:latin typeface="Calibri" panose="020F0502020204030204" pitchFamily="34" charset="0"/>
              <a:ea typeface="Calibri" panose="020F0502020204030204" pitchFamily="34" charset="0"/>
              <a:cs typeface="Calibri" panose="020F0502020204030204" pitchFamily="34" charset="0"/>
            </a:rPr>
            <a:t>Growth Strategy</a:t>
          </a:r>
          <a:r>
            <a:rPr lang="en-CA" sz="1900" kern="1200" dirty="0">
              <a:latin typeface="Calibri" panose="020F0502020204030204" pitchFamily="34" charset="0"/>
              <a:ea typeface="Calibri" panose="020F0502020204030204" pitchFamily="34" charset="0"/>
              <a:cs typeface="Calibri" panose="020F0502020204030204" pitchFamily="34" charset="0"/>
            </a:rPr>
            <a:t>: </a:t>
          </a:r>
          <a:r>
            <a:rPr lang="en-CA" sz="1800" kern="1200" dirty="0">
              <a:latin typeface="Calibri" panose="020F0502020204030204" pitchFamily="34" charset="0"/>
              <a:ea typeface="Calibri" panose="020F0502020204030204" pitchFamily="34" charset="0"/>
              <a:cs typeface="Calibri" panose="020F0502020204030204" pitchFamily="34" charset="0"/>
            </a:rPr>
            <a:t>Tesla's growth has been largely organic, focusing on scaling up production, entering new markets, and developing new products. They have also acquired several companies to enhance their technology and production capabilities.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303148" y="611144"/>
        <a:ext cx="8755251" cy="1128267"/>
      </dsp:txXfrm>
    </dsp:sp>
    <dsp:sp modelId="{0D114B19-4A3B-4DDD-8A1C-55CEFDB4C3FE}">
      <dsp:nvSpPr>
        <dsp:cNvPr id="0" name=""/>
        <dsp:cNvSpPr/>
      </dsp:nvSpPr>
      <dsp:spPr>
        <a:xfrm>
          <a:off x="0" y="2021478"/>
          <a:ext cx="10058399" cy="11282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63849-1A5C-4424-913F-5975C195D4DA}">
      <dsp:nvSpPr>
        <dsp:cNvPr id="0" name=""/>
        <dsp:cNvSpPr/>
      </dsp:nvSpPr>
      <dsp:spPr>
        <a:xfrm>
          <a:off x="341300" y="2275339"/>
          <a:ext cx="620547" cy="620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3FD46B-4CED-458D-82D1-BFFBFE6C3853}">
      <dsp:nvSpPr>
        <dsp:cNvPr id="0" name=""/>
        <dsp:cNvSpPr/>
      </dsp:nvSpPr>
      <dsp:spPr>
        <a:xfrm>
          <a:off x="1303148" y="2021478"/>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800100">
            <a:lnSpc>
              <a:spcPct val="90000"/>
            </a:lnSpc>
            <a:spcBef>
              <a:spcPct val="0"/>
            </a:spcBef>
            <a:spcAft>
              <a:spcPct val="35000"/>
            </a:spcAft>
            <a:buNone/>
          </a:pPr>
          <a:r>
            <a:rPr lang="en-CA" sz="1800" b="1" kern="1200" dirty="0">
              <a:latin typeface="Calibri" panose="020F0502020204030204" pitchFamily="34" charset="0"/>
              <a:ea typeface="Calibri" panose="020F0502020204030204" pitchFamily="34" charset="0"/>
              <a:cs typeface="Calibri" panose="020F0502020204030204" pitchFamily="34" charset="0"/>
            </a:rPr>
            <a:t>Market Influence</a:t>
          </a:r>
          <a:r>
            <a:rPr lang="en-CA" sz="1800" kern="1200" dirty="0">
              <a:latin typeface="Calibri" panose="020F0502020204030204" pitchFamily="34" charset="0"/>
              <a:ea typeface="Calibri" panose="020F0502020204030204" pitchFamily="34" charset="0"/>
              <a:cs typeface="Calibri" panose="020F0502020204030204" pitchFamily="34" charset="0"/>
            </a:rPr>
            <a:t>: As a market leader in EVs, Tesla's strategies and performance significantly influence the overall market dynamics in the EV industry.</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303148" y="2021478"/>
        <a:ext cx="8755251" cy="11282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131AB-B804-49DB-9024-3F9795D3D01C}">
      <dsp:nvSpPr>
        <dsp:cNvPr id="0" name=""/>
        <dsp:cNvSpPr/>
      </dsp:nvSpPr>
      <dsp:spPr>
        <a:xfrm>
          <a:off x="0" y="122847"/>
          <a:ext cx="5862574" cy="595877"/>
        </a:xfrm>
        <a:prstGeom prst="roundRect">
          <a:avLst/>
        </a:prstGeom>
        <a:solidFill>
          <a:schemeClr val="tx2">
            <a:lumMod val="50000"/>
            <a:lumOff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b="1" i="0" kern="1200" dirty="0">
              <a:latin typeface="Calibri" panose="020F0502020204030204" pitchFamily="34" charset="0"/>
              <a:ea typeface="Calibri" panose="020F0502020204030204" pitchFamily="34" charset="0"/>
              <a:cs typeface="Calibri" panose="020F0502020204030204" pitchFamily="34" charset="0"/>
            </a:rPr>
            <a:t>One-year stock price trend graph for TSLA shows significant fluctuation</a:t>
          </a:r>
          <a:r>
            <a:rPr lang="en-US" sz="1500" b="0" i="0" kern="1200" dirty="0"/>
            <a:t>.</a:t>
          </a:r>
          <a:endParaRPr lang="en-US" sz="1500" kern="1200" dirty="0"/>
        </a:p>
      </dsp:txBody>
      <dsp:txXfrm>
        <a:off x="29088" y="151935"/>
        <a:ext cx="5804398" cy="537701"/>
      </dsp:txXfrm>
    </dsp:sp>
    <dsp:sp modelId="{C43160E8-904C-488F-90CA-F914C9146BC3}">
      <dsp:nvSpPr>
        <dsp:cNvPr id="0" name=""/>
        <dsp:cNvSpPr/>
      </dsp:nvSpPr>
      <dsp:spPr>
        <a:xfrm>
          <a:off x="0" y="761924"/>
          <a:ext cx="5862574" cy="595877"/>
        </a:xfrm>
        <a:prstGeom prst="roundRect">
          <a:avLst/>
        </a:prstGeom>
        <a:solidFill>
          <a:schemeClr val="tx2">
            <a:lumMod val="50000"/>
            <a:lumOff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Calibri" panose="020F0502020204030204" pitchFamily="34" charset="0"/>
              <a:ea typeface="Calibri" panose="020F0502020204030204" pitchFamily="34" charset="0"/>
              <a:cs typeface="Calibri" panose="020F0502020204030204" pitchFamily="34" charset="0"/>
            </a:rPr>
            <a:t>Initially, a steady increase indicates bullish market sentiment</a:t>
          </a:r>
          <a:r>
            <a:rPr lang="en-US" sz="1500" b="1" i="0" kern="1200" dirty="0"/>
            <a:t>.</a:t>
          </a:r>
          <a:endParaRPr lang="en-US" sz="1500" b="1" kern="1200" dirty="0"/>
        </a:p>
      </dsp:txBody>
      <dsp:txXfrm>
        <a:off x="29088" y="791012"/>
        <a:ext cx="5804398" cy="537701"/>
      </dsp:txXfrm>
    </dsp:sp>
    <dsp:sp modelId="{9266C563-5696-44EB-BC98-C64DA0F738CE}">
      <dsp:nvSpPr>
        <dsp:cNvPr id="0" name=""/>
        <dsp:cNvSpPr/>
      </dsp:nvSpPr>
      <dsp:spPr>
        <a:xfrm>
          <a:off x="0" y="1401002"/>
          <a:ext cx="5862574" cy="595877"/>
        </a:xfrm>
        <a:prstGeom prst="roundRect">
          <a:avLst/>
        </a:prstGeom>
        <a:solidFill>
          <a:schemeClr val="tx2">
            <a:lumMod val="50000"/>
            <a:lumOff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Calibri" panose="020F0502020204030204" pitchFamily="34" charset="0"/>
              <a:ea typeface="Calibri" panose="020F0502020204030204" pitchFamily="34" charset="0"/>
              <a:cs typeface="Calibri" panose="020F0502020204030204" pitchFamily="34" charset="0"/>
            </a:rPr>
            <a:t>Subsequent volatility characterized by peaks and troughs suggests market indecision or reaction to external factors</a:t>
          </a:r>
          <a:r>
            <a:rPr lang="en-US" sz="1500" b="1" i="0" kern="1200" dirty="0"/>
            <a:t>.</a:t>
          </a:r>
          <a:endParaRPr lang="en-US" sz="1500" b="1" kern="1200" dirty="0"/>
        </a:p>
      </dsp:txBody>
      <dsp:txXfrm>
        <a:off x="29088" y="1430090"/>
        <a:ext cx="5804398" cy="537701"/>
      </dsp:txXfrm>
    </dsp:sp>
    <dsp:sp modelId="{E76BAAB6-59F7-4758-89CB-F3F608EF6CDF}">
      <dsp:nvSpPr>
        <dsp:cNvPr id="0" name=""/>
        <dsp:cNvSpPr/>
      </dsp:nvSpPr>
      <dsp:spPr>
        <a:xfrm>
          <a:off x="0" y="2040079"/>
          <a:ext cx="5862574" cy="595877"/>
        </a:xfrm>
        <a:prstGeom prst="roundRect">
          <a:avLst/>
        </a:prstGeom>
        <a:solidFill>
          <a:schemeClr val="tx2">
            <a:lumMod val="50000"/>
            <a:lumOff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Calibri" panose="020F0502020204030204" pitchFamily="34" charset="0"/>
              <a:ea typeface="Calibri" panose="020F0502020204030204" pitchFamily="34" charset="0"/>
              <a:cs typeface="Calibri" panose="020F0502020204030204" pitchFamily="34" charset="0"/>
            </a:rPr>
            <a:t>Decline in later part indicates bearish phase driven by selling pressure</a:t>
          </a:r>
          <a:r>
            <a:rPr lang="en-US" sz="1500" b="1" i="0" kern="1200" dirty="0"/>
            <a:t>.</a:t>
          </a:r>
          <a:endParaRPr lang="en-US" sz="1500" b="1" kern="1200" dirty="0"/>
        </a:p>
      </dsp:txBody>
      <dsp:txXfrm>
        <a:off x="29088" y="2069167"/>
        <a:ext cx="5804398" cy="537701"/>
      </dsp:txXfrm>
    </dsp:sp>
    <dsp:sp modelId="{30D4A982-9978-4944-9B56-854E90804718}">
      <dsp:nvSpPr>
        <dsp:cNvPr id="0" name=""/>
        <dsp:cNvSpPr/>
      </dsp:nvSpPr>
      <dsp:spPr>
        <a:xfrm>
          <a:off x="0" y="2679156"/>
          <a:ext cx="5862574" cy="595877"/>
        </a:xfrm>
        <a:prstGeom prst="roundRect">
          <a:avLst/>
        </a:prstGeom>
        <a:solidFill>
          <a:schemeClr val="tx2">
            <a:lumMod val="50000"/>
            <a:lumOff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Calibri" panose="020F0502020204030204" pitchFamily="34" charset="0"/>
              <a:ea typeface="Calibri" panose="020F0502020204030204" pitchFamily="34" charset="0"/>
              <a:cs typeface="Calibri" panose="020F0502020204030204" pitchFamily="34" charset="0"/>
            </a:rPr>
            <a:t>Understanding stock price in relation to historical highs and lows can provide buy or sell signals.</a:t>
          </a:r>
          <a:endParaRPr lang="en-US" sz="1500" b="1" kern="1200" dirty="0">
            <a:latin typeface="Calibri" panose="020F0502020204030204" pitchFamily="34" charset="0"/>
            <a:ea typeface="Calibri" panose="020F0502020204030204" pitchFamily="34" charset="0"/>
            <a:cs typeface="Calibri" panose="020F0502020204030204" pitchFamily="34" charset="0"/>
          </a:endParaRPr>
        </a:p>
      </dsp:txBody>
      <dsp:txXfrm>
        <a:off x="29088" y="2708244"/>
        <a:ext cx="5804398" cy="537701"/>
      </dsp:txXfrm>
    </dsp:sp>
    <dsp:sp modelId="{F384C877-A262-4EA8-B46B-BDE41152B08B}">
      <dsp:nvSpPr>
        <dsp:cNvPr id="0" name=""/>
        <dsp:cNvSpPr/>
      </dsp:nvSpPr>
      <dsp:spPr>
        <a:xfrm>
          <a:off x="0" y="3345886"/>
          <a:ext cx="5862574" cy="595877"/>
        </a:xfrm>
        <a:prstGeom prst="roundRect">
          <a:avLst/>
        </a:prstGeom>
        <a:solidFill>
          <a:schemeClr val="tx2">
            <a:lumMod val="50000"/>
            <a:lumOff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Calibri" panose="020F0502020204030204" pitchFamily="34" charset="0"/>
              <a:ea typeface="Calibri" panose="020F0502020204030204" pitchFamily="34" charset="0"/>
              <a:cs typeface="Calibri" panose="020F0502020204030204" pitchFamily="34" charset="0"/>
            </a:rPr>
            <a:t>Overall trajectory reflects significant fluctuations influenced by market forces and company-specific news.</a:t>
          </a:r>
          <a:endParaRPr lang="en-US" sz="1500" b="1" kern="1200" dirty="0">
            <a:latin typeface="Calibri" panose="020F0502020204030204" pitchFamily="34" charset="0"/>
            <a:ea typeface="Calibri" panose="020F0502020204030204" pitchFamily="34" charset="0"/>
            <a:cs typeface="Calibri" panose="020F0502020204030204" pitchFamily="34" charset="0"/>
          </a:endParaRPr>
        </a:p>
      </dsp:txBody>
      <dsp:txXfrm>
        <a:off x="29088" y="3374974"/>
        <a:ext cx="5804398" cy="5377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33DC8-FE07-4FF8-90E3-F95B98FA42C4}">
      <dsp:nvSpPr>
        <dsp:cNvPr id="0" name=""/>
        <dsp:cNvSpPr/>
      </dsp:nvSpPr>
      <dsp:spPr>
        <a:xfrm>
          <a:off x="0" y="3141"/>
          <a:ext cx="5274023" cy="669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44846-ED9B-4C85-AE6A-303F98C8ABCB}">
      <dsp:nvSpPr>
        <dsp:cNvPr id="0" name=""/>
        <dsp:cNvSpPr/>
      </dsp:nvSpPr>
      <dsp:spPr>
        <a:xfrm>
          <a:off x="202428" y="153708"/>
          <a:ext cx="368051" cy="3680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246ECD-F78E-42B1-B49B-4E269E153F0B}">
      <dsp:nvSpPr>
        <dsp:cNvPr id="0" name=""/>
        <dsp:cNvSpPr/>
      </dsp:nvSpPr>
      <dsp:spPr>
        <a:xfrm>
          <a:off x="772908" y="3141"/>
          <a:ext cx="4501114" cy="66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22" tIns="70822" rIns="70822" bIns="7082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Analysis of TSLA's stock daily returns reveals insights into day-to-day fluctuations.</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772908" y="3141"/>
        <a:ext cx="4501114" cy="669184"/>
      </dsp:txXfrm>
    </dsp:sp>
    <dsp:sp modelId="{B78B84B3-71E8-4C5D-B529-F9A9FC1A6D72}">
      <dsp:nvSpPr>
        <dsp:cNvPr id="0" name=""/>
        <dsp:cNvSpPr/>
      </dsp:nvSpPr>
      <dsp:spPr>
        <a:xfrm>
          <a:off x="0" y="839622"/>
          <a:ext cx="5274023" cy="669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5A614-5842-426F-8462-C28237B6E17F}">
      <dsp:nvSpPr>
        <dsp:cNvPr id="0" name=""/>
        <dsp:cNvSpPr/>
      </dsp:nvSpPr>
      <dsp:spPr>
        <a:xfrm>
          <a:off x="202428" y="990189"/>
          <a:ext cx="368051" cy="3680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631303-B483-4091-87DA-C8E2DA6462DA}">
      <dsp:nvSpPr>
        <dsp:cNvPr id="0" name=""/>
        <dsp:cNvSpPr/>
      </dsp:nvSpPr>
      <dsp:spPr>
        <a:xfrm>
          <a:off x="772908" y="839622"/>
          <a:ext cx="4501114" cy="66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22" tIns="70822" rIns="70822" bIns="7082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Histogram of daily returns provides a tool for understanding the distribution of stock price changes</a:t>
          </a:r>
          <a:r>
            <a:rPr lang="en-US" sz="1500" b="0" i="0" kern="1200" dirty="0"/>
            <a:t>.</a:t>
          </a:r>
          <a:endParaRPr lang="en-US" sz="1500" kern="1200" dirty="0"/>
        </a:p>
      </dsp:txBody>
      <dsp:txXfrm>
        <a:off x="772908" y="839622"/>
        <a:ext cx="4501114" cy="669184"/>
      </dsp:txXfrm>
    </dsp:sp>
    <dsp:sp modelId="{12E65801-BBFE-4506-A57B-E6B53317CD1A}">
      <dsp:nvSpPr>
        <dsp:cNvPr id="0" name=""/>
        <dsp:cNvSpPr/>
      </dsp:nvSpPr>
      <dsp:spPr>
        <a:xfrm>
          <a:off x="0" y="1676104"/>
          <a:ext cx="5274023" cy="669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3B421-4B8A-4BBF-B83A-4C50027CA277}">
      <dsp:nvSpPr>
        <dsp:cNvPr id="0" name=""/>
        <dsp:cNvSpPr/>
      </dsp:nvSpPr>
      <dsp:spPr>
        <a:xfrm>
          <a:off x="202428" y="1826670"/>
          <a:ext cx="368051" cy="3680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0DA42C-5871-4B8B-9CBE-2B4816167DCB}">
      <dsp:nvSpPr>
        <dsp:cNvPr id="0" name=""/>
        <dsp:cNvSpPr/>
      </dsp:nvSpPr>
      <dsp:spPr>
        <a:xfrm>
          <a:off x="772908" y="1676104"/>
          <a:ext cx="4501114" cy="66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22" tIns="70822" rIns="70822" bIns="7082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Bell-shaped curve suggests a normal distribution of returns, centered around the mean.</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772908" y="1676104"/>
        <a:ext cx="4501114" cy="669184"/>
      </dsp:txXfrm>
    </dsp:sp>
    <dsp:sp modelId="{9D60C3B9-97EA-4714-96D8-A541DFCDEBAB}">
      <dsp:nvSpPr>
        <dsp:cNvPr id="0" name=""/>
        <dsp:cNvSpPr/>
      </dsp:nvSpPr>
      <dsp:spPr>
        <a:xfrm>
          <a:off x="0" y="2512585"/>
          <a:ext cx="5274023" cy="669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7FAA7-6917-432B-A7CD-635AEDF2B23A}">
      <dsp:nvSpPr>
        <dsp:cNvPr id="0" name=""/>
        <dsp:cNvSpPr/>
      </dsp:nvSpPr>
      <dsp:spPr>
        <a:xfrm>
          <a:off x="202428" y="2663151"/>
          <a:ext cx="368051" cy="3680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1D1B60-6820-4113-8672-25DF0C582AB0}">
      <dsp:nvSpPr>
        <dsp:cNvPr id="0" name=""/>
        <dsp:cNvSpPr/>
      </dsp:nvSpPr>
      <dsp:spPr>
        <a:xfrm>
          <a:off x="772908" y="2512585"/>
          <a:ext cx="4501114" cy="66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22" tIns="70822" rIns="70822" bIns="7082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Implies that most returns will be near the average, with extreme returns being less common</a:t>
          </a:r>
          <a:r>
            <a:rPr lang="en-US" sz="1500" b="0" i="0" kern="1200" dirty="0"/>
            <a:t>.</a:t>
          </a:r>
          <a:endParaRPr lang="en-US" sz="1500" kern="1200" dirty="0"/>
        </a:p>
      </dsp:txBody>
      <dsp:txXfrm>
        <a:off x="772908" y="2512585"/>
        <a:ext cx="4501114" cy="669184"/>
      </dsp:txXfrm>
    </dsp:sp>
    <dsp:sp modelId="{E621A0D4-A9AF-44B0-A016-F114FC19C694}">
      <dsp:nvSpPr>
        <dsp:cNvPr id="0" name=""/>
        <dsp:cNvSpPr/>
      </dsp:nvSpPr>
      <dsp:spPr>
        <a:xfrm>
          <a:off x="0" y="3349066"/>
          <a:ext cx="5274023" cy="669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9A60B-B872-4224-8B0F-3E669EF97C8B}">
      <dsp:nvSpPr>
        <dsp:cNvPr id="0" name=""/>
        <dsp:cNvSpPr/>
      </dsp:nvSpPr>
      <dsp:spPr>
        <a:xfrm>
          <a:off x="202428" y="3499632"/>
          <a:ext cx="368051" cy="3680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75F481-639B-4D28-AB9C-2B398C6A3182}">
      <dsp:nvSpPr>
        <dsp:cNvPr id="0" name=""/>
        <dsp:cNvSpPr/>
      </dsp:nvSpPr>
      <dsp:spPr>
        <a:xfrm>
          <a:off x="772908" y="3349066"/>
          <a:ext cx="4501114" cy="66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22" tIns="70822" rIns="70822" bIns="7082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Assumption in finance aids in understanding stock price variability and risk</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772908" y="3349066"/>
        <a:ext cx="4501114" cy="6691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43387-CD69-4A43-9696-CAADD7EB2417}">
      <dsp:nvSpPr>
        <dsp:cNvPr id="0" name=""/>
        <dsp:cNvSpPr/>
      </dsp:nvSpPr>
      <dsp:spPr>
        <a:xfrm>
          <a:off x="650964" y="188"/>
          <a:ext cx="917859" cy="91785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90FEE-39FF-424F-9167-379B957A22AC}">
      <dsp:nvSpPr>
        <dsp:cNvPr id="0" name=""/>
        <dsp:cNvSpPr/>
      </dsp:nvSpPr>
      <dsp:spPr>
        <a:xfrm>
          <a:off x="846573" y="195797"/>
          <a:ext cx="526640" cy="526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AE55F-AC23-456F-870B-4E8A399109C9}">
      <dsp:nvSpPr>
        <dsp:cNvPr id="0" name=""/>
        <dsp:cNvSpPr/>
      </dsp:nvSpPr>
      <dsp:spPr>
        <a:xfrm>
          <a:off x="357549" y="1203938"/>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cap="none" baseline="0" dirty="0">
              <a:latin typeface="Calibri" panose="020F0502020204030204" pitchFamily="34" charset="0"/>
              <a:ea typeface="Calibri" panose="020F0502020204030204" pitchFamily="34" charset="0"/>
              <a:cs typeface="Calibri" panose="020F0502020204030204" pitchFamily="34" charset="0"/>
            </a:rPr>
            <a:t>Time series plot of daily returns illustrates volatility over time with no discernible trend</a:t>
          </a:r>
          <a:r>
            <a:rPr lang="en-US" sz="1100" b="0" i="0" kern="1200" baseline="0" dirty="0">
              <a:latin typeface="Calibri" panose="020F0502020204030204" pitchFamily="34" charset="0"/>
              <a:ea typeface="Calibri" panose="020F0502020204030204" pitchFamily="34" charset="0"/>
              <a:cs typeface="Calibri" panose="020F0502020204030204" pitchFamily="34" charset="0"/>
            </a:rPr>
            <a:t>.</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357549" y="1203938"/>
        <a:ext cx="1504687" cy="601875"/>
      </dsp:txXfrm>
    </dsp:sp>
    <dsp:sp modelId="{F568DB3C-8F07-4D8F-8BA6-478370D2C7A6}">
      <dsp:nvSpPr>
        <dsp:cNvPr id="0" name=""/>
        <dsp:cNvSpPr/>
      </dsp:nvSpPr>
      <dsp:spPr>
        <a:xfrm>
          <a:off x="2418971" y="188"/>
          <a:ext cx="917859" cy="91785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2641D-67F8-436B-85E7-71493157F4CF}">
      <dsp:nvSpPr>
        <dsp:cNvPr id="0" name=""/>
        <dsp:cNvSpPr/>
      </dsp:nvSpPr>
      <dsp:spPr>
        <a:xfrm>
          <a:off x="2614581" y="195797"/>
          <a:ext cx="526640" cy="526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49EE97-ACBF-4EE9-B32D-8BFC95CAEA17}">
      <dsp:nvSpPr>
        <dsp:cNvPr id="0" name=""/>
        <dsp:cNvSpPr/>
      </dsp:nvSpPr>
      <dsp:spPr>
        <a:xfrm>
          <a:off x="2125557" y="1203938"/>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cap="none" baseline="0" dirty="0">
              <a:latin typeface="Calibri" panose="020F0502020204030204" pitchFamily="34" charset="0"/>
              <a:ea typeface="Calibri" panose="020F0502020204030204" pitchFamily="34" charset="0"/>
              <a:cs typeface="Calibri" panose="020F0502020204030204" pitchFamily="34" charset="0"/>
            </a:rPr>
            <a:t>Indicates returns follow a "random walk" pattern, suggesting randomness in price movements</a:t>
          </a:r>
          <a:r>
            <a:rPr lang="en-US" sz="1100" b="0" i="0" kern="1200" cap="none" baseline="0" dirty="0"/>
            <a:t>.</a:t>
          </a:r>
          <a:endParaRPr lang="en-US" sz="1100" kern="1200" cap="none" dirty="0"/>
        </a:p>
      </dsp:txBody>
      <dsp:txXfrm>
        <a:off x="2125557" y="1203938"/>
        <a:ext cx="1504687" cy="601875"/>
      </dsp:txXfrm>
    </dsp:sp>
    <dsp:sp modelId="{00A2759A-2DA7-458E-AFCF-7857C9936445}">
      <dsp:nvSpPr>
        <dsp:cNvPr id="0" name=""/>
        <dsp:cNvSpPr/>
      </dsp:nvSpPr>
      <dsp:spPr>
        <a:xfrm>
          <a:off x="4186979" y="188"/>
          <a:ext cx="917859" cy="91785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224EC3-66D8-4233-B8F3-40A7DD500449}">
      <dsp:nvSpPr>
        <dsp:cNvPr id="0" name=""/>
        <dsp:cNvSpPr/>
      </dsp:nvSpPr>
      <dsp:spPr>
        <a:xfrm>
          <a:off x="4382589" y="195797"/>
          <a:ext cx="526640" cy="526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79E322-5F83-4CB4-9AD9-21A99841C38D}">
      <dsp:nvSpPr>
        <dsp:cNvPr id="0" name=""/>
        <dsp:cNvSpPr/>
      </dsp:nvSpPr>
      <dsp:spPr>
        <a:xfrm>
          <a:off x="3893565" y="1203938"/>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cap="none" baseline="0" dirty="0">
              <a:latin typeface="Calibri" panose="020F0502020204030204" pitchFamily="34" charset="0"/>
              <a:ea typeface="Calibri" panose="020F0502020204030204" pitchFamily="34" charset="0"/>
              <a:cs typeface="Calibri" panose="020F0502020204030204" pitchFamily="34" charset="0"/>
            </a:rPr>
            <a:t>Past price movements are not reliable indicators of future price directions.</a:t>
          </a:r>
          <a:endParaRPr lang="en-US" sz="1100" kern="1200" cap="none" dirty="0">
            <a:latin typeface="Calibri" panose="020F0502020204030204" pitchFamily="34" charset="0"/>
            <a:ea typeface="Calibri" panose="020F0502020204030204" pitchFamily="34" charset="0"/>
            <a:cs typeface="Calibri" panose="020F0502020204030204" pitchFamily="34" charset="0"/>
          </a:endParaRPr>
        </a:p>
      </dsp:txBody>
      <dsp:txXfrm>
        <a:off x="3893565" y="1203938"/>
        <a:ext cx="1504687" cy="601875"/>
      </dsp:txXfrm>
    </dsp:sp>
    <dsp:sp modelId="{069B98A5-D231-4853-81AC-3259709BDED8}">
      <dsp:nvSpPr>
        <dsp:cNvPr id="0" name=""/>
        <dsp:cNvSpPr/>
      </dsp:nvSpPr>
      <dsp:spPr>
        <a:xfrm>
          <a:off x="1534967" y="2181985"/>
          <a:ext cx="917859" cy="91785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654E3-FFDC-42FC-918E-BA11FBE618D5}">
      <dsp:nvSpPr>
        <dsp:cNvPr id="0" name=""/>
        <dsp:cNvSpPr/>
      </dsp:nvSpPr>
      <dsp:spPr>
        <a:xfrm>
          <a:off x="1730577" y="2377594"/>
          <a:ext cx="526640" cy="526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5CD261-7FCF-4C00-8530-15EF57445E20}">
      <dsp:nvSpPr>
        <dsp:cNvPr id="0" name=""/>
        <dsp:cNvSpPr/>
      </dsp:nvSpPr>
      <dsp:spPr>
        <a:xfrm>
          <a:off x="1241553" y="3385735"/>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cap="none" baseline="0" dirty="0">
              <a:latin typeface="Calibri" panose="020F0502020204030204" pitchFamily="34" charset="0"/>
              <a:ea typeface="Calibri" panose="020F0502020204030204" pitchFamily="34" charset="0"/>
              <a:cs typeface="Calibri" panose="020F0502020204030204" pitchFamily="34" charset="0"/>
            </a:rPr>
            <a:t>Emphasizes unpredictable nature of stock market and challenges in forecasting future prices</a:t>
          </a:r>
          <a:r>
            <a:rPr lang="en-US" sz="1100" b="0" i="0" kern="1200" baseline="0" dirty="0">
              <a:latin typeface="Calibri" panose="020F0502020204030204" pitchFamily="34" charset="0"/>
              <a:ea typeface="Calibri" panose="020F0502020204030204" pitchFamily="34" charset="0"/>
              <a:cs typeface="Calibri" panose="020F0502020204030204" pitchFamily="34" charset="0"/>
            </a:rPr>
            <a:t>.</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1241553" y="3385735"/>
        <a:ext cx="1504687" cy="601875"/>
      </dsp:txXfrm>
    </dsp:sp>
    <dsp:sp modelId="{9882A38F-7A71-4433-BA64-AD66D4E475BA}">
      <dsp:nvSpPr>
        <dsp:cNvPr id="0" name=""/>
        <dsp:cNvSpPr/>
      </dsp:nvSpPr>
      <dsp:spPr>
        <a:xfrm>
          <a:off x="3302975" y="2181985"/>
          <a:ext cx="917859" cy="91785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D7EE8-EF20-44B9-AF4D-5DD2687A4B0B}">
      <dsp:nvSpPr>
        <dsp:cNvPr id="0" name=""/>
        <dsp:cNvSpPr/>
      </dsp:nvSpPr>
      <dsp:spPr>
        <a:xfrm>
          <a:off x="3498585" y="2377594"/>
          <a:ext cx="526640" cy="5266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7AED82-13AB-41C1-945E-B84AACBC275F}">
      <dsp:nvSpPr>
        <dsp:cNvPr id="0" name=""/>
        <dsp:cNvSpPr/>
      </dsp:nvSpPr>
      <dsp:spPr>
        <a:xfrm>
          <a:off x="3009561" y="3385735"/>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cap="none" baseline="0" dirty="0">
              <a:latin typeface="Calibri" panose="020F0502020204030204" pitchFamily="34" charset="0"/>
              <a:ea typeface="Calibri" panose="020F0502020204030204" pitchFamily="34" charset="0"/>
              <a:cs typeface="Calibri" panose="020F0502020204030204" pitchFamily="34" charset="0"/>
            </a:rPr>
            <a:t>Highlights importance of diversification and risk management strategies in investment</a:t>
          </a:r>
          <a:r>
            <a:rPr lang="en-US" sz="1100" b="0" i="0" kern="1200" cap="none" baseline="0" dirty="0"/>
            <a:t>. </a:t>
          </a:r>
          <a:endParaRPr lang="en-US" sz="1100" kern="1200" cap="none" dirty="0"/>
        </a:p>
      </dsp:txBody>
      <dsp:txXfrm>
        <a:off x="3009561" y="3385735"/>
        <a:ext cx="1504687" cy="601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42172-0747-4EF3-86FA-03988D0028F3}">
      <dsp:nvSpPr>
        <dsp:cNvPr id="0" name=""/>
        <dsp:cNvSpPr/>
      </dsp:nvSpPr>
      <dsp:spPr>
        <a:xfrm>
          <a:off x="-10275" y="941177"/>
          <a:ext cx="6882581" cy="17168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880E3-A212-4BF6-B5A8-892A9AD1DF4F}">
      <dsp:nvSpPr>
        <dsp:cNvPr id="0" name=""/>
        <dsp:cNvSpPr/>
      </dsp:nvSpPr>
      <dsp:spPr>
        <a:xfrm>
          <a:off x="509078" y="1327473"/>
          <a:ext cx="944279" cy="944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6C63FF-8413-4BD4-B45E-956DA9CCB197}">
      <dsp:nvSpPr>
        <dsp:cNvPr id="0" name=""/>
        <dsp:cNvSpPr/>
      </dsp:nvSpPr>
      <dsp:spPr>
        <a:xfrm>
          <a:off x="1948282" y="941177"/>
          <a:ext cx="4944574" cy="171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702" tIns="181702" rIns="181702" bIns="181702"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Tesla's financial analysis demonstrates its dominant presence in the electric vehicle and clean energy industry, with strong operational efficiency and profitability, albeit with some liquidity considerations.</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1948282" y="941177"/>
        <a:ext cx="4944574" cy="1716872"/>
      </dsp:txXfrm>
    </dsp:sp>
    <dsp:sp modelId="{A0EA1775-2A69-4930-99B0-FEAD8C0BB382}">
      <dsp:nvSpPr>
        <dsp:cNvPr id="0" name=""/>
        <dsp:cNvSpPr/>
      </dsp:nvSpPr>
      <dsp:spPr>
        <a:xfrm>
          <a:off x="-10275" y="3087267"/>
          <a:ext cx="6882581" cy="17168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CAEF0-DECD-4BF1-A08B-BA1A55E667D6}">
      <dsp:nvSpPr>
        <dsp:cNvPr id="0" name=""/>
        <dsp:cNvSpPr/>
      </dsp:nvSpPr>
      <dsp:spPr>
        <a:xfrm>
          <a:off x="509078" y="3473563"/>
          <a:ext cx="944279" cy="9442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C058CD-898A-435C-B3F8-98993EB67FFB}">
      <dsp:nvSpPr>
        <dsp:cNvPr id="0" name=""/>
        <dsp:cNvSpPr/>
      </dsp:nvSpPr>
      <dsp:spPr>
        <a:xfrm>
          <a:off x="1972711" y="3087267"/>
          <a:ext cx="4895714" cy="171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702" tIns="181702" rIns="181702" bIns="181702"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Despite fluctuations, Tesla's favorable valuation metrics and promising growth prospects position it as an appealing investment opportunity, provided investors implement careful risk management strategies to navigate the inherent stock price volatility.</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1972711" y="3087267"/>
        <a:ext cx="4895714" cy="17168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58BF5-D769-4379-AE92-FA8795E13129}">
      <dsp:nvSpPr>
        <dsp:cNvPr id="0" name=""/>
        <dsp:cNvSpPr/>
      </dsp:nvSpPr>
      <dsp:spPr>
        <a:xfrm>
          <a:off x="134825" y="264859"/>
          <a:ext cx="1295909" cy="129590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B6693-E7A1-4B61-857D-666F8A0329A5}">
      <dsp:nvSpPr>
        <dsp:cNvPr id="0" name=""/>
        <dsp:cNvSpPr/>
      </dsp:nvSpPr>
      <dsp:spPr>
        <a:xfrm>
          <a:off x="406966" y="537000"/>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83A323-5C1B-49E5-A367-5EF8421C49E8}">
      <dsp:nvSpPr>
        <dsp:cNvPr id="0" name=""/>
        <dsp:cNvSpPr/>
      </dsp:nvSpPr>
      <dsp:spPr>
        <a:xfrm>
          <a:off x="1708430" y="264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Tesla presents a compelling investment opportunity due to its robust financial performance, characterized by strong liquidity, profitability, and efficiency ratios.</a:t>
          </a:r>
        </a:p>
      </dsp:txBody>
      <dsp:txXfrm>
        <a:off x="1708430" y="264859"/>
        <a:ext cx="3054644" cy="1295909"/>
      </dsp:txXfrm>
    </dsp:sp>
    <dsp:sp modelId="{2AD98403-5337-43A5-82BF-1F0BAF9148BF}">
      <dsp:nvSpPr>
        <dsp:cNvPr id="0" name=""/>
        <dsp:cNvSpPr/>
      </dsp:nvSpPr>
      <dsp:spPr>
        <a:xfrm>
          <a:off x="5295324" y="264859"/>
          <a:ext cx="1295909" cy="129590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52D06-ED59-455B-813B-7A3CA965165B}">
      <dsp:nvSpPr>
        <dsp:cNvPr id="0" name=""/>
        <dsp:cNvSpPr/>
      </dsp:nvSpPr>
      <dsp:spPr>
        <a:xfrm>
          <a:off x="5567465" y="53700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322BCF-B14D-45AC-91CC-A35604E3E7BB}">
      <dsp:nvSpPr>
        <dsp:cNvPr id="0" name=""/>
        <dsp:cNvSpPr/>
      </dsp:nvSpPr>
      <dsp:spPr>
        <a:xfrm>
          <a:off x="6868929" y="264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The undervaluation implied by the stock's intrinsic value compared to its market price suggests a potential </a:t>
          </a:r>
          <a:r>
            <a:rPr lang="en-US" sz="1600" b="1" kern="1200" dirty="0">
              <a:latin typeface="Calibri" panose="020F0502020204030204" pitchFamily="34" charset="0"/>
              <a:ea typeface="Calibri" panose="020F0502020204030204" pitchFamily="34" charset="0"/>
              <a:cs typeface="Calibri" panose="020F0502020204030204" pitchFamily="34" charset="0"/>
            </a:rPr>
            <a:t>BUYING</a:t>
          </a:r>
          <a:r>
            <a:rPr lang="en-US" sz="1600" kern="1200" dirty="0">
              <a:latin typeface="Calibri" panose="020F0502020204030204" pitchFamily="34" charset="0"/>
              <a:ea typeface="Calibri" panose="020F0502020204030204" pitchFamily="34" charset="0"/>
              <a:cs typeface="Calibri" panose="020F0502020204030204" pitchFamily="34" charset="0"/>
            </a:rPr>
            <a:t> opportunity for investors.</a:t>
          </a:r>
        </a:p>
      </dsp:txBody>
      <dsp:txXfrm>
        <a:off x="6868929" y="264859"/>
        <a:ext cx="3054644" cy="1295909"/>
      </dsp:txXfrm>
    </dsp:sp>
    <dsp:sp modelId="{AFAD9B54-4786-4F0F-872D-043DC9B0A876}">
      <dsp:nvSpPr>
        <dsp:cNvPr id="0" name=""/>
        <dsp:cNvSpPr/>
      </dsp:nvSpPr>
      <dsp:spPr>
        <a:xfrm>
          <a:off x="134825" y="2200121"/>
          <a:ext cx="1295909" cy="129590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B9CF1-BC79-4360-9411-DEDAE2914998}">
      <dsp:nvSpPr>
        <dsp:cNvPr id="0" name=""/>
        <dsp:cNvSpPr/>
      </dsp:nvSpPr>
      <dsp:spPr>
        <a:xfrm>
          <a:off x="406966" y="2472262"/>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27FE85-0905-41A5-98FE-86FE52B87F94}">
      <dsp:nvSpPr>
        <dsp:cNvPr id="0" name=""/>
        <dsp:cNvSpPr/>
      </dsp:nvSpPr>
      <dsp:spPr>
        <a:xfrm>
          <a:off x="1708430" y="220012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With its track record of innovation and market leadership, Tesla is well-positioned to capitalize on emerging opportunities in the electric vehicle and clean energy sectors.</a:t>
          </a:r>
        </a:p>
      </dsp:txBody>
      <dsp:txXfrm>
        <a:off x="1708430" y="2200121"/>
        <a:ext cx="3054644" cy="1295909"/>
      </dsp:txXfrm>
    </dsp:sp>
    <dsp:sp modelId="{904B8334-ED59-4F92-B4F8-4BB0641A80AD}">
      <dsp:nvSpPr>
        <dsp:cNvPr id="0" name=""/>
        <dsp:cNvSpPr/>
      </dsp:nvSpPr>
      <dsp:spPr>
        <a:xfrm>
          <a:off x="5295324" y="2200121"/>
          <a:ext cx="1295909" cy="129590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93B80-6A75-4A1B-888E-6CBBA84AE969}">
      <dsp:nvSpPr>
        <dsp:cNvPr id="0" name=""/>
        <dsp:cNvSpPr/>
      </dsp:nvSpPr>
      <dsp:spPr>
        <a:xfrm>
          <a:off x="5567465" y="2472262"/>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CBBD5-A4B9-4FA0-BE3F-04E0A5F10A0E}">
      <dsp:nvSpPr>
        <dsp:cNvPr id="0" name=""/>
        <dsp:cNvSpPr/>
      </dsp:nvSpPr>
      <dsp:spPr>
        <a:xfrm>
          <a:off x="6868929" y="220012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The Capital Asset Pricing Model (CAPM) indicates an attractive expected return relative to its risk profile, further reinforcing Tesla's investment appeal.</a:t>
          </a:r>
        </a:p>
      </dsp:txBody>
      <dsp:txXfrm>
        <a:off x="6868929" y="2200121"/>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D4903-DFFA-4C21-B8FA-9EF6070D425B}"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2579F-5097-47BE-8FFC-4E99F201186F}" type="slidenum">
              <a:rPr lang="en-CA" smtClean="0"/>
              <a:t>‹#›</a:t>
            </a:fld>
            <a:endParaRPr lang="en-CA"/>
          </a:p>
        </p:txBody>
      </p:sp>
    </p:spTree>
    <p:extLst>
      <p:ext uri="{BB962C8B-B14F-4D97-AF65-F5344CB8AC3E}">
        <p14:creationId xmlns:p14="http://schemas.microsoft.com/office/powerpoint/2010/main" val="160418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e2e85277c2_0_4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e2e85277c2_0_4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6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442579F-5097-47BE-8FFC-4E99F201186F}" type="slidenum">
              <a:rPr lang="en-CA" smtClean="0"/>
              <a:t>10</a:t>
            </a:fld>
            <a:endParaRPr lang="en-CA"/>
          </a:p>
        </p:txBody>
      </p:sp>
    </p:spTree>
    <p:extLst>
      <p:ext uri="{BB962C8B-B14F-4D97-AF65-F5344CB8AC3E}">
        <p14:creationId xmlns:p14="http://schemas.microsoft.com/office/powerpoint/2010/main" val="169222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a:off x="-2021633" y="-1872733"/>
            <a:ext cx="4091600" cy="40916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p:nvPr/>
        </p:nvSpPr>
        <p:spPr>
          <a:xfrm>
            <a:off x="7935733" y="28299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2770381" y="4768933"/>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37" name="Google Shape;37;p5"/>
          <p:cNvSpPr txBox="1">
            <a:spLocks noGrp="1"/>
          </p:cNvSpPr>
          <p:nvPr>
            <p:ph type="subTitle" idx="2"/>
          </p:nvPr>
        </p:nvSpPr>
        <p:spPr>
          <a:xfrm>
            <a:off x="2770400" y="523600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8" name="Google Shape;38;p5"/>
          <p:cNvSpPr txBox="1">
            <a:spLocks noGrp="1"/>
          </p:cNvSpPr>
          <p:nvPr>
            <p:ph type="subTitle" idx="3"/>
          </p:nvPr>
        </p:nvSpPr>
        <p:spPr>
          <a:xfrm>
            <a:off x="6401632" y="4768933"/>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39" name="Google Shape;39;p5"/>
          <p:cNvSpPr txBox="1">
            <a:spLocks noGrp="1"/>
          </p:cNvSpPr>
          <p:nvPr>
            <p:ph type="subTitle" idx="4"/>
          </p:nvPr>
        </p:nvSpPr>
        <p:spPr>
          <a:xfrm>
            <a:off x="6401643" y="523600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Tree>
    <p:extLst>
      <p:ext uri="{BB962C8B-B14F-4D97-AF65-F5344CB8AC3E}">
        <p14:creationId xmlns:p14="http://schemas.microsoft.com/office/powerpoint/2010/main" val="222866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5.xml"/><Relationship Id="rId7" Type="http://schemas.openxmlformats.org/officeDocument/2006/relationships/image" Target="../media/image26.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6.xml"/><Relationship Id="rId7" Type="http://schemas.openxmlformats.org/officeDocument/2006/relationships/image" Target="../media/image3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vestopedia.com/ask/answers/120314/who-are-teslas-tsla-main-competitors.asp#:~:text=Tesla%27s%20Competitors%201%20Ford%20Motor%20Company%20Ford%20Motor,for%20the%20international%20market.%20...%204%20Volkswagen%20" TargetMode="External"/><Relationship Id="rId2" Type="http://schemas.openxmlformats.org/officeDocument/2006/relationships/hyperlink" Target="https://steerev.com/electric-vehicles-evs/teslas-lineup-exploring-models/" TargetMode="External"/><Relationship Id="rId1" Type="http://schemas.openxmlformats.org/officeDocument/2006/relationships/slideLayout" Target="../slideLayouts/slideLayout2.xml"/><Relationship Id="rId4" Type="http://schemas.openxmlformats.org/officeDocument/2006/relationships/hyperlink" Target="https://www.stock-analysis-on.net/NASDAQ/Company/Tesla-Inc/DCF/Present-Value-of-FCF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a:bodyPr>
          <a:lstStyle/>
          <a:p>
            <a:r>
              <a:rPr lang="en-CA" dirty="0"/>
              <a:t>Financial Analysis of Telsa, Inc.</a:t>
            </a:r>
            <a:endParaRPr lang="en-US" dirty="0"/>
          </a:p>
        </p:txBody>
      </p:sp>
      <p:pic>
        <p:nvPicPr>
          <p:cNvPr id="5" name="Picture 4" descr="A red and white logo&#10;&#10;Description automatically generated">
            <a:extLst>
              <a:ext uri="{FF2B5EF4-FFF2-40B4-BE49-F238E27FC236}">
                <a16:creationId xmlns:a16="http://schemas.microsoft.com/office/drawing/2014/main" id="{799A3C3F-BB77-ECE4-7C3E-9E84DD57496D}"/>
              </a:ext>
            </a:extLst>
          </p:cNvPr>
          <p:cNvPicPr>
            <a:picLocks noChangeAspect="1"/>
          </p:cNvPicPr>
          <p:nvPr/>
        </p:nvPicPr>
        <p:blipFill rotWithShape="1">
          <a:blip r:embed="rId3"/>
          <a:srcRect r="2" b="4262"/>
          <a:stretch/>
        </p:blipFill>
        <p:spPr>
          <a:xfrm>
            <a:off x="5767761" y="812799"/>
            <a:ext cx="5310789" cy="5294757"/>
          </a:xfrm>
          <a:prstGeom prst="rect">
            <a:avLst/>
          </a:prstGeom>
          <a:noFill/>
        </p:spPr>
      </p:pic>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5" y="3043050"/>
            <a:ext cx="3517567" cy="3064505"/>
          </a:xfrm>
        </p:spPr>
        <p:txBody>
          <a:bodyPr>
            <a:normAutofit/>
          </a:bodyPr>
          <a:lstStyle/>
          <a:p>
            <a:endParaRPr lang="en-US" dirty="0"/>
          </a:p>
          <a:p>
            <a:r>
              <a:rPr lang="en-US" sz="3200" dirty="0">
                <a:latin typeface="Calibri" panose="020F0502020204030204" pitchFamily="34" charset="0"/>
                <a:ea typeface="Calibri" panose="020F0502020204030204" pitchFamily="34" charset="0"/>
                <a:cs typeface="Calibri" panose="020F0502020204030204" pitchFamily="34" charset="0"/>
              </a:rPr>
              <a:t>Prof. Pratik Bedi</a:t>
            </a:r>
          </a:p>
        </p:txBody>
      </p:sp>
      <p:sp>
        <p:nvSpPr>
          <p:cNvPr id="7" name="TextBox 6">
            <a:extLst>
              <a:ext uri="{FF2B5EF4-FFF2-40B4-BE49-F238E27FC236}">
                <a16:creationId xmlns:a16="http://schemas.microsoft.com/office/drawing/2014/main" id="{D5A35428-1948-7A48-5619-133026B2CEC8}"/>
              </a:ext>
            </a:extLst>
          </p:cNvPr>
          <p:cNvSpPr txBox="1"/>
          <p:nvPr/>
        </p:nvSpPr>
        <p:spPr>
          <a:xfrm>
            <a:off x="481781" y="4279179"/>
            <a:ext cx="3048000" cy="369332"/>
          </a:xfrm>
          <a:prstGeom prst="rect">
            <a:avLst/>
          </a:prstGeom>
          <a:noFill/>
        </p:spPr>
        <p:txBody>
          <a:bodyPr wrap="square">
            <a:spAutoFit/>
          </a:bodyPr>
          <a:lstStyle/>
          <a:p>
            <a:pPr marL="0" lvl="0" indent="0" algn="ctr" rtl="0">
              <a:spcBef>
                <a:spcPts val="0"/>
              </a:spcBef>
              <a:spcAft>
                <a:spcPts val="0"/>
              </a:spcAft>
              <a:buNone/>
            </a:pPr>
            <a:r>
              <a:rPr lang="en-CA" b="1" dirty="0">
                <a:solidFill>
                  <a:schemeClr val="bg1"/>
                </a:solidFill>
              </a:rPr>
              <a:t>Group 3 – DAB 401-001</a:t>
            </a:r>
          </a:p>
        </p:txBody>
      </p:sp>
      <p:pic>
        <p:nvPicPr>
          <p:cNvPr id="1026" name="Picture 2" descr="Zekelman School of Business &amp; IT | St. Clair College">
            <a:extLst>
              <a:ext uri="{FF2B5EF4-FFF2-40B4-BE49-F238E27FC236}">
                <a16:creationId xmlns:a16="http://schemas.microsoft.com/office/drawing/2014/main" id="{29B08394-5F43-3D6A-F5E2-EA0A6A05E9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73" y="4940193"/>
            <a:ext cx="2322137" cy="132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DBBF8-5343-93F2-9B0C-C44D0B4B25DA}"/>
              </a:ext>
            </a:extLst>
          </p:cNvPr>
          <p:cNvSpPr txBox="1"/>
          <p:nvPr/>
        </p:nvSpPr>
        <p:spPr>
          <a:xfrm>
            <a:off x="1097280" y="286603"/>
            <a:ext cx="10058400" cy="1450757"/>
          </a:xfrm>
          <a:prstGeom prst="rect">
            <a:avLst/>
          </a:prstGeom>
        </p:spPr>
        <p:txBody>
          <a:bodyPr vert="horz" lIns="91440" tIns="45720" rIns="91440" bIns="45720" rtlCol="0" anchor="b">
            <a:normAutofit/>
          </a:bodyPr>
          <a:lstStyle/>
          <a:p>
            <a:pPr lvl="0">
              <a:lnSpc>
                <a:spcPct val="90000"/>
              </a:lnSpc>
              <a:spcBef>
                <a:spcPct val="0"/>
              </a:spcBef>
              <a:spcAft>
                <a:spcPts val="600"/>
              </a:spcAft>
            </a:pPr>
            <a:r>
              <a:rPr lang="en-US" sz="4700" b="1" i="0" kern="1200" spc="-50" baseline="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Tesla Financial Ratio Analysis</a:t>
            </a:r>
            <a:endParaRPr lang="en-US" sz="4700" b="1" i="0" kern="1200" spc="-50" baseline="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12381F4-A6C6-50AC-20F6-FD1806E51412}"/>
              </a:ext>
            </a:extLst>
          </p:cNvPr>
          <p:cNvSpPr txBox="1"/>
          <p:nvPr/>
        </p:nvSpPr>
        <p:spPr>
          <a:xfrm>
            <a:off x="1189703" y="2057399"/>
            <a:ext cx="10628671" cy="900873"/>
          </a:xfrm>
          <a:prstGeom prst="rect">
            <a:avLst/>
          </a:prstGeom>
        </p:spPr>
        <p:txBody>
          <a:bodyPr vert="horz" lIns="91440" tIns="45720" rIns="91440" bIns="45720" rtlCol="0" anchor="ctr">
            <a:noAutofit/>
          </a:bodyPr>
          <a:lstStyle/>
          <a:p>
            <a:pPr marL="285750" indent="-285750" algn="just">
              <a:spcBef>
                <a:spcPts val="1200"/>
              </a:spcBef>
              <a:spcAft>
                <a:spcPts val="200"/>
              </a:spcAft>
              <a:buClr>
                <a:schemeClr val="accent1"/>
              </a:buClr>
              <a:buSzPct val="100000"/>
              <a:buFont typeface="Arial" panose="020B0604020202020204" pitchFamily="34" charset="0"/>
              <a:buChar char="•"/>
              <a:tabLst>
                <a:tab pos="457200" algn="l"/>
              </a:tabLst>
            </a:pPr>
            <a:r>
              <a:rPr lang="en-US" sz="1600" b="0" kern="1200" baseline="0" dirty="0">
                <a:latin typeface="Calibri" panose="020F0502020204030204" pitchFamily="34" charset="0"/>
                <a:ea typeface="Calibri" panose="020F0502020204030204" pitchFamily="34" charset="0"/>
                <a:cs typeface="Calibri" panose="020F0502020204030204" pitchFamily="34" charset="0"/>
              </a:rPr>
              <a:t>This analysis offers a detailed comparison of tesla's financial performance to industry averages across key ratios. </a:t>
            </a:r>
          </a:p>
          <a:p>
            <a:pPr marL="285750" indent="-285750" algn="just">
              <a:spcBef>
                <a:spcPts val="1200"/>
              </a:spcBef>
              <a:spcAft>
                <a:spcPts val="200"/>
              </a:spcAft>
              <a:buClr>
                <a:schemeClr val="accent1"/>
              </a:buClr>
              <a:buSzPct val="100000"/>
              <a:buFont typeface="Arial" panose="020B0604020202020204" pitchFamily="34" charset="0"/>
              <a:buChar char="•"/>
              <a:tabLst>
                <a:tab pos="457200" algn="l"/>
              </a:tabLst>
            </a:pPr>
            <a:r>
              <a:rPr lang="en-US" sz="1600" b="0" kern="1200" baseline="0" dirty="0">
                <a:latin typeface="Calibri" panose="020F0502020204030204" pitchFamily="34" charset="0"/>
                <a:ea typeface="Calibri" panose="020F0502020204030204" pitchFamily="34" charset="0"/>
                <a:cs typeface="Calibri" panose="020F0502020204030204" pitchFamily="34" charset="0"/>
              </a:rPr>
              <a:t>It covers liquidity, leverage, efficiency, profitability, and market ratios, highlighting tesla's strengths and areas for improvement within the automotive industry</a:t>
            </a:r>
            <a:r>
              <a:rPr lang="en-US" sz="1600" b="0" kern="1200" cap="all" baseline="0" dirty="0">
                <a:latin typeface="Calibri" panose="020F0502020204030204" pitchFamily="34" charset="0"/>
                <a:ea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F895CAC9-3B1D-FD98-B22C-5F189E13C3C9}"/>
              </a:ext>
            </a:extLst>
          </p:cNvPr>
          <p:cNvSpPr txBox="1"/>
          <p:nvPr/>
        </p:nvSpPr>
        <p:spPr>
          <a:xfrm>
            <a:off x="6515944" y="2958273"/>
            <a:ext cx="5302430" cy="3442527"/>
          </a:xfrm>
          <a:prstGeom prst="rect">
            <a:avLst/>
          </a:prstGeom>
        </p:spPr>
        <p:txBody>
          <a:bodyPr vert="horz" lIns="0" tIns="45720" rIns="0" bIns="45720" rtlCol="0">
            <a:normAutofit/>
          </a:bodyPr>
          <a:lstStyle/>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Tesla outperforms industry averages in key financial ratios.</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Lower liquidity, but efficient short-term liability coverage.</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Lower debt reliance and higher profitability.</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Superior returns on sales, assets, and equity.</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Higher price/earnings ratio indicates investor confidence and growth expectations.</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Tesla retains all earnings as it does not pay dividends (Retention ratio: 1). Due to the lack of dividend per share values, the dividend payout ratio cannot be calculated.</a:t>
            </a:r>
            <a:endPar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14287BD-344A-3411-401C-6D190D9A8EBC}"/>
              </a:ext>
            </a:extLst>
          </p:cNvPr>
          <p:cNvPicPr>
            <a:picLocks noChangeAspect="1"/>
          </p:cNvPicPr>
          <p:nvPr/>
        </p:nvPicPr>
        <p:blipFill>
          <a:blip r:embed="rId3"/>
          <a:stretch>
            <a:fillRect/>
          </a:stretch>
        </p:blipFill>
        <p:spPr>
          <a:xfrm>
            <a:off x="10730644" y="429681"/>
            <a:ext cx="1206214" cy="1085145"/>
          </a:xfrm>
          <a:prstGeom prst="rect">
            <a:avLst/>
          </a:prstGeom>
        </p:spPr>
      </p:pic>
      <p:pic>
        <p:nvPicPr>
          <p:cNvPr id="4" name="Picture 3">
            <a:extLst>
              <a:ext uri="{FF2B5EF4-FFF2-40B4-BE49-F238E27FC236}">
                <a16:creationId xmlns:a16="http://schemas.microsoft.com/office/drawing/2014/main" id="{4D82C733-8E6E-3DBD-4A24-9EA6E08242E8}"/>
              </a:ext>
            </a:extLst>
          </p:cNvPr>
          <p:cNvPicPr>
            <a:picLocks noChangeAspect="1"/>
          </p:cNvPicPr>
          <p:nvPr/>
        </p:nvPicPr>
        <p:blipFill>
          <a:blip r:embed="rId4"/>
          <a:stretch>
            <a:fillRect/>
          </a:stretch>
        </p:blipFill>
        <p:spPr>
          <a:xfrm>
            <a:off x="1189703" y="3175136"/>
            <a:ext cx="5097043" cy="3008800"/>
          </a:xfrm>
          <a:prstGeom prst="rect">
            <a:avLst/>
          </a:prstGeom>
        </p:spPr>
      </p:pic>
    </p:spTree>
    <p:extLst>
      <p:ext uri="{BB962C8B-B14F-4D97-AF65-F5344CB8AC3E}">
        <p14:creationId xmlns:p14="http://schemas.microsoft.com/office/powerpoint/2010/main" val="209777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8A4D-E0B2-E67F-AA00-B1E0FAD14F9D}"/>
              </a:ext>
            </a:extLst>
          </p:cNvPr>
          <p:cNvSpPr>
            <a:spLocks noGrp="1"/>
          </p:cNvSpPr>
          <p:nvPr>
            <p:ph type="title"/>
          </p:nvPr>
        </p:nvSpPr>
        <p:spPr>
          <a:xfrm>
            <a:off x="1097280" y="286603"/>
            <a:ext cx="10058400" cy="1964984"/>
          </a:xfrm>
        </p:spPr>
        <p:txBody>
          <a:bodyPr>
            <a:normAutofit/>
          </a:bodyPr>
          <a:lstStyle/>
          <a:p>
            <a:pPr>
              <a:lnSpc>
                <a:spcPct val="107000"/>
              </a:lnSpc>
              <a:spcAft>
                <a:spcPts val="800"/>
              </a:spcAft>
            </a:pPr>
            <a:r>
              <a:rPr lang="en-CA" b="1" kern="100" dirty="0">
                <a:effectLst/>
                <a:latin typeface="Calibri" panose="020F0502020204030204" pitchFamily="34" charset="0"/>
                <a:ea typeface="Calibri" panose="020F0502020204030204" pitchFamily="34" charset="0"/>
                <a:cs typeface="Calibri" panose="020F0502020204030204" pitchFamily="34" charset="0"/>
              </a:rPr>
              <a:t>Capital Asset Pricing Model (CAPM)</a:t>
            </a:r>
            <a:br>
              <a:rPr lang="en-CA" kern="100" dirty="0">
                <a:effectLst/>
                <a:latin typeface="Calibri" panose="020F0502020204030204" pitchFamily="34" charset="0"/>
                <a:ea typeface="Calibri" panose="020F0502020204030204" pitchFamily="34" charset="0"/>
                <a:cs typeface="Calibri" panose="020F0502020204030204" pitchFamily="34" charset="0"/>
              </a:rPr>
            </a:b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A700278-72D7-3B0B-7F1A-74700BEEA893}"/>
              </a:ext>
            </a:extLst>
          </p:cNvPr>
          <p:cNvSpPr txBox="1"/>
          <p:nvPr/>
        </p:nvSpPr>
        <p:spPr>
          <a:xfrm>
            <a:off x="1097280" y="2153265"/>
            <a:ext cx="100584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Söhne"/>
              </a:rPr>
              <a:t>CAPM is a financial model that determines expected investment returns by considering an asset's systematic risk relative to the market and the risk-free rate of return.</a:t>
            </a:r>
            <a:endParaRPr lang="en-CA" dirty="0"/>
          </a:p>
        </p:txBody>
      </p:sp>
      <p:pic>
        <p:nvPicPr>
          <p:cNvPr id="11" name="Picture 10">
            <a:extLst>
              <a:ext uri="{FF2B5EF4-FFF2-40B4-BE49-F238E27FC236}">
                <a16:creationId xmlns:a16="http://schemas.microsoft.com/office/drawing/2014/main" id="{533C4F3B-CDCF-1790-3E75-C3BD5685DBC9}"/>
              </a:ext>
            </a:extLst>
          </p:cNvPr>
          <p:cNvPicPr>
            <a:picLocks noChangeAspect="1"/>
          </p:cNvPicPr>
          <p:nvPr/>
        </p:nvPicPr>
        <p:blipFill>
          <a:blip r:embed="rId2"/>
          <a:stretch>
            <a:fillRect/>
          </a:stretch>
        </p:blipFill>
        <p:spPr>
          <a:xfrm>
            <a:off x="6405378" y="2959510"/>
            <a:ext cx="5474112" cy="2461473"/>
          </a:xfrm>
          <a:prstGeom prst="rect">
            <a:avLst/>
          </a:prstGeom>
        </p:spPr>
      </p:pic>
      <p:sp>
        <p:nvSpPr>
          <p:cNvPr id="14" name="TextBox 13">
            <a:extLst>
              <a:ext uri="{FF2B5EF4-FFF2-40B4-BE49-F238E27FC236}">
                <a16:creationId xmlns:a16="http://schemas.microsoft.com/office/drawing/2014/main" id="{B3A9F244-AC14-8F45-F108-178D4042B15F}"/>
              </a:ext>
            </a:extLst>
          </p:cNvPr>
          <p:cNvSpPr txBox="1"/>
          <p:nvPr/>
        </p:nvSpPr>
        <p:spPr>
          <a:xfrm>
            <a:off x="1097280" y="2959510"/>
            <a:ext cx="5224862" cy="2585323"/>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Beta &gt; 1: Indicates higher volatility than the market, with a 1% market change resulting in approximately 1.87% asset price change.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Higher beta suggests higher risk but potentially higher returns.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Expected return: ~16.56% (CAPM), exceeding targeted return of 14.07%.</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Investors should assess risk, align with objectives, and consider diversification strategies.</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EB9E74A3-D966-A036-6FDB-F3D206347214}"/>
              </a:ext>
            </a:extLst>
          </p:cNvPr>
          <p:cNvPicPr>
            <a:picLocks noChangeAspect="1"/>
          </p:cNvPicPr>
          <p:nvPr/>
        </p:nvPicPr>
        <p:blipFill>
          <a:blip r:embed="rId3"/>
          <a:stretch>
            <a:fillRect/>
          </a:stretch>
        </p:blipFill>
        <p:spPr>
          <a:xfrm>
            <a:off x="10868296" y="134789"/>
            <a:ext cx="1206214" cy="1085145"/>
          </a:xfrm>
          <a:prstGeom prst="rect">
            <a:avLst/>
          </a:prstGeom>
        </p:spPr>
      </p:pic>
    </p:spTree>
    <p:extLst>
      <p:ext uri="{BB962C8B-B14F-4D97-AF65-F5344CB8AC3E}">
        <p14:creationId xmlns:p14="http://schemas.microsoft.com/office/powerpoint/2010/main" val="182404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312C-8511-87F5-196E-A44093072462}"/>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Analysis of Free Cash Flows (FCF)</a:t>
            </a:r>
            <a:endParaRPr lang="en-CA" b="1"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00119BA0-E21C-C3FC-094D-1B7E8CC53441}"/>
              </a:ext>
            </a:extLst>
          </p:cNvPr>
          <p:cNvPicPr>
            <a:picLocks noChangeAspect="1"/>
          </p:cNvPicPr>
          <p:nvPr/>
        </p:nvPicPr>
        <p:blipFill>
          <a:blip r:embed="rId2"/>
          <a:stretch>
            <a:fillRect/>
          </a:stretch>
        </p:blipFill>
        <p:spPr>
          <a:xfrm>
            <a:off x="2857254" y="4158967"/>
            <a:ext cx="5959356" cy="1607959"/>
          </a:xfrm>
          <a:prstGeom prst="rect">
            <a:avLst/>
          </a:prstGeom>
        </p:spPr>
      </p:pic>
      <p:sp>
        <p:nvSpPr>
          <p:cNvPr id="14" name="TextBox 13">
            <a:extLst>
              <a:ext uri="{FF2B5EF4-FFF2-40B4-BE49-F238E27FC236}">
                <a16:creationId xmlns:a16="http://schemas.microsoft.com/office/drawing/2014/main" id="{3A689D4A-2C18-8D8B-862F-D18B89E3152B}"/>
              </a:ext>
            </a:extLst>
          </p:cNvPr>
          <p:cNvSpPr txBox="1"/>
          <p:nvPr/>
        </p:nvSpPr>
        <p:spPr>
          <a:xfrm>
            <a:off x="1347019" y="2153265"/>
            <a:ext cx="9808661"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Tesla's operating cash flow has steadily increased from $5.94 billion in 2020 to $13.26 billion in 2023.</a:t>
            </a:r>
          </a:p>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This reflects improved cash generation from core operations.</a:t>
            </a:r>
          </a:p>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Capital expenditure has also risen, indicating significant investments in infrastructure.</a:t>
            </a:r>
          </a:p>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Despite fluctuations, free cash flow remained positive, showing effective cash flow management.</a:t>
            </a:r>
          </a:p>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Further analysis is needed to understand the slight decrease in free cash flow in 2023 and ensure sustainability.</a:t>
            </a:r>
          </a:p>
        </p:txBody>
      </p:sp>
      <p:pic>
        <p:nvPicPr>
          <p:cNvPr id="15" name="Picture 14">
            <a:extLst>
              <a:ext uri="{FF2B5EF4-FFF2-40B4-BE49-F238E27FC236}">
                <a16:creationId xmlns:a16="http://schemas.microsoft.com/office/drawing/2014/main" id="{CA5E9695-4B88-E29F-FDA1-D702D092B3CC}"/>
              </a:ext>
            </a:extLst>
          </p:cNvPr>
          <p:cNvPicPr>
            <a:picLocks noChangeAspect="1"/>
          </p:cNvPicPr>
          <p:nvPr/>
        </p:nvPicPr>
        <p:blipFill>
          <a:blip r:embed="rId3"/>
          <a:stretch>
            <a:fillRect/>
          </a:stretch>
        </p:blipFill>
        <p:spPr>
          <a:xfrm>
            <a:off x="10838799" y="5120641"/>
            <a:ext cx="1206214" cy="1085145"/>
          </a:xfrm>
          <a:prstGeom prst="rect">
            <a:avLst/>
          </a:prstGeom>
        </p:spPr>
      </p:pic>
    </p:spTree>
    <p:extLst>
      <p:ext uri="{BB962C8B-B14F-4D97-AF65-F5344CB8AC3E}">
        <p14:creationId xmlns:p14="http://schemas.microsoft.com/office/powerpoint/2010/main" val="347137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6092-795E-5D8A-F6FB-B4367A10AA7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kern="1200" spc="-50" baseline="0" dirty="0">
                <a:latin typeface="Calibri" panose="020F0502020204030204" pitchFamily="34" charset="0"/>
                <a:ea typeface="Calibri" panose="020F0502020204030204" pitchFamily="34" charset="0"/>
                <a:cs typeface="Calibri" panose="020F0502020204030204" pitchFamily="34" charset="0"/>
              </a:rPr>
              <a:t>Analysis of stock price w.r.t. market price</a:t>
            </a:r>
          </a:p>
        </p:txBody>
      </p:sp>
      <p:pic>
        <p:nvPicPr>
          <p:cNvPr id="15" name="Picture 14" descr="A red logo with white text&#10;&#10;Description automatically generated">
            <a:extLst>
              <a:ext uri="{FF2B5EF4-FFF2-40B4-BE49-F238E27FC236}">
                <a16:creationId xmlns:a16="http://schemas.microsoft.com/office/drawing/2014/main" id="{AA41F17F-5D32-119B-69CC-5F18C3EC662D}"/>
              </a:ext>
            </a:extLst>
          </p:cNvPr>
          <p:cNvPicPr>
            <a:picLocks noChangeAspect="1"/>
          </p:cNvPicPr>
          <p:nvPr/>
        </p:nvPicPr>
        <p:blipFill>
          <a:blip r:embed="rId2"/>
          <a:stretch>
            <a:fillRect/>
          </a:stretch>
        </p:blipFill>
        <p:spPr>
          <a:xfrm>
            <a:off x="243703" y="4987502"/>
            <a:ext cx="1141943" cy="1290331"/>
          </a:xfrm>
          <a:prstGeom prst="rect">
            <a:avLst/>
          </a:prstGeom>
          <a:noFill/>
        </p:spPr>
      </p:pic>
      <p:sp>
        <p:nvSpPr>
          <p:cNvPr id="19" name="TextBox 18">
            <a:extLst>
              <a:ext uri="{FF2B5EF4-FFF2-40B4-BE49-F238E27FC236}">
                <a16:creationId xmlns:a16="http://schemas.microsoft.com/office/drawing/2014/main" id="{56C8F843-3EFE-8D8D-5BE1-77A7AB273E75}"/>
              </a:ext>
            </a:extLst>
          </p:cNvPr>
          <p:cNvSpPr txBox="1"/>
          <p:nvPr/>
        </p:nvSpPr>
        <p:spPr>
          <a:xfrm>
            <a:off x="6515943" y="2120899"/>
            <a:ext cx="5182051" cy="4004597"/>
          </a:xfrm>
          <a:prstGeom prst="rect">
            <a:avLst/>
          </a:prstGeom>
        </p:spPr>
        <p:txBody>
          <a:bodyPr vert="horz" lIns="0" tIns="45720" rIns="0" bIns="45720" rtlCol="0">
            <a:normAutofit/>
          </a:bodyPr>
          <a:lstStyle/>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Intrinsic stock value: $233.88.</a:t>
            </a:r>
          </a:p>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Market price: $172.98.</a:t>
            </a:r>
          </a:p>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Factors contributing to the difference:</a:t>
            </a:r>
          </a:p>
          <a:p>
            <a:pPr marL="742950" lvl="2" indent="-285750">
              <a:lnSpc>
                <a:spcPct val="90000"/>
              </a:lnSpc>
              <a:spcBef>
                <a:spcPts val="1200"/>
              </a:spcBef>
              <a:spcAft>
                <a:spcPts val="200"/>
              </a:spcAft>
              <a:buClr>
                <a:schemeClr val="accent1"/>
              </a:buClr>
              <a:buSzPct val="100000"/>
              <a:buFont typeface="Wingdings" panose="05000000000000000000" pitchFamily="2" charset="2"/>
              <a:buChar char="Ø"/>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Intrinsic calculations based on estimated future cash flows and discount rates, which may differ from market perceptions.</a:t>
            </a:r>
          </a:p>
          <a:p>
            <a:pPr marL="742950" lvl="2" indent="-285750">
              <a:lnSpc>
                <a:spcPct val="90000"/>
              </a:lnSpc>
              <a:spcBef>
                <a:spcPts val="1200"/>
              </a:spcBef>
              <a:spcAft>
                <a:spcPts val="200"/>
              </a:spcAft>
              <a:buClr>
                <a:schemeClr val="accent1"/>
              </a:buClr>
              <a:buSzPct val="100000"/>
              <a:buFont typeface="Wingdings" panose="05000000000000000000" pitchFamily="2" charset="2"/>
              <a:buChar char="Ø"/>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Market price influenced by investor sentiment, macroeconomic factors, and liquidity.</a:t>
            </a:r>
          </a:p>
          <a:p>
            <a:pPr marL="742950" lvl="2" indent="-285750">
              <a:lnSpc>
                <a:spcPct val="90000"/>
              </a:lnSpc>
              <a:spcBef>
                <a:spcPts val="1200"/>
              </a:spcBef>
              <a:spcAft>
                <a:spcPts val="200"/>
              </a:spcAft>
              <a:buClr>
                <a:schemeClr val="accent1"/>
              </a:buClr>
              <a:buSzPct val="100000"/>
              <a:buFont typeface="Wingdings" panose="05000000000000000000" pitchFamily="2" charset="2"/>
              <a:buChar char="Ø"/>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Market may have additional information or perspective not fully captured in intrinsic value model, leading to divergence in valuation.</a:t>
            </a:r>
          </a:p>
        </p:txBody>
      </p:sp>
      <p:pic>
        <p:nvPicPr>
          <p:cNvPr id="24" name="Picture 23">
            <a:extLst>
              <a:ext uri="{FF2B5EF4-FFF2-40B4-BE49-F238E27FC236}">
                <a16:creationId xmlns:a16="http://schemas.microsoft.com/office/drawing/2014/main" id="{B82DFC0D-4C92-FE76-4659-DDA0B43D0D27}"/>
              </a:ext>
            </a:extLst>
          </p:cNvPr>
          <p:cNvPicPr>
            <a:picLocks noChangeAspect="1"/>
          </p:cNvPicPr>
          <p:nvPr/>
        </p:nvPicPr>
        <p:blipFill>
          <a:blip r:embed="rId3"/>
          <a:stretch>
            <a:fillRect/>
          </a:stretch>
        </p:blipFill>
        <p:spPr>
          <a:xfrm>
            <a:off x="494005" y="2920181"/>
            <a:ext cx="5794835" cy="1654626"/>
          </a:xfrm>
          <a:prstGeom prst="rect">
            <a:avLst/>
          </a:prstGeom>
        </p:spPr>
      </p:pic>
    </p:spTree>
    <p:extLst>
      <p:ext uri="{BB962C8B-B14F-4D97-AF65-F5344CB8AC3E}">
        <p14:creationId xmlns:p14="http://schemas.microsoft.com/office/powerpoint/2010/main" val="343844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BCB1-24A6-0F4B-50DA-41ADAC9283F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kern="1200" spc="-50" baseline="0" dirty="0">
                <a:latin typeface="Calibri" panose="020F0502020204030204" pitchFamily="34" charset="0"/>
                <a:ea typeface="Calibri" panose="020F0502020204030204" pitchFamily="34" charset="0"/>
                <a:cs typeface="Calibri" panose="020F0502020204030204" pitchFamily="34" charset="0"/>
              </a:rPr>
              <a:t>One-year trend of TSLA's stock prices</a:t>
            </a:r>
          </a:p>
        </p:txBody>
      </p:sp>
      <p:graphicFrame>
        <p:nvGraphicFramePr>
          <p:cNvPr id="14" name="TextBox 4">
            <a:extLst>
              <a:ext uri="{FF2B5EF4-FFF2-40B4-BE49-F238E27FC236}">
                <a16:creationId xmlns:a16="http://schemas.microsoft.com/office/drawing/2014/main" id="{E035054C-725A-A32B-E47D-52B7DDB094EF}"/>
              </a:ext>
            </a:extLst>
          </p:cNvPr>
          <p:cNvGraphicFramePr/>
          <p:nvPr>
            <p:extLst>
              <p:ext uri="{D42A27DB-BD31-4B8C-83A1-F6EECF244321}">
                <p14:modId xmlns:p14="http://schemas.microsoft.com/office/powerpoint/2010/main" val="2650152729"/>
              </p:ext>
            </p:extLst>
          </p:nvPr>
        </p:nvGraphicFramePr>
        <p:xfrm>
          <a:off x="5808316" y="2108201"/>
          <a:ext cx="5862574" cy="4036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graph with blue lines&#10;&#10;Description automatically generated">
            <a:extLst>
              <a:ext uri="{FF2B5EF4-FFF2-40B4-BE49-F238E27FC236}">
                <a16:creationId xmlns:a16="http://schemas.microsoft.com/office/drawing/2014/main" id="{71D30FEA-40A6-6F3B-2246-F44D99B2372E}"/>
              </a:ext>
            </a:extLst>
          </p:cNvPr>
          <p:cNvPicPr>
            <a:picLocks noChangeAspect="1"/>
          </p:cNvPicPr>
          <p:nvPr/>
        </p:nvPicPr>
        <p:blipFill>
          <a:blip r:embed="rId7"/>
          <a:stretch>
            <a:fillRect/>
          </a:stretch>
        </p:blipFill>
        <p:spPr>
          <a:xfrm>
            <a:off x="404378" y="2261420"/>
            <a:ext cx="5268835" cy="3588774"/>
          </a:xfrm>
          <a:prstGeom prst="rect">
            <a:avLst/>
          </a:prstGeom>
        </p:spPr>
      </p:pic>
      <p:pic>
        <p:nvPicPr>
          <p:cNvPr id="10" name="Picture 9" descr="A red logo with white text&#10;&#10;Description automatically generated">
            <a:extLst>
              <a:ext uri="{FF2B5EF4-FFF2-40B4-BE49-F238E27FC236}">
                <a16:creationId xmlns:a16="http://schemas.microsoft.com/office/drawing/2014/main" id="{AA09C3C2-0677-5A22-BB45-968CFB982CEF}"/>
              </a:ext>
            </a:extLst>
          </p:cNvPr>
          <p:cNvPicPr>
            <a:picLocks noChangeAspect="1"/>
          </p:cNvPicPr>
          <p:nvPr/>
        </p:nvPicPr>
        <p:blipFill>
          <a:blip r:embed="rId8"/>
          <a:stretch>
            <a:fillRect/>
          </a:stretch>
        </p:blipFill>
        <p:spPr>
          <a:xfrm>
            <a:off x="10873076" y="153503"/>
            <a:ext cx="1141943" cy="858478"/>
          </a:xfrm>
          <a:prstGeom prst="rect">
            <a:avLst/>
          </a:prstGeom>
          <a:noFill/>
        </p:spPr>
      </p:pic>
    </p:spTree>
    <p:extLst>
      <p:ext uri="{BB962C8B-B14F-4D97-AF65-F5344CB8AC3E}">
        <p14:creationId xmlns:p14="http://schemas.microsoft.com/office/powerpoint/2010/main" val="1661532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2DB2-521D-4C2E-2D2C-8F1EBA4FF37B}"/>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kern="1200" spc="-50" baseline="0" dirty="0">
                <a:latin typeface="Calibri" panose="020F0502020204030204" pitchFamily="34" charset="0"/>
                <a:ea typeface="Calibri" panose="020F0502020204030204" pitchFamily="34" charset="0"/>
                <a:cs typeface="Calibri" panose="020F0502020204030204" pitchFamily="34" charset="0"/>
              </a:rPr>
              <a:t>Monte Carlo Simulation Analysis</a:t>
            </a:r>
          </a:p>
        </p:txBody>
      </p:sp>
      <p:sp>
        <p:nvSpPr>
          <p:cNvPr id="5" name="TextBox 4">
            <a:extLst>
              <a:ext uri="{FF2B5EF4-FFF2-40B4-BE49-F238E27FC236}">
                <a16:creationId xmlns:a16="http://schemas.microsoft.com/office/drawing/2014/main" id="{1B7049AA-2D50-CCA8-8396-32007D1CF8A1}"/>
              </a:ext>
            </a:extLst>
          </p:cNvPr>
          <p:cNvSpPr txBox="1"/>
          <p:nvPr/>
        </p:nvSpPr>
        <p:spPr>
          <a:xfrm>
            <a:off x="1097280" y="2120900"/>
            <a:ext cx="4639736" cy="3748193"/>
          </a:xfrm>
          <a:prstGeom prst="rect">
            <a:avLst/>
          </a:prstGeom>
        </p:spPr>
        <p:txBody>
          <a:bodyPr vert="horz" lIns="0" tIns="45720" rIns="0" bIns="45720" rtlCol="0">
            <a:normAutofit/>
          </a:bodyPr>
          <a:lstStyle/>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Monte Carlo simulation projects future </a:t>
            </a:r>
            <a:r>
              <a:rPr lang="en-US" b="1"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Tesla</a:t>
            </a: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stock prices based on historical data.</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Graph displays range of possible outcomes, emphasizing uncertainty and risk.</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Simulation forecasts </a:t>
            </a:r>
            <a:r>
              <a:rPr lang="en-US" b="1"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Tesla</a:t>
            </a: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stock price for next 30 days with 100 iterations.</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Wide distribution of future prices underscores stock's volatility.</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pPr>
            <a:r>
              <a:rPr lang="en-US"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Increasing uncertainty over time indicated by spreading paths, signaling higher expected volatility and investment risk.</a:t>
            </a:r>
          </a:p>
        </p:txBody>
      </p:sp>
      <p:pic>
        <p:nvPicPr>
          <p:cNvPr id="7" name="Picture 6">
            <a:extLst>
              <a:ext uri="{FF2B5EF4-FFF2-40B4-BE49-F238E27FC236}">
                <a16:creationId xmlns:a16="http://schemas.microsoft.com/office/drawing/2014/main" id="{A0405EF4-956D-5FD9-2578-8AE27B69FE0E}"/>
              </a:ext>
            </a:extLst>
          </p:cNvPr>
          <p:cNvPicPr>
            <a:picLocks noChangeAspect="1"/>
          </p:cNvPicPr>
          <p:nvPr/>
        </p:nvPicPr>
        <p:blipFill>
          <a:blip r:embed="rId2"/>
          <a:stretch>
            <a:fillRect/>
          </a:stretch>
        </p:blipFill>
        <p:spPr>
          <a:xfrm>
            <a:off x="5987844" y="2560099"/>
            <a:ext cx="5565059" cy="2560542"/>
          </a:xfrm>
          <a:prstGeom prst="rect">
            <a:avLst/>
          </a:prstGeom>
        </p:spPr>
      </p:pic>
      <p:pic>
        <p:nvPicPr>
          <p:cNvPr id="8" name="Picture 7" descr="A red logo with white text&#10;&#10;Description automatically generated">
            <a:extLst>
              <a:ext uri="{FF2B5EF4-FFF2-40B4-BE49-F238E27FC236}">
                <a16:creationId xmlns:a16="http://schemas.microsoft.com/office/drawing/2014/main" id="{CC87F857-3415-7F12-5023-35E75F33D00B}"/>
              </a:ext>
            </a:extLst>
          </p:cNvPr>
          <p:cNvPicPr>
            <a:picLocks noChangeAspect="1"/>
          </p:cNvPicPr>
          <p:nvPr/>
        </p:nvPicPr>
        <p:blipFill>
          <a:blip r:embed="rId3"/>
          <a:stretch>
            <a:fillRect/>
          </a:stretch>
        </p:blipFill>
        <p:spPr>
          <a:xfrm>
            <a:off x="10873076" y="153503"/>
            <a:ext cx="1141943" cy="858478"/>
          </a:xfrm>
          <a:prstGeom prst="rect">
            <a:avLst/>
          </a:prstGeom>
          <a:noFill/>
        </p:spPr>
      </p:pic>
    </p:spTree>
    <p:extLst>
      <p:ext uri="{BB962C8B-B14F-4D97-AF65-F5344CB8AC3E}">
        <p14:creationId xmlns:p14="http://schemas.microsoft.com/office/powerpoint/2010/main" val="316241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2E21-1E5F-AE2F-328A-54C52AAA2057}"/>
              </a:ext>
            </a:extLst>
          </p:cNvPr>
          <p:cNvSpPr>
            <a:spLocks noGrp="1"/>
          </p:cNvSpPr>
          <p:nvPr>
            <p:ph type="title"/>
          </p:nvPr>
        </p:nvSpPr>
        <p:spPr/>
        <p:txBody>
          <a:bodyPr/>
          <a:lstStyle/>
          <a:p>
            <a:r>
              <a:rPr lang="en-US" b="1" i="0" kern="1200" spc="-50" baseline="0" dirty="0">
                <a:latin typeface="Calibri" panose="020F0502020204030204" pitchFamily="34" charset="0"/>
                <a:ea typeface="Calibri" panose="020F0502020204030204" pitchFamily="34" charset="0"/>
                <a:cs typeface="Calibri" panose="020F0502020204030204" pitchFamily="34" charset="0"/>
              </a:rPr>
              <a:t>Daily Returns Analysis - Histogram</a:t>
            </a:r>
            <a:endParaRPr lang="en-CA"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extBox 5">
            <a:extLst>
              <a:ext uri="{FF2B5EF4-FFF2-40B4-BE49-F238E27FC236}">
                <a16:creationId xmlns:a16="http://schemas.microsoft.com/office/drawing/2014/main" id="{E56CA3FD-422F-91A6-C4BA-9A6B93F4E527}"/>
              </a:ext>
            </a:extLst>
          </p:cNvPr>
          <p:cNvGraphicFramePr/>
          <p:nvPr>
            <p:extLst>
              <p:ext uri="{D42A27DB-BD31-4B8C-83A1-F6EECF244321}">
                <p14:modId xmlns:p14="http://schemas.microsoft.com/office/powerpoint/2010/main" val="2462634365"/>
              </p:ext>
            </p:extLst>
          </p:nvPr>
        </p:nvGraphicFramePr>
        <p:xfrm>
          <a:off x="1097280" y="2202426"/>
          <a:ext cx="5274023" cy="4021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38DFBC66-A0B8-03C9-AADE-172B7E5600D2}"/>
              </a:ext>
            </a:extLst>
          </p:cNvPr>
          <p:cNvPicPr>
            <a:picLocks noChangeAspect="1"/>
          </p:cNvPicPr>
          <p:nvPr/>
        </p:nvPicPr>
        <p:blipFill>
          <a:blip r:embed="rId7"/>
          <a:stretch>
            <a:fillRect/>
          </a:stretch>
        </p:blipFill>
        <p:spPr>
          <a:xfrm>
            <a:off x="7189025" y="2202426"/>
            <a:ext cx="3718882" cy="3368332"/>
          </a:xfrm>
          <a:prstGeom prst="rect">
            <a:avLst/>
          </a:prstGeom>
        </p:spPr>
      </p:pic>
      <p:pic>
        <p:nvPicPr>
          <p:cNvPr id="8" name="Picture 7" descr="A red logo with white text&#10;&#10;Description automatically generated">
            <a:extLst>
              <a:ext uri="{FF2B5EF4-FFF2-40B4-BE49-F238E27FC236}">
                <a16:creationId xmlns:a16="http://schemas.microsoft.com/office/drawing/2014/main" id="{87E164FC-9D0B-9C1E-FD78-4CF949F13CEE}"/>
              </a:ext>
            </a:extLst>
          </p:cNvPr>
          <p:cNvPicPr>
            <a:picLocks noChangeAspect="1"/>
          </p:cNvPicPr>
          <p:nvPr/>
        </p:nvPicPr>
        <p:blipFill>
          <a:blip r:embed="rId8"/>
          <a:stretch>
            <a:fillRect/>
          </a:stretch>
        </p:blipFill>
        <p:spPr>
          <a:xfrm>
            <a:off x="10873076" y="153503"/>
            <a:ext cx="1141943" cy="858478"/>
          </a:xfrm>
          <a:prstGeom prst="rect">
            <a:avLst/>
          </a:prstGeom>
          <a:noFill/>
        </p:spPr>
      </p:pic>
    </p:spTree>
    <p:extLst>
      <p:ext uri="{BB962C8B-B14F-4D97-AF65-F5344CB8AC3E}">
        <p14:creationId xmlns:p14="http://schemas.microsoft.com/office/powerpoint/2010/main" val="44690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839E-C0FE-9403-58DB-5900C36B528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kern="1200" spc="-50" baseline="0" dirty="0">
                <a:latin typeface="Calibri" panose="020F0502020204030204" pitchFamily="34" charset="0"/>
                <a:ea typeface="Calibri" panose="020F0502020204030204" pitchFamily="34" charset="0"/>
                <a:cs typeface="Calibri" panose="020F0502020204030204" pitchFamily="34" charset="0"/>
              </a:rPr>
              <a:t>Timeseries plot of TSLA's daily returns</a:t>
            </a:r>
          </a:p>
        </p:txBody>
      </p:sp>
      <p:graphicFrame>
        <p:nvGraphicFramePr>
          <p:cNvPr id="17" name="TextBox 8">
            <a:extLst>
              <a:ext uri="{FF2B5EF4-FFF2-40B4-BE49-F238E27FC236}">
                <a16:creationId xmlns:a16="http://schemas.microsoft.com/office/drawing/2014/main" id="{074EBCF7-0242-FED4-5BBB-CFA1577FA420}"/>
              </a:ext>
            </a:extLst>
          </p:cNvPr>
          <p:cNvGraphicFramePr/>
          <p:nvPr>
            <p:extLst>
              <p:ext uri="{D42A27DB-BD31-4B8C-83A1-F6EECF244321}">
                <p14:modId xmlns:p14="http://schemas.microsoft.com/office/powerpoint/2010/main" val="1232874698"/>
              </p:ext>
            </p:extLst>
          </p:nvPr>
        </p:nvGraphicFramePr>
        <p:xfrm>
          <a:off x="1097281" y="2108201"/>
          <a:ext cx="5755803" cy="398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6178445D-6F81-6D21-6596-C77F37655A05}"/>
              </a:ext>
            </a:extLst>
          </p:cNvPr>
          <p:cNvPicPr>
            <a:picLocks noChangeAspect="1"/>
          </p:cNvPicPr>
          <p:nvPr/>
        </p:nvPicPr>
        <p:blipFill>
          <a:blip r:embed="rId7"/>
          <a:stretch>
            <a:fillRect/>
          </a:stretch>
        </p:blipFill>
        <p:spPr>
          <a:xfrm>
            <a:off x="6626942" y="2474079"/>
            <a:ext cx="5397909" cy="2646562"/>
          </a:xfrm>
          <a:prstGeom prst="rect">
            <a:avLst/>
          </a:prstGeom>
        </p:spPr>
      </p:pic>
      <p:pic>
        <p:nvPicPr>
          <p:cNvPr id="13" name="Picture 12" descr="A red logo with white text&#10;&#10;Description automatically generated">
            <a:extLst>
              <a:ext uri="{FF2B5EF4-FFF2-40B4-BE49-F238E27FC236}">
                <a16:creationId xmlns:a16="http://schemas.microsoft.com/office/drawing/2014/main" id="{08CAFF1A-0223-E56C-12F0-02D4E3AA6BBF}"/>
              </a:ext>
            </a:extLst>
          </p:cNvPr>
          <p:cNvPicPr>
            <a:picLocks noChangeAspect="1"/>
          </p:cNvPicPr>
          <p:nvPr/>
        </p:nvPicPr>
        <p:blipFill>
          <a:blip r:embed="rId8"/>
          <a:stretch>
            <a:fillRect/>
          </a:stretch>
        </p:blipFill>
        <p:spPr>
          <a:xfrm>
            <a:off x="10882908" y="5237522"/>
            <a:ext cx="1141943" cy="858478"/>
          </a:xfrm>
          <a:prstGeom prst="rect">
            <a:avLst/>
          </a:prstGeom>
          <a:noFill/>
        </p:spPr>
      </p:pic>
    </p:spTree>
    <p:extLst>
      <p:ext uri="{BB962C8B-B14F-4D97-AF65-F5344CB8AC3E}">
        <p14:creationId xmlns:p14="http://schemas.microsoft.com/office/powerpoint/2010/main" val="120981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A0FA-DF44-C571-45A2-B03734BB2E5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kern="1200" spc="-50" baseline="0" dirty="0">
                <a:latin typeface="Calibri" panose="020F0502020204030204" pitchFamily="34" charset="0"/>
                <a:ea typeface="Calibri" panose="020F0502020204030204" pitchFamily="34" charset="0"/>
                <a:cs typeface="Calibri" panose="020F0502020204030204" pitchFamily="34" charset="0"/>
              </a:rPr>
              <a:t>FB Prophet Forecast Analysis</a:t>
            </a:r>
          </a:p>
        </p:txBody>
      </p:sp>
      <p:pic>
        <p:nvPicPr>
          <p:cNvPr id="9" name="Picture 8" descr="A graph showing a curve&#10;&#10;Description automatically generated with medium confidence">
            <a:extLst>
              <a:ext uri="{FF2B5EF4-FFF2-40B4-BE49-F238E27FC236}">
                <a16:creationId xmlns:a16="http://schemas.microsoft.com/office/drawing/2014/main" id="{54791DFE-27CE-FFBA-576C-6C4B5A04C5CC}"/>
              </a:ext>
            </a:extLst>
          </p:cNvPr>
          <p:cNvPicPr>
            <a:picLocks noChangeAspect="1"/>
          </p:cNvPicPr>
          <p:nvPr/>
        </p:nvPicPr>
        <p:blipFill>
          <a:blip r:embed="rId2"/>
          <a:stretch>
            <a:fillRect/>
          </a:stretch>
        </p:blipFill>
        <p:spPr>
          <a:xfrm>
            <a:off x="1008593" y="2120900"/>
            <a:ext cx="5507351" cy="2861187"/>
          </a:xfrm>
          <a:prstGeom prst="rect">
            <a:avLst/>
          </a:prstGeom>
          <a:noFill/>
        </p:spPr>
      </p:pic>
      <p:sp>
        <p:nvSpPr>
          <p:cNvPr id="5" name="TextBox 4">
            <a:extLst>
              <a:ext uri="{FF2B5EF4-FFF2-40B4-BE49-F238E27FC236}">
                <a16:creationId xmlns:a16="http://schemas.microsoft.com/office/drawing/2014/main" id="{DC322992-A7C8-CFF6-F6D8-AC8DFDABB13B}"/>
              </a:ext>
            </a:extLst>
          </p:cNvPr>
          <p:cNvSpPr txBox="1"/>
          <p:nvPr/>
        </p:nvSpPr>
        <p:spPr>
          <a:xfrm>
            <a:off x="6515944" y="2120900"/>
            <a:ext cx="4639736" cy="3748194"/>
          </a:xfrm>
          <a:prstGeom prst="rect">
            <a:avLst/>
          </a:prstGeom>
        </p:spPr>
        <p:txBody>
          <a:bodyPr vert="horz" lIns="0" tIns="45720" rIns="0" bIns="45720" rtlCol="0">
            <a:normAutofit/>
          </a:bodyPr>
          <a:lstStyle/>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FB Prophet model employed to analyze TSLA's stock price data.</a:t>
            </a:r>
          </a:p>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provides forecasts and decomposed components including trends, weekly and yearly seasonality, and holiday effects if applicable.</a:t>
            </a:r>
          </a:p>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Crucial for understanding underlying factors driving stock price movements.</a:t>
            </a:r>
          </a:p>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Forecast graph displays historical adjusted close prices and model's future price predictions.</a:t>
            </a:r>
          </a:p>
          <a:p>
            <a:pPr marL="285750" indent="-285750">
              <a:lnSpc>
                <a:spcPct val="90000"/>
              </a:lnSpc>
              <a:spcBef>
                <a:spcPts val="1200"/>
              </a:spcBef>
              <a:spcAft>
                <a:spcPts val="200"/>
              </a:spcAft>
              <a:buClr>
                <a:schemeClr val="accent1"/>
              </a:buClr>
              <a:buSzPct val="100000"/>
              <a:buFont typeface="Arial" panose="020B0604020202020204" pitchFamily="34" charset="0"/>
              <a:buChar char="•"/>
            </a:pPr>
            <a:r>
              <a:rPr lang="en-US" sz="1600" b="0" i="0"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Shaded area represents uncertainty intervals, indicating possible range of future stock prices.</a:t>
            </a:r>
          </a:p>
        </p:txBody>
      </p:sp>
      <p:pic>
        <p:nvPicPr>
          <p:cNvPr id="8" name="Picture 7" descr="A red logo with white text&#10;&#10;Description automatically generated">
            <a:extLst>
              <a:ext uri="{FF2B5EF4-FFF2-40B4-BE49-F238E27FC236}">
                <a16:creationId xmlns:a16="http://schemas.microsoft.com/office/drawing/2014/main" id="{074CC994-1590-2666-3426-148A0E9CD714}"/>
              </a:ext>
            </a:extLst>
          </p:cNvPr>
          <p:cNvPicPr>
            <a:picLocks noChangeAspect="1"/>
          </p:cNvPicPr>
          <p:nvPr/>
        </p:nvPicPr>
        <p:blipFill>
          <a:blip r:embed="rId3"/>
          <a:stretch>
            <a:fillRect/>
          </a:stretch>
        </p:blipFill>
        <p:spPr>
          <a:xfrm>
            <a:off x="10873076" y="153503"/>
            <a:ext cx="1141943" cy="858478"/>
          </a:xfrm>
          <a:prstGeom prst="rect">
            <a:avLst/>
          </a:prstGeom>
          <a:noFill/>
        </p:spPr>
      </p:pic>
    </p:spTree>
    <p:extLst>
      <p:ext uri="{BB962C8B-B14F-4D97-AF65-F5344CB8AC3E}">
        <p14:creationId xmlns:p14="http://schemas.microsoft.com/office/powerpoint/2010/main" val="90693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8A06-92BA-F6A2-A1C9-EC2DCCF8FEBF}"/>
              </a:ext>
            </a:extLst>
          </p:cNvPr>
          <p:cNvSpPr>
            <a:spLocks noGrp="1"/>
          </p:cNvSpPr>
          <p:nvPr>
            <p:ph type="title"/>
          </p:nvPr>
        </p:nvSpPr>
        <p:spPr>
          <a:xfrm>
            <a:off x="865239" y="286603"/>
            <a:ext cx="11326760" cy="1450757"/>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Trend component of the FB Prophet forecast</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1C80BA3-37EF-A59B-8304-157C2555299B}"/>
              </a:ext>
            </a:extLst>
          </p:cNvPr>
          <p:cNvSpPr txBox="1"/>
          <p:nvPr/>
        </p:nvSpPr>
        <p:spPr>
          <a:xfrm>
            <a:off x="1140542" y="2094272"/>
            <a:ext cx="10274710" cy="64633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FB Prophet model's trend component shows general direction of TSLA's stock price over time.</a:t>
            </a:r>
          </a:p>
          <a:p>
            <a:pPr marL="285750" indent="-285750"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Indicates strong uptrend until 2023-08, followed by predicted downtrend.</a:t>
            </a:r>
          </a:p>
        </p:txBody>
      </p:sp>
      <p:pic>
        <p:nvPicPr>
          <p:cNvPr id="8" name="Picture 7">
            <a:extLst>
              <a:ext uri="{FF2B5EF4-FFF2-40B4-BE49-F238E27FC236}">
                <a16:creationId xmlns:a16="http://schemas.microsoft.com/office/drawing/2014/main" id="{3581557C-5778-0025-F4FD-56E5A5CD660C}"/>
              </a:ext>
            </a:extLst>
          </p:cNvPr>
          <p:cNvPicPr>
            <a:picLocks noChangeAspect="1"/>
          </p:cNvPicPr>
          <p:nvPr/>
        </p:nvPicPr>
        <p:blipFill>
          <a:blip r:embed="rId2"/>
          <a:stretch>
            <a:fillRect/>
          </a:stretch>
        </p:blipFill>
        <p:spPr>
          <a:xfrm>
            <a:off x="3135373" y="3097515"/>
            <a:ext cx="5921253" cy="2377646"/>
          </a:xfrm>
          <a:prstGeom prst="rect">
            <a:avLst/>
          </a:prstGeom>
        </p:spPr>
      </p:pic>
      <p:pic>
        <p:nvPicPr>
          <p:cNvPr id="9" name="Picture 8" descr="A red logo with white text&#10;&#10;Description automatically generated">
            <a:extLst>
              <a:ext uri="{FF2B5EF4-FFF2-40B4-BE49-F238E27FC236}">
                <a16:creationId xmlns:a16="http://schemas.microsoft.com/office/drawing/2014/main" id="{BB9464D2-8478-2033-54A7-B53380AE8701}"/>
              </a:ext>
            </a:extLst>
          </p:cNvPr>
          <p:cNvPicPr>
            <a:picLocks noChangeAspect="1"/>
          </p:cNvPicPr>
          <p:nvPr/>
        </p:nvPicPr>
        <p:blipFill>
          <a:blip r:embed="rId3"/>
          <a:stretch>
            <a:fillRect/>
          </a:stretch>
        </p:blipFill>
        <p:spPr>
          <a:xfrm>
            <a:off x="10844280" y="5246612"/>
            <a:ext cx="1141943" cy="858478"/>
          </a:xfrm>
          <a:prstGeom prst="rect">
            <a:avLst/>
          </a:prstGeom>
          <a:noFill/>
        </p:spPr>
      </p:pic>
    </p:spTree>
    <p:extLst>
      <p:ext uri="{BB962C8B-B14F-4D97-AF65-F5344CB8AC3E}">
        <p14:creationId xmlns:p14="http://schemas.microsoft.com/office/powerpoint/2010/main" val="314954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Shape 887"/>
        <p:cNvGrpSpPr/>
        <p:nvPr/>
      </p:nvGrpSpPr>
      <p:grpSpPr>
        <a:xfrm>
          <a:off x="0" y="0"/>
          <a:ext cx="0" cy="0"/>
          <a:chOff x="0" y="0"/>
          <a:chExt cx="0" cy="0"/>
        </a:xfrm>
      </p:grpSpPr>
      <p:sp>
        <p:nvSpPr>
          <p:cNvPr id="904" name="Google Shape;904;p54"/>
          <p:cNvSpPr/>
          <p:nvPr/>
        </p:nvSpPr>
        <p:spPr>
          <a:xfrm>
            <a:off x="2653306" y="2562854"/>
            <a:ext cx="1706400" cy="1676400"/>
          </a:xfrm>
          <a:prstGeom prst="snip2DiagRect">
            <a:avLst>
              <a:gd name="adj1" fmla="val 0"/>
              <a:gd name="adj2" fmla="val 20386"/>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895" name="Google Shape;895;p54"/>
          <p:cNvPicPr preferRelativeResize="0"/>
          <p:nvPr/>
        </p:nvPicPr>
        <p:blipFill>
          <a:blip r:embed="rId3"/>
          <a:srcRect t="7567" b="7567"/>
          <a:stretch/>
        </p:blipFill>
        <p:spPr>
          <a:xfrm>
            <a:off x="2798470" y="2716071"/>
            <a:ext cx="2029409" cy="2005947"/>
          </a:xfrm>
          <a:prstGeom prst="snip2DiagRect">
            <a:avLst>
              <a:gd name="adj1" fmla="val 0"/>
              <a:gd name="adj2" fmla="val 16667"/>
            </a:avLst>
          </a:prstGeom>
          <a:noFill/>
          <a:ln w="9525" cap="flat" cmpd="sng">
            <a:solidFill>
              <a:schemeClr val="accent2"/>
            </a:solidFill>
            <a:prstDash val="solid"/>
            <a:round/>
            <a:headEnd type="none" w="sm" len="sm"/>
            <a:tailEnd type="none" w="sm" len="sm"/>
          </a:ln>
        </p:spPr>
      </p:pic>
      <p:sp>
        <p:nvSpPr>
          <p:cNvPr id="890" name="Google Shape;890;p54"/>
          <p:cNvSpPr txBox="1">
            <a:spLocks noGrp="1"/>
          </p:cNvSpPr>
          <p:nvPr>
            <p:ph type="title"/>
          </p:nvPr>
        </p:nvSpPr>
        <p:spPr>
          <a:xfrm>
            <a:off x="855955" y="200084"/>
            <a:ext cx="10289600" cy="763600"/>
          </a:xfrm>
          <a:prstGeom prst="rect">
            <a:avLst/>
          </a:prstGeom>
        </p:spPr>
        <p:txBody>
          <a:bodyPr spcFirstLastPara="1" vert="horz" wrap="square" lIns="121900" tIns="121900" rIns="121900" bIns="121900" rtlCol="0" anchor="t" anchorCtr="0">
            <a:noAutofit/>
          </a:bodyPr>
          <a:lstStyle/>
          <a:p>
            <a:pPr algn="ctr"/>
            <a:r>
              <a:rPr lang="en" sz="3600" b="1" dirty="0">
                <a:latin typeface="Calibri" panose="020F0502020204030204" pitchFamily="34" charset="0"/>
                <a:ea typeface="Calibri" panose="020F0502020204030204" pitchFamily="34" charset="0"/>
                <a:cs typeface="Calibri" panose="020F0502020204030204" pitchFamily="34" charset="0"/>
              </a:rPr>
              <a:t>OUR TEAM MEMBERS – GROUP #3</a:t>
            </a:r>
            <a:endParaRPr sz="3600" b="1" dirty="0">
              <a:latin typeface="Calibri" panose="020F0502020204030204" pitchFamily="34" charset="0"/>
              <a:ea typeface="Calibri" panose="020F0502020204030204" pitchFamily="34" charset="0"/>
              <a:cs typeface="Calibri" panose="020F0502020204030204" pitchFamily="34" charset="0"/>
            </a:endParaRPr>
          </a:p>
        </p:txBody>
      </p:sp>
      <p:sp>
        <p:nvSpPr>
          <p:cNvPr id="891" name="Google Shape;891;p54"/>
          <p:cNvSpPr txBox="1">
            <a:spLocks noGrp="1"/>
          </p:cNvSpPr>
          <p:nvPr>
            <p:ph type="subTitle" idx="1"/>
          </p:nvPr>
        </p:nvSpPr>
        <p:spPr>
          <a:xfrm>
            <a:off x="2560461" y="4858154"/>
            <a:ext cx="3020000" cy="307203"/>
          </a:xfrm>
          <a:prstGeom prst="rect">
            <a:avLst/>
          </a:prstGeom>
        </p:spPr>
        <p:txBody>
          <a:bodyPr spcFirstLastPara="1" vert="horz" wrap="square" lIns="121900" tIns="121900" rIns="121900" bIns="121900" rtlCol="0" anchor="ctr" anchorCtr="0">
            <a:noAutofit/>
          </a:bodyPr>
          <a:lstStyle/>
          <a:p>
            <a:pPr marL="0" indent="0">
              <a:spcAft>
                <a:spcPts val="1600"/>
              </a:spcAft>
            </a:pPr>
            <a:r>
              <a:rPr lang="en-CA" sz="1800" dirty="0">
                <a:latin typeface="Calibri" panose="020F0502020204030204" pitchFamily="34" charset="0"/>
                <a:ea typeface="Calibri" panose="020F0502020204030204" pitchFamily="34" charset="0"/>
                <a:cs typeface="Calibri" panose="020F0502020204030204" pitchFamily="34" charset="0"/>
              </a:rPr>
              <a:t>Srilakshmi Gummadidala</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903" name="Google Shape;903;p54"/>
          <p:cNvSpPr/>
          <p:nvPr/>
        </p:nvSpPr>
        <p:spPr>
          <a:xfrm>
            <a:off x="6789748" y="2590800"/>
            <a:ext cx="1706400" cy="1676400"/>
          </a:xfrm>
          <a:prstGeom prst="snip2DiagRect">
            <a:avLst>
              <a:gd name="adj1" fmla="val 0"/>
              <a:gd name="adj2" fmla="val 20386"/>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909" name="Google Shape;909;p54"/>
          <p:cNvGrpSpPr/>
          <p:nvPr/>
        </p:nvGrpSpPr>
        <p:grpSpPr>
          <a:xfrm>
            <a:off x="197791" y="1233069"/>
            <a:ext cx="1316327" cy="342000"/>
            <a:chOff x="713275" y="4065425"/>
            <a:chExt cx="987245" cy="256500"/>
          </a:xfrm>
          <a:solidFill>
            <a:schemeClr val="accent5">
              <a:lumMod val="40000"/>
              <a:lumOff val="60000"/>
            </a:schemeClr>
          </a:solidFill>
        </p:grpSpPr>
        <p:sp>
          <p:nvSpPr>
            <p:cNvPr id="910" name="Google Shape;910;p54"/>
            <p:cNvSpPr/>
            <p:nvPr/>
          </p:nvSpPr>
          <p:spPr>
            <a:xfrm>
              <a:off x="713275" y="4065425"/>
              <a:ext cx="256500" cy="256500"/>
            </a:xfrm>
            <a:prstGeom prst="snip2DiagRect">
              <a:avLst>
                <a:gd name="adj1" fmla="val 0"/>
                <a:gd name="adj2" fmla="val 16667"/>
              </a:avLst>
            </a:prstGeom>
            <a:grp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1" name="Google Shape;911;p54"/>
            <p:cNvSpPr/>
            <p:nvPr/>
          </p:nvSpPr>
          <p:spPr>
            <a:xfrm>
              <a:off x="1078648" y="4065425"/>
              <a:ext cx="256500" cy="256500"/>
            </a:xfrm>
            <a:prstGeom prst="snip2DiagRect">
              <a:avLst>
                <a:gd name="adj1" fmla="val 0"/>
                <a:gd name="adj2" fmla="val 16667"/>
              </a:avLst>
            </a:prstGeom>
            <a:grp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2" name="Google Shape;912;p54"/>
            <p:cNvSpPr/>
            <p:nvPr/>
          </p:nvSpPr>
          <p:spPr>
            <a:xfrm>
              <a:off x="1444020" y="4065425"/>
              <a:ext cx="256500" cy="256500"/>
            </a:xfrm>
            <a:prstGeom prst="snip2DiagRect">
              <a:avLst>
                <a:gd name="adj1" fmla="val 0"/>
                <a:gd name="adj2" fmla="val 16667"/>
              </a:avLst>
            </a:prstGeom>
            <a:grp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7" name="Google Shape;895;p54">
            <a:extLst>
              <a:ext uri="{FF2B5EF4-FFF2-40B4-BE49-F238E27FC236}">
                <a16:creationId xmlns:a16="http://schemas.microsoft.com/office/drawing/2014/main" id="{AF8C5189-EA0F-736A-EFBD-D92B38FC7C44}"/>
              </a:ext>
            </a:extLst>
          </p:cNvPr>
          <p:cNvPicPr preferRelativeResize="0"/>
          <p:nvPr/>
        </p:nvPicPr>
        <p:blipFill>
          <a:blip r:embed="rId4"/>
          <a:srcRect t="6169" b="6169"/>
          <a:stretch/>
        </p:blipFill>
        <p:spPr>
          <a:xfrm>
            <a:off x="6242128" y="2653655"/>
            <a:ext cx="2031585" cy="1922234"/>
          </a:xfrm>
          <a:prstGeom prst="snip2DiagRect">
            <a:avLst>
              <a:gd name="adj1" fmla="val 0"/>
              <a:gd name="adj2" fmla="val 16667"/>
            </a:avLst>
          </a:prstGeom>
          <a:noFill/>
          <a:ln w="9525" cap="flat" cmpd="sng">
            <a:solidFill>
              <a:schemeClr val="accent2"/>
            </a:solidFill>
            <a:prstDash val="solid"/>
            <a:round/>
            <a:headEnd type="none" w="sm" len="sm"/>
            <a:tailEnd type="none" w="sm" len="sm"/>
          </a:ln>
        </p:spPr>
      </p:pic>
      <p:pic>
        <p:nvPicPr>
          <p:cNvPr id="17" name="Picture 16">
            <a:extLst>
              <a:ext uri="{FF2B5EF4-FFF2-40B4-BE49-F238E27FC236}">
                <a16:creationId xmlns:a16="http://schemas.microsoft.com/office/drawing/2014/main" id="{2A9B557F-294C-CBF0-EFC2-B6DFDFAEF000}"/>
              </a:ext>
            </a:extLst>
          </p:cNvPr>
          <p:cNvPicPr>
            <a:picLocks noChangeAspect="1"/>
          </p:cNvPicPr>
          <p:nvPr/>
        </p:nvPicPr>
        <p:blipFill>
          <a:blip r:embed="rId5"/>
          <a:stretch>
            <a:fillRect/>
          </a:stretch>
        </p:blipFill>
        <p:spPr>
          <a:xfrm>
            <a:off x="11007307" y="45092"/>
            <a:ext cx="1121303" cy="1073583"/>
          </a:xfrm>
          <a:prstGeom prst="rect">
            <a:avLst/>
          </a:prstGeom>
        </p:spPr>
      </p:pic>
      <p:sp>
        <p:nvSpPr>
          <p:cNvPr id="5" name="TextBox 4">
            <a:extLst>
              <a:ext uri="{FF2B5EF4-FFF2-40B4-BE49-F238E27FC236}">
                <a16:creationId xmlns:a16="http://schemas.microsoft.com/office/drawing/2014/main" id="{F6A23772-0156-1C18-6010-17396F1C01A4}"/>
              </a:ext>
            </a:extLst>
          </p:cNvPr>
          <p:cNvSpPr txBox="1"/>
          <p:nvPr/>
        </p:nvSpPr>
        <p:spPr>
          <a:xfrm rot="10800000" flipV="1">
            <a:off x="6545019" y="4658133"/>
            <a:ext cx="2195858" cy="369332"/>
          </a:xfrm>
          <a:prstGeom prst="rect">
            <a:avLst/>
          </a:prstGeom>
          <a:noFill/>
        </p:spPr>
        <p:txBody>
          <a:bodyPr wrap="square">
            <a:spAutoFit/>
          </a:bodyPr>
          <a:lstStyle/>
          <a:p>
            <a:pPr marL="0" indent="0">
              <a:spcAft>
                <a:spcPts val="1600"/>
              </a:spcAft>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Tehsin Shaikh</a:t>
            </a:r>
          </a:p>
        </p:txBody>
      </p:sp>
      <p:grpSp>
        <p:nvGrpSpPr>
          <p:cNvPr id="22" name="Google Shape;909;p54">
            <a:extLst>
              <a:ext uri="{FF2B5EF4-FFF2-40B4-BE49-F238E27FC236}">
                <a16:creationId xmlns:a16="http://schemas.microsoft.com/office/drawing/2014/main" id="{56A4C605-CB45-B263-C3C8-CA222A717779}"/>
              </a:ext>
            </a:extLst>
          </p:cNvPr>
          <p:cNvGrpSpPr/>
          <p:nvPr/>
        </p:nvGrpSpPr>
        <p:grpSpPr>
          <a:xfrm>
            <a:off x="10665307" y="3162749"/>
            <a:ext cx="1316327" cy="342000"/>
            <a:chOff x="713275" y="4065425"/>
            <a:chExt cx="987245" cy="256500"/>
          </a:xfrm>
          <a:solidFill>
            <a:schemeClr val="accent5">
              <a:lumMod val="40000"/>
              <a:lumOff val="60000"/>
            </a:schemeClr>
          </a:solidFill>
        </p:grpSpPr>
        <p:sp>
          <p:nvSpPr>
            <p:cNvPr id="23" name="Google Shape;910;p54">
              <a:extLst>
                <a:ext uri="{FF2B5EF4-FFF2-40B4-BE49-F238E27FC236}">
                  <a16:creationId xmlns:a16="http://schemas.microsoft.com/office/drawing/2014/main" id="{D7AD2FEA-212E-E97B-A0D3-A95AF895944F}"/>
                </a:ext>
              </a:extLst>
            </p:cNvPr>
            <p:cNvSpPr/>
            <p:nvPr/>
          </p:nvSpPr>
          <p:spPr>
            <a:xfrm>
              <a:off x="713275" y="4065425"/>
              <a:ext cx="256500" cy="256500"/>
            </a:xfrm>
            <a:prstGeom prst="snip2DiagRect">
              <a:avLst>
                <a:gd name="adj1" fmla="val 0"/>
                <a:gd name="adj2" fmla="val 16667"/>
              </a:avLst>
            </a:prstGeom>
            <a:grp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911;p54">
              <a:extLst>
                <a:ext uri="{FF2B5EF4-FFF2-40B4-BE49-F238E27FC236}">
                  <a16:creationId xmlns:a16="http://schemas.microsoft.com/office/drawing/2014/main" id="{3A947744-BBED-8BDD-24EB-7AD4EBFD03ED}"/>
                </a:ext>
              </a:extLst>
            </p:cNvPr>
            <p:cNvSpPr/>
            <p:nvPr/>
          </p:nvSpPr>
          <p:spPr>
            <a:xfrm>
              <a:off x="1078648" y="4065425"/>
              <a:ext cx="256500" cy="256500"/>
            </a:xfrm>
            <a:prstGeom prst="snip2DiagRect">
              <a:avLst>
                <a:gd name="adj1" fmla="val 0"/>
                <a:gd name="adj2" fmla="val 16667"/>
              </a:avLst>
            </a:prstGeom>
            <a:grp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 name="Google Shape;912;p54">
              <a:extLst>
                <a:ext uri="{FF2B5EF4-FFF2-40B4-BE49-F238E27FC236}">
                  <a16:creationId xmlns:a16="http://schemas.microsoft.com/office/drawing/2014/main" id="{6F0B0CD9-32AD-B48B-C214-F1D742002115}"/>
                </a:ext>
              </a:extLst>
            </p:cNvPr>
            <p:cNvSpPr/>
            <p:nvPr/>
          </p:nvSpPr>
          <p:spPr>
            <a:xfrm>
              <a:off x="1444020" y="4065425"/>
              <a:ext cx="256500" cy="256500"/>
            </a:xfrm>
            <a:prstGeom prst="snip2DiagRect">
              <a:avLst>
                <a:gd name="adj1" fmla="val 0"/>
                <a:gd name="adj2" fmla="val 16667"/>
              </a:avLst>
            </a:prstGeom>
            <a:grp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070969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F0ED-3E26-F513-9210-62CAAA602CF9}"/>
              </a:ext>
            </a:extLst>
          </p:cNvPr>
          <p:cNvSpPr>
            <a:spLocks noGrp="1"/>
          </p:cNvSpPr>
          <p:nvPr>
            <p:ph type="title"/>
          </p:nvPr>
        </p:nvSpPr>
        <p:spPr/>
        <p:txBody>
          <a:bodyPr/>
          <a:lstStyle/>
          <a:p>
            <a:r>
              <a:rPr lang="en-CA" b="1" dirty="0">
                <a:latin typeface="Calibri" panose="020F0502020204030204" pitchFamily="34" charset="0"/>
                <a:ea typeface="Calibri" panose="020F0502020204030204" pitchFamily="34" charset="0"/>
                <a:cs typeface="Calibri" panose="020F0502020204030204" pitchFamily="34" charset="0"/>
              </a:rPr>
              <a:t>FB weekly seasonality component </a:t>
            </a:r>
          </a:p>
        </p:txBody>
      </p:sp>
      <p:pic>
        <p:nvPicPr>
          <p:cNvPr id="5" name="Picture 4" descr="A red logo with white text&#10;&#10;Description automatically generated">
            <a:extLst>
              <a:ext uri="{FF2B5EF4-FFF2-40B4-BE49-F238E27FC236}">
                <a16:creationId xmlns:a16="http://schemas.microsoft.com/office/drawing/2014/main" id="{6E00F59A-EC8B-83DB-560F-FB6BA44A3DD9}"/>
              </a:ext>
            </a:extLst>
          </p:cNvPr>
          <p:cNvPicPr>
            <a:picLocks noChangeAspect="1"/>
          </p:cNvPicPr>
          <p:nvPr/>
        </p:nvPicPr>
        <p:blipFill>
          <a:blip r:embed="rId2"/>
          <a:stretch>
            <a:fillRect/>
          </a:stretch>
        </p:blipFill>
        <p:spPr>
          <a:xfrm>
            <a:off x="10873076" y="153503"/>
            <a:ext cx="1141943" cy="858478"/>
          </a:xfrm>
          <a:prstGeom prst="rect">
            <a:avLst/>
          </a:prstGeom>
          <a:noFill/>
        </p:spPr>
      </p:pic>
      <p:sp>
        <p:nvSpPr>
          <p:cNvPr id="7" name="TextBox 6">
            <a:extLst>
              <a:ext uri="{FF2B5EF4-FFF2-40B4-BE49-F238E27FC236}">
                <a16:creationId xmlns:a16="http://schemas.microsoft.com/office/drawing/2014/main" id="{2EE82B21-7949-81DE-9E60-6D4A17BFD45F}"/>
              </a:ext>
            </a:extLst>
          </p:cNvPr>
          <p:cNvSpPr txBox="1"/>
          <p:nvPr/>
        </p:nvSpPr>
        <p:spPr>
          <a:xfrm>
            <a:off x="1199536" y="2359742"/>
            <a:ext cx="4788310" cy="313932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FB Prophet's weekly seasonality component reveals weekly patterns in TSLA's stock behavior.</a:t>
            </a:r>
          </a:p>
          <a:p>
            <a:pPr marL="285750" indent="-285750" algn="jus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Indicates variability in performance based on the day of the week.</a:t>
            </a:r>
          </a:p>
          <a:p>
            <a:pPr marL="285750" indent="-285750" algn="jus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Helps understand factors driving forecasts, like long-term trends and repetitive weekly patterns.</a:t>
            </a:r>
          </a:p>
          <a:p>
            <a:pPr marL="285750" indent="-285750" algn="just">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FB Prophet's predictions are informed estimates, not certainties, and come with inherent uncertainty.</a:t>
            </a:r>
          </a:p>
        </p:txBody>
      </p:sp>
      <p:pic>
        <p:nvPicPr>
          <p:cNvPr id="9" name="Picture 8">
            <a:extLst>
              <a:ext uri="{FF2B5EF4-FFF2-40B4-BE49-F238E27FC236}">
                <a16:creationId xmlns:a16="http://schemas.microsoft.com/office/drawing/2014/main" id="{5DA7DE97-2226-BAAC-7B2A-4E656158D0D9}"/>
              </a:ext>
            </a:extLst>
          </p:cNvPr>
          <p:cNvPicPr>
            <a:picLocks noChangeAspect="1"/>
          </p:cNvPicPr>
          <p:nvPr/>
        </p:nvPicPr>
        <p:blipFill>
          <a:blip r:embed="rId3"/>
          <a:stretch>
            <a:fillRect/>
          </a:stretch>
        </p:blipFill>
        <p:spPr>
          <a:xfrm>
            <a:off x="6126480" y="2749581"/>
            <a:ext cx="5753599" cy="2194750"/>
          </a:xfrm>
          <a:prstGeom prst="rect">
            <a:avLst/>
          </a:prstGeom>
        </p:spPr>
      </p:pic>
    </p:spTree>
    <p:extLst>
      <p:ext uri="{BB962C8B-B14F-4D97-AF65-F5344CB8AC3E}">
        <p14:creationId xmlns:p14="http://schemas.microsoft.com/office/powerpoint/2010/main" val="361232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F5-D0F4-AF77-E63F-0B83AB97EDCF}"/>
              </a:ext>
            </a:extLst>
          </p:cNvPr>
          <p:cNvSpPr>
            <a:spLocks noGrp="1"/>
          </p:cNvSpPr>
          <p:nvPr>
            <p:ph type="title"/>
          </p:nvPr>
        </p:nvSpPr>
        <p:spPr>
          <a:xfrm>
            <a:off x="643466" y="786383"/>
            <a:ext cx="3517567" cy="2959707"/>
          </a:xfrm>
        </p:spPr>
        <p:txBody>
          <a:bodyPr vert="horz" lIns="91440" tIns="45720" rIns="91440" bIns="45720" rtlCol="0" anchor="b">
            <a:normAutofit/>
          </a:bodyPr>
          <a:lstStyle/>
          <a:p>
            <a:br>
              <a:rPr lang="en-US" b="0" i="0" kern="1200" spc="-50" baseline="0" dirty="0">
                <a:latin typeface="+mj-lt"/>
                <a:ea typeface="+mj-ea"/>
                <a:cs typeface="+mj-cs"/>
              </a:rPr>
            </a:br>
            <a:br>
              <a:rPr lang="en-US" b="0" i="0" kern="1200" spc="-50" baseline="0" dirty="0">
                <a:latin typeface="+mj-lt"/>
                <a:ea typeface="+mj-ea"/>
                <a:cs typeface="+mj-cs"/>
              </a:rPr>
            </a:br>
            <a:r>
              <a:rPr lang="en-US" sz="4400" b="0" i="0" kern="1200" spc="-50" baseline="0" dirty="0">
                <a:latin typeface="Calibri" panose="020F0502020204030204" pitchFamily="34" charset="0"/>
                <a:ea typeface="Calibri" panose="020F0502020204030204" pitchFamily="34" charset="0"/>
                <a:cs typeface="Calibri" panose="020F0502020204030204" pitchFamily="34" charset="0"/>
              </a:rPr>
              <a:t>Conclusion</a:t>
            </a:r>
          </a:p>
        </p:txBody>
      </p:sp>
      <p:graphicFrame>
        <p:nvGraphicFramePr>
          <p:cNvPr id="10" name="TextBox 5">
            <a:extLst>
              <a:ext uri="{FF2B5EF4-FFF2-40B4-BE49-F238E27FC236}">
                <a16:creationId xmlns:a16="http://schemas.microsoft.com/office/drawing/2014/main" id="{1EA22BC9-0F1A-B573-0218-82D37C5840D1}"/>
              </a:ext>
            </a:extLst>
          </p:cNvPr>
          <p:cNvGraphicFramePr/>
          <p:nvPr>
            <p:extLst>
              <p:ext uri="{D42A27DB-BD31-4B8C-83A1-F6EECF244321}">
                <p14:modId xmlns:p14="http://schemas.microsoft.com/office/powerpoint/2010/main" val="981436235"/>
              </p:ext>
            </p:extLst>
          </p:nvPr>
        </p:nvGraphicFramePr>
        <p:xfrm>
          <a:off x="4965289" y="812798"/>
          <a:ext cx="6882581" cy="5745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red logo with white text&#10;&#10;Description automatically generated">
            <a:extLst>
              <a:ext uri="{FF2B5EF4-FFF2-40B4-BE49-F238E27FC236}">
                <a16:creationId xmlns:a16="http://schemas.microsoft.com/office/drawing/2014/main" id="{64C9A673-DA55-796B-5761-04648DA52E7C}"/>
              </a:ext>
            </a:extLst>
          </p:cNvPr>
          <p:cNvPicPr>
            <a:picLocks noChangeAspect="1"/>
          </p:cNvPicPr>
          <p:nvPr/>
        </p:nvPicPr>
        <p:blipFill>
          <a:blip r:embed="rId7"/>
          <a:stretch>
            <a:fillRect/>
          </a:stretch>
        </p:blipFill>
        <p:spPr>
          <a:xfrm>
            <a:off x="10882909" y="357144"/>
            <a:ext cx="1141943" cy="858478"/>
          </a:xfrm>
          <a:prstGeom prst="rect">
            <a:avLst/>
          </a:prstGeom>
          <a:noFill/>
        </p:spPr>
      </p:pic>
    </p:spTree>
    <p:extLst>
      <p:ext uri="{BB962C8B-B14F-4D97-AF65-F5344CB8AC3E}">
        <p14:creationId xmlns:p14="http://schemas.microsoft.com/office/powerpoint/2010/main" val="57361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931B-542C-2564-CCD7-F5E7CF1DC43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kern="1200" spc="-50" baseline="0">
                <a:latin typeface="+mj-lt"/>
                <a:ea typeface="+mj-ea"/>
                <a:cs typeface="+mj-cs"/>
              </a:rPr>
              <a:t>Recommendations</a:t>
            </a:r>
          </a:p>
        </p:txBody>
      </p:sp>
      <p:graphicFrame>
        <p:nvGraphicFramePr>
          <p:cNvPr id="8" name="TextBox 5">
            <a:extLst>
              <a:ext uri="{FF2B5EF4-FFF2-40B4-BE49-F238E27FC236}">
                <a16:creationId xmlns:a16="http://schemas.microsoft.com/office/drawing/2014/main" id="{7C913D8F-8B48-1DF7-800C-3B3BBF48540C}"/>
              </a:ext>
            </a:extLst>
          </p:cNvPr>
          <p:cNvGraphicFramePr/>
          <p:nvPr>
            <p:extLst>
              <p:ext uri="{D42A27DB-BD31-4B8C-83A1-F6EECF244321}">
                <p14:modId xmlns:p14="http://schemas.microsoft.com/office/powerpoint/2010/main" val="2552032372"/>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red logo with white text&#10;&#10;Description automatically generated">
            <a:extLst>
              <a:ext uri="{FF2B5EF4-FFF2-40B4-BE49-F238E27FC236}">
                <a16:creationId xmlns:a16="http://schemas.microsoft.com/office/drawing/2014/main" id="{37AD11CF-3AAD-B955-8B2F-134D8649DAEB}"/>
              </a:ext>
            </a:extLst>
          </p:cNvPr>
          <p:cNvPicPr>
            <a:picLocks noChangeAspect="1"/>
          </p:cNvPicPr>
          <p:nvPr/>
        </p:nvPicPr>
        <p:blipFill>
          <a:blip r:embed="rId7"/>
          <a:stretch>
            <a:fillRect/>
          </a:stretch>
        </p:blipFill>
        <p:spPr>
          <a:xfrm>
            <a:off x="10873076" y="286603"/>
            <a:ext cx="1141943" cy="858478"/>
          </a:xfrm>
          <a:prstGeom prst="rect">
            <a:avLst/>
          </a:prstGeom>
          <a:noFill/>
        </p:spPr>
      </p:pic>
    </p:spTree>
    <p:extLst>
      <p:ext uri="{BB962C8B-B14F-4D97-AF65-F5344CB8AC3E}">
        <p14:creationId xmlns:p14="http://schemas.microsoft.com/office/powerpoint/2010/main" val="421577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F07A-D136-6167-5D74-CD46CE6CFAD6}"/>
              </a:ext>
            </a:extLst>
          </p:cNvPr>
          <p:cNvSpPr>
            <a:spLocks noGrp="1"/>
          </p:cNvSpPr>
          <p:nvPr>
            <p:ph type="title"/>
          </p:nvPr>
        </p:nvSpPr>
        <p:spPr/>
        <p:txBody>
          <a:bodyPr/>
          <a:lstStyle/>
          <a:p>
            <a:r>
              <a:rPr lang="en-CA"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6" name="TextBox 5">
            <a:extLst>
              <a:ext uri="{FF2B5EF4-FFF2-40B4-BE49-F238E27FC236}">
                <a16:creationId xmlns:a16="http://schemas.microsoft.com/office/drawing/2014/main" id="{1E8810A1-56FB-6803-F916-444CB08A5CC5}"/>
              </a:ext>
            </a:extLst>
          </p:cNvPr>
          <p:cNvSpPr txBox="1"/>
          <p:nvPr/>
        </p:nvSpPr>
        <p:spPr>
          <a:xfrm>
            <a:off x="1209368" y="1887794"/>
            <a:ext cx="10186219" cy="4714111"/>
          </a:xfrm>
          <a:prstGeom prst="rect">
            <a:avLst/>
          </a:prstGeom>
          <a:noFill/>
        </p:spPr>
        <p:txBody>
          <a:bodyPr wrap="square" rtlCol="0">
            <a:spAutoFit/>
          </a:bodyPr>
          <a:lstStyle/>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1. Doll, S. (2021, July 14). Tesla factory locations: Where they are and could soon be. </a:t>
            </a:r>
            <a:r>
              <a:rPr lang="en-US" sz="1400" dirty="0" err="1">
                <a:latin typeface="Calibri" panose="020F0502020204030204" pitchFamily="34" charset="0"/>
                <a:ea typeface="Calibri" panose="020F0502020204030204" pitchFamily="34" charset="0"/>
                <a:cs typeface="Calibri" panose="020F0502020204030204" pitchFamily="34" charset="0"/>
              </a:rPr>
              <a:t>Electrek</a:t>
            </a:r>
            <a:r>
              <a:rPr lang="en-US" sz="14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(Tesla factory locations: Where they are and could soon be | </a:t>
            </a:r>
            <a:r>
              <a:rPr lang="en-US" sz="1400" dirty="0" err="1">
                <a:latin typeface="Calibri" panose="020F0502020204030204" pitchFamily="34" charset="0"/>
                <a:ea typeface="Calibri" panose="020F0502020204030204" pitchFamily="34" charset="0"/>
                <a:cs typeface="Calibri" panose="020F0502020204030204" pitchFamily="34" charset="0"/>
              </a:rPr>
              <a:t>Electrek</a:t>
            </a:r>
            <a:r>
              <a:rPr lang="en-US" sz="14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2. Fruhlinger, J. (2019, January 9). Tesla’s growing worldwide presence. The Business of Business.</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(Tesla's growing worldwide presence | The Business of Business).</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3. Thompson, A. (2023, September 5). Tesla’s Operations Management: 10 Decision Areas, Productivity. </a:t>
            </a:r>
            <a:r>
              <a:rPr lang="en-US" sz="1400" dirty="0" err="1">
                <a:latin typeface="Calibri" panose="020F0502020204030204" pitchFamily="34" charset="0"/>
                <a:ea typeface="Calibri" panose="020F0502020204030204" pitchFamily="34" charset="0"/>
                <a:cs typeface="Calibri" panose="020F0502020204030204" pitchFamily="34" charset="0"/>
              </a:rPr>
              <a:t>Panmore</a:t>
            </a:r>
            <a:r>
              <a:rPr lang="en-US" sz="1400" dirty="0">
                <a:latin typeface="Calibri" panose="020F0502020204030204" pitchFamily="34" charset="0"/>
                <a:ea typeface="Calibri" panose="020F0502020204030204" pitchFamily="34" charset="0"/>
                <a:cs typeface="Calibri" panose="020F0502020204030204" pitchFamily="34" charset="0"/>
              </a:rPr>
              <a:t> Institute.</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(Tesla’s Operations Management: 10 Decision Areas, Productivity - </a:t>
            </a:r>
            <a:r>
              <a:rPr lang="en-US" sz="1400" dirty="0" err="1">
                <a:latin typeface="Calibri" panose="020F0502020204030204" pitchFamily="34" charset="0"/>
                <a:ea typeface="Calibri" panose="020F0502020204030204" pitchFamily="34" charset="0"/>
                <a:cs typeface="Calibri" panose="020F0502020204030204" pitchFamily="34" charset="0"/>
              </a:rPr>
              <a:t>Panmore</a:t>
            </a:r>
            <a:r>
              <a:rPr lang="en-US" sz="1400" dirty="0">
                <a:latin typeface="Calibri" panose="020F0502020204030204" pitchFamily="34" charset="0"/>
                <a:ea typeface="Calibri" panose="020F0502020204030204" pitchFamily="34" charset="0"/>
                <a:cs typeface="Calibri" panose="020F0502020204030204" pitchFamily="34" charset="0"/>
              </a:rPr>
              <a:t> Institute)</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4. Tesla’s Lineup: Exploring Models S, 3, X, Y &amp; 2023 Roadster. (2023, July 4). Steer EV      </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hlinkClick r:id="rId2"/>
              </a:rPr>
              <a:t>https://steerev.com/electric-vehicles-evs/teslas-lineup-exploring-models/</a:t>
            </a:r>
            <a:r>
              <a:rPr lang="en-US" sz="14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5. </a:t>
            </a:r>
            <a:r>
              <a:rPr lang="en-CA" sz="1400" kern="100" dirty="0">
                <a:effectLst/>
                <a:latin typeface="Calibri" panose="020F0502020204030204" pitchFamily="34" charset="0"/>
                <a:ea typeface="Calibri" panose="020F0502020204030204" pitchFamily="34" charset="0"/>
                <a:cs typeface="Calibri" panose="020F0502020204030204" pitchFamily="34" charset="0"/>
              </a:rPr>
              <a:t>Investopedia Team. (2022, August 30). Who Are Tesla’s (TSLA) Main Competitors? Investopedia</a:t>
            </a:r>
          </a:p>
          <a:p>
            <a:pPr algn="just">
              <a:lnSpc>
                <a:spcPct val="150000"/>
              </a:lnSpc>
              <a:spcAft>
                <a:spcPts val="800"/>
              </a:spcAft>
            </a:pPr>
            <a:r>
              <a:rPr lang="en-CA" sz="1400" kern="100" dirty="0">
                <a:effectLst/>
                <a:latin typeface="Calibri" panose="020F0502020204030204" pitchFamily="34" charset="0"/>
                <a:ea typeface="Calibri" panose="020F0502020204030204" pitchFamily="34" charset="0"/>
                <a:cs typeface="Calibri" panose="020F0502020204030204" pitchFamily="34" charset="0"/>
              </a:rPr>
              <a:t>    (</a:t>
            </a:r>
            <a:r>
              <a:rPr lang="en-CA" sz="1400" u="sng" kern="100" dirty="0">
                <a:solidFill>
                  <a:srgbClr val="467886"/>
                </a:solidFill>
                <a:effectLst/>
                <a:latin typeface="Calibri" panose="020F0502020204030204" pitchFamily="34" charset="0"/>
                <a:ea typeface="Calibri" panose="020F0502020204030204" pitchFamily="34" charset="0"/>
                <a:cs typeface="Calibri" panose="020F0502020204030204" pitchFamily="34" charset="0"/>
                <a:hlinkClick r:id="rId3"/>
              </a:rPr>
              <a:t>Who Are Tesla's (TSLA) Main Competitors? (investopedia.com)</a:t>
            </a:r>
            <a:endParaRPr lang="en-CA" sz="14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6. Tesla Inc. (NASDAQ: TSLA) Present Value of Free Cash Flow to Equity (FCFE). (n.d.). Stock Analysis on Net.</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hlinkClick r:id="rId4"/>
              </a:rPr>
              <a:t>https://www.stock-analysis-on.net/NASDAQ/Company/Tesla-Inc/DCF/Present-Value-of-FCFE</a:t>
            </a:r>
            <a:r>
              <a:rPr lang="en-US" sz="14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pP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CA"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5250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Title 2">
            <a:extLst>
              <a:ext uri="{FF2B5EF4-FFF2-40B4-BE49-F238E27FC236}">
                <a16:creationId xmlns:a16="http://schemas.microsoft.com/office/drawing/2014/main" id="{D14987A6-15C4-085D-897C-D0F0B28D43BD}"/>
              </a:ext>
            </a:extLst>
          </p:cNvPr>
          <p:cNvSpPr>
            <a:spLocks noGrp="1"/>
          </p:cNvSpPr>
          <p:nvPr>
            <p:ph type="title"/>
          </p:nvPr>
        </p:nvSpPr>
        <p:spPr>
          <a:xfrm>
            <a:off x="216310" y="2347071"/>
            <a:ext cx="4188542" cy="2333084"/>
          </a:xfrm>
        </p:spPr>
        <p:txBody>
          <a:bodyPr anchor="b">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Thanks for joining our Tesla financial journey!</a:t>
            </a:r>
          </a:p>
        </p:txBody>
      </p:sp>
      <p:pic>
        <p:nvPicPr>
          <p:cNvPr id="17410" name="Picture 2" descr="Tesla future product: 2023 kicks off next big cycle | Automotive News">
            <a:extLst>
              <a:ext uri="{FF2B5EF4-FFF2-40B4-BE49-F238E27FC236}">
                <a16:creationId xmlns:a16="http://schemas.microsoft.com/office/drawing/2014/main" id="{88CAB7CD-A44F-87D0-840C-8AB740184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474" b="6713"/>
          <a:stretch/>
        </p:blipFill>
        <p:spPr bwMode="auto">
          <a:xfrm>
            <a:off x="5458984" y="2347071"/>
            <a:ext cx="5928344" cy="2226212"/>
          </a:xfrm>
          <a:prstGeom prst="rect">
            <a:avLst/>
          </a:prstGeom>
          <a:solidFill>
            <a:srgbClr val="FFFFFF"/>
          </a:solidFill>
        </p:spPr>
      </p:pic>
    </p:spTree>
    <p:extLst>
      <p:ext uri="{BB962C8B-B14F-4D97-AF65-F5344CB8AC3E}">
        <p14:creationId xmlns:p14="http://schemas.microsoft.com/office/powerpoint/2010/main" val="3246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C153-C01E-EB77-BFE5-D6490A3CB6F7}"/>
              </a:ext>
            </a:extLst>
          </p:cNvPr>
          <p:cNvSpPr>
            <a:spLocks noGrp="1"/>
          </p:cNvSpPr>
          <p:nvPr>
            <p:ph type="title"/>
          </p:nvPr>
        </p:nvSpPr>
        <p:spPr>
          <a:xfrm>
            <a:off x="1097280" y="286603"/>
            <a:ext cx="10058400" cy="1450757"/>
          </a:xfrm>
        </p:spPr>
        <p:txBody>
          <a:bodyPr anchor="b">
            <a:normAutofit/>
          </a:bodyPr>
          <a:lstStyle/>
          <a:p>
            <a:r>
              <a:rPr kumimoji="0" lang="en"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rPr>
              <a:t>TABLE OF CONTENTS</a:t>
            </a:r>
            <a:endParaRPr lang="en-CA"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red logo with white text&#10;&#10;Description automatically generated">
            <a:extLst>
              <a:ext uri="{FF2B5EF4-FFF2-40B4-BE49-F238E27FC236}">
                <a16:creationId xmlns:a16="http://schemas.microsoft.com/office/drawing/2014/main" id="{4A13AE69-D58C-D1AB-4FB8-5FDFF7575236}"/>
              </a:ext>
            </a:extLst>
          </p:cNvPr>
          <p:cNvPicPr>
            <a:picLocks noChangeAspect="1"/>
          </p:cNvPicPr>
          <p:nvPr/>
        </p:nvPicPr>
        <p:blipFill>
          <a:blip r:embed="rId2"/>
          <a:stretch>
            <a:fillRect/>
          </a:stretch>
        </p:blipFill>
        <p:spPr>
          <a:xfrm>
            <a:off x="1758573" y="2120900"/>
            <a:ext cx="3317150" cy="3748193"/>
          </a:xfrm>
          <a:prstGeom prst="rect">
            <a:avLst/>
          </a:prstGeom>
          <a:noFill/>
        </p:spPr>
      </p:pic>
      <p:sp>
        <p:nvSpPr>
          <p:cNvPr id="3" name="Content Placeholder 2">
            <a:extLst>
              <a:ext uri="{FF2B5EF4-FFF2-40B4-BE49-F238E27FC236}">
                <a16:creationId xmlns:a16="http://schemas.microsoft.com/office/drawing/2014/main" id="{C71DF878-640D-E5B5-4089-E36B4AA8662C}"/>
              </a:ext>
            </a:extLst>
          </p:cNvPr>
          <p:cNvSpPr>
            <a:spLocks noGrp="1"/>
          </p:cNvSpPr>
          <p:nvPr>
            <p:ph sz="half" idx="2"/>
          </p:nvPr>
        </p:nvSpPr>
        <p:spPr>
          <a:xfrm>
            <a:off x="6515944" y="2120900"/>
            <a:ext cx="4639736" cy="3748194"/>
          </a:xfrm>
        </p:spPr>
        <p:txBody>
          <a:bodyPr>
            <a:normAutofit/>
          </a:bodyPr>
          <a:lstStyle/>
          <a:p>
            <a:r>
              <a:rPr lang="en-CA" b="1" dirty="0">
                <a:latin typeface="Calibri" panose="020F0502020204030204" pitchFamily="34" charset="0"/>
                <a:ea typeface="Calibri" panose="020F0502020204030204" pitchFamily="34" charset="0"/>
                <a:cs typeface="Calibri" panose="020F0502020204030204" pitchFamily="34" charset="0"/>
              </a:rPr>
              <a:t>1. Project Scope </a:t>
            </a:r>
          </a:p>
          <a:p>
            <a:r>
              <a:rPr lang="en-CA" b="1" dirty="0">
                <a:latin typeface="Calibri" panose="020F0502020204030204" pitchFamily="34" charset="0"/>
                <a:ea typeface="Calibri" panose="020F0502020204030204" pitchFamily="34" charset="0"/>
                <a:cs typeface="Calibri" panose="020F0502020204030204" pitchFamily="34" charset="0"/>
              </a:rPr>
              <a:t>2. Business Analysis </a:t>
            </a:r>
          </a:p>
          <a:p>
            <a:r>
              <a:rPr lang="en-CA" b="1" dirty="0">
                <a:latin typeface="Calibri" panose="020F0502020204030204" pitchFamily="34" charset="0"/>
                <a:ea typeface="Calibri" panose="020F0502020204030204" pitchFamily="34" charset="0"/>
                <a:cs typeface="Calibri" panose="020F0502020204030204" pitchFamily="34" charset="0"/>
              </a:rPr>
              <a:t>3. Ratio and valuation Analysis </a:t>
            </a:r>
          </a:p>
          <a:p>
            <a:r>
              <a:rPr lang="en-CA" b="1" dirty="0">
                <a:latin typeface="Calibri" panose="020F0502020204030204" pitchFamily="34" charset="0"/>
                <a:ea typeface="Calibri" panose="020F0502020204030204" pitchFamily="34" charset="0"/>
                <a:cs typeface="Calibri" panose="020F0502020204030204" pitchFamily="34" charset="0"/>
              </a:rPr>
              <a:t>4. Technical Analysis </a:t>
            </a:r>
          </a:p>
          <a:p>
            <a:r>
              <a:rPr lang="en-CA" b="1" dirty="0">
                <a:latin typeface="Calibri" panose="020F0502020204030204" pitchFamily="34" charset="0"/>
                <a:ea typeface="Calibri" panose="020F0502020204030204" pitchFamily="34" charset="0"/>
                <a:cs typeface="Calibri" panose="020F0502020204030204" pitchFamily="34" charset="0"/>
              </a:rPr>
              <a:t>5. Conclusion</a:t>
            </a:r>
          </a:p>
          <a:p>
            <a:r>
              <a:rPr lang="en-CA" b="1" dirty="0">
                <a:latin typeface="Calibri" panose="020F0502020204030204" pitchFamily="34" charset="0"/>
                <a:ea typeface="Calibri" panose="020F0502020204030204" pitchFamily="34" charset="0"/>
                <a:cs typeface="Calibri" panose="020F0502020204030204" pitchFamily="34" charset="0"/>
              </a:rPr>
              <a:t>6. Recommendations</a:t>
            </a:r>
          </a:p>
          <a:p>
            <a:endParaRPr lang="en-CA" dirty="0"/>
          </a:p>
        </p:txBody>
      </p:sp>
    </p:spTree>
    <p:extLst>
      <p:ext uri="{BB962C8B-B14F-4D97-AF65-F5344CB8AC3E}">
        <p14:creationId xmlns:p14="http://schemas.microsoft.com/office/powerpoint/2010/main" val="238258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61;p34">
            <a:extLst>
              <a:ext uri="{FF2B5EF4-FFF2-40B4-BE49-F238E27FC236}">
                <a16:creationId xmlns:a16="http://schemas.microsoft.com/office/drawing/2014/main" id="{38D625D4-A7A3-FF3A-29D1-5203F4F1722C}"/>
              </a:ext>
            </a:extLst>
          </p:cNvPr>
          <p:cNvSpPr>
            <a:spLocks noGrp="1"/>
          </p:cNvSpPr>
          <p:nvPr>
            <p:ph type="title"/>
          </p:nvPr>
        </p:nvSpPr>
        <p:spPr>
          <a:xfrm>
            <a:off x="117987" y="2497393"/>
            <a:ext cx="4444181" cy="1268362"/>
          </a:xfrm>
        </p:spPr>
        <p:txBody>
          <a:bodyPr spcFirstLastPara="1" lIns="91425" tIns="91425" rIns="91425" bIns="91425" anchor="b" anchorCtr="0">
            <a:normAutofit/>
          </a:bodyPr>
          <a:lstStyle/>
          <a:p>
            <a:r>
              <a:rPr lang="en" sz="4400" dirty="0">
                <a:latin typeface="Calibri" panose="020F0502020204030204" pitchFamily="34" charset="0"/>
                <a:ea typeface="Calibri" panose="020F0502020204030204" pitchFamily="34" charset="0"/>
                <a:cs typeface="Calibri" panose="020F0502020204030204" pitchFamily="34" charset="0"/>
              </a:rPr>
              <a:t>   PROJECT SCOPE</a:t>
            </a:r>
            <a:endParaRPr lang="en-CA"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6C9250-CF8C-5589-09B9-845699B43F4A}"/>
              </a:ext>
            </a:extLst>
          </p:cNvPr>
          <p:cNvSpPr>
            <a:spLocks noGrp="1"/>
          </p:cNvSpPr>
          <p:nvPr>
            <p:ph type="body" sz="half" idx="2"/>
          </p:nvPr>
        </p:nvSpPr>
        <p:spPr>
          <a:xfrm>
            <a:off x="643465" y="3043050"/>
            <a:ext cx="3517567" cy="3064505"/>
          </a:xfrm>
        </p:spPr>
        <p:txBody>
          <a:bodyPr>
            <a:normAutofit/>
          </a:bodyPr>
          <a:lstStyle/>
          <a:p>
            <a:pPr marL="0" indent="0">
              <a:buNone/>
            </a:pPr>
            <a:endParaRPr lang="en" dirty="0"/>
          </a:p>
          <a:p>
            <a:pPr marL="0" indent="0">
              <a:buNone/>
            </a:pPr>
            <a:endParaRPr lang="en" dirty="0"/>
          </a:p>
          <a:p>
            <a:pPr marL="0" indent="0">
              <a:buNone/>
            </a:pPr>
            <a:endParaRPr lang="en" dirty="0"/>
          </a:p>
          <a:p>
            <a:pPr marL="0" indent="0">
              <a:buNone/>
            </a:pPr>
            <a:endParaRPr lang="en" dirty="0"/>
          </a:p>
          <a:p>
            <a:pPr marL="0" indent="0">
              <a:buNone/>
            </a:pPr>
            <a:endParaRPr lang="en" dirty="0"/>
          </a:p>
          <a:p>
            <a:pPr marL="0" indent="0">
              <a:buNone/>
            </a:pPr>
            <a:r>
              <a:rPr lang="en" dirty="0"/>
              <a:t>                            </a:t>
            </a:r>
            <a:endParaRPr lang="en-CA" dirty="0"/>
          </a:p>
        </p:txBody>
      </p:sp>
      <p:pic>
        <p:nvPicPr>
          <p:cNvPr id="7" name="Picture 6">
            <a:extLst>
              <a:ext uri="{FF2B5EF4-FFF2-40B4-BE49-F238E27FC236}">
                <a16:creationId xmlns:a16="http://schemas.microsoft.com/office/drawing/2014/main" id="{5DA167B3-A05C-4E6D-7F85-617CFC4BE437}"/>
              </a:ext>
            </a:extLst>
          </p:cNvPr>
          <p:cNvPicPr>
            <a:picLocks noChangeAspect="1"/>
          </p:cNvPicPr>
          <p:nvPr/>
        </p:nvPicPr>
        <p:blipFill>
          <a:blip r:embed="rId2"/>
          <a:stretch>
            <a:fillRect/>
          </a:stretch>
        </p:blipFill>
        <p:spPr>
          <a:xfrm>
            <a:off x="7639664" y="4292790"/>
            <a:ext cx="1455174" cy="1309117"/>
          </a:xfrm>
          <a:prstGeom prst="rect">
            <a:avLst/>
          </a:prstGeom>
        </p:spPr>
      </p:pic>
      <p:sp>
        <p:nvSpPr>
          <p:cNvPr id="9" name="TextBox 8">
            <a:extLst>
              <a:ext uri="{FF2B5EF4-FFF2-40B4-BE49-F238E27FC236}">
                <a16:creationId xmlns:a16="http://schemas.microsoft.com/office/drawing/2014/main" id="{D5FA7A9A-ECC8-8621-F155-2EE5BBE3DB9C}"/>
              </a:ext>
            </a:extLst>
          </p:cNvPr>
          <p:cNvSpPr txBox="1"/>
          <p:nvPr/>
        </p:nvSpPr>
        <p:spPr>
          <a:xfrm>
            <a:off x="5270090" y="501445"/>
            <a:ext cx="6194323" cy="3247043"/>
          </a:xfrm>
          <a:prstGeom prst="rect">
            <a:avLst/>
          </a:prstGeom>
          <a:noFill/>
        </p:spPr>
        <p:txBody>
          <a:bodyPr wrap="square">
            <a:spAutoFit/>
          </a:bodyPr>
          <a:lstStyle/>
          <a:p>
            <a:pPr marL="742950" lvl="2" indent="-285750">
              <a:lnSpc>
                <a:spcPct val="90000"/>
              </a:lnSpc>
              <a:spcBef>
                <a:spcPts val="1200"/>
              </a:spcBef>
              <a:spcAft>
                <a:spcPts val="200"/>
              </a:spcAft>
              <a:buClr>
                <a:schemeClr val="accent1"/>
              </a:buClr>
              <a:buSzPct val="100000"/>
              <a:buFont typeface="Arial" panose="020B0604020202020204" pitchFamily="34" charset="0"/>
              <a:buChar char="•"/>
            </a:pPr>
            <a:r>
              <a:rPr lang="en-CA" dirty="0">
                <a:solidFill>
                  <a:schemeClr val="tx1">
                    <a:lumMod val="75000"/>
                    <a:lumOff val="25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The objective of this project is to conduct a thorough financial analysis of Tesla, Inc., integrating theoretical concepts with practical insights gained from the course. </a:t>
            </a:r>
          </a:p>
          <a:p>
            <a:pPr marL="742950" lvl="2" indent="-285750">
              <a:lnSpc>
                <a:spcPct val="90000"/>
              </a:lnSpc>
              <a:spcBef>
                <a:spcPts val="1200"/>
              </a:spcBef>
              <a:spcAft>
                <a:spcPts val="200"/>
              </a:spcAft>
              <a:buClr>
                <a:schemeClr val="accent1"/>
              </a:buClr>
              <a:buSzPct val="100000"/>
              <a:buFont typeface="Arial" panose="020B0604020202020204" pitchFamily="34" charset="0"/>
              <a:buChar char="•"/>
            </a:pPr>
            <a:r>
              <a:rPr lang="en-CA" dirty="0">
                <a:solidFill>
                  <a:schemeClr val="tx1">
                    <a:lumMod val="75000"/>
                    <a:lumOff val="25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The analysis encompasses business operations, financial ratios, CAPM, and stock price forecasting using Monte Carlo simulation, FB Prophet, and other technical analysis tools. </a:t>
            </a:r>
          </a:p>
          <a:p>
            <a:pPr marL="742950" lvl="2" indent="-285750">
              <a:lnSpc>
                <a:spcPct val="90000"/>
              </a:lnSpc>
              <a:spcBef>
                <a:spcPts val="1200"/>
              </a:spcBef>
              <a:spcAft>
                <a:spcPts val="200"/>
              </a:spcAft>
              <a:buClr>
                <a:schemeClr val="accent1"/>
              </a:buClr>
              <a:buSzPct val="100000"/>
              <a:buFont typeface="Arial" panose="020B0604020202020204" pitchFamily="34" charset="0"/>
              <a:buChar char="•"/>
            </a:pPr>
            <a:r>
              <a:rPr lang="en-CA" dirty="0">
                <a:solidFill>
                  <a:schemeClr val="tx1">
                    <a:lumMod val="75000"/>
                    <a:lumOff val="25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By applying these methodologies, we aim to provide valuable insights into Tesla's financial performance, market positioning, and future stock price trends.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2808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519F-A17E-0245-BEF1-B27C92C66963}"/>
              </a:ext>
            </a:extLst>
          </p:cNvPr>
          <p:cNvSpPr>
            <a:spLocks noGrp="1"/>
          </p:cNvSpPr>
          <p:nvPr>
            <p:ph type="title"/>
          </p:nvPr>
        </p:nvSpPr>
        <p:spPr/>
        <p:txBody>
          <a:bodyPr/>
          <a:lstStyle/>
          <a:p>
            <a:r>
              <a:rPr lang="en-CA" b="1" dirty="0">
                <a:latin typeface="Calibri" panose="020F0502020204030204" pitchFamily="34" charset="0"/>
                <a:ea typeface="Calibri" panose="020F0502020204030204" pitchFamily="34" charset="0"/>
                <a:cs typeface="Calibri" panose="020F0502020204030204" pitchFamily="34" charset="0"/>
              </a:rPr>
              <a:t>Business Analysis</a:t>
            </a:r>
          </a:p>
        </p:txBody>
      </p:sp>
      <p:sp>
        <p:nvSpPr>
          <p:cNvPr id="14" name="TextBox 13">
            <a:extLst>
              <a:ext uri="{FF2B5EF4-FFF2-40B4-BE49-F238E27FC236}">
                <a16:creationId xmlns:a16="http://schemas.microsoft.com/office/drawing/2014/main" id="{6FA68855-A3F2-052F-A926-949F12B3EE1B}"/>
              </a:ext>
            </a:extLst>
          </p:cNvPr>
          <p:cNvSpPr txBox="1"/>
          <p:nvPr/>
        </p:nvSpPr>
        <p:spPr>
          <a:xfrm>
            <a:off x="1179871" y="1898583"/>
            <a:ext cx="9975809" cy="36503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D0D0D"/>
              </a:solidFill>
              <a:effectLst/>
              <a:latin typeface="Söhne"/>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Tesla, Inc. is a pioneering company in the electric vehicle (EV) and clean energy industry.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Known for its innovation, it has a significant impact on automotive and energy sectors.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The Automotive segment deals with Electric vehicles, sales of regulatory credits, direct and used vehicle sales, Supercharger network, in-app upgrades, and vehicle service options.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Energy Generation and Storage segment: Focuses on solar energy and energy storage products.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Offers installation and repair services.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Originally named Tesla Motors, Inc., rebranded in 2017.</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Headquartered in Austin, Texas.</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914E4682-E375-C7A7-D1E8-D4093AEDA0DA}"/>
              </a:ext>
            </a:extLst>
          </p:cNvPr>
          <p:cNvPicPr>
            <a:picLocks noChangeAspect="1"/>
          </p:cNvPicPr>
          <p:nvPr/>
        </p:nvPicPr>
        <p:blipFill>
          <a:blip r:embed="rId2"/>
          <a:stretch>
            <a:fillRect/>
          </a:stretch>
        </p:blipFill>
        <p:spPr>
          <a:xfrm>
            <a:off x="10428093" y="4823731"/>
            <a:ext cx="1455174" cy="1309117"/>
          </a:xfrm>
          <a:prstGeom prst="rect">
            <a:avLst/>
          </a:prstGeom>
        </p:spPr>
      </p:pic>
    </p:spTree>
    <p:extLst>
      <p:ext uri="{BB962C8B-B14F-4D97-AF65-F5344CB8AC3E}">
        <p14:creationId xmlns:p14="http://schemas.microsoft.com/office/powerpoint/2010/main" val="214941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61E8-E08F-8CEE-ABFD-67E52CD1187B}"/>
              </a:ext>
            </a:extLst>
          </p:cNvPr>
          <p:cNvSpPr>
            <a:spLocks noGrp="1"/>
          </p:cNvSpPr>
          <p:nvPr>
            <p:ph type="title"/>
          </p:nvPr>
        </p:nvSpPr>
        <p:spPr>
          <a:xfrm>
            <a:off x="1097280" y="286603"/>
            <a:ext cx="9983675" cy="1394713"/>
          </a:xfrm>
        </p:spPr>
        <p:txBody>
          <a:bodyPr vert="horz" lIns="91440" tIns="45720" rIns="91440" bIns="45720" rtlCol="0" anchor="b">
            <a:normAutofit fontScale="90000"/>
          </a:bodyPr>
          <a:lstStyle/>
          <a:p>
            <a:br>
              <a:rPr lang="en-US" sz="3300" b="1" i="0" kern="1200" spc="-50" baseline="0" dirty="0"/>
            </a:br>
            <a:br>
              <a:rPr lang="en-US" sz="3300" b="1" i="0" kern="1200" spc="-50" baseline="0" dirty="0"/>
            </a:br>
            <a:r>
              <a:rPr lang="en-US" sz="5200" b="1" i="0" kern="1200" spc="-50" baseline="0" dirty="0">
                <a:latin typeface="Calibri" panose="020F0502020204030204" pitchFamily="34" charset="0"/>
                <a:ea typeface="Calibri" panose="020F0502020204030204" pitchFamily="34" charset="0"/>
                <a:cs typeface="Calibri" panose="020F0502020204030204" pitchFamily="34" charset="0"/>
              </a:rPr>
              <a:t>History of the Tesla, Inc</a:t>
            </a:r>
          </a:p>
        </p:txBody>
      </p:sp>
      <p:graphicFrame>
        <p:nvGraphicFramePr>
          <p:cNvPr id="8" name="TextBox 5">
            <a:extLst>
              <a:ext uri="{FF2B5EF4-FFF2-40B4-BE49-F238E27FC236}">
                <a16:creationId xmlns:a16="http://schemas.microsoft.com/office/drawing/2014/main" id="{8C52F644-B814-9E78-D0EC-6F129E18DC3C}"/>
              </a:ext>
            </a:extLst>
          </p:cNvPr>
          <p:cNvGraphicFramePr/>
          <p:nvPr>
            <p:extLst>
              <p:ext uri="{D42A27DB-BD31-4B8C-83A1-F6EECF244321}">
                <p14:modId xmlns:p14="http://schemas.microsoft.com/office/powerpoint/2010/main" val="349530474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D13733FB-4B1A-8A8F-2715-7B320B0AB804}"/>
              </a:ext>
            </a:extLst>
          </p:cNvPr>
          <p:cNvPicPr>
            <a:picLocks noChangeAspect="1"/>
          </p:cNvPicPr>
          <p:nvPr/>
        </p:nvPicPr>
        <p:blipFill>
          <a:blip r:embed="rId7"/>
          <a:stretch>
            <a:fillRect/>
          </a:stretch>
        </p:blipFill>
        <p:spPr>
          <a:xfrm>
            <a:off x="10367133" y="212402"/>
            <a:ext cx="1455174" cy="1309117"/>
          </a:xfrm>
          <a:prstGeom prst="rect">
            <a:avLst/>
          </a:prstGeom>
        </p:spPr>
      </p:pic>
    </p:spTree>
    <p:extLst>
      <p:ext uri="{BB962C8B-B14F-4D97-AF65-F5344CB8AC3E}">
        <p14:creationId xmlns:p14="http://schemas.microsoft.com/office/powerpoint/2010/main" val="97075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134C-DEA5-C66C-5B35-CC5946B64406}"/>
              </a:ext>
            </a:extLst>
          </p:cNvPr>
          <p:cNvSpPr>
            <a:spLocks noGrp="1"/>
          </p:cNvSpPr>
          <p:nvPr>
            <p:ph type="title"/>
          </p:nvPr>
        </p:nvSpPr>
        <p:spPr>
          <a:xfrm>
            <a:off x="1097280" y="1042219"/>
            <a:ext cx="10058400" cy="1192830"/>
          </a:xfrm>
        </p:spPr>
        <p:txBody>
          <a:bodyPr anchor="b">
            <a:normAutofit fontScale="90000"/>
          </a:bodyPr>
          <a:lstStyle/>
          <a:p>
            <a:r>
              <a:rPr lang="en-CA" sz="5200" b="1" kern="100" dirty="0">
                <a:effectLst/>
                <a:latin typeface="Calibri" panose="020F0502020204030204" pitchFamily="34" charset="0"/>
                <a:ea typeface="Calibri" panose="020F0502020204030204" pitchFamily="34" charset="0"/>
                <a:cs typeface="Calibri" panose="020F0502020204030204" pitchFamily="34" charset="0"/>
              </a:rPr>
              <a:t>Current Operations</a:t>
            </a:r>
            <a:br>
              <a:rPr lang="en-CA" kern="100" dirty="0">
                <a:effectLst/>
              </a:rPr>
            </a:br>
            <a:endParaRPr lang="en-CA" dirty="0"/>
          </a:p>
        </p:txBody>
      </p:sp>
      <p:graphicFrame>
        <p:nvGraphicFramePr>
          <p:cNvPr id="7" name="Content Placeholder 2">
            <a:extLst>
              <a:ext uri="{FF2B5EF4-FFF2-40B4-BE49-F238E27FC236}">
                <a16:creationId xmlns:a16="http://schemas.microsoft.com/office/drawing/2014/main" id="{79BC00B3-FFC9-6E1C-EF6E-9FED7609FE93}"/>
              </a:ext>
            </a:extLst>
          </p:cNvPr>
          <p:cNvGraphicFramePr>
            <a:graphicFrameLocks/>
          </p:cNvGraphicFramePr>
          <p:nvPr>
            <p:extLst>
              <p:ext uri="{D42A27DB-BD31-4B8C-83A1-F6EECF244321}">
                <p14:modId xmlns:p14="http://schemas.microsoft.com/office/powerpoint/2010/main" val="3932127638"/>
              </p:ext>
            </p:extLst>
          </p:nvPr>
        </p:nvGraphicFramePr>
        <p:xfrm>
          <a:off x="1775786" y="2235049"/>
          <a:ext cx="9379894" cy="3507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red logo with white text&#10;&#10;Description automatically generated">
            <a:extLst>
              <a:ext uri="{FF2B5EF4-FFF2-40B4-BE49-F238E27FC236}">
                <a16:creationId xmlns:a16="http://schemas.microsoft.com/office/drawing/2014/main" id="{6CAF2276-EE45-0F08-6726-9B4CB4A97D64}"/>
              </a:ext>
            </a:extLst>
          </p:cNvPr>
          <p:cNvPicPr>
            <a:picLocks noChangeAspect="1"/>
          </p:cNvPicPr>
          <p:nvPr/>
        </p:nvPicPr>
        <p:blipFill>
          <a:blip r:embed="rId7"/>
          <a:stretch>
            <a:fillRect/>
          </a:stretch>
        </p:blipFill>
        <p:spPr>
          <a:xfrm>
            <a:off x="1097280" y="4433875"/>
            <a:ext cx="1357013" cy="1220809"/>
          </a:xfrm>
          <a:prstGeom prst="rect">
            <a:avLst/>
          </a:prstGeom>
        </p:spPr>
      </p:pic>
    </p:spTree>
    <p:extLst>
      <p:ext uri="{BB962C8B-B14F-4D97-AF65-F5344CB8AC3E}">
        <p14:creationId xmlns:p14="http://schemas.microsoft.com/office/powerpoint/2010/main" val="6023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39C5-D7E2-10A9-A026-D4ECE3B539A0}"/>
              </a:ext>
            </a:extLst>
          </p:cNvPr>
          <p:cNvSpPr>
            <a:spLocks noGrp="1"/>
          </p:cNvSpPr>
          <p:nvPr>
            <p:ph type="title"/>
          </p:nvPr>
        </p:nvSpPr>
        <p:spPr>
          <a:xfrm>
            <a:off x="1097280" y="1061884"/>
            <a:ext cx="10058400" cy="1309116"/>
          </a:xfrm>
        </p:spPr>
        <p:txBody>
          <a:bodyPr anchor="b">
            <a:normAutofit fontScale="90000"/>
          </a:bodyPr>
          <a:lstStyle/>
          <a:p>
            <a:r>
              <a:rPr lang="en-CA" b="1" kern="100" dirty="0">
                <a:effectLst/>
                <a:latin typeface="Calibri" panose="020F0502020204030204" pitchFamily="34" charset="0"/>
                <a:ea typeface="Calibri" panose="020F0502020204030204" pitchFamily="34" charset="0"/>
                <a:cs typeface="Calibri" panose="020F0502020204030204" pitchFamily="34" charset="0"/>
              </a:rPr>
              <a:t>Macroeconomic Environment</a:t>
            </a:r>
            <a:br>
              <a:rPr lang="en-CA" kern="100" dirty="0">
                <a:effectLst/>
              </a:rPr>
            </a:br>
            <a:endParaRPr lang="en-CA" dirty="0"/>
          </a:p>
        </p:txBody>
      </p:sp>
      <p:graphicFrame>
        <p:nvGraphicFramePr>
          <p:cNvPr id="5" name="Content Placeholder 2">
            <a:extLst>
              <a:ext uri="{FF2B5EF4-FFF2-40B4-BE49-F238E27FC236}">
                <a16:creationId xmlns:a16="http://schemas.microsoft.com/office/drawing/2014/main" id="{58DFC45C-032C-3B9D-EB83-67B6EAF20C21}"/>
              </a:ext>
            </a:extLst>
          </p:cNvPr>
          <p:cNvGraphicFramePr>
            <a:graphicFrameLocks noGrp="1"/>
          </p:cNvGraphicFramePr>
          <p:nvPr>
            <p:ph idx="1"/>
            <p:extLst>
              <p:ext uri="{D42A27DB-BD31-4B8C-83A1-F6EECF244321}">
                <p14:modId xmlns:p14="http://schemas.microsoft.com/office/powerpoint/2010/main" val="167703850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6366B69-D2E1-1A65-8F2F-390969C017F7}"/>
              </a:ext>
            </a:extLst>
          </p:cNvPr>
          <p:cNvPicPr>
            <a:picLocks noChangeAspect="1"/>
          </p:cNvPicPr>
          <p:nvPr/>
        </p:nvPicPr>
        <p:blipFill>
          <a:blip r:embed="rId7"/>
          <a:stretch>
            <a:fillRect/>
          </a:stretch>
        </p:blipFill>
        <p:spPr>
          <a:xfrm>
            <a:off x="10634571" y="286603"/>
            <a:ext cx="1455174" cy="1309117"/>
          </a:xfrm>
          <a:prstGeom prst="rect">
            <a:avLst/>
          </a:prstGeom>
        </p:spPr>
      </p:pic>
    </p:spTree>
    <p:extLst>
      <p:ext uri="{BB962C8B-B14F-4D97-AF65-F5344CB8AC3E}">
        <p14:creationId xmlns:p14="http://schemas.microsoft.com/office/powerpoint/2010/main" val="124231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CD2706A-4EFE-8568-40C3-2B7DA4F58239}"/>
              </a:ext>
            </a:extLst>
          </p:cNvPr>
          <p:cNvSpPr>
            <a:spLocks noGrp="1"/>
          </p:cNvSpPr>
          <p:nvPr>
            <p:ph type="title"/>
          </p:nvPr>
        </p:nvSpPr>
        <p:spPr>
          <a:xfrm>
            <a:off x="643466" y="786383"/>
            <a:ext cx="3517567" cy="3451320"/>
          </a:xfrm>
        </p:spPr>
        <p:txBody>
          <a:bodyPr vert="horz" lIns="91440" tIns="45720" rIns="91440" bIns="45720" rtlCol="0" anchor="b">
            <a:normAutofit fontScale="90000"/>
          </a:bodyPr>
          <a:lstStyle/>
          <a:p>
            <a:pPr marL="0" marR="0" lvl="0" indent="0" fontAlgn="base">
              <a:spcAft>
                <a:spcPct val="0"/>
              </a:spcAft>
              <a:tabLst/>
              <a:defRPr/>
            </a:pPr>
            <a:br>
              <a:rPr kumimoji="0" lang="en-US" altLang="en-US" sz="3100" b="0" i="0" u="none" strike="noStrike" kern="1200" cap="none" spc="-50" normalizeH="0" baseline="0" noProof="0" dirty="0">
                <a:ln>
                  <a:noFill/>
                </a:ln>
                <a:effectLst/>
                <a:uLnTx/>
                <a:uFillTx/>
                <a:latin typeface="+mj-lt"/>
                <a:ea typeface="+mj-ea"/>
                <a:cs typeface="+mj-cs"/>
              </a:rPr>
            </a:br>
            <a:br>
              <a:rPr kumimoji="0" lang="en-US" altLang="en-US" sz="3100" b="0" i="0" u="none" strike="noStrike" kern="1200" cap="none" spc="-50" normalizeH="0" baseline="0" noProof="0" dirty="0">
                <a:ln>
                  <a:noFill/>
                </a:ln>
                <a:effectLst/>
                <a:uLnTx/>
                <a:uFillTx/>
                <a:latin typeface="+mj-lt"/>
                <a:ea typeface="+mj-ea"/>
                <a:cs typeface="+mj-cs"/>
              </a:rPr>
            </a:br>
            <a:r>
              <a:rPr kumimoji="0" lang="en-US" altLang="en-US" sz="4000" b="1" i="0" u="none" strike="noStrike" kern="1200" cap="none" spc="-5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rPr>
              <a:t>Competitive Landscape and Market Dynamics</a:t>
            </a:r>
            <a:br>
              <a:rPr kumimoji="0" lang="en-US" altLang="en-US" sz="3100" b="0" i="0" u="none" strike="noStrike" kern="1200" cap="none" spc="-50" normalizeH="0" baseline="0" noProof="0" dirty="0">
                <a:ln>
                  <a:noFill/>
                </a:ln>
                <a:effectLst/>
                <a:uLnTx/>
                <a:uFillTx/>
                <a:latin typeface="+mj-lt"/>
                <a:ea typeface="+mj-ea"/>
                <a:cs typeface="+mj-cs"/>
              </a:rPr>
            </a:br>
            <a:endParaRPr lang="en-US" sz="3100" b="0" i="0" kern="1200" spc="-50" baseline="0" dirty="0">
              <a:latin typeface="+mj-lt"/>
              <a:ea typeface="+mj-ea"/>
              <a:cs typeface="+mj-cs"/>
            </a:endParaRPr>
          </a:p>
        </p:txBody>
      </p:sp>
      <p:sp>
        <p:nvSpPr>
          <p:cNvPr id="17" name="TextBox 16">
            <a:extLst>
              <a:ext uri="{FF2B5EF4-FFF2-40B4-BE49-F238E27FC236}">
                <a16:creationId xmlns:a16="http://schemas.microsoft.com/office/drawing/2014/main" id="{EA9FF316-3BC2-A208-998D-DB6A18EFE170}"/>
              </a:ext>
            </a:extLst>
          </p:cNvPr>
          <p:cNvSpPr txBox="1"/>
          <p:nvPr/>
        </p:nvSpPr>
        <p:spPr>
          <a:xfrm>
            <a:off x="5498313" y="737024"/>
            <a:ext cx="6050221" cy="5548672"/>
          </a:xfrm>
          <a:prstGeom prst="rect">
            <a:avLst/>
          </a:prstGeom>
        </p:spPr>
        <p:txBody>
          <a:bodyPr vert="horz" lIns="0" tIns="45720" rIns="0" bIns="45720" rtlCol="0">
            <a:normAutofit fontScale="92500" lnSpcReduction="10000"/>
          </a:bodyPr>
          <a:lstStyle/>
          <a:p>
            <a:pPr marL="91440" indent="-91440" algn="just">
              <a:lnSpc>
                <a:spcPct val="90000"/>
              </a:lnSpc>
              <a:spcBef>
                <a:spcPts val="1200"/>
              </a:spcBef>
              <a:spcAft>
                <a:spcPts val="200"/>
              </a:spcAft>
              <a:buClr>
                <a:schemeClr val="accent1"/>
              </a:buClr>
              <a:buSzPct val="100000"/>
              <a:buFont typeface="Calibri" panose="020F0502020204030204" pitchFamily="34" charset="0"/>
              <a:buChar char=" "/>
            </a:pPr>
            <a:r>
              <a:rPr lang="en-US" sz="22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Industrial Competitors</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CA" sz="19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Traditional automakers entering EV market: General Motors, Volkswagen, Ford, Nissan, Nio, Honda.</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CA" sz="19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Other EV-specific competitors: Rivian, Lucid Motors.</a:t>
            </a:r>
          </a:p>
          <a:p>
            <a:pPr marL="28575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CA" sz="19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Energy sector competitors: SunPower and LG Chem in solar and battery storage.</a:t>
            </a:r>
          </a:p>
          <a:p>
            <a:pPr marL="91440" indent="-91440" algn="just">
              <a:lnSpc>
                <a:spcPct val="90000"/>
              </a:lnSpc>
              <a:spcBef>
                <a:spcPts val="1200"/>
              </a:spcBef>
              <a:spcAft>
                <a:spcPts val="200"/>
              </a:spcAft>
              <a:buClr>
                <a:schemeClr val="accent1"/>
              </a:buClr>
              <a:buSzPct val="100000"/>
              <a:buFont typeface="Calibri" panose="020F0502020204030204" pitchFamily="34" charset="0"/>
              <a:buChar char=" "/>
            </a:pPr>
            <a:r>
              <a:rPr lang="en-US" sz="22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Market Share</a:t>
            </a:r>
            <a:endParaRPr lang="en-US" sz="22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US" sz="19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Tesla dominates electric vehicle market in regions like the US and Europe.</a:t>
            </a:r>
          </a:p>
          <a:p>
            <a:pPr marL="285750" lvl="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US" sz="19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Competitors' market share varies based on regions and specific segments (luxury vs. mass-market EVs).</a:t>
            </a:r>
          </a:p>
          <a:p>
            <a:pPr marL="285750" lvl="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US" sz="19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Market shares fluctuate due to factors like production capacity and market demand.</a:t>
            </a:r>
          </a:p>
          <a:p>
            <a:pPr marL="285750" lvl="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US" sz="19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Tesla sets standards in technology, marketing, and production, extending influence beyond market share.</a:t>
            </a:r>
          </a:p>
          <a:p>
            <a:pPr marL="285750" lvl="0" indent="-285750" algn="just">
              <a:lnSpc>
                <a:spcPct val="90000"/>
              </a:lnSpc>
              <a:spcBef>
                <a:spcPts val="1200"/>
              </a:spcBef>
              <a:spcAft>
                <a:spcPts val="200"/>
              </a:spcAft>
              <a:buClr>
                <a:schemeClr val="accent1"/>
              </a:buClr>
              <a:buSzPct val="100000"/>
              <a:buFont typeface="Arial" panose="020B0604020202020204" pitchFamily="34" charset="0"/>
              <a:buChar char="•"/>
              <a:tabLst>
                <a:tab pos="457200" algn="l"/>
              </a:tabLst>
            </a:pPr>
            <a:r>
              <a:rPr lang="en-US" sz="19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Key player in shaping future of sustainable transportation and energy through innovation and expansion strategies.</a:t>
            </a:r>
            <a:endParaRPr lang="en-US" sz="1300" dirty="0">
              <a:solidFill>
                <a:schemeClr val="tx1">
                  <a:lumMod val="75000"/>
                  <a:lumOff val="25000"/>
                </a:schemeClr>
              </a:solidFill>
              <a:effectLst/>
            </a:endParaRPr>
          </a:p>
        </p:txBody>
      </p:sp>
      <p:sp>
        <p:nvSpPr>
          <p:cNvPr id="6" name="Rectangle 2">
            <a:extLst>
              <a:ext uri="{FF2B5EF4-FFF2-40B4-BE49-F238E27FC236}">
                <a16:creationId xmlns:a16="http://schemas.microsoft.com/office/drawing/2014/main" id="{D1FE848A-6671-0ED9-A7DF-6871230FE0B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6686E01-DCC7-2546-9504-526F279F813C}"/>
              </a:ext>
            </a:extLst>
          </p:cNvPr>
          <p:cNvPicPr>
            <a:picLocks noChangeAspect="1"/>
          </p:cNvPicPr>
          <p:nvPr/>
        </p:nvPicPr>
        <p:blipFill>
          <a:blip r:embed="rId2"/>
          <a:stretch>
            <a:fillRect/>
          </a:stretch>
        </p:blipFill>
        <p:spPr>
          <a:xfrm>
            <a:off x="10985786" y="29731"/>
            <a:ext cx="1206214" cy="1085145"/>
          </a:xfrm>
          <a:prstGeom prst="rect">
            <a:avLst/>
          </a:prstGeom>
        </p:spPr>
      </p:pic>
    </p:spTree>
    <p:extLst>
      <p:ext uri="{BB962C8B-B14F-4D97-AF65-F5344CB8AC3E}">
        <p14:creationId xmlns:p14="http://schemas.microsoft.com/office/powerpoint/2010/main" val="31679500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{5B76671E-D332-4E70-B0B1-0473EFDE32BB}tf22712842_win32</Template>
  <TotalTime>561</TotalTime>
  <Words>1910</Words>
  <Application>Microsoft Office PowerPoint</Application>
  <PresentationFormat>Widescreen</PresentationFormat>
  <Paragraphs>151</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Bookman Old Style</vt:lpstr>
      <vt:lpstr>Calibri</vt:lpstr>
      <vt:lpstr>Franklin Gothic Book</vt:lpstr>
      <vt:lpstr>Share Tech</vt:lpstr>
      <vt:lpstr>Söhne</vt:lpstr>
      <vt:lpstr>Wingdings</vt:lpstr>
      <vt:lpstr>Custom</vt:lpstr>
      <vt:lpstr>Financial Analysis of Telsa, Inc.</vt:lpstr>
      <vt:lpstr>OUR TEAM MEMBERS – GROUP #3</vt:lpstr>
      <vt:lpstr>TABLE OF CONTENTS</vt:lpstr>
      <vt:lpstr>   PROJECT SCOPE</vt:lpstr>
      <vt:lpstr>Business Analysis</vt:lpstr>
      <vt:lpstr>  History of the Tesla, Inc</vt:lpstr>
      <vt:lpstr>Current Operations </vt:lpstr>
      <vt:lpstr>Macroeconomic Environment </vt:lpstr>
      <vt:lpstr>  Competitive Landscape and Market Dynamics </vt:lpstr>
      <vt:lpstr>PowerPoint Presentation</vt:lpstr>
      <vt:lpstr>Capital Asset Pricing Model (CAPM) </vt:lpstr>
      <vt:lpstr>Analysis of Free Cash Flows (FCF)</vt:lpstr>
      <vt:lpstr>Analysis of stock price w.r.t. market price</vt:lpstr>
      <vt:lpstr>One-year trend of TSLA's stock prices</vt:lpstr>
      <vt:lpstr>Monte Carlo Simulation Analysis</vt:lpstr>
      <vt:lpstr>Daily Returns Analysis - Histogram</vt:lpstr>
      <vt:lpstr>Timeseries plot of TSLA's daily returns</vt:lpstr>
      <vt:lpstr>FB Prophet Forecast Analysis</vt:lpstr>
      <vt:lpstr>Trend component of the FB Prophet forecast</vt:lpstr>
      <vt:lpstr>FB weekly seasonality component </vt:lpstr>
      <vt:lpstr>  Conclusion</vt:lpstr>
      <vt:lpstr>Recommendations</vt:lpstr>
      <vt:lpstr>REFERENCES</vt:lpstr>
      <vt:lpstr>Thanks for joining our Tesla financial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Telsa, Inc.</dc:title>
  <dc:creator>Srilakshmi Gummadidala</dc:creator>
  <cp:lastModifiedBy>tehsin shaikh</cp:lastModifiedBy>
  <cp:revision>3</cp:revision>
  <dcterms:created xsi:type="dcterms:W3CDTF">2024-04-12T20:38:10Z</dcterms:created>
  <dcterms:modified xsi:type="dcterms:W3CDTF">2024-04-14T21:41:58Z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