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25" r:id="rId4"/>
  </p:sldMasterIdLst>
  <p:notesMasterIdLst>
    <p:notesMasterId r:id="rId18"/>
  </p:notesMasterIdLst>
  <p:handoutMasterIdLst>
    <p:handoutMasterId r:id="rId19"/>
  </p:handoutMasterIdLst>
  <p:sldIdLst>
    <p:sldId id="312" r:id="rId5"/>
    <p:sldId id="304" r:id="rId6"/>
    <p:sldId id="324" r:id="rId7"/>
    <p:sldId id="282" r:id="rId8"/>
    <p:sldId id="323" r:id="rId9"/>
    <p:sldId id="314" r:id="rId10"/>
    <p:sldId id="325" r:id="rId11"/>
    <p:sldId id="326" r:id="rId12"/>
    <p:sldId id="328" r:id="rId13"/>
    <p:sldId id="327" r:id="rId14"/>
    <p:sldId id="315" r:id="rId15"/>
    <p:sldId id="318" r:id="rId16"/>
    <p:sldId id="297" r:id="rId17"/>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F0FE"/>
    <a:srgbClr val="FFEFEF"/>
    <a:srgbClr val="FDFBF6"/>
    <a:srgbClr val="202C8F"/>
    <a:srgbClr val="AAC4E9"/>
    <a:srgbClr val="F5CDCE"/>
    <a:srgbClr val="DF8C8C"/>
    <a:srgbClr val="D4D593"/>
    <a:srgbClr val="CDBE8A"/>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388" autoAdjust="0"/>
  </p:normalViewPr>
  <p:slideViewPr>
    <p:cSldViewPr snapToGrid="0" snapToObjects="1">
      <p:cViewPr varScale="1">
        <p:scale>
          <a:sx n="68" d="100"/>
          <a:sy n="68" d="100"/>
        </p:scale>
        <p:origin x="816" y="78"/>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1225631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644064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163936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6436654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7358830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120744371"/>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5" Type="http://schemas.openxmlformats.org/officeDocument/2006/relationships/image" Target="../media/image16.svg"/><Relationship Id="rId4" Type="http://schemas.openxmlformats.org/officeDocument/2006/relationships/image" Target="../media/image15.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D6EE87-EBD5-4F12-A48A-63ACA297AC8F}" type="datetimeFigureOut">
              <a:rPr lang="en-US" smtClean="0"/>
              <a:t>3/16/2024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0833807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3/16/2024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90580050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3/16/2024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7792164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343518721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67781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5345030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12121327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42978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dirty="0"/>
              <a:t>Click icon to add picture</a:t>
            </a:r>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937089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7953416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3/16/2024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62736971"/>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5A61015F-7CC6-4D0A-9D87-873EA4C304CC}" type="datetimeFigureOut">
              <a:rPr lang="en-US" smtClean="0"/>
              <a:t>3/16/2024</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57292954"/>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3/16/2024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222996354"/>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3/16/2024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406760005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3/16/2024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a:t>
            </a:fld>
            <a:endParaRPr lang="en-US" dirty="0"/>
          </a:p>
        </p:txBody>
      </p:sp>
      <p:sp>
        <p:nvSpPr>
          <p:cNvPr id="2" name="Freeform: Shape 1">
            <a:extLst>
              <a:ext uri="{FF2B5EF4-FFF2-40B4-BE49-F238E27FC236}">
                <a16:creationId xmlns:a16="http://schemas.microsoft.com/office/drawing/2014/main" id="{91B93E09-8B6A-B950-8443-44BF6DBF7EA2}"/>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B3A6A9CE-8B58-CA1C-E55E-0C217D9979B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43460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3/16/2024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pPr/>
              <a:t>‹#›</a:t>
            </a:fld>
            <a:endParaRPr lang="en-US" dirty="0"/>
          </a:p>
        </p:txBody>
      </p:sp>
      <p:sp>
        <p:nvSpPr>
          <p:cNvPr id="5" name="Freeform: Shape 4">
            <a:extLst>
              <a:ext uri="{FF2B5EF4-FFF2-40B4-BE49-F238E27FC236}">
                <a16:creationId xmlns:a16="http://schemas.microsoft.com/office/drawing/2014/main" id="{95DD3A1E-D8F8-00BC-BCDF-C96BF531A877}"/>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5">
            <a:extLst>
              <a:ext uri="{FF2B5EF4-FFF2-40B4-BE49-F238E27FC236}">
                <a16:creationId xmlns:a16="http://schemas.microsoft.com/office/drawing/2014/main" id="{5CF076DC-A111-8989-A4D5-D01D67C11C11}"/>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931091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3/16/2024</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
        <p:nvSpPr>
          <p:cNvPr id="12" name="Freeform: Shape 11">
            <a:extLst>
              <a:ext uri="{FF2B5EF4-FFF2-40B4-BE49-F238E27FC236}">
                <a16:creationId xmlns:a16="http://schemas.microsoft.com/office/drawing/2014/main" id="{4E63AE2D-055B-12E3-E324-CB1CE7C3DD0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8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3/16/2024</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
        <p:nvSpPr>
          <p:cNvPr id="6" name="Freeform: Shape 5">
            <a:extLst>
              <a:ext uri="{FF2B5EF4-FFF2-40B4-BE49-F238E27FC236}">
                <a16:creationId xmlns:a16="http://schemas.microsoft.com/office/drawing/2014/main" id="{EAFB1A90-A49B-583E-49B3-D49CE8C5D6C1}"/>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544411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90298CD5-6C1E-4009-B41F-6DF62E31D3BE}" type="datetimeFigureOut">
              <a:rPr lang="en-US" smtClean="0"/>
              <a:pPr/>
              <a:t>3/16/2024</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26">
                <a:duotone>
                  <a:schemeClr val="accent1">
                    <a:shade val="45000"/>
                    <a:satMod val="135000"/>
                  </a:schemeClr>
                  <a:prstClr val="white"/>
                </a:duotone>
                <a:extLst>
                  <a:ext uri="{BEBA8EAE-BF5A-486C-A8C5-ECC9F3942E4B}">
                    <a14:imgProps xmlns:a14="http://schemas.microsoft.com/office/drawing/2010/main">
                      <a14:imgLayer r:embed="rId27">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06323587"/>
      </p:ext>
    </p:extLst>
  </p:cSld>
  <p:clrMap bg1="lt1" tx1="dk1" bg2="lt2" tx2="dk2" accent1="accent1" accent2="accent2" accent3="accent3" accent4="accent4" accent5="accent5" accent6="accent6" hlink="hlink" folHlink="folHlink"/>
  <p:sldLayoutIdLst>
    <p:sldLayoutId id="2147484026" r:id="rId1"/>
    <p:sldLayoutId id="2147484027" r:id="rId2"/>
    <p:sldLayoutId id="2147484028" r:id="rId3"/>
    <p:sldLayoutId id="2147484029" r:id="rId4"/>
    <p:sldLayoutId id="2147484030" r:id="rId5"/>
    <p:sldLayoutId id="2147484031" r:id="rId6"/>
    <p:sldLayoutId id="2147484032" r:id="rId7"/>
    <p:sldLayoutId id="2147484033" r:id="rId8"/>
    <p:sldLayoutId id="2147484034" r:id="rId9"/>
    <p:sldLayoutId id="2147484035" r:id="rId10"/>
    <p:sldLayoutId id="2147484036" r:id="rId11"/>
    <p:sldLayoutId id="2147484037" r:id="rId12"/>
    <p:sldLayoutId id="2147484038" r:id="rId13"/>
    <p:sldLayoutId id="2147484039" r:id="rId14"/>
    <p:sldLayoutId id="2147484040" r:id="rId15"/>
    <p:sldLayoutId id="2147484041" r:id="rId16"/>
    <p:sldLayoutId id="2147484042" r:id="rId17"/>
    <p:sldLayoutId id="2147484043" r:id="rId18"/>
    <p:sldLayoutId id="2147483680" r:id="rId19"/>
    <p:sldLayoutId id="2147483653" r:id="rId20"/>
    <p:sldLayoutId id="2147483687" r:id="rId21"/>
    <p:sldLayoutId id="2147483689" r:id="rId22"/>
    <p:sldLayoutId id="2147483691" r:id="rId23"/>
    <p:sldLayoutId id="2147483692" r:id="rId24"/>
  </p:sldLayoutIdLst>
  <p:hf hdr="0" ftr="0" dt="0"/>
  <p:txStyles>
    <p:titleStyle>
      <a:lvl1pPr algn="l" defTabSz="914400" rtl="0" eaLnBrk="1" latinLnBrk="0" hangingPunct="1">
        <a:lnSpc>
          <a:spcPct val="90000"/>
        </a:lnSpc>
        <a:spcBef>
          <a:spcPct val="0"/>
        </a:spcBef>
        <a:buNone/>
        <a:defRPr sz="5400" kern="1200" cap="all" baseline="0">
          <a:blipFill>
            <a:blip r:embed="rId28">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p:txBody>
          <a:bodyPr anchor="ctr"/>
          <a:lstStyle/>
          <a:p>
            <a:r>
              <a:rPr lang="en-US" dirty="0"/>
              <a:t>HR ANALYTICS</a:t>
            </a:r>
            <a:br>
              <a:rPr lang="en-US" dirty="0"/>
            </a:br>
            <a:r>
              <a:rPr lang="en-US" dirty="0"/>
              <a:t>Employee</a:t>
            </a:r>
            <a:br>
              <a:rPr lang="en-US" dirty="0"/>
            </a:br>
            <a:r>
              <a:rPr lang="en-US" dirty="0"/>
              <a:t>retention</a:t>
            </a:r>
          </a:p>
        </p:txBody>
      </p:sp>
    </p:spTree>
    <p:extLst>
      <p:ext uri="{BB962C8B-B14F-4D97-AF65-F5344CB8AC3E}">
        <p14:creationId xmlns:p14="http://schemas.microsoft.com/office/powerpoint/2010/main" val="2202437675"/>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8CF840-FD55-45BD-E108-A449A19F72A3}"/>
              </a:ext>
            </a:extLst>
          </p:cNvPr>
          <p:cNvSpPr>
            <a:spLocks noGrp="1"/>
          </p:cNvSpPr>
          <p:nvPr>
            <p:ph type="title"/>
          </p:nvPr>
        </p:nvSpPr>
        <p:spPr>
          <a:xfrm>
            <a:off x="3888634" y="596040"/>
            <a:ext cx="7043617" cy="412260"/>
          </a:xfrm>
        </p:spPr>
        <p:txBody>
          <a:bodyPr/>
          <a:lstStyle/>
          <a:p>
            <a:r>
              <a:rPr lang="en-US" sz="1200" dirty="0"/>
              <a:t>MYSQL Queries</a:t>
            </a: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p:txBody>
          <a:bodyPr/>
          <a:lstStyle/>
          <a:p>
            <a:fld id="{48F63A3B-78C7-47BE-AE5E-E10140E04643}" type="slidenum">
              <a:rPr lang="en-US" smtClean="0"/>
              <a:pPr/>
              <a:t>10</a:t>
            </a:fld>
            <a:endParaRPr lang="en-US" dirty="0"/>
          </a:p>
        </p:txBody>
      </p:sp>
      <p:pic>
        <p:nvPicPr>
          <p:cNvPr id="7" name="Content Placeholder 6">
            <a:extLst>
              <a:ext uri="{FF2B5EF4-FFF2-40B4-BE49-F238E27FC236}">
                <a16:creationId xmlns:a16="http://schemas.microsoft.com/office/drawing/2014/main" id="{43ED4279-07F0-4A38-95C9-D5E4C30112B9}"/>
              </a:ext>
            </a:extLst>
          </p:cNvPr>
          <p:cNvPicPr>
            <a:picLocks noGrp="1" noChangeAspect="1"/>
          </p:cNvPicPr>
          <p:nvPr>
            <p:ph idx="11"/>
          </p:nvPr>
        </p:nvPicPr>
        <p:blipFill>
          <a:blip r:embed="rId3"/>
          <a:stretch>
            <a:fillRect/>
          </a:stretch>
        </p:blipFill>
        <p:spPr>
          <a:xfrm>
            <a:off x="4192173" y="1380022"/>
            <a:ext cx="6386732" cy="5231793"/>
          </a:xfrm>
        </p:spPr>
      </p:pic>
    </p:spTree>
    <p:extLst>
      <p:ext uri="{BB962C8B-B14F-4D97-AF65-F5344CB8AC3E}">
        <p14:creationId xmlns:p14="http://schemas.microsoft.com/office/powerpoint/2010/main" val="575172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p:txBody>
          <a:bodyPr/>
          <a:lstStyle/>
          <a:p>
            <a:r>
              <a:rPr lang="en-US" sz="1600" b="0" dirty="0"/>
              <a:t>Insights</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p:txBody>
          <a:bodyPr/>
          <a:lstStyle/>
          <a:p>
            <a:fld id="{48F63A3B-78C7-47BE-AE5E-E10140E04643}" type="slidenum">
              <a:rPr lang="en-US" smtClean="0"/>
              <a:pPr/>
              <a:t>11</a:t>
            </a:fld>
            <a:endParaRPr lang="en-US" dirty="0"/>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p:txBody>
          <a:bodyPr>
            <a:normAutofit/>
          </a:bodyPr>
          <a:lstStyle/>
          <a:p>
            <a:r>
              <a:rPr lang="en-US" dirty="0"/>
              <a:t>1.Based on the available data total employees are 50k and in that attrition people roughly 25k .</a:t>
            </a:r>
          </a:p>
          <a:p>
            <a:r>
              <a:rPr lang="en-US" dirty="0"/>
              <a:t>2.Average  of daily rate is 798.68</a:t>
            </a:r>
          </a:p>
          <a:p>
            <a:r>
              <a:rPr lang="en-US" dirty="0"/>
              <a:t>And count of hourly rate is 50k</a:t>
            </a:r>
          </a:p>
        </p:txBody>
      </p:sp>
      <p:sp>
        <p:nvSpPr>
          <p:cNvPr id="17" name="Content Placeholder 6">
            <a:extLst>
              <a:ext uri="{FF2B5EF4-FFF2-40B4-BE49-F238E27FC236}">
                <a16:creationId xmlns:a16="http://schemas.microsoft.com/office/drawing/2014/main" id="{33680A80-5C61-DD02-1119-0565C0AD5372}"/>
              </a:ext>
            </a:extLst>
          </p:cNvPr>
          <p:cNvSpPr>
            <a:spLocks noGrp="1"/>
          </p:cNvSpPr>
          <p:nvPr>
            <p:ph sz="quarter" idx="4"/>
          </p:nvPr>
        </p:nvSpPr>
        <p:spPr>
          <a:xfrm>
            <a:off x="4782159" y="2303028"/>
            <a:ext cx="4052352" cy="3720337"/>
          </a:xfrm>
        </p:spPr>
        <p:txBody>
          <a:bodyPr>
            <a:normAutofit/>
          </a:bodyPr>
          <a:lstStyle/>
          <a:p>
            <a:r>
              <a:rPr lang="en-US" dirty="0"/>
              <a:t>1.Good Culture</a:t>
            </a:r>
          </a:p>
          <a:p>
            <a:r>
              <a:rPr lang="en-US" dirty="0"/>
              <a:t>2.Offer Flexibility</a:t>
            </a:r>
          </a:p>
          <a:p>
            <a:r>
              <a:rPr lang="en-US" dirty="0"/>
              <a:t>3.Create Carrier development plans</a:t>
            </a:r>
          </a:p>
          <a:p>
            <a:r>
              <a:rPr lang="en-US" dirty="0"/>
              <a:t>4.Employee engagement</a:t>
            </a:r>
          </a:p>
          <a:p>
            <a:r>
              <a:rPr lang="en-US" dirty="0"/>
              <a:t>5.Communication</a:t>
            </a:r>
          </a:p>
          <a:p>
            <a:r>
              <a:rPr lang="en-US" dirty="0"/>
              <a:t>6.Training and Development</a:t>
            </a:r>
          </a:p>
          <a:p>
            <a:r>
              <a:rPr lang="en-US" dirty="0"/>
              <a:t>7.Give Employee opportunities</a:t>
            </a:r>
          </a:p>
          <a:p>
            <a:r>
              <a:rPr lang="en-US" dirty="0"/>
              <a:t>8.Hire the right people</a:t>
            </a:r>
          </a:p>
        </p:txBody>
      </p:sp>
      <p:sp>
        <p:nvSpPr>
          <p:cNvPr id="4" name="Title 1">
            <a:extLst>
              <a:ext uri="{FF2B5EF4-FFF2-40B4-BE49-F238E27FC236}">
                <a16:creationId xmlns:a16="http://schemas.microsoft.com/office/drawing/2014/main" id="{D54FBD30-3E83-2728-AAFF-679DD1DADBB3}"/>
              </a:ext>
            </a:extLst>
          </p:cNvPr>
          <p:cNvSpPr txBox="1">
            <a:spLocks/>
          </p:cNvSpPr>
          <p:nvPr/>
        </p:nvSpPr>
        <p:spPr>
          <a:xfrm>
            <a:off x="4782159" y="834855"/>
            <a:ext cx="7796464" cy="1222385"/>
          </a:xfrm>
          <a:prstGeom prst="rect">
            <a:avLst/>
          </a:prstGeom>
        </p:spPr>
        <p:txBody>
          <a:bodyPr vert="horz" lIns="91440" tIns="0" rIns="91440" bIns="0" rtlCol="0" anchor="b" anchorCtr="0">
            <a:noAutofit/>
          </a:bodyPr>
          <a:lstStyle>
            <a:lvl1pPr algn="l" defTabSz="914400" rtl="0" eaLnBrk="1" latinLnBrk="0" hangingPunct="1">
              <a:lnSpc>
                <a:spcPct val="100000"/>
              </a:lnSpc>
              <a:spcBef>
                <a:spcPct val="0"/>
              </a:spcBef>
              <a:buNone/>
              <a:defRPr sz="3600" b="1" kern="1200" cap="all" baseline="0">
                <a:solidFill>
                  <a:schemeClr val="accent6"/>
                </a:solidFill>
                <a:latin typeface="+mj-lt"/>
                <a:ea typeface="+mj-ea"/>
                <a:cs typeface="+mj-cs"/>
              </a:defRPr>
            </a:lvl1pPr>
          </a:lstStyle>
          <a:p>
            <a:r>
              <a:rPr lang="en-US" sz="1600" b="0" dirty="0"/>
              <a:t>recommendations</a:t>
            </a:r>
          </a:p>
        </p:txBody>
      </p:sp>
      <p:pic>
        <p:nvPicPr>
          <p:cNvPr id="1026" name="Picture 2" descr="10 Employee Retention Metrics You Need to Know - AIHR">
            <a:extLst>
              <a:ext uri="{FF2B5EF4-FFF2-40B4-BE49-F238E27FC236}">
                <a16:creationId xmlns:a16="http://schemas.microsoft.com/office/drawing/2014/main" id="{9AB78F51-5D9A-40AB-88DE-7EAF113903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17391" y="57079"/>
            <a:ext cx="3174608" cy="2245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8595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p:txBody>
          <a:bodyPr/>
          <a:lstStyle/>
          <a:p>
            <a:r>
              <a:rPr lang="en-US" dirty="0"/>
              <a:t>summary</a:t>
            </a:r>
          </a:p>
        </p:txBody>
      </p:sp>
      <p:sp>
        <p:nvSpPr>
          <p:cNvPr id="4" name="Content Placeholder 3">
            <a:extLst>
              <a:ext uri="{FF2B5EF4-FFF2-40B4-BE49-F238E27FC236}">
                <a16:creationId xmlns:a16="http://schemas.microsoft.com/office/drawing/2014/main" id="{ACE55D3D-AA24-CF53-6679-29B3C83F7646}"/>
              </a:ext>
            </a:extLst>
          </p:cNvPr>
          <p:cNvSpPr>
            <a:spLocks noGrp="1"/>
          </p:cNvSpPr>
          <p:nvPr>
            <p:ph idx="13"/>
          </p:nvPr>
        </p:nvSpPr>
        <p:spPr>
          <a:xfrm>
            <a:off x="914400" y="2331792"/>
            <a:ext cx="6903076" cy="2456154"/>
          </a:xfrm>
        </p:spPr>
        <p:txBody>
          <a:bodyPr/>
          <a:lstStyle/>
          <a:p>
            <a:r>
              <a:rPr lang="en-US" b="0" i="0" dirty="0">
                <a:solidFill>
                  <a:srgbClr val="202124"/>
                </a:solidFill>
                <a:effectLst/>
                <a:highlight>
                  <a:srgbClr val="FDFBF6"/>
                </a:highlight>
                <a:latin typeface="Google Sans"/>
              </a:rPr>
              <a:t>Employee retention is </a:t>
            </a:r>
            <a:r>
              <a:rPr lang="en-US" b="0" i="0" dirty="0">
                <a:solidFill>
                  <a:srgbClr val="040C28"/>
                </a:solidFill>
                <a:effectLst/>
                <a:highlight>
                  <a:srgbClr val="FDFBF6"/>
                </a:highlight>
                <a:latin typeface="Google Sans"/>
              </a:rPr>
              <a:t>a phenomenon where employees choose to stay on with their current company and don't actively seek other job prospects</a:t>
            </a:r>
            <a:r>
              <a:rPr lang="en-US" b="0" i="0" dirty="0">
                <a:solidFill>
                  <a:srgbClr val="202124"/>
                </a:solidFill>
                <a:effectLst/>
                <a:highlight>
                  <a:srgbClr val="FDFBF6"/>
                </a:highlight>
                <a:latin typeface="Google Sans"/>
              </a:rPr>
              <a:t>. The opposite of retention is turnover, where employees leave the company for a variety of reason</a:t>
            </a:r>
            <a:endParaRPr lang="en-US" dirty="0">
              <a:highlight>
                <a:srgbClr val="FDFBF6"/>
              </a:highlight>
            </a:endParaRPr>
          </a:p>
        </p:txBody>
      </p:sp>
      <p:pic>
        <p:nvPicPr>
          <p:cNvPr id="7" name="Picture Placeholder 6" descr="A person wearing glasses and a blue shirt">
            <a:extLst>
              <a:ext uri="{FF2B5EF4-FFF2-40B4-BE49-F238E27FC236}">
                <a16:creationId xmlns:a16="http://schemas.microsoft.com/office/drawing/2014/main" id="{C570EB79-053B-0283-9D2D-6266701EEDDD}"/>
              </a:ext>
            </a:extLst>
          </p:cNvPr>
          <p:cNvPicPr>
            <a:picLocks noGrp="1" noChangeAspect="1"/>
          </p:cNvPicPr>
          <p:nvPr>
            <p:ph type="pic" sz="quarter" idx="14"/>
          </p:nvPr>
        </p:nvPicPr>
        <p:blipFill rotWithShape="1">
          <a:blip r:embed="rId3">
            <a:duotone>
              <a:prstClr val="black"/>
              <a:schemeClr val="accent4">
                <a:tint val="45000"/>
                <a:satMod val="400000"/>
              </a:schemeClr>
            </a:duotone>
          </a:blip>
          <a:srcRect l="19088" r="19088"/>
          <a:stretch/>
        </p:blipFill>
        <p:spPr/>
      </p:pic>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0"/>
          </p:nvPr>
        </p:nvSpPr>
        <p:spPr/>
        <p:txBody>
          <a:bodyPr/>
          <a:lstStyle/>
          <a:p>
            <a:fld id="{48F63A3B-78C7-47BE-AE5E-E10140E04643}" type="slidenum">
              <a:rPr lang="en-US" smtClean="0"/>
              <a:pPr/>
              <a:t>12</a:t>
            </a:fld>
            <a:endParaRPr lang="en-US" dirty="0"/>
          </a:p>
        </p:txBody>
      </p:sp>
    </p:spTree>
    <p:extLst>
      <p:ext uri="{BB962C8B-B14F-4D97-AF65-F5344CB8AC3E}">
        <p14:creationId xmlns:p14="http://schemas.microsoft.com/office/powerpoint/2010/main" val="4072101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07578"/>
            <a:ext cx="5715000" cy="2727709"/>
          </a:xfrm>
        </p:spPr>
        <p:txBody>
          <a:bodyPr/>
          <a:lstStyle/>
          <a:p>
            <a:r>
              <a:rPr lang="en-US" dirty="0"/>
              <a:t>Thank </a:t>
            </a:r>
            <a:br>
              <a:rPr lang="en-US" dirty="0"/>
            </a:br>
            <a:r>
              <a:rPr lang="en-US" dirty="0"/>
              <a:t>you</a:t>
            </a:r>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p:txBody>
          <a:bodyPr/>
          <a:lstStyle/>
          <a:p>
            <a:r>
              <a:rPr lang="en-US" sz="2800" dirty="0"/>
              <a:t>TEAM MEMBERS</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p:txBody>
          <a:bodyPr>
            <a:normAutofit fontScale="85000" lnSpcReduction="20000"/>
          </a:bodyPr>
          <a:lstStyle/>
          <a:p>
            <a:r>
              <a:rPr lang="en-US" dirty="0"/>
              <a:t> Srilakshmi.N</a:t>
            </a:r>
          </a:p>
          <a:p>
            <a:r>
              <a:rPr lang="en-US" dirty="0"/>
              <a:t>Paula Lalith</a:t>
            </a:r>
          </a:p>
          <a:p>
            <a:r>
              <a:rPr lang="en-US" dirty="0"/>
              <a:t>Paka Sharmila Sai</a:t>
            </a:r>
          </a:p>
          <a:p>
            <a:r>
              <a:rPr lang="en-US" dirty="0"/>
              <a:t>Ajay Sumukha </a:t>
            </a:r>
          </a:p>
          <a:p>
            <a:r>
              <a:rPr lang="en-US" dirty="0"/>
              <a:t>Manjula</a:t>
            </a:r>
          </a:p>
          <a:p>
            <a:r>
              <a:rPr lang="en-US" dirty="0"/>
              <a:t>Shivam</a:t>
            </a:r>
          </a:p>
          <a:p>
            <a:r>
              <a:rPr lang="en-US" dirty="0"/>
              <a:t>Bhagya Shree</a:t>
            </a:r>
          </a:p>
          <a:p>
            <a:r>
              <a:rPr lang="en-US" dirty="0"/>
              <a:t>Mitali</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p:txBody>
          <a:bodyPr/>
          <a:lstStyle/>
          <a:p>
            <a:fld id="{48F63A3B-78C7-47BE-AE5E-E10140E04643}" type="slidenum">
              <a:rPr lang="en-US" smtClean="0"/>
              <a:pPr/>
              <a:t>2</a:t>
            </a:fld>
            <a:endParaRPr lang="en-US" dirty="0"/>
          </a:p>
        </p:txBody>
      </p:sp>
      <p:sp>
        <p:nvSpPr>
          <p:cNvPr id="8" name="Rectangle: Rounded Corners 7">
            <a:extLst>
              <a:ext uri="{FF2B5EF4-FFF2-40B4-BE49-F238E27FC236}">
                <a16:creationId xmlns:a16="http://schemas.microsoft.com/office/drawing/2014/main" id="{40D666A2-2382-8900-6819-7908DBF4CCA0}"/>
              </a:ext>
            </a:extLst>
          </p:cNvPr>
          <p:cNvSpPr/>
          <p:nvPr/>
        </p:nvSpPr>
        <p:spPr>
          <a:xfrm>
            <a:off x="5303520" y="2194560"/>
            <a:ext cx="3573193" cy="123444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PROJECT MENTOR</a:t>
            </a:r>
          </a:p>
          <a:p>
            <a:pPr algn="ctr"/>
            <a:endParaRPr lang="en-US" dirty="0"/>
          </a:p>
        </p:txBody>
      </p:sp>
      <p:sp>
        <p:nvSpPr>
          <p:cNvPr id="9" name="Rectangle: Rounded Corners 8">
            <a:extLst>
              <a:ext uri="{FF2B5EF4-FFF2-40B4-BE49-F238E27FC236}">
                <a16:creationId xmlns:a16="http://schemas.microsoft.com/office/drawing/2014/main" id="{D98D7AC4-085E-668C-9B23-1C1F88454A76}"/>
              </a:ext>
            </a:extLst>
          </p:cNvPr>
          <p:cNvSpPr/>
          <p:nvPr/>
        </p:nvSpPr>
        <p:spPr>
          <a:xfrm>
            <a:off x="5430128" y="3882683"/>
            <a:ext cx="3446585" cy="146304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PROJECT CO-ORDINATOR</a:t>
            </a:r>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759655" y="1350499"/>
            <a:ext cx="6583680" cy="3791153"/>
          </a:xfrm>
        </p:spPr>
        <p:txBody>
          <a:bodyPr>
            <a:normAutofit/>
          </a:bodyPr>
          <a:lstStyle/>
          <a:p>
            <a:r>
              <a:rPr lang="en-US" sz="1800" b="1" dirty="0"/>
              <a:t>1.Introduction</a:t>
            </a:r>
          </a:p>
          <a:p>
            <a:r>
              <a:rPr lang="en-US" sz="1800" b="1" dirty="0"/>
              <a:t>2.kpi’s</a:t>
            </a:r>
          </a:p>
          <a:p>
            <a:r>
              <a:rPr lang="en-US" sz="1800" b="1" dirty="0"/>
              <a:t>3.Required Connections</a:t>
            </a:r>
          </a:p>
          <a:p>
            <a:r>
              <a:rPr lang="en-US" sz="1800" b="1" dirty="0"/>
              <a:t>4.Excel Dashboard</a:t>
            </a:r>
          </a:p>
          <a:p>
            <a:r>
              <a:rPr lang="en-US" sz="1800" b="1" dirty="0"/>
              <a:t>5.Power BI Dashboard</a:t>
            </a:r>
          </a:p>
          <a:p>
            <a:r>
              <a:rPr lang="en-US" sz="1800" b="1" dirty="0"/>
              <a:t>6.Tableau Dashboard</a:t>
            </a:r>
          </a:p>
          <a:p>
            <a:r>
              <a:rPr lang="en-US" sz="1800" b="1" dirty="0"/>
              <a:t>7.MYSQL Queries</a:t>
            </a:r>
          </a:p>
          <a:p>
            <a:r>
              <a:rPr lang="en-US" sz="1800" b="1" dirty="0"/>
              <a:t>8.Insights and Recommendations</a:t>
            </a:r>
          </a:p>
          <a:p>
            <a:r>
              <a:rPr lang="en-US" sz="1800" b="1" dirty="0"/>
              <a:t>9.Summary</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3903430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4" y="3315263"/>
            <a:ext cx="7965461" cy="994164"/>
          </a:xfrm>
        </p:spPr>
        <p:txBody>
          <a:bodyPr/>
          <a:lstStyle/>
          <a:p>
            <a:r>
              <a:rPr lang="en-US" sz="2000" dirty="0"/>
              <a:t>  Why is employee retention is so important?</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303029"/>
            <a:ext cx="7965460" cy="1509316"/>
          </a:xfrm>
        </p:spPr>
        <p:txBody>
          <a:bodyPr/>
          <a:lstStyle/>
          <a:p>
            <a:r>
              <a:rPr lang="en-US" dirty="0"/>
              <a:t>Employee Retention is the ability of an organization to retain its employees and ensure sustainability. Employee retention can be represented by a simple statistic. Employee retention is also the strategies employers use to try retain the employees in their workspace.</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p:txBody>
          <a:bodyPr/>
          <a:lstStyle/>
          <a:p>
            <a:fld id="{48F63A3B-78C7-47BE-AE5E-E10140E04643}" type="slidenum">
              <a:rPr lang="en-US" smtClean="0"/>
              <a:pPr/>
              <a:t>4</a:t>
            </a:fld>
            <a:endParaRPr lang="en-US" dirty="0"/>
          </a:p>
        </p:txBody>
      </p:sp>
      <p:sp>
        <p:nvSpPr>
          <p:cNvPr id="5" name="Title 1">
            <a:extLst>
              <a:ext uri="{FF2B5EF4-FFF2-40B4-BE49-F238E27FC236}">
                <a16:creationId xmlns:a16="http://schemas.microsoft.com/office/drawing/2014/main" id="{837E4F66-3520-7192-9AAB-BAC2853CD76F}"/>
              </a:ext>
            </a:extLst>
          </p:cNvPr>
          <p:cNvSpPr txBox="1">
            <a:spLocks/>
          </p:cNvSpPr>
          <p:nvPr/>
        </p:nvSpPr>
        <p:spPr>
          <a:xfrm>
            <a:off x="3612965" y="1209674"/>
            <a:ext cx="7965461" cy="994164"/>
          </a:xfrm>
          <a:prstGeom prst="rect">
            <a:avLst/>
          </a:prstGeom>
        </p:spPr>
        <p:txBody>
          <a:bodyPr vert="horz" lIns="91440" tIns="0" rIns="91440" bIns="0" rtlCol="0" anchor="b" anchorCtr="0">
            <a:noAutofit/>
          </a:bodyPr>
          <a:lstStyle>
            <a:lvl1pPr algn="l" defTabSz="914400" rtl="0" eaLnBrk="1" latinLnBrk="0" hangingPunct="1">
              <a:lnSpc>
                <a:spcPct val="100000"/>
              </a:lnSpc>
              <a:spcBef>
                <a:spcPct val="0"/>
              </a:spcBef>
              <a:buNone/>
              <a:defRPr sz="3600" b="1" kern="1200" cap="all" baseline="0">
                <a:solidFill>
                  <a:schemeClr val="accent6"/>
                </a:solidFill>
                <a:latin typeface="+mj-lt"/>
                <a:ea typeface="+mj-ea"/>
                <a:cs typeface="Arial" panose="020B0604020202020204" pitchFamily="34" charset="0"/>
              </a:defRPr>
            </a:lvl1pPr>
          </a:lstStyle>
          <a:p>
            <a:r>
              <a:rPr lang="en-US" sz="1800" dirty="0"/>
              <a:t>What is employee retention</a:t>
            </a:r>
          </a:p>
        </p:txBody>
      </p:sp>
      <p:sp>
        <p:nvSpPr>
          <p:cNvPr id="7" name="Content Placeholder 2">
            <a:extLst>
              <a:ext uri="{FF2B5EF4-FFF2-40B4-BE49-F238E27FC236}">
                <a16:creationId xmlns:a16="http://schemas.microsoft.com/office/drawing/2014/main" id="{66406B2A-B7F2-C4A1-D390-F06B947C2BA1}"/>
              </a:ext>
            </a:extLst>
          </p:cNvPr>
          <p:cNvSpPr txBox="1">
            <a:spLocks/>
          </p:cNvSpPr>
          <p:nvPr/>
        </p:nvSpPr>
        <p:spPr>
          <a:xfrm>
            <a:off x="3359746" y="4567003"/>
            <a:ext cx="7965460" cy="1509316"/>
          </a:xfrm>
          <a:prstGeom prst="rect">
            <a:avLst/>
          </a:prstGeom>
        </p:spPr>
        <p:txBody>
          <a:bodyPr vert="horz" lIns="91440" tIns="0" rIns="91440" bIns="0" rtlCol="0">
            <a:normAutofit/>
          </a:bodyPr>
          <a:lstStyle>
            <a:lvl1pPr marL="347472"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2pPr>
            <a:lvl3pPr marL="11430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3pPr>
            <a:lvl4pPr marL="16002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	High retention reduces lost knowledge, hiring expenses and missed revenue opportunities. It amplifies workers contributions, allowing you to make the most of the talent you have and retention drives better performance and improved business outcomes over the long term while delighting your clients and customers.</a:t>
            </a:r>
          </a:p>
        </p:txBody>
      </p:sp>
      <p:sp>
        <p:nvSpPr>
          <p:cNvPr id="8" name="Title 1">
            <a:extLst>
              <a:ext uri="{FF2B5EF4-FFF2-40B4-BE49-F238E27FC236}">
                <a16:creationId xmlns:a16="http://schemas.microsoft.com/office/drawing/2014/main" id="{F927690B-14CB-1178-0A31-907D8C2B7630}"/>
              </a:ext>
            </a:extLst>
          </p:cNvPr>
          <p:cNvSpPr txBox="1">
            <a:spLocks/>
          </p:cNvSpPr>
          <p:nvPr/>
        </p:nvSpPr>
        <p:spPr>
          <a:xfrm>
            <a:off x="3530043" y="530797"/>
            <a:ext cx="7965461" cy="994164"/>
          </a:xfrm>
          <a:prstGeom prst="rect">
            <a:avLst/>
          </a:prstGeom>
        </p:spPr>
        <p:txBody>
          <a:bodyPr vert="horz" lIns="91440" tIns="0" rIns="91440" bIns="0" rtlCol="0" anchor="b" anchorCtr="0">
            <a:noAutofit/>
          </a:bodyPr>
          <a:lstStyle>
            <a:lvl1pPr algn="l" defTabSz="914400" rtl="0" eaLnBrk="1" latinLnBrk="0" hangingPunct="1">
              <a:lnSpc>
                <a:spcPct val="100000"/>
              </a:lnSpc>
              <a:spcBef>
                <a:spcPct val="0"/>
              </a:spcBef>
              <a:buNone/>
              <a:defRPr sz="3600" b="1" kern="1200" cap="all" baseline="0">
                <a:solidFill>
                  <a:schemeClr val="accent6"/>
                </a:solidFill>
                <a:latin typeface="+mj-lt"/>
                <a:ea typeface="+mj-ea"/>
                <a:cs typeface="Arial" panose="020B0604020202020204" pitchFamily="34" charset="0"/>
              </a:defRPr>
            </a:lvl1pPr>
          </a:lstStyle>
          <a:p>
            <a:r>
              <a:rPr lang="en-US" sz="1800" dirty="0"/>
              <a:t>introduction</a:t>
            </a:r>
          </a:p>
        </p:txBody>
      </p:sp>
      <p:pic>
        <p:nvPicPr>
          <p:cNvPr id="2050" name="Picture 2" descr="Employee Retention Plan Template | Talent Retention PPT's">
            <a:extLst>
              <a:ext uri="{FF2B5EF4-FFF2-40B4-BE49-F238E27FC236}">
                <a16:creationId xmlns:a16="http://schemas.microsoft.com/office/drawing/2014/main" id="{EAE92366-CE04-DCC8-B3D0-B3D497D0CC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75"/>
            <a:ext cx="3276824" cy="6850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5681062"/>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62110"/>
            <a:ext cx="6583680" cy="1531357"/>
          </a:xfrm>
        </p:spPr>
        <p:txBody>
          <a:bodyPr/>
          <a:lstStyle/>
          <a:p>
            <a:r>
              <a:rPr lang="en-US" sz="2000" dirty="0"/>
              <a:t>KPI’S</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p:txBody>
          <a:bodyPr>
            <a:normAutofit fontScale="92500" lnSpcReduction="20000"/>
          </a:bodyPr>
          <a:lstStyle/>
          <a:p>
            <a:r>
              <a:rPr lang="en-US" dirty="0"/>
              <a:t>1.Avereage Attrition rate for all Departments</a:t>
            </a:r>
          </a:p>
          <a:p>
            <a:r>
              <a:rPr lang="en-US" dirty="0"/>
              <a:t>2.Average Hourly rate of male research scientist</a:t>
            </a:r>
          </a:p>
          <a:p>
            <a:r>
              <a:rPr lang="en-US" dirty="0"/>
              <a:t>3.Attrition rate vs Monthly income stats</a:t>
            </a:r>
          </a:p>
          <a:p>
            <a:r>
              <a:rPr lang="en-US" dirty="0"/>
              <a:t>4.Average working years for each departments</a:t>
            </a:r>
          </a:p>
          <a:p>
            <a:r>
              <a:rPr lang="en-US" dirty="0"/>
              <a:t>5.Job role vs work life balance</a:t>
            </a:r>
          </a:p>
          <a:p>
            <a:r>
              <a:rPr lang="en-US" dirty="0"/>
              <a:t>6.Attrition rate vs year since last promotion relation</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p:txBody>
          <a:bodyPr/>
          <a:lstStyle/>
          <a:p>
            <a:fld id="{48F63A3B-78C7-47BE-AE5E-E10140E04643}" type="slidenum">
              <a:rPr lang="en-US" smtClean="0"/>
              <a:pPr/>
              <a:t>5</a:t>
            </a:fld>
            <a:endParaRPr lang="en-US" dirty="0"/>
          </a:p>
        </p:txBody>
      </p:sp>
    </p:spTree>
    <p:extLst>
      <p:ext uri="{BB962C8B-B14F-4D97-AF65-F5344CB8AC3E}">
        <p14:creationId xmlns:p14="http://schemas.microsoft.com/office/powerpoint/2010/main" val="413831263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8CF840-FD55-45BD-E108-A449A19F72A3}"/>
              </a:ext>
            </a:extLst>
          </p:cNvPr>
          <p:cNvSpPr>
            <a:spLocks noGrp="1"/>
          </p:cNvSpPr>
          <p:nvPr>
            <p:ph type="title"/>
          </p:nvPr>
        </p:nvSpPr>
        <p:spPr>
          <a:xfrm>
            <a:off x="3888634" y="609887"/>
            <a:ext cx="7043617" cy="412260"/>
          </a:xfrm>
        </p:spPr>
        <p:txBody>
          <a:bodyPr/>
          <a:lstStyle/>
          <a:p>
            <a:r>
              <a:rPr lang="en-US" sz="1200" dirty="0"/>
              <a:t>Required connections</a:t>
            </a: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p:txBody>
          <a:bodyPr/>
          <a:lstStyle/>
          <a:p>
            <a:fld id="{48F63A3B-78C7-47BE-AE5E-E10140E04643}" type="slidenum">
              <a:rPr lang="en-US" smtClean="0"/>
              <a:pPr/>
              <a:t>6</a:t>
            </a:fld>
            <a:endParaRPr lang="en-US" dirty="0"/>
          </a:p>
        </p:txBody>
      </p:sp>
      <p:pic>
        <p:nvPicPr>
          <p:cNvPr id="15" name="Content Placeholder 14">
            <a:extLst>
              <a:ext uri="{FF2B5EF4-FFF2-40B4-BE49-F238E27FC236}">
                <a16:creationId xmlns:a16="http://schemas.microsoft.com/office/drawing/2014/main" id="{7F669351-9D62-8FC1-A1D4-4CE3CF3FD78A}"/>
              </a:ext>
            </a:extLst>
          </p:cNvPr>
          <p:cNvPicPr>
            <a:picLocks noGrp="1" noChangeAspect="1"/>
          </p:cNvPicPr>
          <p:nvPr>
            <p:ph idx="11"/>
          </p:nvPr>
        </p:nvPicPr>
        <p:blipFill>
          <a:blip r:embed="rId3"/>
          <a:stretch>
            <a:fillRect/>
          </a:stretch>
        </p:blipFill>
        <p:spPr>
          <a:xfrm>
            <a:off x="5204245" y="1665016"/>
            <a:ext cx="5363323" cy="3886742"/>
          </a:xfrm>
        </p:spPr>
      </p:pic>
    </p:spTree>
    <p:extLst>
      <p:ext uri="{BB962C8B-B14F-4D97-AF65-F5344CB8AC3E}">
        <p14:creationId xmlns:p14="http://schemas.microsoft.com/office/powerpoint/2010/main" val="1131718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8CF840-FD55-45BD-E108-A449A19F72A3}"/>
              </a:ext>
            </a:extLst>
          </p:cNvPr>
          <p:cNvSpPr>
            <a:spLocks noGrp="1"/>
          </p:cNvSpPr>
          <p:nvPr>
            <p:ph type="title"/>
          </p:nvPr>
        </p:nvSpPr>
        <p:spPr>
          <a:xfrm>
            <a:off x="3888634" y="609887"/>
            <a:ext cx="7043617" cy="412260"/>
          </a:xfrm>
        </p:spPr>
        <p:txBody>
          <a:bodyPr/>
          <a:lstStyle/>
          <a:p>
            <a:r>
              <a:rPr lang="en-US" sz="1200" dirty="0"/>
              <a:t>Excel Dashboard</a:t>
            </a: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p:txBody>
          <a:bodyPr/>
          <a:lstStyle/>
          <a:p>
            <a:fld id="{48F63A3B-78C7-47BE-AE5E-E10140E04643}" type="slidenum">
              <a:rPr lang="en-US" smtClean="0"/>
              <a:pPr/>
              <a:t>7</a:t>
            </a:fld>
            <a:endParaRPr lang="en-US" dirty="0"/>
          </a:p>
        </p:txBody>
      </p:sp>
      <p:pic>
        <p:nvPicPr>
          <p:cNvPr id="7" name="Content Placeholder 6">
            <a:extLst>
              <a:ext uri="{FF2B5EF4-FFF2-40B4-BE49-F238E27FC236}">
                <a16:creationId xmlns:a16="http://schemas.microsoft.com/office/drawing/2014/main" id="{8C5C1E05-71A8-C608-08F4-9EBEFA515868}"/>
              </a:ext>
            </a:extLst>
          </p:cNvPr>
          <p:cNvPicPr>
            <a:picLocks noGrp="1" noChangeAspect="1"/>
          </p:cNvPicPr>
          <p:nvPr>
            <p:ph idx="11"/>
          </p:nvPr>
        </p:nvPicPr>
        <p:blipFill>
          <a:blip r:embed="rId3"/>
          <a:stretch>
            <a:fillRect/>
          </a:stretch>
        </p:blipFill>
        <p:spPr>
          <a:xfrm>
            <a:off x="4364038" y="1941092"/>
            <a:ext cx="7043737" cy="3467941"/>
          </a:xfrm>
        </p:spPr>
      </p:pic>
    </p:spTree>
    <p:extLst>
      <p:ext uri="{BB962C8B-B14F-4D97-AF65-F5344CB8AC3E}">
        <p14:creationId xmlns:p14="http://schemas.microsoft.com/office/powerpoint/2010/main" val="2254562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8CF840-FD55-45BD-E108-A449A19F72A3}"/>
              </a:ext>
            </a:extLst>
          </p:cNvPr>
          <p:cNvSpPr>
            <a:spLocks noGrp="1"/>
          </p:cNvSpPr>
          <p:nvPr>
            <p:ph type="title"/>
          </p:nvPr>
        </p:nvSpPr>
        <p:spPr>
          <a:xfrm>
            <a:off x="3888634" y="596040"/>
            <a:ext cx="7043617" cy="412260"/>
          </a:xfrm>
        </p:spPr>
        <p:txBody>
          <a:bodyPr/>
          <a:lstStyle/>
          <a:p>
            <a:r>
              <a:rPr lang="en-US" sz="1200" dirty="0"/>
              <a:t>Power bi dashboard</a:t>
            </a: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p:txBody>
          <a:bodyPr/>
          <a:lstStyle/>
          <a:p>
            <a:fld id="{48F63A3B-78C7-47BE-AE5E-E10140E04643}" type="slidenum">
              <a:rPr lang="en-US" smtClean="0"/>
              <a:pPr/>
              <a:t>8</a:t>
            </a:fld>
            <a:endParaRPr lang="en-US" dirty="0"/>
          </a:p>
        </p:txBody>
      </p:sp>
      <p:pic>
        <p:nvPicPr>
          <p:cNvPr id="8" name="Content Placeholder 7">
            <a:extLst>
              <a:ext uri="{FF2B5EF4-FFF2-40B4-BE49-F238E27FC236}">
                <a16:creationId xmlns:a16="http://schemas.microsoft.com/office/drawing/2014/main" id="{A8F0FF51-97DE-AF4B-D524-B3DDBF9943CE}"/>
              </a:ext>
            </a:extLst>
          </p:cNvPr>
          <p:cNvPicPr>
            <a:picLocks noGrp="1" noChangeAspect="1"/>
          </p:cNvPicPr>
          <p:nvPr>
            <p:ph idx="11"/>
          </p:nvPr>
        </p:nvPicPr>
        <p:blipFill>
          <a:blip r:embed="rId3"/>
          <a:stretch>
            <a:fillRect/>
          </a:stretch>
        </p:blipFill>
        <p:spPr>
          <a:xfrm>
            <a:off x="4364038" y="1596263"/>
            <a:ext cx="7043737" cy="4102036"/>
          </a:xfrm>
        </p:spPr>
      </p:pic>
    </p:spTree>
    <p:extLst>
      <p:ext uri="{BB962C8B-B14F-4D97-AF65-F5344CB8AC3E}">
        <p14:creationId xmlns:p14="http://schemas.microsoft.com/office/powerpoint/2010/main" val="3626135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8CF840-FD55-45BD-E108-A449A19F72A3}"/>
              </a:ext>
            </a:extLst>
          </p:cNvPr>
          <p:cNvSpPr>
            <a:spLocks noGrp="1"/>
          </p:cNvSpPr>
          <p:nvPr>
            <p:ph type="title"/>
          </p:nvPr>
        </p:nvSpPr>
        <p:spPr>
          <a:xfrm>
            <a:off x="3888634" y="596040"/>
            <a:ext cx="7043617" cy="412260"/>
          </a:xfrm>
        </p:spPr>
        <p:txBody>
          <a:bodyPr/>
          <a:lstStyle/>
          <a:p>
            <a:r>
              <a:rPr lang="en-US" sz="1200" dirty="0"/>
              <a:t>Tableau dashboard</a:t>
            </a: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p:txBody>
          <a:bodyPr/>
          <a:lstStyle/>
          <a:p>
            <a:fld id="{48F63A3B-78C7-47BE-AE5E-E10140E04643}" type="slidenum">
              <a:rPr lang="en-US" smtClean="0"/>
              <a:pPr/>
              <a:t>9</a:t>
            </a:fld>
            <a:endParaRPr lang="en-US" dirty="0"/>
          </a:p>
        </p:txBody>
      </p:sp>
      <p:pic>
        <p:nvPicPr>
          <p:cNvPr id="7" name="Content Placeholder 6">
            <a:extLst>
              <a:ext uri="{FF2B5EF4-FFF2-40B4-BE49-F238E27FC236}">
                <a16:creationId xmlns:a16="http://schemas.microsoft.com/office/drawing/2014/main" id="{FAE540C2-C16D-C990-C536-17CAD3CD7A2F}"/>
              </a:ext>
            </a:extLst>
          </p:cNvPr>
          <p:cNvPicPr>
            <a:picLocks noGrp="1" noChangeAspect="1"/>
          </p:cNvPicPr>
          <p:nvPr>
            <p:ph idx="11"/>
          </p:nvPr>
        </p:nvPicPr>
        <p:blipFill>
          <a:blip r:embed="rId3"/>
          <a:stretch>
            <a:fillRect/>
          </a:stretch>
        </p:blipFill>
        <p:spPr>
          <a:xfrm>
            <a:off x="4364038" y="1927774"/>
            <a:ext cx="7043737" cy="3334240"/>
          </a:xfrm>
        </p:spPr>
      </p:pic>
    </p:spTree>
    <p:extLst>
      <p:ext uri="{BB962C8B-B14F-4D97-AF65-F5344CB8AC3E}">
        <p14:creationId xmlns:p14="http://schemas.microsoft.com/office/powerpoint/2010/main" val="3026714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2.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TM03090434[[fn=Wood Type]]</Template>
  <TotalTime>125</TotalTime>
  <Words>361</Words>
  <Application>Microsoft Office PowerPoint</Application>
  <PresentationFormat>Widescreen</PresentationFormat>
  <Paragraphs>65</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Google Sans</vt:lpstr>
      <vt:lpstr>Rockwell</vt:lpstr>
      <vt:lpstr>Rockwell Condensed</vt:lpstr>
      <vt:lpstr>Wingdings</vt:lpstr>
      <vt:lpstr>Wood Type</vt:lpstr>
      <vt:lpstr>HR ANALYTICS Employee retention</vt:lpstr>
      <vt:lpstr>TEAM MEMBERS</vt:lpstr>
      <vt:lpstr>PowerPoint Presentation</vt:lpstr>
      <vt:lpstr>  Why is employee retention is so important?</vt:lpstr>
      <vt:lpstr>KPI’S</vt:lpstr>
      <vt:lpstr>Required connections</vt:lpstr>
      <vt:lpstr>Excel Dashboard</vt:lpstr>
      <vt:lpstr>Power bi dashboard</vt:lpstr>
      <vt:lpstr>Tableau dashboard</vt:lpstr>
      <vt:lpstr>MYSQL Queries</vt:lpstr>
      <vt:lpstr>Insights</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ANALYTICS Employee retention</dc:title>
  <dc:subject/>
  <dc:creator>Lenovo</dc:creator>
  <cp:lastModifiedBy>Lenovo</cp:lastModifiedBy>
  <cp:revision>2</cp:revision>
  <dcterms:created xsi:type="dcterms:W3CDTF">2024-03-16T05:55:17Z</dcterms:created>
  <dcterms:modified xsi:type="dcterms:W3CDTF">2024-03-16T08:01:03Z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