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E91A0D-FB68-407A-9CDE-DACC5D4818B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0C2E4B7A-E391-4122-921D-55F45074E35B}">
      <dgm:prSet phldrT="[Text]"/>
      <dgm:spPr/>
      <dgm:t>
        <a:bodyPr/>
        <a:lstStyle/>
        <a:p>
          <a:r>
            <a:rPr lang="en-US" dirty="0"/>
            <a:t>PRE PROCESSING</a:t>
          </a:r>
          <a:endParaRPr lang="en-IN" dirty="0"/>
        </a:p>
      </dgm:t>
    </dgm:pt>
    <dgm:pt modelId="{337F678E-ADF0-4A5F-BF05-38FB5276935C}" type="parTrans" cxnId="{0CBB9BD4-6781-42C7-80DF-CD8EA01EA557}">
      <dgm:prSet/>
      <dgm:spPr/>
      <dgm:t>
        <a:bodyPr/>
        <a:lstStyle/>
        <a:p>
          <a:endParaRPr lang="en-IN"/>
        </a:p>
      </dgm:t>
    </dgm:pt>
    <dgm:pt modelId="{7CE8A511-287C-4A93-B526-11FDD535CCFC}" type="sibTrans" cxnId="{0CBB9BD4-6781-42C7-80DF-CD8EA01EA557}">
      <dgm:prSet/>
      <dgm:spPr/>
      <dgm:t>
        <a:bodyPr/>
        <a:lstStyle/>
        <a:p>
          <a:endParaRPr lang="en-IN"/>
        </a:p>
      </dgm:t>
    </dgm:pt>
    <dgm:pt modelId="{FE067BD9-D457-4464-B358-0F1BBF440D95}">
      <dgm:prSet phldrT="[Text]"/>
      <dgm:spPr/>
      <dgm:t>
        <a:bodyPr/>
        <a:lstStyle/>
        <a:p>
          <a:r>
            <a:rPr lang="en-US" dirty="0"/>
            <a:t>ONE-HOT ENCODING</a:t>
          </a:r>
          <a:endParaRPr lang="en-IN" dirty="0"/>
        </a:p>
      </dgm:t>
    </dgm:pt>
    <dgm:pt modelId="{65E3E395-2058-4FD9-8786-64BCF4694934}" type="parTrans" cxnId="{9BCCCFD6-3BED-4B5E-95B6-A240A39E880F}">
      <dgm:prSet/>
      <dgm:spPr/>
      <dgm:t>
        <a:bodyPr/>
        <a:lstStyle/>
        <a:p>
          <a:endParaRPr lang="en-IN"/>
        </a:p>
      </dgm:t>
    </dgm:pt>
    <dgm:pt modelId="{F13A0E8A-46FA-45D2-8681-6D816AF7F380}" type="sibTrans" cxnId="{9BCCCFD6-3BED-4B5E-95B6-A240A39E880F}">
      <dgm:prSet/>
      <dgm:spPr/>
      <dgm:t>
        <a:bodyPr/>
        <a:lstStyle/>
        <a:p>
          <a:endParaRPr lang="en-IN"/>
        </a:p>
      </dgm:t>
    </dgm:pt>
    <dgm:pt modelId="{0F7EE7F3-B424-4D84-B5E8-02FF85A3C3F6}">
      <dgm:prSet phldrT="[Text]"/>
      <dgm:spPr/>
      <dgm:t>
        <a:bodyPr/>
        <a:lstStyle/>
        <a:p>
          <a:r>
            <a:rPr lang="en-US" dirty="0"/>
            <a:t>NORMALIZATION</a:t>
          </a:r>
          <a:endParaRPr lang="en-IN" dirty="0"/>
        </a:p>
      </dgm:t>
    </dgm:pt>
    <dgm:pt modelId="{C89F8658-09C8-4939-922E-EF2602DFD8BF}" type="parTrans" cxnId="{37D0E610-776C-402B-857D-87D5C1D42882}">
      <dgm:prSet/>
      <dgm:spPr/>
      <dgm:t>
        <a:bodyPr/>
        <a:lstStyle/>
        <a:p>
          <a:endParaRPr lang="en-IN"/>
        </a:p>
      </dgm:t>
    </dgm:pt>
    <dgm:pt modelId="{18E42281-8110-49A3-8F73-B19EE91DE247}" type="sibTrans" cxnId="{37D0E610-776C-402B-857D-87D5C1D42882}">
      <dgm:prSet/>
      <dgm:spPr/>
      <dgm:t>
        <a:bodyPr/>
        <a:lstStyle/>
        <a:p>
          <a:endParaRPr lang="en-IN"/>
        </a:p>
      </dgm:t>
    </dgm:pt>
    <dgm:pt modelId="{FE096A28-F274-4EF2-B4CD-DE8F444DD195}" type="pres">
      <dgm:prSet presAssocID="{B2E91A0D-FB68-407A-9CDE-DACC5D4818BE}" presName="Name0" presStyleCnt="0">
        <dgm:presLayoutVars>
          <dgm:dir/>
          <dgm:animLvl val="lvl"/>
          <dgm:resizeHandles val="exact"/>
        </dgm:presLayoutVars>
      </dgm:prSet>
      <dgm:spPr/>
    </dgm:pt>
    <dgm:pt modelId="{D7829F1B-677A-415A-838A-1A08B2CBEDD2}" type="pres">
      <dgm:prSet presAssocID="{0C2E4B7A-E391-4122-921D-55F45074E35B}" presName="composite" presStyleCnt="0"/>
      <dgm:spPr/>
    </dgm:pt>
    <dgm:pt modelId="{9FFF5AED-F4E6-44BD-9F64-D375EE2EF73A}" type="pres">
      <dgm:prSet presAssocID="{0C2E4B7A-E391-4122-921D-55F45074E35B}" presName="parTx" presStyleLbl="alignNode1" presStyleIdx="0" presStyleCnt="1">
        <dgm:presLayoutVars>
          <dgm:chMax val="0"/>
          <dgm:chPref val="0"/>
          <dgm:bulletEnabled val="1"/>
        </dgm:presLayoutVars>
      </dgm:prSet>
      <dgm:spPr/>
    </dgm:pt>
    <dgm:pt modelId="{33438B49-6F62-4BC1-8B0E-C5D860F6043A}" type="pres">
      <dgm:prSet presAssocID="{0C2E4B7A-E391-4122-921D-55F45074E35B}" presName="desTx" presStyleLbl="alignAccFollowNode1" presStyleIdx="0" presStyleCnt="1" custLinFactNeighborX="-600">
        <dgm:presLayoutVars>
          <dgm:bulletEnabled val="1"/>
        </dgm:presLayoutVars>
      </dgm:prSet>
      <dgm:spPr/>
    </dgm:pt>
  </dgm:ptLst>
  <dgm:cxnLst>
    <dgm:cxn modelId="{37D0E610-776C-402B-857D-87D5C1D42882}" srcId="{0C2E4B7A-E391-4122-921D-55F45074E35B}" destId="{0F7EE7F3-B424-4D84-B5E8-02FF85A3C3F6}" srcOrd="1" destOrd="0" parTransId="{C89F8658-09C8-4939-922E-EF2602DFD8BF}" sibTransId="{18E42281-8110-49A3-8F73-B19EE91DE247}"/>
    <dgm:cxn modelId="{02404C47-845D-4CD5-B845-29946C27DA13}" type="presOf" srcId="{0C2E4B7A-E391-4122-921D-55F45074E35B}" destId="{9FFF5AED-F4E6-44BD-9F64-D375EE2EF73A}" srcOrd="0" destOrd="0" presId="urn:microsoft.com/office/officeart/2005/8/layout/hList1"/>
    <dgm:cxn modelId="{9F91F991-A54C-4DF3-B21B-37E156CC1FFE}" type="presOf" srcId="{FE067BD9-D457-4464-B358-0F1BBF440D95}" destId="{33438B49-6F62-4BC1-8B0E-C5D860F6043A}" srcOrd="0" destOrd="0" presId="urn:microsoft.com/office/officeart/2005/8/layout/hList1"/>
    <dgm:cxn modelId="{1FFEE4C5-5F09-4DED-AA1D-B62296D00FC6}" type="presOf" srcId="{0F7EE7F3-B424-4D84-B5E8-02FF85A3C3F6}" destId="{33438B49-6F62-4BC1-8B0E-C5D860F6043A}" srcOrd="0" destOrd="1" presId="urn:microsoft.com/office/officeart/2005/8/layout/hList1"/>
    <dgm:cxn modelId="{0CBB9BD4-6781-42C7-80DF-CD8EA01EA557}" srcId="{B2E91A0D-FB68-407A-9CDE-DACC5D4818BE}" destId="{0C2E4B7A-E391-4122-921D-55F45074E35B}" srcOrd="0" destOrd="0" parTransId="{337F678E-ADF0-4A5F-BF05-38FB5276935C}" sibTransId="{7CE8A511-287C-4A93-B526-11FDD535CCFC}"/>
    <dgm:cxn modelId="{9BCCCFD6-3BED-4B5E-95B6-A240A39E880F}" srcId="{0C2E4B7A-E391-4122-921D-55F45074E35B}" destId="{FE067BD9-D457-4464-B358-0F1BBF440D95}" srcOrd="0" destOrd="0" parTransId="{65E3E395-2058-4FD9-8786-64BCF4694934}" sibTransId="{F13A0E8A-46FA-45D2-8681-6D816AF7F380}"/>
    <dgm:cxn modelId="{8D342CE7-24D9-4748-890E-C22E7465A567}" type="presOf" srcId="{B2E91A0D-FB68-407A-9CDE-DACC5D4818BE}" destId="{FE096A28-F274-4EF2-B4CD-DE8F444DD195}" srcOrd="0" destOrd="0" presId="urn:microsoft.com/office/officeart/2005/8/layout/hList1"/>
    <dgm:cxn modelId="{5EE08A36-17DA-43AA-897C-2F82DA03A441}" type="presParOf" srcId="{FE096A28-F274-4EF2-B4CD-DE8F444DD195}" destId="{D7829F1B-677A-415A-838A-1A08B2CBEDD2}" srcOrd="0" destOrd="0" presId="urn:microsoft.com/office/officeart/2005/8/layout/hList1"/>
    <dgm:cxn modelId="{070CE8AD-ED04-4B95-802A-60FAD8D90963}" type="presParOf" srcId="{D7829F1B-677A-415A-838A-1A08B2CBEDD2}" destId="{9FFF5AED-F4E6-44BD-9F64-D375EE2EF73A}" srcOrd="0" destOrd="0" presId="urn:microsoft.com/office/officeart/2005/8/layout/hList1"/>
    <dgm:cxn modelId="{5EB7C947-6964-430A-840B-7C9ECB564E6B}" type="presParOf" srcId="{D7829F1B-677A-415A-838A-1A08B2CBEDD2}" destId="{33438B49-6F62-4BC1-8B0E-C5D860F6043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41ED3E-5242-45C8-A74F-EE5D72C7AD3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ED8D958A-5FB3-43B9-9E1C-2DE21DA7A002}">
      <dgm:prSet phldrT="[Text]"/>
      <dgm:spPr/>
      <dgm:t>
        <a:bodyPr/>
        <a:lstStyle/>
        <a:p>
          <a:r>
            <a:rPr lang="en-US" dirty="0"/>
            <a:t>FEATURE SELECTION AGENT</a:t>
          </a:r>
          <a:endParaRPr lang="en-IN" dirty="0"/>
        </a:p>
      </dgm:t>
    </dgm:pt>
    <dgm:pt modelId="{B63D22C0-7D40-4DB1-896B-75520CA327F6}" type="parTrans" cxnId="{FDB7EAD3-7091-4AC6-924B-11D44B3AC8BF}">
      <dgm:prSet/>
      <dgm:spPr/>
      <dgm:t>
        <a:bodyPr/>
        <a:lstStyle/>
        <a:p>
          <a:endParaRPr lang="en-IN"/>
        </a:p>
      </dgm:t>
    </dgm:pt>
    <dgm:pt modelId="{3FC7A492-FAC4-4CC5-A74F-27882C1F5793}" type="sibTrans" cxnId="{FDB7EAD3-7091-4AC6-924B-11D44B3AC8BF}">
      <dgm:prSet/>
      <dgm:spPr/>
      <dgm:t>
        <a:bodyPr/>
        <a:lstStyle/>
        <a:p>
          <a:endParaRPr lang="en-IN"/>
        </a:p>
      </dgm:t>
    </dgm:pt>
    <dgm:pt modelId="{2727B5EE-2F73-4D1D-BB64-D5DAA1C70AF5}">
      <dgm:prSet phldrT="[Text]"/>
      <dgm:spPr/>
      <dgm:t>
        <a:bodyPr/>
        <a:lstStyle/>
        <a:p>
          <a:r>
            <a:rPr lang="en-US" dirty="0"/>
            <a:t>FEATURE IMPORTANCE CALCULATION</a:t>
          </a:r>
          <a:endParaRPr lang="en-IN" dirty="0"/>
        </a:p>
      </dgm:t>
    </dgm:pt>
    <dgm:pt modelId="{FC4F2043-9CA7-4A30-BFED-24EED3713A00}" type="parTrans" cxnId="{DD1F708F-E5D1-4A95-93D9-7989BA0E8A3B}">
      <dgm:prSet/>
      <dgm:spPr/>
      <dgm:t>
        <a:bodyPr/>
        <a:lstStyle/>
        <a:p>
          <a:endParaRPr lang="en-IN"/>
        </a:p>
      </dgm:t>
    </dgm:pt>
    <dgm:pt modelId="{CFE305CA-2028-4D7B-B320-0A9A8627FBD0}" type="sibTrans" cxnId="{DD1F708F-E5D1-4A95-93D9-7989BA0E8A3B}">
      <dgm:prSet/>
      <dgm:spPr/>
      <dgm:t>
        <a:bodyPr/>
        <a:lstStyle/>
        <a:p>
          <a:endParaRPr lang="en-IN"/>
        </a:p>
      </dgm:t>
    </dgm:pt>
    <dgm:pt modelId="{5725369B-1678-440D-944F-BCD6CA7BF33B}">
      <dgm:prSet phldrT="[Text]"/>
      <dgm:spPr/>
      <dgm:t>
        <a:bodyPr/>
        <a:lstStyle/>
        <a:p>
          <a:r>
            <a:rPr lang="en-US" dirty="0"/>
            <a:t>FEATURE SELECTION USING PCA</a:t>
          </a:r>
          <a:endParaRPr lang="en-IN" dirty="0"/>
        </a:p>
      </dgm:t>
    </dgm:pt>
    <dgm:pt modelId="{35A882F0-4B7F-46EB-B2CD-FBD95897819B}" type="sibTrans" cxnId="{A8B5EED8-3763-4ACD-939C-12B37E4496E4}">
      <dgm:prSet/>
      <dgm:spPr/>
      <dgm:t>
        <a:bodyPr/>
        <a:lstStyle/>
        <a:p>
          <a:endParaRPr lang="en-IN"/>
        </a:p>
      </dgm:t>
    </dgm:pt>
    <dgm:pt modelId="{90AEA5E3-6A3E-45DF-9956-3DA2E00D7189}" type="parTrans" cxnId="{A8B5EED8-3763-4ACD-939C-12B37E4496E4}">
      <dgm:prSet/>
      <dgm:spPr/>
      <dgm:t>
        <a:bodyPr/>
        <a:lstStyle/>
        <a:p>
          <a:endParaRPr lang="en-IN"/>
        </a:p>
      </dgm:t>
    </dgm:pt>
    <dgm:pt modelId="{915B2255-D14E-4184-BE5B-A244C355F5E8}" type="pres">
      <dgm:prSet presAssocID="{8241ED3E-5242-45C8-A74F-EE5D72C7AD3D}" presName="theList" presStyleCnt="0">
        <dgm:presLayoutVars>
          <dgm:dir/>
          <dgm:animLvl val="lvl"/>
          <dgm:resizeHandles val="exact"/>
        </dgm:presLayoutVars>
      </dgm:prSet>
      <dgm:spPr/>
    </dgm:pt>
    <dgm:pt modelId="{85A2C333-359A-497A-AEE1-1D15F934414E}" type="pres">
      <dgm:prSet presAssocID="{ED8D958A-5FB3-43B9-9E1C-2DE21DA7A002}" presName="compNode" presStyleCnt="0"/>
      <dgm:spPr/>
    </dgm:pt>
    <dgm:pt modelId="{07F725FA-69A9-4ADE-81DD-8C712C7290A4}" type="pres">
      <dgm:prSet presAssocID="{ED8D958A-5FB3-43B9-9E1C-2DE21DA7A002}" presName="aNode" presStyleLbl="bgShp" presStyleIdx="0" presStyleCnt="1"/>
      <dgm:spPr/>
    </dgm:pt>
    <dgm:pt modelId="{0AF42E2B-812C-4CC2-BC4F-457235B96DB3}" type="pres">
      <dgm:prSet presAssocID="{ED8D958A-5FB3-43B9-9E1C-2DE21DA7A002}" presName="textNode" presStyleLbl="bgShp" presStyleIdx="0" presStyleCnt="1"/>
      <dgm:spPr/>
    </dgm:pt>
    <dgm:pt modelId="{C69837D2-BA56-465A-A9E3-1C6DB8F45583}" type="pres">
      <dgm:prSet presAssocID="{ED8D958A-5FB3-43B9-9E1C-2DE21DA7A002}" presName="compChildNode" presStyleCnt="0"/>
      <dgm:spPr/>
    </dgm:pt>
    <dgm:pt modelId="{36F87F21-9CDF-4796-90CB-CB275AE8335A}" type="pres">
      <dgm:prSet presAssocID="{ED8D958A-5FB3-43B9-9E1C-2DE21DA7A002}" presName="theInnerList" presStyleCnt="0"/>
      <dgm:spPr/>
    </dgm:pt>
    <dgm:pt modelId="{7176A47F-3ED3-400D-8FFD-549C9285686E}" type="pres">
      <dgm:prSet presAssocID="{2727B5EE-2F73-4D1D-BB64-D5DAA1C70AF5}" presName="childNode" presStyleLbl="node1" presStyleIdx="0" presStyleCnt="2">
        <dgm:presLayoutVars>
          <dgm:bulletEnabled val="1"/>
        </dgm:presLayoutVars>
      </dgm:prSet>
      <dgm:spPr/>
    </dgm:pt>
    <dgm:pt modelId="{2CBF693D-945E-446B-B571-49E549033C6C}" type="pres">
      <dgm:prSet presAssocID="{2727B5EE-2F73-4D1D-BB64-D5DAA1C70AF5}" presName="aSpace2" presStyleCnt="0"/>
      <dgm:spPr/>
    </dgm:pt>
    <dgm:pt modelId="{627B3553-8356-4FAA-A4BE-BB1F092DC65A}" type="pres">
      <dgm:prSet presAssocID="{5725369B-1678-440D-944F-BCD6CA7BF33B}" presName="childNode" presStyleLbl="node1" presStyleIdx="1" presStyleCnt="2">
        <dgm:presLayoutVars>
          <dgm:bulletEnabled val="1"/>
        </dgm:presLayoutVars>
      </dgm:prSet>
      <dgm:spPr/>
    </dgm:pt>
  </dgm:ptLst>
  <dgm:cxnLst>
    <dgm:cxn modelId="{0AD8691D-E2A1-4BAC-9CDD-20F794CA2D6D}" type="presOf" srcId="{ED8D958A-5FB3-43B9-9E1C-2DE21DA7A002}" destId="{07F725FA-69A9-4ADE-81DD-8C712C7290A4}" srcOrd="0" destOrd="0" presId="urn:microsoft.com/office/officeart/2005/8/layout/lProcess2"/>
    <dgm:cxn modelId="{3306A12D-AA5F-4A7D-B022-1DF3E0699C0A}" type="presOf" srcId="{5725369B-1678-440D-944F-BCD6CA7BF33B}" destId="{627B3553-8356-4FAA-A4BE-BB1F092DC65A}" srcOrd="0" destOrd="0" presId="urn:microsoft.com/office/officeart/2005/8/layout/lProcess2"/>
    <dgm:cxn modelId="{B3A06053-0EEF-4159-9485-60FC51BA2D0B}" type="presOf" srcId="{ED8D958A-5FB3-43B9-9E1C-2DE21DA7A002}" destId="{0AF42E2B-812C-4CC2-BC4F-457235B96DB3}" srcOrd="1" destOrd="0" presId="urn:microsoft.com/office/officeart/2005/8/layout/lProcess2"/>
    <dgm:cxn modelId="{AC5DF787-7E33-4901-ABA7-AC7112E35944}" type="presOf" srcId="{8241ED3E-5242-45C8-A74F-EE5D72C7AD3D}" destId="{915B2255-D14E-4184-BE5B-A244C355F5E8}" srcOrd="0" destOrd="0" presId="urn:microsoft.com/office/officeart/2005/8/layout/lProcess2"/>
    <dgm:cxn modelId="{DD1F708F-E5D1-4A95-93D9-7989BA0E8A3B}" srcId="{ED8D958A-5FB3-43B9-9E1C-2DE21DA7A002}" destId="{2727B5EE-2F73-4D1D-BB64-D5DAA1C70AF5}" srcOrd="0" destOrd="0" parTransId="{FC4F2043-9CA7-4A30-BFED-24EED3713A00}" sibTransId="{CFE305CA-2028-4D7B-B320-0A9A8627FBD0}"/>
    <dgm:cxn modelId="{C83FD190-0938-47BC-9AB4-914C6EA0C63D}" type="presOf" srcId="{2727B5EE-2F73-4D1D-BB64-D5DAA1C70AF5}" destId="{7176A47F-3ED3-400D-8FFD-549C9285686E}" srcOrd="0" destOrd="0" presId="urn:microsoft.com/office/officeart/2005/8/layout/lProcess2"/>
    <dgm:cxn modelId="{FDB7EAD3-7091-4AC6-924B-11D44B3AC8BF}" srcId="{8241ED3E-5242-45C8-A74F-EE5D72C7AD3D}" destId="{ED8D958A-5FB3-43B9-9E1C-2DE21DA7A002}" srcOrd="0" destOrd="0" parTransId="{B63D22C0-7D40-4DB1-896B-75520CA327F6}" sibTransId="{3FC7A492-FAC4-4CC5-A74F-27882C1F5793}"/>
    <dgm:cxn modelId="{A8B5EED8-3763-4ACD-939C-12B37E4496E4}" srcId="{ED8D958A-5FB3-43B9-9E1C-2DE21DA7A002}" destId="{5725369B-1678-440D-944F-BCD6CA7BF33B}" srcOrd="1" destOrd="0" parTransId="{90AEA5E3-6A3E-45DF-9956-3DA2E00D7189}" sibTransId="{35A882F0-4B7F-46EB-B2CD-FBD95897819B}"/>
    <dgm:cxn modelId="{CC901171-0BC3-4A8C-A4B6-4C9A9462EA8C}" type="presParOf" srcId="{915B2255-D14E-4184-BE5B-A244C355F5E8}" destId="{85A2C333-359A-497A-AEE1-1D15F934414E}" srcOrd="0" destOrd="0" presId="urn:microsoft.com/office/officeart/2005/8/layout/lProcess2"/>
    <dgm:cxn modelId="{BA8BA1BB-1804-4767-9488-48CC421C8324}" type="presParOf" srcId="{85A2C333-359A-497A-AEE1-1D15F934414E}" destId="{07F725FA-69A9-4ADE-81DD-8C712C7290A4}" srcOrd="0" destOrd="0" presId="urn:microsoft.com/office/officeart/2005/8/layout/lProcess2"/>
    <dgm:cxn modelId="{EFFC5E32-5ECF-43E2-8B34-BB3458CE400D}" type="presParOf" srcId="{85A2C333-359A-497A-AEE1-1D15F934414E}" destId="{0AF42E2B-812C-4CC2-BC4F-457235B96DB3}" srcOrd="1" destOrd="0" presId="urn:microsoft.com/office/officeart/2005/8/layout/lProcess2"/>
    <dgm:cxn modelId="{536561B0-62C0-4079-909A-B2B6E62F82C7}" type="presParOf" srcId="{85A2C333-359A-497A-AEE1-1D15F934414E}" destId="{C69837D2-BA56-465A-A9E3-1C6DB8F45583}" srcOrd="2" destOrd="0" presId="urn:microsoft.com/office/officeart/2005/8/layout/lProcess2"/>
    <dgm:cxn modelId="{2C4A0AC1-7B68-4E46-82CE-3299C4B9FE3A}" type="presParOf" srcId="{C69837D2-BA56-465A-A9E3-1C6DB8F45583}" destId="{36F87F21-9CDF-4796-90CB-CB275AE8335A}" srcOrd="0" destOrd="0" presId="urn:microsoft.com/office/officeart/2005/8/layout/lProcess2"/>
    <dgm:cxn modelId="{9F9D7CFC-B905-45BD-8E45-6727D6B127E4}" type="presParOf" srcId="{36F87F21-9CDF-4796-90CB-CB275AE8335A}" destId="{7176A47F-3ED3-400D-8FFD-549C9285686E}" srcOrd="0" destOrd="0" presId="urn:microsoft.com/office/officeart/2005/8/layout/lProcess2"/>
    <dgm:cxn modelId="{AC827AAA-E09D-462E-B849-4DF657C8A06B}" type="presParOf" srcId="{36F87F21-9CDF-4796-90CB-CB275AE8335A}" destId="{2CBF693D-945E-446B-B571-49E549033C6C}" srcOrd="1" destOrd="0" presId="urn:microsoft.com/office/officeart/2005/8/layout/lProcess2"/>
    <dgm:cxn modelId="{8BCD9715-341F-438D-B54B-5BD7AA7F421B}" type="presParOf" srcId="{36F87F21-9CDF-4796-90CB-CB275AE8335A}" destId="{627B3553-8356-4FAA-A4BE-BB1F092DC65A}" srcOrd="2"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5EFA83-DC5B-4530-86CD-4A33FAC08ADB}" type="doc">
      <dgm:prSet loTypeId="urn:microsoft.com/office/officeart/2005/8/layout/process1" loCatId="process" qsTypeId="urn:microsoft.com/office/officeart/2005/8/quickstyle/simple1" qsCatId="simple" csTypeId="urn:microsoft.com/office/officeart/2005/8/colors/accent1_2" csCatId="accent1" phldr="1"/>
      <dgm:spPr/>
    </dgm:pt>
    <dgm:pt modelId="{0E7307E3-627D-49D3-8638-9661ED4421C9}" type="pres">
      <dgm:prSet presAssocID="{E65EFA83-DC5B-4530-86CD-4A33FAC08ADB}" presName="Name0" presStyleCnt="0">
        <dgm:presLayoutVars>
          <dgm:dir/>
          <dgm:resizeHandles val="exact"/>
        </dgm:presLayoutVars>
      </dgm:prSet>
      <dgm:spPr/>
    </dgm:pt>
  </dgm:ptLst>
  <dgm:cxnLst>
    <dgm:cxn modelId="{7C78680B-422C-4494-9BAE-23AC0A294773}" type="presOf" srcId="{E65EFA83-DC5B-4530-86CD-4A33FAC08ADB}" destId="{0E7307E3-627D-49D3-8638-9661ED4421C9}" srcOrd="0"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F5AED-F4E6-44BD-9F64-D375EE2EF73A}">
      <dsp:nvSpPr>
        <dsp:cNvPr id="0" name=""/>
        <dsp:cNvSpPr/>
      </dsp:nvSpPr>
      <dsp:spPr>
        <a:xfrm>
          <a:off x="0" y="46790"/>
          <a:ext cx="2208696"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PRE PROCESSING</a:t>
          </a:r>
          <a:endParaRPr lang="en-IN" sz="1900" kern="1200" dirty="0"/>
        </a:p>
      </dsp:txBody>
      <dsp:txXfrm>
        <a:off x="0" y="46790"/>
        <a:ext cx="2208696" cy="547200"/>
      </dsp:txXfrm>
    </dsp:sp>
    <dsp:sp modelId="{33438B49-6F62-4BC1-8B0E-C5D860F6043A}">
      <dsp:nvSpPr>
        <dsp:cNvPr id="0" name=""/>
        <dsp:cNvSpPr/>
      </dsp:nvSpPr>
      <dsp:spPr>
        <a:xfrm>
          <a:off x="0" y="593990"/>
          <a:ext cx="2208696" cy="109525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ONE-HOT ENCODING</a:t>
          </a:r>
          <a:endParaRPr lang="en-IN" sz="1900" kern="1200" dirty="0"/>
        </a:p>
        <a:p>
          <a:pPr marL="171450" lvl="1" indent="-171450" algn="l" defTabSz="844550">
            <a:lnSpc>
              <a:spcPct val="90000"/>
            </a:lnSpc>
            <a:spcBef>
              <a:spcPct val="0"/>
            </a:spcBef>
            <a:spcAft>
              <a:spcPct val="15000"/>
            </a:spcAft>
            <a:buChar char="•"/>
          </a:pPr>
          <a:r>
            <a:rPr lang="en-US" sz="1900" kern="1200" dirty="0"/>
            <a:t>NORMALIZATION</a:t>
          </a:r>
          <a:endParaRPr lang="en-IN" sz="1900" kern="1200" dirty="0"/>
        </a:p>
      </dsp:txBody>
      <dsp:txXfrm>
        <a:off x="0" y="593990"/>
        <a:ext cx="2208696" cy="1095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F725FA-69A9-4ADE-81DD-8C712C7290A4}">
      <dsp:nvSpPr>
        <dsp:cNvPr id="0" name=""/>
        <dsp:cNvSpPr/>
      </dsp:nvSpPr>
      <dsp:spPr>
        <a:xfrm>
          <a:off x="0" y="0"/>
          <a:ext cx="2208696" cy="22305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SELECTION AGENT</a:t>
          </a:r>
          <a:endParaRPr lang="en-IN" sz="1800" kern="1200" dirty="0"/>
        </a:p>
      </dsp:txBody>
      <dsp:txXfrm>
        <a:off x="0" y="0"/>
        <a:ext cx="2208696" cy="669154"/>
      </dsp:txXfrm>
    </dsp:sp>
    <dsp:sp modelId="{7176A47F-3ED3-400D-8FFD-549C9285686E}">
      <dsp:nvSpPr>
        <dsp:cNvPr id="0" name=""/>
        <dsp:cNvSpPr/>
      </dsp:nvSpPr>
      <dsp:spPr>
        <a:xfrm>
          <a:off x="220869" y="669808"/>
          <a:ext cx="1766956" cy="6725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FEATURE IMPORTANCE CALCULATION</a:t>
          </a:r>
          <a:endParaRPr lang="en-IN" sz="1400" kern="1200" dirty="0"/>
        </a:p>
      </dsp:txBody>
      <dsp:txXfrm>
        <a:off x="240567" y="689506"/>
        <a:ext cx="1727560" cy="633135"/>
      </dsp:txXfrm>
    </dsp:sp>
    <dsp:sp modelId="{627B3553-8356-4FAA-A4BE-BB1F092DC65A}">
      <dsp:nvSpPr>
        <dsp:cNvPr id="0" name=""/>
        <dsp:cNvSpPr/>
      </dsp:nvSpPr>
      <dsp:spPr>
        <a:xfrm>
          <a:off x="220869" y="1445805"/>
          <a:ext cx="1766956" cy="67253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kern="1200" dirty="0"/>
            <a:t>FEATURE SELECTION USING PCA</a:t>
          </a:r>
          <a:endParaRPr lang="en-IN" sz="1400" kern="1200" dirty="0"/>
        </a:p>
      </dsp:txBody>
      <dsp:txXfrm>
        <a:off x="240567" y="1465503"/>
        <a:ext cx="1727560" cy="633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71E959-00FE-4836-ABBC-F81170053D4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09B9C-8A84-4A10-899B-325360F911B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4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1E959-00FE-4836-ABBC-F81170053D4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199229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1E959-00FE-4836-ABBC-F81170053D4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273283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1E959-00FE-4836-ABBC-F81170053D4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174413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1E959-00FE-4836-ABBC-F81170053D47}"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B09B9C-8A84-4A10-899B-325360F911B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87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1E959-00FE-4836-ABBC-F81170053D4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2168606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1E959-00FE-4836-ABBC-F81170053D47}"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363081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71E959-00FE-4836-ABBC-F81170053D47}"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791200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71E959-00FE-4836-ABBC-F81170053D47}" type="datetimeFigureOut">
              <a:rPr lang="en-IN" smtClean="0"/>
              <a:t>20-04-2022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2231494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71E959-00FE-4836-ABBC-F81170053D47}" type="datetimeFigureOut">
              <a:rPr lang="en-IN" smtClean="0"/>
              <a:t>20-04-2022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B09B9C-8A84-4A10-899B-325360F911BC}" type="slidenum">
              <a:rPr lang="en-IN" smtClean="0"/>
              <a:t>‹#›</a:t>
            </a:fld>
            <a:endParaRPr lang="en-IN"/>
          </a:p>
        </p:txBody>
      </p:sp>
    </p:spTree>
    <p:extLst>
      <p:ext uri="{BB962C8B-B14F-4D97-AF65-F5344CB8AC3E}">
        <p14:creationId xmlns:p14="http://schemas.microsoft.com/office/powerpoint/2010/main" val="288552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71E959-00FE-4836-ABBC-F81170053D47}"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B09B9C-8A84-4A10-899B-325360F911BC}" type="slidenum">
              <a:rPr lang="en-IN" smtClean="0"/>
              <a:t>‹#›</a:t>
            </a:fld>
            <a:endParaRPr lang="en-IN"/>
          </a:p>
        </p:txBody>
      </p:sp>
    </p:spTree>
    <p:extLst>
      <p:ext uri="{BB962C8B-B14F-4D97-AF65-F5344CB8AC3E}">
        <p14:creationId xmlns:p14="http://schemas.microsoft.com/office/powerpoint/2010/main" val="292736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71E959-00FE-4836-ABBC-F81170053D47}" type="datetimeFigureOut">
              <a:rPr lang="en-IN" smtClean="0"/>
              <a:t>20-04-2022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B09B9C-8A84-4A10-899B-325360F911B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64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003F-9CA8-40C2-B1A2-267CA800F1EE}"/>
              </a:ext>
            </a:extLst>
          </p:cNvPr>
          <p:cNvSpPr>
            <a:spLocks noGrp="1"/>
          </p:cNvSpPr>
          <p:nvPr>
            <p:ph type="ctrTitle"/>
          </p:nvPr>
        </p:nvSpPr>
        <p:spPr>
          <a:xfrm>
            <a:off x="1097280" y="772204"/>
            <a:ext cx="10058400" cy="2164357"/>
          </a:xfrm>
        </p:spPr>
        <p:txBody>
          <a:bodyPr>
            <a:noAutofit/>
          </a:bodyPr>
          <a:lstStyle/>
          <a:p>
            <a:pPr algn="ctr"/>
            <a:r>
              <a:rPr lang="en-US" sz="4800" b="1" dirty="0"/>
              <a:t>FEATURE SELECTION AND CLASSIFICATION METHOD FOR ATTACK DETECTION USING DEEP LEARNING IN VANET</a:t>
            </a:r>
            <a:endParaRPr lang="en-IN" sz="4800" b="1" dirty="0"/>
          </a:p>
        </p:txBody>
      </p:sp>
      <p:sp>
        <p:nvSpPr>
          <p:cNvPr id="3" name="Subtitle 2">
            <a:extLst>
              <a:ext uri="{FF2B5EF4-FFF2-40B4-BE49-F238E27FC236}">
                <a16:creationId xmlns:a16="http://schemas.microsoft.com/office/drawing/2014/main" id="{9BBD72BD-C01A-4D81-948B-3EB233DB00DC}"/>
              </a:ext>
            </a:extLst>
          </p:cNvPr>
          <p:cNvSpPr>
            <a:spLocks noGrp="1"/>
          </p:cNvSpPr>
          <p:nvPr>
            <p:ph type="subTitle" idx="1"/>
          </p:nvPr>
        </p:nvSpPr>
        <p:spPr>
          <a:xfrm>
            <a:off x="1100051" y="3283527"/>
            <a:ext cx="10058400" cy="2549237"/>
          </a:xfrm>
        </p:spPr>
        <p:txBody>
          <a:bodyPr>
            <a:normAutofit fontScale="92500" lnSpcReduction="20000"/>
          </a:bodyPr>
          <a:lstStyle/>
          <a:p>
            <a:pPr algn="ctr"/>
            <a:r>
              <a:rPr lang="en-US" dirty="0"/>
              <a:t>Guided by,</a:t>
            </a:r>
          </a:p>
          <a:p>
            <a:pPr algn="ctr"/>
            <a:r>
              <a:rPr lang="en-US" dirty="0"/>
              <a:t>Ms. G.Mahalakshmi</a:t>
            </a:r>
          </a:p>
          <a:p>
            <a:r>
              <a:rPr lang="en-US" dirty="0"/>
              <a:t>									done by,</a:t>
            </a:r>
          </a:p>
          <a:p>
            <a:pPr algn="r"/>
            <a:r>
              <a:rPr lang="en-US" dirty="0" err="1"/>
              <a:t>P.Srilakshmi</a:t>
            </a:r>
            <a:endParaRPr lang="en-US" dirty="0"/>
          </a:p>
          <a:p>
            <a:pPr algn="r"/>
            <a:r>
              <a:rPr lang="en-US" dirty="0"/>
              <a:t>2019272037</a:t>
            </a:r>
          </a:p>
          <a:p>
            <a:pPr algn="r"/>
            <a:r>
              <a:rPr lang="en-US" dirty="0"/>
              <a:t>3</a:t>
            </a:r>
            <a:r>
              <a:rPr lang="en-US" baseline="30000" dirty="0"/>
              <a:t>rd</a:t>
            </a:r>
            <a:r>
              <a:rPr lang="en-US" dirty="0"/>
              <a:t> MCA(ss)</a:t>
            </a:r>
            <a:endParaRPr lang="en-IN" dirty="0"/>
          </a:p>
        </p:txBody>
      </p:sp>
    </p:spTree>
    <p:extLst>
      <p:ext uri="{BB962C8B-B14F-4D97-AF65-F5344CB8AC3E}">
        <p14:creationId xmlns:p14="http://schemas.microsoft.com/office/powerpoint/2010/main" val="104044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06CC-FD65-4C5E-A0BE-58C1A8BB2DE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239C374-9078-40F0-B714-266BC8EFBE60}"/>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Vehicular Ad hoc Networks (VANETs) are the core of Intelligent Transportation Systems (ITS), allowing vehicles to communicate between themselves and with other entities.</a:t>
            </a:r>
          </a:p>
          <a:p>
            <a:pPr>
              <a:lnSpc>
                <a:spcPct val="150000"/>
              </a:lnSpc>
              <a:buFont typeface="Wingdings" panose="05000000000000000000" pitchFamily="2"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 However, these are very complex networks with volatile architectures, ever-changing members, and multiple types of entities, making them an appealing target for attackers since they can find vulnerabilities and perform attacks with massive impact.</a:t>
            </a:r>
          </a:p>
          <a:p>
            <a:pPr>
              <a:lnSpc>
                <a:spcPct val="150000"/>
              </a:lnSpc>
              <a:buFont typeface="Wingdings" panose="05000000000000000000" pitchFamily="2" charset="2"/>
              <a:buChar char="§"/>
            </a:pPr>
            <a:r>
              <a:rPr lang="en-IN" sz="2200" dirty="0">
                <a:effectLst/>
                <a:latin typeface="Calibri" panose="020F0502020204030204" pitchFamily="34" charset="0"/>
                <a:ea typeface="Calibri" panose="020F0502020204030204" pitchFamily="34" charset="0"/>
                <a:cs typeface="Times New Roman" panose="02020603050405020304" pitchFamily="18" charset="0"/>
              </a:rPr>
              <a:t>So, in order to protect these attacks from happening, we propose a model that will help us classify these attacks and tell if it is a threat or not using deep learning algorithms.</a:t>
            </a:r>
            <a:endParaRPr lang="en-IN" sz="2200" dirty="0"/>
          </a:p>
        </p:txBody>
      </p:sp>
    </p:spTree>
    <p:extLst>
      <p:ext uri="{BB962C8B-B14F-4D97-AF65-F5344CB8AC3E}">
        <p14:creationId xmlns:p14="http://schemas.microsoft.com/office/powerpoint/2010/main" val="1487706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C4E9-30CE-4492-BE23-C82723CC8DAC}"/>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7B029BAB-E1A6-451A-91B4-B05089539B3F}"/>
              </a:ext>
            </a:extLst>
          </p:cNvPr>
          <p:cNvSpPr>
            <a:spLocks noGrp="1"/>
          </p:cNvSpPr>
          <p:nvPr>
            <p:ph idx="1"/>
          </p:nvPr>
        </p:nvSpPr>
        <p:spPr>
          <a:xfrm>
            <a:off x="1097280" y="1873443"/>
            <a:ext cx="10853529" cy="4580365"/>
          </a:xfrm>
        </p:spPr>
        <p:txBody>
          <a:bodyPr>
            <a:noAutofit/>
          </a:bodyPr>
          <a:lstStyle/>
          <a:p>
            <a:pPr>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presence of a large number of communicating vehicles greatly increases the number and types of possible anomalies in the network.</a:t>
            </a:r>
          </a:p>
          <a:p>
            <a:pPr>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However, since there can be a multitude of anomalies possible in the network, there is a need for better anomaly detection frameworks that can address this unprecedented scenario. </a:t>
            </a:r>
          </a:p>
          <a:p>
            <a:pPr>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project, we propose an anomaly detection framework for VANETs based on deep neural networks (DNNs) using PCA and </a:t>
            </a:r>
            <a:r>
              <a:rPr lang="en-IN" sz="1800" dirty="0">
                <a:latin typeface="Calibri" panose="020F0502020204030204" pitchFamily="34" charset="0"/>
                <a:ea typeface="Calibri" panose="020F0502020204030204" pitchFamily="34" charset="0"/>
                <a:cs typeface="Times New Roman" panose="02020603050405020304" pitchFamily="18" charset="0"/>
              </a:rPr>
              <a:t>DNN</a:t>
            </a:r>
            <a:r>
              <a:rPr lang="en-IN" sz="1800" dirty="0">
                <a:effectLst/>
                <a:latin typeface="Calibri" panose="020F0502020204030204" pitchFamily="34" charset="0"/>
                <a:ea typeface="Calibri" panose="020F0502020204030204" pitchFamily="34" charset="0"/>
                <a:cs typeface="Times New Roman" panose="02020603050405020304" pitchFamily="18" charset="0"/>
              </a:rPr>
              <a:t> Algorithms.</a:t>
            </a:r>
          </a:p>
          <a:p>
            <a:pPr>
              <a:lnSpc>
                <a:spcPct val="150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 Our DNN model learns the abstract and high-dimensional feature representation of the IDS data by passing them into many hidden layers. It will help us detect and  classify the attacks.</a:t>
            </a:r>
          </a:p>
          <a:p>
            <a:pPr>
              <a:lnSpc>
                <a:spcPct val="150000"/>
              </a:lnSpc>
              <a:buFont typeface="Wingdings" panose="05000000000000000000" pitchFamily="2" charset="2"/>
              <a:buChar char="§"/>
            </a:pPr>
            <a:r>
              <a:rPr lang="en-IN" sz="1800">
                <a:latin typeface="Calibri" panose="020F0502020204030204" pitchFamily="34" charset="0"/>
                <a:ea typeface="Calibri" panose="020F0502020204030204" pitchFamily="34" charset="0"/>
                <a:cs typeface="Times New Roman" panose="02020603050405020304" pitchFamily="18" charset="0"/>
              </a:rPr>
              <a:t>This </a:t>
            </a:r>
            <a:r>
              <a:rPr lang="en-IN" sz="1800" dirty="0">
                <a:latin typeface="Calibri" panose="020F0502020204030204" pitchFamily="34" charset="0"/>
                <a:ea typeface="Calibri" panose="020F0502020204030204" pitchFamily="34" charset="0"/>
                <a:cs typeface="Times New Roman" panose="02020603050405020304" pitchFamily="18" charset="0"/>
              </a:rPr>
              <a:t>project uses UNSW-NB15 and KDDcup99 datasets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73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Magnetic Disk 2">
            <a:extLst>
              <a:ext uri="{FF2B5EF4-FFF2-40B4-BE49-F238E27FC236}">
                <a16:creationId xmlns:a16="http://schemas.microsoft.com/office/drawing/2014/main" id="{A7B2EE4A-49E2-481B-9EE9-A0AF3E2A1809}"/>
              </a:ext>
            </a:extLst>
          </p:cNvPr>
          <p:cNvSpPr/>
          <p:nvPr/>
        </p:nvSpPr>
        <p:spPr>
          <a:xfrm>
            <a:off x="1632828" y="1475462"/>
            <a:ext cx="940905" cy="92765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SET</a:t>
            </a:r>
            <a:endParaRPr lang="en-IN" dirty="0"/>
          </a:p>
        </p:txBody>
      </p:sp>
      <p:graphicFrame>
        <p:nvGraphicFramePr>
          <p:cNvPr id="5" name="Diagram 4">
            <a:extLst>
              <a:ext uri="{FF2B5EF4-FFF2-40B4-BE49-F238E27FC236}">
                <a16:creationId xmlns:a16="http://schemas.microsoft.com/office/drawing/2014/main" id="{1412565E-2288-4786-9196-AAC66CAE2559}"/>
              </a:ext>
            </a:extLst>
          </p:cNvPr>
          <p:cNvGraphicFramePr/>
          <p:nvPr>
            <p:extLst>
              <p:ext uri="{D42A27DB-BD31-4B8C-83A1-F6EECF244321}">
                <p14:modId xmlns:p14="http://schemas.microsoft.com/office/powerpoint/2010/main" val="640678282"/>
              </p:ext>
            </p:extLst>
          </p:nvPr>
        </p:nvGraphicFramePr>
        <p:xfrm>
          <a:off x="3841524" y="1071270"/>
          <a:ext cx="2208696" cy="1736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3737313-F628-44B3-97BB-A1AD1E1BFBB5}"/>
              </a:ext>
            </a:extLst>
          </p:cNvPr>
          <p:cNvGraphicFramePr/>
          <p:nvPr>
            <p:extLst>
              <p:ext uri="{D42A27DB-BD31-4B8C-83A1-F6EECF244321}">
                <p14:modId xmlns:p14="http://schemas.microsoft.com/office/powerpoint/2010/main" val="270322597"/>
              </p:ext>
            </p:extLst>
          </p:nvPr>
        </p:nvGraphicFramePr>
        <p:xfrm>
          <a:off x="7463029" y="863161"/>
          <a:ext cx="2208696" cy="22305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B319AA76-665F-401A-94D8-6885B14EC64D}"/>
              </a:ext>
            </a:extLst>
          </p:cNvPr>
          <p:cNvGraphicFramePr/>
          <p:nvPr>
            <p:extLst>
              <p:ext uri="{D42A27DB-BD31-4B8C-83A1-F6EECF244321}">
                <p14:modId xmlns:p14="http://schemas.microsoft.com/office/powerpoint/2010/main" val="2441567728"/>
              </p:ext>
            </p:extLst>
          </p:nvPr>
        </p:nvGraphicFramePr>
        <p:xfrm>
          <a:off x="8311168" y="3401036"/>
          <a:ext cx="1360557" cy="51577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5" name="Rectangle: Rounded Corners 34">
            <a:extLst>
              <a:ext uri="{FF2B5EF4-FFF2-40B4-BE49-F238E27FC236}">
                <a16:creationId xmlns:a16="http://schemas.microsoft.com/office/drawing/2014/main" id="{5629B87C-B866-4D76-8FEF-3310902A49C2}"/>
              </a:ext>
            </a:extLst>
          </p:cNvPr>
          <p:cNvSpPr/>
          <p:nvPr/>
        </p:nvSpPr>
        <p:spPr>
          <a:xfrm>
            <a:off x="1700339" y="5158602"/>
            <a:ext cx="1359228" cy="390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Attack</a:t>
            </a:r>
            <a:endParaRPr lang="en-IN" dirty="0"/>
          </a:p>
        </p:txBody>
      </p:sp>
      <p:sp>
        <p:nvSpPr>
          <p:cNvPr id="37" name="TextBox 36">
            <a:extLst>
              <a:ext uri="{FF2B5EF4-FFF2-40B4-BE49-F238E27FC236}">
                <a16:creationId xmlns:a16="http://schemas.microsoft.com/office/drawing/2014/main" id="{061F77E4-C21A-446A-ACEB-BC8775206EF7}"/>
              </a:ext>
            </a:extLst>
          </p:cNvPr>
          <p:cNvSpPr txBox="1"/>
          <p:nvPr/>
        </p:nvSpPr>
        <p:spPr>
          <a:xfrm>
            <a:off x="397565" y="330845"/>
            <a:ext cx="6096000" cy="584775"/>
          </a:xfrm>
          <a:prstGeom prst="rect">
            <a:avLst/>
          </a:prstGeom>
          <a:noFill/>
        </p:spPr>
        <p:txBody>
          <a:bodyPr wrap="square">
            <a:spAutoFit/>
          </a:bodyPr>
          <a:lstStyle/>
          <a:p>
            <a:r>
              <a:rPr lang="en-US" sz="3200" dirty="0"/>
              <a:t>ARCHITECTURE DIAGRAM</a:t>
            </a:r>
            <a:endParaRPr lang="en-IN" sz="3200" dirty="0"/>
          </a:p>
        </p:txBody>
      </p:sp>
      <p:cxnSp>
        <p:nvCxnSpPr>
          <p:cNvPr id="42" name="Straight Arrow Connector 41">
            <a:extLst>
              <a:ext uri="{FF2B5EF4-FFF2-40B4-BE49-F238E27FC236}">
                <a16:creationId xmlns:a16="http://schemas.microsoft.com/office/drawing/2014/main" id="{16E2E804-3CB0-4A06-89B9-3917947CA19D}"/>
              </a:ext>
            </a:extLst>
          </p:cNvPr>
          <p:cNvCxnSpPr>
            <a:stCxn id="3" idx="4"/>
            <a:endCxn id="5" idx="1"/>
          </p:cNvCxnSpPr>
          <p:nvPr/>
        </p:nvCxnSpPr>
        <p:spPr>
          <a:xfrm>
            <a:off x="2573733" y="1939288"/>
            <a:ext cx="12677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4" name="Straight Arrow Connector 43">
            <a:extLst>
              <a:ext uri="{FF2B5EF4-FFF2-40B4-BE49-F238E27FC236}">
                <a16:creationId xmlns:a16="http://schemas.microsoft.com/office/drawing/2014/main" id="{ADC9A089-E260-4C9C-894F-FB342C1B0DCE}"/>
              </a:ext>
            </a:extLst>
          </p:cNvPr>
          <p:cNvCxnSpPr>
            <a:cxnSpLocks/>
          </p:cNvCxnSpPr>
          <p:nvPr/>
        </p:nvCxnSpPr>
        <p:spPr>
          <a:xfrm>
            <a:off x="6096000" y="1842052"/>
            <a:ext cx="136702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1" name="Rectangle: Rounded Corners 50">
            <a:extLst>
              <a:ext uri="{FF2B5EF4-FFF2-40B4-BE49-F238E27FC236}">
                <a16:creationId xmlns:a16="http://schemas.microsoft.com/office/drawing/2014/main" id="{25A292BE-341A-471E-A3BF-A4C27C7B5267}"/>
              </a:ext>
            </a:extLst>
          </p:cNvPr>
          <p:cNvSpPr/>
          <p:nvPr/>
        </p:nvSpPr>
        <p:spPr>
          <a:xfrm>
            <a:off x="1800388" y="4156797"/>
            <a:ext cx="1359228" cy="3909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 attack</a:t>
            </a:r>
            <a:endParaRPr lang="en-IN" dirty="0"/>
          </a:p>
        </p:txBody>
      </p:sp>
      <p:cxnSp>
        <p:nvCxnSpPr>
          <p:cNvPr id="58" name="Connector: Elbow 57">
            <a:extLst>
              <a:ext uri="{FF2B5EF4-FFF2-40B4-BE49-F238E27FC236}">
                <a16:creationId xmlns:a16="http://schemas.microsoft.com/office/drawing/2014/main" id="{98F4807F-817E-416D-8578-81B04F4DC538}"/>
              </a:ext>
            </a:extLst>
          </p:cNvPr>
          <p:cNvCxnSpPr>
            <a:cxnSpLocks/>
            <a:endCxn id="35" idx="0"/>
          </p:cNvCxnSpPr>
          <p:nvPr/>
        </p:nvCxnSpPr>
        <p:spPr>
          <a:xfrm rot="10800000" flipV="1">
            <a:off x="2379954" y="4849018"/>
            <a:ext cx="1172177" cy="30958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0" name="Connector: Elbow 59">
            <a:extLst>
              <a:ext uri="{FF2B5EF4-FFF2-40B4-BE49-F238E27FC236}">
                <a16:creationId xmlns:a16="http://schemas.microsoft.com/office/drawing/2014/main" id="{E77F6753-9CF5-418D-BB48-9938C9813CF0}"/>
              </a:ext>
            </a:extLst>
          </p:cNvPr>
          <p:cNvCxnSpPr>
            <a:cxnSpLocks/>
          </p:cNvCxnSpPr>
          <p:nvPr/>
        </p:nvCxnSpPr>
        <p:spPr>
          <a:xfrm rot="10800000" flipV="1">
            <a:off x="2490910" y="4050164"/>
            <a:ext cx="1117594" cy="99284"/>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61" name="Rectangle: Rounded Corners 60">
            <a:extLst>
              <a:ext uri="{FF2B5EF4-FFF2-40B4-BE49-F238E27FC236}">
                <a16:creationId xmlns:a16="http://schemas.microsoft.com/office/drawing/2014/main" id="{B054A90E-F7C5-40E0-ADDA-7CA15896C3D0}"/>
              </a:ext>
            </a:extLst>
          </p:cNvPr>
          <p:cNvSpPr/>
          <p:nvPr/>
        </p:nvSpPr>
        <p:spPr>
          <a:xfrm>
            <a:off x="1674129" y="5911039"/>
            <a:ext cx="1359228" cy="2650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Routing</a:t>
            </a:r>
            <a:endParaRPr lang="en-IN" dirty="0"/>
          </a:p>
        </p:txBody>
      </p:sp>
      <p:cxnSp>
        <p:nvCxnSpPr>
          <p:cNvPr id="63" name="Straight Arrow Connector 62">
            <a:extLst>
              <a:ext uri="{FF2B5EF4-FFF2-40B4-BE49-F238E27FC236}">
                <a16:creationId xmlns:a16="http://schemas.microsoft.com/office/drawing/2014/main" id="{EF3B7FE2-3150-4D84-A937-3DF012D7A2D7}"/>
              </a:ext>
            </a:extLst>
          </p:cNvPr>
          <p:cNvCxnSpPr>
            <a:stCxn id="35" idx="2"/>
          </p:cNvCxnSpPr>
          <p:nvPr/>
        </p:nvCxnSpPr>
        <p:spPr>
          <a:xfrm>
            <a:off x="2379953" y="5549541"/>
            <a:ext cx="1" cy="3614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a:extLst>
              <a:ext uri="{FF2B5EF4-FFF2-40B4-BE49-F238E27FC236}">
                <a16:creationId xmlns:a16="http://schemas.microsoft.com/office/drawing/2014/main" id="{419B7F16-282E-4C64-BD28-27FDF64A7AAC}"/>
              </a:ext>
            </a:extLst>
          </p:cNvPr>
          <p:cNvCxnSpPr>
            <a:cxnSpLocks/>
            <a:stCxn id="6" idx="2"/>
          </p:cNvCxnSpPr>
          <p:nvPr/>
        </p:nvCxnSpPr>
        <p:spPr>
          <a:xfrm>
            <a:off x="8567377" y="3093677"/>
            <a:ext cx="0" cy="48584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8582BBE6-7F7B-47F0-940D-30AB14F8E051}"/>
              </a:ext>
            </a:extLst>
          </p:cNvPr>
          <p:cNvSpPr/>
          <p:nvPr/>
        </p:nvSpPr>
        <p:spPr>
          <a:xfrm>
            <a:off x="7272177" y="3590771"/>
            <a:ext cx="2590399" cy="2438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pSp>
        <p:nvGrpSpPr>
          <p:cNvPr id="45" name="Group 44">
            <a:extLst>
              <a:ext uri="{FF2B5EF4-FFF2-40B4-BE49-F238E27FC236}">
                <a16:creationId xmlns:a16="http://schemas.microsoft.com/office/drawing/2014/main" id="{8288B7D0-81A1-4C16-AE08-5CEEA840FBBB}"/>
              </a:ext>
            </a:extLst>
          </p:cNvPr>
          <p:cNvGrpSpPr/>
          <p:nvPr/>
        </p:nvGrpSpPr>
        <p:grpSpPr>
          <a:xfrm>
            <a:off x="7579688" y="4076618"/>
            <a:ext cx="2092037" cy="1706029"/>
            <a:chOff x="0" y="0"/>
            <a:chExt cx="2208696" cy="2517913"/>
          </a:xfrm>
        </p:grpSpPr>
        <p:sp>
          <p:nvSpPr>
            <p:cNvPr id="46" name="Rectangle: Rounded Corners 45">
              <a:extLst>
                <a:ext uri="{FF2B5EF4-FFF2-40B4-BE49-F238E27FC236}">
                  <a16:creationId xmlns:a16="http://schemas.microsoft.com/office/drawing/2014/main" id="{57C28796-4A5D-4381-86AF-7E49E58F38CC}"/>
                </a:ext>
              </a:extLst>
            </p:cNvPr>
            <p:cNvSpPr/>
            <p:nvPr/>
          </p:nvSpPr>
          <p:spPr>
            <a:xfrm>
              <a:off x="0" y="0"/>
              <a:ext cx="2208696" cy="251791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47" name="Rectangle: Rounded Corners 4">
              <a:extLst>
                <a:ext uri="{FF2B5EF4-FFF2-40B4-BE49-F238E27FC236}">
                  <a16:creationId xmlns:a16="http://schemas.microsoft.com/office/drawing/2014/main" id="{3A8CEBF9-A882-45BB-A3E1-6AAB7538614B}"/>
                </a:ext>
              </a:extLst>
            </p:cNvPr>
            <p:cNvSpPr txBox="1"/>
            <p:nvPr/>
          </p:nvSpPr>
          <p:spPr>
            <a:xfrm>
              <a:off x="0" y="279416"/>
              <a:ext cx="2208696" cy="755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CLASSIFICATION</a:t>
              </a:r>
            </a:p>
            <a:p>
              <a:pPr marL="0" lvl="0" indent="0" algn="ctr" defTabSz="933450">
                <a:lnSpc>
                  <a:spcPct val="90000"/>
                </a:lnSpc>
                <a:spcBef>
                  <a:spcPct val="0"/>
                </a:spcBef>
                <a:spcAft>
                  <a:spcPct val="35000"/>
                </a:spcAft>
                <a:buNone/>
              </a:pPr>
              <a:r>
                <a:rPr lang="en-US" sz="2100" dirty="0"/>
                <a:t>STRATEGY</a:t>
              </a:r>
              <a:endParaRPr lang="en-IN" sz="2100" kern="1200" dirty="0"/>
            </a:p>
          </p:txBody>
        </p:sp>
      </p:grpSp>
      <p:grpSp>
        <p:nvGrpSpPr>
          <p:cNvPr id="48" name="Group 47">
            <a:extLst>
              <a:ext uri="{FF2B5EF4-FFF2-40B4-BE49-F238E27FC236}">
                <a16:creationId xmlns:a16="http://schemas.microsoft.com/office/drawing/2014/main" id="{0A713A32-355A-487B-A381-BFEC1EF21F77}"/>
              </a:ext>
            </a:extLst>
          </p:cNvPr>
          <p:cNvGrpSpPr/>
          <p:nvPr/>
        </p:nvGrpSpPr>
        <p:grpSpPr>
          <a:xfrm>
            <a:off x="7764741" y="5008356"/>
            <a:ext cx="1673629" cy="700857"/>
            <a:chOff x="220869" y="1632094"/>
            <a:chExt cx="1766956" cy="759185"/>
          </a:xfrm>
        </p:grpSpPr>
        <p:sp>
          <p:nvSpPr>
            <p:cNvPr id="49" name="Rectangle: Rounded Corners 48">
              <a:extLst>
                <a:ext uri="{FF2B5EF4-FFF2-40B4-BE49-F238E27FC236}">
                  <a16:creationId xmlns:a16="http://schemas.microsoft.com/office/drawing/2014/main" id="{13F1A8B0-10D5-4032-B339-F28CD84AF038}"/>
                </a:ext>
              </a:extLst>
            </p:cNvPr>
            <p:cNvSpPr/>
            <p:nvPr/>
          </p:nvSpPr>
          <p:spPr>
            <a:xfrm>
              <a:off x="220869" y="1632094"/>
              <a:ext cx="1766956" cy="75918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ctangle: Rounded Corners 8">
              <a:extLst>
                <a:ext uri="{FF2B5EF4-FFF2-40B4-BE49-F238E27FC236}">
                  <a16:creationId xmlns:a16="http://schemas.microsoft.com/office/drawing/2014/main" id="{D2D05A3A-3A3C-4DF2-AA9B-D18D3EB99DD9}"/>
                </a:ext>
              </a:extLst>
            </p:cNvPr>
            <p:cNvSpPr txBox="1"/>
            <p:nvPr/>
          </p:nvSpPr>
          <p:spPr>
            <a:xfrm>
              <a:off x="243105" y="1654330"/>
              <a:ext cx="1722484" cy="7147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dirty="0"/>
                <a:t>DNN </a:t>
              </a:r>
              <a:endParaRPr lang="en-IN" sz="1500" kern="1200" dirty="0"/>
            </a:p>
          </p:txBody>
        </p:sp>
      </p:grpSp>
      <p:sp>
        <p:nvSpPr>
          <p:cNvPr id="52" name="Rectangle: Rounded Corners 51">
            <a:extLst>
              <a:ext uri="{FF2B5EF4-FFF2-40B4-BE49-F238E27FC236}">
                <a16:creationId xmlns:a16="http://schemas.microsoft.com/office/drawing/2014/main" id="{DA1BC4A8-6697-4E62-A555-83AB2A4672F6}"/>
              </a:ext>
            </a:extLst>
          </p:cNvPr>
          <p:cNvSpPr/>
          <p:nvPr/>
        </p:nvSpPr>
        <p:spPr>
          <a:xfrm>
            <a:off x="3552133" y="3558546"/>
            <a:ext cx="2590399" cy="24383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IN" dirty="0"/>
          </a:p>
        </p:txBody>
      </p:sp>
      <p:grpSp>
        <p:nvGrpSpPr>
          <p:cNvPr id="53" name="Group 52">
            <a:extLst>
              <a:ext uri="{FF2B5EF4-FFF2-40B4-BE49-F238E27FC236}">
                <a16:creationId xmlns:a16="http://schemas.microsoft.com/office/drawing/2014/main" id="{A6869AEA-9125-4217-91ED-5C90863B241C}"/>
              </a:ext>
            </a:extLst>
          </p:cNvPr>
          <p:cNvGrpSpPr/>
          <p:nvPr/>
        </p:nvGrpSpPr>
        <p:grpSpPr>
          <a:xfrm>
            <a:off x="3801313" y="4010303"/>
            <a:ext cx="2092037" cy="1706029"/>
            <a:chOff x="0" y="0"/>
            <a:chExt cx="2208696" cy="2517913"/>
          </a:xfrm>
        </p:grpSpPr>
        <p:sp>
          <p:nvSpPr>
            <p:cNvPr id="54" name="Rectangle: Rounded Corners 53">
              <a:extLst>
                <a:ext uri="{FF2B5EF4-FFF2-40B4-BE49-F238E27FC236}">
                  <a16:creationId xmlns:a16="http://schemas.microsoft.com/office/drawing/2014/main" id="{AA5644E3-D37E-4D43-9063-FFE972E09C45}"/>
                </a:ext>
              </a:extLst>
            </p:cNvPr>
            <p:cNvSpPr/>
            <p:nvPr/>
          </p:nvSpPr>
          <p:spPr>
            <a:xfrm>
              <a:off x="0" y="0"/>
              <a:ext cx="2208696" cy="2517913"/>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55" name="Rectangle: Rounded Corners 4">
              <a:extLst>
                <a:ext uri="{FF2B5EF4-FFF2-40B4-BE49-F238E27FC236}">
                  <a16:creationId xmlns:a16="http://schemas.microsoft.com/office/drawing/2014/main" id="{41190E46-9389-46FC-9BC0-A3228EEDF21F}"/>
                </a:ext>
              </a:extLst>
            </p:cNvPr>
            <p:cNvSpPr txBox="1"/>
            <p:nvPr/>
          </p:nvSpPr>
          <p:spPr>
            <a:xfrm>
              <a:off x="0" y="279416"/>
              <a:ext cx="2208696" cy="75537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CLASSIFICATION</a:t>
              </a:r>
            </a:p>
            <a:p>
              <a:pPr marL="0" lvl="0" indent="0" algn="ctr" defTabSz="933450">
                <a:lnSpc>
                  <a:spcPct val="90000"/>
                </a:lnSpc>
                <a:spcBef>
                  <a:spcPct val="0"/>
                </a:spcBef>
                <a:spcAft>
                  <a:spcPct val="35000"/>
                </a:spcAft>
                <a:buNone/>
              </a:pPr>
              <a:r>
                <a:rPr lang="en-US" sz="2100" dirty="0"/>
                <a:t>STRATEGY</a:t>
              </a:r>
              <a:endParaRPr lang="en-IN" sz="2100" kern="1200" dirty="0"/>
            </a:p>
          </p:txBody>
        </p:sp>
      </p:grpSp>
      <p:grpSp>
        <p:nvGrpSpPr>
          <p:cNvPr id="56" name="Group 55">
            <a:extLst>
              <a:ext uri="{FF2B5EF4-FFF2-40B4-BE49-F238E27FC236}">
                <a16:creationId xmlns:a16="http://schemas.microsoft.com/office/drawing/2014/main" id="{2EA8ABC0-E5DE-4AA9-A2F9-782E2F2DEE0D}"/>
              </a:ext>
            </a:extLst>
          </p:cNvPr>
          <p:cNvGrpSpPr/>
          <p:nvPr/>
        </p:nvGrpSpPr>
        <p:grpSpPr>
          <a:xfrm>
            <a:off x="3947729" y="4884258"/>
            <a:ext cx="1673629" cy="700857"/>
            <a:chOff x="220869" y="1632094"/>
            <a:chExt cx="1766956" cy="759185"/>
          </a:xfrm>
        </p:grpSpPr>
        <p:sp>
          <p:nvSpPr>
            <p:cNvPr id="57" name="Rectangle: Rounded Corners 56">
              <a:extLst>
                <a:ext uri="{FF2B5EF4-FFF2-40B4-BE49-F238E27FC236}">
                  <a16:creationId xmlns:a16="http://schemas.microsoft.com/office/drawing/2014/main" id="{52DE4668-554A-4779-B8F1-BCBB1F539E55}"/>
                </a:ext>
              </a:extLst>
            </p:cNvPr>
            <p:cNvSpPr/>
            <p:nvPr/>
          </p:nvSpPr>
          <p:spPr>
            <a:xfrm>
              <a:off x="220869" y="1632094"/>
              <a:ext cx="1766956" cy="75918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Rectangle: Rounded Corners 8">
              <a:extLst>
                <a:ext uri="{FF2B5EF4-FFF2-40B4-BE49-F238E27FC236}">
                  <a16:creationId xmlns:a16="http://schemas.microsoft.com/office/drawing/2014/main" id="{241F7DD9-AA25-4FB0-8B87-75E88A47AEF3}"/>
                </a:ext>
              </a:extLst>
            </p:cNvPr>
            <p:cNvSpPr txBox="1"/>
            <p:nvPr/>
          </p:nvSpPr>
          <p:spPr>
            <a:xfrm>
              <a:off x="243105" y="1654330"/>
              <a:ext cx="1722484" cy="7147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dirty="0"/>
                <a:t>DNN </a:t>
              </a:r>
              <a:endParaRPr lang="en-IN" sz="1500" kern="1200" dirty="0"/>
            </a:p>
          </p:txBody>
        </p:sp>
      </p:grpSp>
      <p:cxnSp>
        <p:nvCxnSpPr>
          <p:cNvPr id="29" name="Straight Arrow Connector 28">
            <a:extLst>
              <a:ext uri="{FF2B5EF4-FFF2-40B4-BE49-F238E27FC236}">
                <a16:creationId xmlns:a16="http://schemas.microsoft.com/office/drawing/2014/main" id="{E87E841D-6348-4279-90A4-9F84C756CF4A}"/>
              </a:ext>
            </a:extLst>
          </p:cNvPr>
          <p:cNvCxnSpPr>
            <a:cxnSpLocks/>
            <a:stCxn id="7" idx="1"/>
            <a:endCxn id="52" idx="3"/>
          </p:cNvCxnSpPr>
          <p:nvPr/>
        </p:nvCxnSpPr>
        <p:spPr>
          <a:xfrm flipH="1" flipV="1">
            <a:off x="6142532" y="4777746"/>
            <a:ext cx="1129645" cy="3222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7344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2B95-E8AB-4831-84C2-890C4E135245}"/>
              </a:ext>
            </a:extLst>
          </p:cNvPr>
          <p:cNvSpPr>
            <a:spLocks noGrp="1"/>
          </p:cNvSpPr>
          <p:nvPr>
            <p:ph type="title"/>
          </p:nvPr>
        </p:nvSpPr>
        <p:spPr>
          <a:xfrm>
            <a:off x="1097280" y="286603"/>
            <a:ext cx="10058400" cy="747067"/>
          </a:xfrm>
        </p:spPr>
        <p:txBody>
          <a:bodyPr/>
          <a:lstStyle/>
          <a:p>
            <a:r>
              <a:rPr lang="en-US" dirty="0"/>
              <a:t>LITERATURE SURVEY </a:t>
            </a:r>
            <a:endParaRPr lang="en-IN" dirty="0"/>
          </a:p>
        </p:txBody>
      </p:sp>
      <p:graphicFrame>
        <p:nvGraphicFramePr>
          <p:cNvPr id="4" name="Table 4">
            <a:extLst>
              <a:ext uri="{FF2B5EF4-FFF2-40B4-BE49-F238E27FC236}">
                <a16:creationId xmlns:a16="http://schemas.microsoft.com/office/drawing/2014/main" id="{80D6B422-00BC-4EE5-BD4C-C63077CB124C}"/>
              </a:ext>
            </a:extLst>
          </p:cNvPr>
          <p:cNvGraphicFramePr>
            <a:graphicFrameLocks noGrp="1"/>
          </p:cNvGraphicFramePr>
          <p:nvPr>
            <p:ph idx="1"/>
            <p:extLst>
              <p:ext uri="{D42A27DB-BD31-4B8C-83A1-F6EECF244321}">
                <p14:modId xmlns:p14="http://schemas.microsoft.com/office/powerpoint/2010/main" val="2517735632"/>
              </p:ext>
            </p:extLst>
          </p:nvPr>
        </p:nvGraphicFramePr>
        <p:xfrm>
          <a:off x="437323" y="940904"/>
          <a:ext cx="11582400" cy="5213026"/>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3215673919"/>
                    </a:ext>
                  </a:extLst>
                </a:gridCol>
                <a:gridCol w="3860800">
                  <a:extLst>
                    <a:ext uri="{9D8B030D-6E8A-4147-A177-3AD203B41FA5}">
                      <a16:colId xmlns:a16="http://schemas.microsoft.com/office/drawing/2014/main" val="220256464"/>
                    </a:ext>
                  </a:extLst>
                </a:gridCol>
                <a:gridCol w="3860800">
                  <a:extLst>
                    <a:ext uri="{9D8B030D-6E8A-4147-A177-3AD203B41FA5}">
                      <a16:colId xmlns:a16="http://schemas.microsoft.com/office/drawing/2014/main" val="712418432"/>
                    </a:ext>
                  </a:extLst>
                </a:gridCol>
              </a:tblGrid>
              <a:tr h="406123">
                <a:tc>
                  <a:txBody>
                    <a:bodyPr/>
                    <a:lstStyle/>
                    <a:p>
                      <a:pPr algn="ctr"/>
                      <a:r>
                        <a:rPr lang="en-US" sz="1800" b="1" dirty="0"/>
                        <a:t>Title </a:t>
                      </a:r>
                      <a:endParaRPr lang="en-IN" sz="1800" b="1" dirty="0"/>
                    </a:p>
                  </a:txBody>
                  <a:tcPr/>
                </a:tc>
                <a:tc>
                  <a:txBody>
                    <a:bodyPr/>
                    <a:lstStyle/>
                    <a:p>
                      <a:pPr algn="ctr"/>
                      <a:r>
                        <a:rPr lang="en-US" sz="1800" b="1" dirty="0"/>
                        <a:t>Author </a:t>
                      </a:r>
                      <a:endParaRPr lang="en-IN" sz="1800" b="1" dirty="0"/>
                    </a:p>
                  </a:txBody>
                  <a:tcPr/>
                </a:tc>
                <a:tc>
                  <a:txBody>
                    <a:bodyPr/>
                    <a:lstStyle/>
                    <a:p>
                      <a:pPr algn="ctr"/>
                      <a:r>
                        <a:rPr lang="en-US" sz="1800" b="1" dirty="0"/>
                        <a:t>Published in</a:t>
                      </a:r>
                      <a:endParaRPr lang="en-IN" sz="1800" b="1" dirty="0"/>
                    </a:p>
                  </a:txBody>
                  <a:tcPr/>
                </a:tc>
                <a:extLst>
                  <a:ext uri="{0D108BD9-81ED-4DB2-BD59-A6C34878D82A}">
                    <a16:rowId xmlns:a16="http://schemas.microsoft.com/office/drawing/2014/main" val="794559334"/>
                  </a:ext>
                </a:extLst>
              </a:tr>
              <a:tr h="1001401">
                <a:tc>
                  <a:txBody>
                    <a:bodyPr/>
                    <a:lstStyle/>
                    <a:p>
                      <a:pPr algn="l"/>
                      <a:r>
                        <a:rPr lang="en-US" sz="1800" dirty="0" err="1"/>
                        <a:t>DeepADV</a:t>
                      </a:r>
                      <a:r>
                        <a:rPr lang="en-US" sz="1800" dirty="0"/>
                        <a:t>: A Deep Neural Network Framework for Anomaly Detection in VANETs</a:t>
                      </a:r>
                      <a:endParaRPr lang="en-IN" sz="1800" b="1" dirty="0"/>
                    </a:p>
                  </a:txBody>
                  <a:tcPr/>
                </a:tc>
                <a:tc>
                  <a:txBody>
                    <a:bodyPr/>
                    <a:lstStyle/>
                    <a:p>
                      <a:pPr algn="ctr"/>
                      <a:r>
                        <a:rPr lang="en-IN" sz="1800" dirty="0" err="1"/>
                        <a:t>Tejasvi</a:t>
                      </a:r>
                      <a:r>
                        <a:rPr lang="en-IN" sz="1800" dirty="0"/>
                        <a:t> </a:t>
                      </a:r>
                      <a:r>
                        <a:rPr lang="en-IN" sz="1800" dirty="0" err="1"/>
                        <a:t>Alladi,Bhavya</a:t>
                      </a:r>
                      <a:r>
                        <a:rPr lang="en-IN" sz="1800" dirty="0"/>
                        <a:t> Gera, </a:t>
                      </a:r>
                      <a:r>
                        <a:rPr lang="en-IN" sz="1800" dirty="0" err="1"/>
                        <a:t>Ayush</a:t>
                      </a:r>
                      <a:r>
                        <a:rPr lang="en-IN" sz="1800" dirty="0"/>
                        <a:t> Agrawal, Vinay </a:t>
                      </a:r>
                      <a:r>
                        <a:rPr lang="en-IN" sz="1800" dirty="0" err="1"/>
                        <a:t>Chamola</a:t>
                      </a:r>
                      <a:r>
                        <a:rPr lang="en-IN" sz="1800" dirty="0"/>
                        <a:t> and Fei Richard Yu </a:t>
                      </a:r>
                      <a:endParaRPr lang="en-IN" sz="1800" b="1" dirty="0"/>
                    </a:p>
                  </a:txBody>
                  <a:tcPr/>
                </a:tc>
                <a:tc>
                  <a:txBody>
                    <a:bodyPr/>
                    <a:lstStyle/>
                    <a:p>
                      <a:pPr algn="ctr"/>
                      <a:r>
                        <a:rPr lang="en-US" sz="1800" dirty="0"/>
                        <a:t>IEEE TRANSACTIONS ON VEHICULAR TECHNOLOGY, VOL. 70, NO. 11, NOVEMBER 2021</a:t>
                      </a:r>
                      <a:endParaRPr lang="en-IN" sz="1800" b="1" dirty="0"/>
                    </a:p>
                  </a:txBody>
                  <a:tcPr/>
                </a:tc>
                <a:extLst>
                  <a:ext uri="{0D108BD9-81ED-4DB2-BD59-A6C34878D82A}">
                    <a16:rowId xmlns:a16="http://schemas.microsoft.com/office/drawing/2014/main" val="1096291170"/>
                  </a:ext>
                </a:extLst>
              </a:tr>
              <a:tr h="1001401">
                <a:tc>
                  <a:txBody>
                    <a:bodyPr/>
                    <a:lstStyle/>
                    <a:p>
                      <a:pPr algn="ctr"/>
                      <a:r>
                        <a:rPr lang="en-US" sz="1800" dirty="0"/>
                        <a:t>Malicious Node Detection in Vehicular Ad-Hoc Network Using Machine Learning and Deep Learning</a:t>
                      </a:r>
                      <a:endParaRPr lang="en-IN" sz="1800" b="1" dirty="0"/>
                    </a:p>
                  </a:txBody>
                  <a:tcPr/>
                </a:tc>
                <a:tc>
                  <a:txBody>
                    <a:bodyPr/>
                    <a:lstStyle/>
                    <a:p>
                      <a:pPr algn="ctr"/>
                      <a:r>
                        <a:rPr lang="en-US" sz="1800" dirty="0"/>
                        <a:t>Elvin </a:t>
                      </a:r>
                      <a:r>
                        <a:rPr lang="en-US" sz="1800" dirty="0" err="1"/>
                        <a:t>Eziama</a:t>
                      </a:r>
                      <a:r>
                        <a:rPr lang="en-US" sz="1800" dirty="0"/>
                        <a:t> , Kemal </a:t>
                      </a:r>
                      <a:r>
                        <a:rPr lang="en-US" sz="1800" dirty="0" err="1"/>
                        <a:t>Tepe</a:t>
                      </a:r>
                      <a:r>
                        <a:rPr lang="en-US" sz="1800" dirty="0"/>
                        <a:t> , Ali </a:t>
                      </a:r>
                      <a:r>
                        <a:rPr lang="en-US" sz="1800" dirty="0" err="1"/>
                        <a:t>Balador</a:t>
                      </a:r>
                      <a:r>
                        <a:rPr lang="en-US" sz="1800" dirty="0"/>
                        <a:t> , Kenneth </a:t>
                      </a:r>
                      <a:r>
                        <a:rPr lang="en-US" sz="1800" dirty="0" err="1"/>
                        <a:t>Sorle</a:t>
                      </a:r>
                      <a:r>
                        <a:rPr lang="en-US" sz="1800" dirty="0"/>
                        <a:t> </a:t>
                      </a:r>
                      <a:r>
                        <a:rPr lang="en-US" sz="1800" dirty="0" err="1"/>
                        <a:t>Nwizege</a:t>
                      </a:r>
                      <a:r>
                        <a:rPr lang="en-US" sz="1800" dirty="0"/>
                        <a:t> and Luz M. S. </a:t>
                      </a:r>
                      <a:r>
                        <a:rPr lang="en-US" sz="1800" dirty="0" err="1"/>
                        <a:t>Jaimes</a:t>
                      </a:r>
                      <a:endParaRPr lang="en-IN" sz="1800" b="1" dirty="0"/>
                    </a:p>
                  </a:txBody>
                  <a:tcPr/>
                </a:tc>
                <a:tc>
                  <a:txBody>
                    <a:bodyPr/>
                    <a:lstStyle/>
                    <a:p>
                      <a:pPr algn="ctr"/>
                      <a:r>
                        <a:rPr lang="en-US" sz="1800" b="1" i="0" kern="1200" dirty="0">
                          <a:solidFill>
                            <a:schemeClr val="dk1"/>
                          </a:solidFill>
                          <a:effectLst/>
                          <a:latin typeface="+mn-lt"/>
                          <a:ea typeface="+mn-ea"/>
                          <a:cs typeface="+mn-cs"/>
                        </a:rPr>
                        <a:t> </a:t>
                      </a:r>
                      <a:r>
                        <a:rPr lang="en-US" sz="1800" b="0" i="0" u="none" strike="noStrike" kern="1200" dirty="0">
                          <a:solidFill>
                            <a:schemeClr val="dk1"/>
                          </a:solidFill>
                          <a:effectLst/>
                          <a:latin typeface="+mn-lt"/>
                          <a:ea typeface="+mn-ea"/>
                          <a:cs typeface="+mn-cs"/>
                        </a:rPr>
                        <a:t>2018 IEEE Globecom Workshops (GC </a:t>
                      </a:r>
                      <a:r>
                        <a:rPr lang="en-US" sz="1800" b="0" i="0" u="none" strike="noStrike" kern="1200" dirty="0" err="1">
                          <a:solidFill>
                            <a:schemeClr val="dk1"/>
                          </a:solidFill>
                          <a:effectLst/>
                          <a:latin typeface="+mn-lt"/>
                          <a:ea typeface="+mn-ea"/>
                          <a:cs typeface="+mn-cs"/>
                        </a:rPr>
                        <a:t>Wkshps</a:t>
                      </a:r>
                      <a:r>
                        <a:rPr lang="en-US" sz="1800" b="0" i="0" u="none" strike="noStrike" kern="1200" dirty="0">
                          <a:solidFill>
                            <a:schemeClr val="dk1"/>
                          </a:solidFill>
                          <a:effectLst/>
                          <a:latin typeface="+mn-lt"/>
                          <a:ea typeface="+mn-ea"/>
                          <a:cs typeface="+mn-cs"/>
                        </a:rPr>
                        <a:t>)</a:t>
                      </a:r>
                    </a:p>
                    <a:p>
                      <a:pPr algn="ctr"/>
                      <a:endParaRPr lang="en-IN" sz="1800" b="1" dirty="0"/>
                    </a:p>
                  </a:txBody>
                  <a:tcPr/>
                </a:tc>
                <a:extLst>
                  <a:ext uri="{0D108BD9-81ED-4DB2-BD59-A6C34878D82A}">
                    <a16:rowId xmlns:a16="http://schemas.microsoft.com/office/drawing/2014/main" val="3960431166"/>
                  </a:ext>
                </a:extLst>
              </a:tr>
              <a:tr h="700981">
                <a:tc>
                  <a:txBody>
                    <a:bodyPr/>
                    <a:lstStyle/>
                    <a:p>
                      <a:pPr algn="ctr"/>
                      <a:r>
                        <a:rPr lang="en-US" sz="1800" dirty="0" err="1"/>
                        <a:t>DeepVCM</a:t>
                      </a:r>
                      <a:r>
                        <a:rPr lang="en-US" sz="1800" dirty="0"/>
                        <a:t>: a Deep Learning Based Intrusion Detection Method in VANET</a:t>
                      </a:r>
                      <a:endParaRPr lang="en-IN" sz="1800" b="1" dirty="0"/>
                    </a:p>
                  </a:txBody>
                  <a:tcPr/>
                </a:tc>
                <a:tc>
                  <a:txBody>
                    <a:bodyPr/>
                    <a:lstStyle/>
                    <a:p>
                      <a:pPr algn="ctr"/>
                      <a:r>
                        <a:rPr lang="en-IN" sz="1800" dirty="0"/>
                        <a:t>Yi Zeng, </a:t>
                      </a:r>
                      <a:r>
                        <a:rPr lang="en-IN" sz="1800" dirty="0" err="1"/>
                        <a:t>Meikang</a:t>
                      </a:r>
                      <a:r>
                        <a:rPr lang="en-IN" sz="1800" dirty="0"/>
                        <a:t> </a:t>
                      </a:r>
                      <a:r>
                        <a:rPr lang="en-IN" sz="1800" dirty="0" err="1"/>
                        <a:t>Qiu</a:t>
                      </a:r>
                      <a:r>
                        <a:rPr lang="en-IN" sz="1800" dirty="0"/>
                        <a:t>, Dan Zhu, </a:t>
                      </a:r>
                      <a:r>
                        <a:rPr lang="en-IN" sz="1800" dirty="0" err="1"/>
                        <a:t>Zhihao</a:t>
                      </a:r>
                      <a:r>
                        <a:rPr lang="en-IN" sz="1800" dirty="0"/>
                        <a:t> </a:t>
                      </a:r>
                      <a:r>
                        <a:rPr lang="en-IN" sz="1800" dirty="0" err="1"/>
                        <a:t>Xue</a:t>
                      </a:r>
                      <a:r>
                        <a:rPr lang="en-IN" sz="1800" dirty="0"/>
                        <a:t>, Jian </a:t>
                      </a:r>
                      <a:r>
                        <a:rPr lang="en-IN" sz="1800" dirty="0" err="1"/>
                        <a:t>Xiong</a:t>
                      </a:r>
                      <a:r>
                        <a:rPr lang="en-IN" sz="1800" dirty="0"/>
                        <a:t>, and </a:t>
                      </a:r>
                      <a:r>
                        <a:rPr lang="en-IN" sz="1800" dirty="0" err="1"/>
                        <a:t>Meiqin</a:t>
                      </a:r>
                      <a:r>
                        <a:rPr lang="en-IN" sz="1800" dirty="0"/>
                        <a:t> Liu</a:t>
                      </a:r>
                      <a:endParaRPr lang="en-IN" sz="1800" b="1" dirty="0"/>
                    </a:p>
                  </a:txBody>
                  <a:tcPr/>
                </a:tc>
                <a:tc>
                  <a:txBody>
                    <a:bodyPr/>
                    <a:lstStyle/>
                    <a:p>
                      <a:pPr algn="ctr"/>
                      <a:r>
                        <a:rPr lang="en-US" sz="1800" dirty="0"/>
                        <a:t>IEEE Intl Conference on Intelligent Data and Security (IDS)</a:t>
                      </a:r>
                      <a:endParaRPr lang="en-IN" sz="1800" b="1" dirty="0"/>
                    </a:p>
                  </a:txBody>
                  <a:tcPr/>
                </a:tc>
                <a:extLst>
                  <a:ext uri="{0D108BD9-81ED-4DB2-BD59-A6C34878D82A}">
                    <a16:rowId xmlns:a16="http://schemas.microsoft.com/office/drawing/2014/main" val="1294239808"/>
                  </a:ext>
                </a:extLst>
              </a:tr>
              <a:tr h="1096054">
                <a:tc>
                  <a:txBody>
                    <a:bodyPr/>
                    <a:lstStyle/>
                    <a:p>
                      <a:pPr algn="ctr"/>
                      <a:r>
                        <a:rPr lang="en-US" dirty="0"/>
                        <a:t>Deep Learning Approach for Intelligent Intrusion Detection System</a:t>
                      </a:r>
                      <a:endParaRPr lang="en-IN" sz="1800" b="1" dirty="0"/>
                    </a:p>
                  </a:txBody>
                  <a:tcPr/>
                </a:tc>
                <a:tc>
                  <a:txBody>
                    <a:bodyPr/>
                    <a:lstStyle/>
                    <a:p>
                      <a:pPr algn="just"/>
                      <a:r>
                        <a:rPr lang="en-IN" dirty="0"/>
                        <a:t>R. </a:t>
                      </a:r>
                      <a:r>
                        <a:rPr lang="en-IN" dirty="0" err="1"/>
                        <a:t>Vinayakumar</a:t>
                      </a:r>
                      <a:r>
                        <a:rPr lang="en-IN" dirty="0"/>
                        <a:t>, </a:t>
                      </a:r>
                      <a:r>
                        <a:rPr lang="en-IN" dirty="0" err="1"/>
                        <a:t>Mamoun</a:t>
                      </a:r>
                      <a:r>
                        <a:rPr lang="en-IN" dirty="0"/>
                        <a:t> </a:t>
                      </a:r>
                      <a:r>
                        <a:rPr lang="en-IN" dirty="0" err="1"/>
                        <a:t>Alazab</a:t>
                      </a:r>
                      <a:r>
                        <a:rPr lang="en-IN" dirty="0"/>
                        <a:t>, K. P. Soman , </a:t>
                      </a:r>
                      <a:r>
                        <a:rPr lang="en-IN" dirty="0" err="1"/>
                        <a:t>Prabaharan</a:t>
                      </a:r>
                      <a:r>
                        <a:rPr lang="en-IN" dirty="0"/>
                        <a:t> </a:t>
                      </a:r>
                      <a:r>
                        <a:rPr lang="en-IN" dirty="0" err="1"/>
                        <a:t>Poornachandran</a:t>
                      </a:r>
                      <a:r>
                        <a:rPr lang="en-IN" dirty="0"/>
                        <a:t> , Ameer Al-</a:t>
                      </a:r>
                      <a:r>
                        <a:rPr lang="en-IN" dirty="0" err="1"/>
                        <a:t>nemrat</a:t>
                      </a:r>
                      <a:r>
                        <a:rPr lang="en-IN" dirty="0"/>
                        <a:t> , And </a:t>
                      </a:r>
                      <a:r>
                        <a:rPr lang="en-IN" dirty="0" err="1"/>
                        <a:t>Sitalakshmi</a:t>
                      </a:r>
                      <a:r>
                        <a:rPr lang="en-IN" dirty="0"/>
                        <a:t> Venkatraman</a:t>
                      </a:r>
                      <a:endParaRPr lang="en-IN" sz="1800" b="1" dirty="0"/>
                    </a:p>
                  </a:txBody>
                  <a:tcPr/>
                </a:tc>
                <a:tc>
                  <a:txBody>
                    <a:bodyPr/>
                    <a:lstStyle/>
                    <a:p>
                      <a:pPr algn="ctr"/>
                      <a:r>
                        <a:rPr lang="en-IN" sz="1800" b="1"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IEEE Access</a:t>
                      </a:r>
                      <a:r>
                        <a:rPr lang="en-IN" sz="1800" b="0" i="0" kern="1200" dirty="0">
                          <a:solidFill>
                            <a:schemeClr val="dk1"/>
                          </a:solidFill>
                          <a:effectLst/>
                          <a:latin typeface="+mn-lt"/>
                          <a:ea typeface="+mn-ea"/>
                          <a:cs typeface="+mn-cs"/>
                        </a:rPr>
                        <a:t> ( Volume: 7)</a:t>
                      </a:r>
                      <a:endParaRPr lang="en-IN" sz="1800" b="1" dirty="0"/>
                    </a:p>
                  </a:txBody>
                  <a:tcPr/>
                </a:tc>
                <a:extLst>
                  <a:ext uri="{0D108BD9-81ED-4DB2-BD59-A6C34878D82A}">
                    <a16:rowId xmlns:a16="http://schemas.microsoft.com/office/drawing/2014/main" val="2796102401"/>
                  </a:ext>
                </a:extLst>
              </a:tr>
              <a:tr h="843119">
                <a:tc>
                  <a:txBody>
                    <a:bodyPr/>
                    <a:lstStyle/>
                    <a:p>
                      <a:pPr algn="ctr"/>
                      <a:r>
                        <a:rPr lang="en-US" dirty="0"/>
                        <a:t>Deep Neural Networks for Securing IoT Enabled Vehicular Ad-Hoc Networks</a:t>
                      </a:r>
                      <a:endParaRPr lang="en-IN" sz="1800" b="1" dirty="0"/>
                    </a:p>
                  </a:txBody>
                  <a:tcPr/>
                </a:tc>
                <a:tc>
                  <a:txBody>
                    <a:bodyPr/>
                    <a:lstStyle/>
                    <a:p>
                      <a:pPr algn="ctr"/>
                      <a:r>
                        <a:rPr lang="en-IN" dirty="0" err="1"/>
                        <a:t>Tejasvi</a:t>
                      </a:r>
                      <a:r>
                        <a:rPr lang="en-IN" dirty="0"/>
                        <a:t> </a:t>
                      </a:r>
                      <a:r>
                        <a:rPr lang="en-IN" dirty="0" err="1"/>
                        <a:t>Alladi</a:t>
                      </a:r>
                      <a:r>
                        <a:rPr lang="en-IN" dirty="0"/>
                        <a:t>, </a:t>
                      </a:r>
                      <a:r>
                        <a:rPr lang="en-IN" dirty="0" err="1"/>
                        <a:t>Ayush</a:t>
                      </a:r>
                      <a:r>
                        <a:rPr lang="en-IN" dirty="0"/>
                        <a:t> Agrawal , Bhavya Gera, Vinay </a:t>
                      </a:r>
                      <a:r>
                        <a:rPr lang="en-IN" dirty="0" err="1"/>
                        <a:t>Chamola</a:t>
                      </a:r>
                      <a:r>
                        <a:rPr lang="en-IN" dirty="0"/>
                        <a:t>, </a:t>
                      </a:r>
                      <a:r>
                        <a:rPr lang="en-IN" dirty="0" err="1"/>
                        <a:t>Biplab</a:t>
                      </a:r>
                      <a:r>
                        <a:rPr lang="en-IN" dirty="0"/>
                        <a:t> </a:t>
                      </a:r>
                      <a:r>
                        <a:rPr lang="en-IN" dirty="0" err="1"/>
                        <a:t>Sikdar</a:t>
                      </a:r>
                      <a:r>
                        <a:rPr lang="en-IN" dirty="0"/>
                        <a:t>, Mohsen </a:t>
                      </a:r>
                      <a:r>
                        <a:rPr lang="en-IN" dirty="0" err="1"/>
                        <a:t>Guizani</a:t>
                      </a:r>
                      <a:endParaRPr lang="en-IN" sz="1800" b="1" dirty="0"/>
                    </a:p>
                  </a:txBody>
                  <a:tcPr/>
                </a:tc>
                <a:tc>
                  <a:txBody>
                    <a:bodyPr/>
                    <a:lstStyle/>
                    <a:p>
                      <a:pPr algn="ctr"/>
                      <a:r>
                        <a:rPr lang="en-IN" dirty="0"/>
                        <a:t>CC 2021 - IEEE International Conference on Communications</a:t>
                      </a:r>
                      <a:endParaRPr lang="en-IN" sz="1800" b="1" dirty="0"/>
                    </a:p>
                  </a:txBody>
                  <a:tcPr/>
                </a:tc>
                <a:extLst>
                  <a:ext uri="{0D108BD9-81ED-4DB2-BD59-A6C34878D82A}">
                    <a16:rowId xmlns:a16="http://schemas.microsoft.com/office/drawing/2014/main" val="1007942264"/>
                  </a:ext>
                </a:extLst>
              </a:tr>
            </a:tbl>
          </a:graphicData>
        </a:graphic>
      </p:graphicFrame>
    </p:spTree>
    <p:extLst>
      <p:ext uri="{BB962C8B-B14F-4D97-AF65-F5344CB8AC3E}">
        <p14:creationId xmlns:p14="http://schemas.microsoft.com/office/powerpoint/2010/main" val="15829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C74F-7189-48AC-A054-80D61A76E52D}"/>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6E703DE4-8C4F-45E7-BB13-4F25F83E06BB}"/>
              </a:ext>
            </a:extLst>
          </p:cNvPr>
          <p:cNvSpPr>
            <a:spLocks noGrp="1"/>
          </p:cNvSpPr>
          <p:nvPr>
            <p:ph idx="1"/>
          </p:nvPr>
        </p:nvSpPr>
        <p:spPr/>
        <p:txBody>
          <a:bodyPr/>
          <a:lstStyle/>
          <a:p>
            <a:pPr>
              <a:buFont typeface="Wingdings" panose="05000000000000000000" pitchFamily="2" charset="2"/>
              <a:buChar char="§"/>
            </a:pPr>
            <a:r>
              <a:rPr lang="en-US" dirty="0"/>
              <a:t>Language Required : Python</a:t>
            </a:r>
          </a:p>
          <a:p>
            <a:pPr>
              <a:buFont typeface="Wingdings" panose="05000000000000000000" pitchFamily="2" charset="2"/>
              <a:buChar char="§"/>
            </a:pPr>
            <a:r>
              <a:rPr lang="en-US" dirty="0"/>
              <a:t>Tools used : Jupyter Notebook, NS2</a:t>
            </a:r>
          </a:p>
          <a:p>
            <a:pPr>
              <a:buFont typeface="Wingdings" panose="05000000000000000000" pitchFamily="2" charset="2"/>
              <a:buChar char="§"/>
            </a:pPr>
            <a:r>
              <a:rPr lang="en-US" dirty="0"/>
              <a:t>Library used : numpy,pandas,keras,tensorflow,sklearn</a:t>
            </a:r>
          </a:p>
          <a:p>
            <a:pPr>
              <a:buFont typeface="Wingdings" panose="05000000000000000000" pitchFamily="2" charset="2"/>
              <a:buChar char="§"/>
            </a:pPr>
            <a:r>
              <a:rPr lang="en-US" dirty="0"/>
              <a:t>Algorithms used :</a:t>
            </a:r>
          </a:p>
          <a:p>
            <a:pPr>
              <a:buFont typeface="Wingdings" panose="05000000000000000000" pitchFamily="2" charset="2"/>
              <a:buChar char="v"/>
            </a:pPr>
            <a:r>
              <a:rPr lang="en-US" dirty="0"/>
              <a:t>Feature selection</a:t>
            </a:r>
          </a:p>
          <a:p>
            <a:pPr marL="0" indent="0">
              <a:buNone/>
            </a:pPr>
            <a:r>
              <a:rPr lang="en-US" dirty="0"/>
              <a:t>       PCA(Principal Component Analysis)</a:t>
            </a:r>
          </a:p>
          <a:p>
            <a:pPr>
              <a:buFont typeface="Wingdings" panose="05000000000000000000" pitchFamily="2" charset="2"/>
              <a:buChar char="v"/>
            </a:pPr>
            <a:r>
              <a:rPr lang="en-US" dirty="0"/>
              <a:t>Classification :</a:t>
            </a:r>
          </a:p>
          <a:p>
            <a:pPr marL="0" indent="0">
              <a:buNone/>
            </a:pPr>
            <a:r>
              <a:rPr lang="en-US" dirty="0"/>
              <a:t>      DNN (Deep Neural Network) Model</a:t>
            </a:r>
          </a:p>
          <a:p>
            <a:pPr>
              <a:buFont typeface="Wingdings" panose="05000000000000000000" pitchFamily="2" charset="2"/>
              <a:buChar char="§"/>
            </a:pPr>
            <a:endParaRPr lang="en-US"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83108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E370-D6A2-4B9B-8B8C-6B85ED169884}"/>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3442AD6-CA8E-4FB6-B8CE-E44EB0FFCA93}"/>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dirty="0"/>
              <a:t>With the rise in the number of connected vehicles in the VANET scenario to achieve the goal of Intelligent Transportation Systems (ITSs), there is an unprecedented growth of vehicular traffic data. This leads to an increase in the number and type of anomalies in the communicated data. </a:t>
            </a:r>
          </a:p>
          <a:p>
            <a:pPr>
              <a:lnSpc>
                <a:spcPct val="150000"/>
              </a:lnSpc>
              <a:buFont typeface="Wingdings" panose="05000000000000000000" pitchFamily="2" charset="2"/>
              <a:buChar char="§"/>
            </a:pPr>
            <a:r>
              <a:rPr lang="en-US" dirty="0"/>
              <a:t>It is thus important to detect such intrusion so as to stop the damage </a:t>
            </a:r>
            <a:r>
              <a:rPr lang="en-US" dirty="0" err="1"/>
              <a:t>done.This</a:t>
            </a:r>
            <a:r>
              <a:rPr lang="en-US" dirty="0"/>
              <a:t> project is therefore helps us to identify such intrusions or attacks and also helps us to classify them.</a:t>
            </a:r>
            <a:endParaRPr lang="en-IN" dirty="0"/>
          </a:p>
        </p:txBody>
      </p:sp>
    </p:spTree>
    <p:extLst>
      <p:ext uri="{BB962C8B-B14F-4D97-AF65-F5344CB8AC3E}">
        <p14:creationId xmlns:p14="http://schemas.microsoft.com/office/powerpoint/2010/main" val="33698889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837</TotalTime>
  <Words>638</Words>
  <Application>Microsoft Office PowerPoint</Application>
  <PresentationFormat>Widescreen</PresentationFormat>
  <Paragraphs>77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FEATURE SELECTION AND CLASSIFICATION METHOD FOR ATTACK DETECTION USING DEEP LEARNING IN VANET</vt:lpstr>
      <vt:lpstr>INTRODUCTION</vt:lpstr>
      <vt:lpstr>PROBLEM STATEMENT</vt:lpstr>
      <vt:lpstr>PowerPoint Presentation</vt:lpstr>
      <vt:lpstr>LITERATURE SURVEY </vt:lpstr>
      <vt:lpstr>Technology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 AND CLASSIFICATION FOR ATTACKS USING DEEP LEARNING IN VANET</dc:title>
  <dc:creator>DELL</dc:creator>
  <cp:lastModifiedBy>srilakshmi p</cp:lastModifiedBy>
  <cp:revision>43</cp:revision>
  <dcterms:created xsi:type="dcterms:W3CDTF">2022-04-06T05:32:34Z</dcterms:created>
  <dcterms:modified xsi:type="dcterms:W3CDTF">2022-04-20T07:59:19Z</dcterms:modified>
</cp:coreProperties>
</file>