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4" r:id="rId4"/>
    <p:sldId id="259" r:id="rId5"/>
    <p:sldId id="274" r:id="rId6"/>
    <p:sldId id="270" r:id="rId7"/>
    <p:sldId id="275" r:id="rId8"/>
    <p:sldId id="271" r:id="rId9"/>
    <p:sldId id="288" r:id="rId10"/>
    <p:sldId id="276" r:id="rId11"/>
    <p:sldId id="278" r:id="rId12"/>
    <p:sldId id="286" r:id="rId13"/>
    <p:sldId id="287" r:id="rId14"/>
    <p:sldId id="277" r:id="rId15"/>
    <p:sldId id="263" r:id="rId16"/>
    <p:sldId id="279" r:id="rId17"/>
    <p:sldId id="280" r:id="rId18"/>
    <p:sldId id="281" r:id="rId19"/>
    <p:sldId id="282" r:id="rId20"/>
    <p:sldId id="283" r:id="rId21"/>
    <p:sldId id="284" r:id="rId22"/>
    <p:sldId id="285" r:id="rId23"/>
    <p:sldId id="261"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extLst>
      <p:ext uri="{19B8F6BF-5375-455C-9EA6-DF929625EA0E}">
        <p15:presenceInfo xmlns:p15="http://schemas.microsoft.com/office/powerpoint/2012/main" userId="7730fe13c4f7b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9"/>
    <p:restoredTop sz="94291" autoAdjust="0"/>
  </p:normalViewPr>
  <p:slideViewPr>
    <p:cSldViewPr snapToGrid="0">
      <p:cViewPr varScale="1">
        <p:scale>
          <a:sx n="72" d="100"/>
          <a:sy n="72"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E91A0D-FB68-407A-9CDE-DACC5D4818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0C2E4B7A-E391-4122-921D-55F45074E35B}">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PRE PROCESSING</a:t>
          </a:r>
          <a:endParaRPr lang="en-IN" dirty="0"/>
        </a:p>
      </dgm:t>
    </dgm:pt>
    <dgm:pt modelId="{337F678E-ADF0-4A5F-BF05-38FB5276935C}" type="parTrans" cxnId="{0CBB9BD4-6781-42C7-80DF-CD8EA01EA557}">
      <dgm:prSet/>
      <dgm:spPr/>
      <dgm:t>
        <a:bodyPr/>
        <a:lstStyle/>
        <a:p>
          <a:endParaRPr lang="en-IN"/>
        </a:p>
      </dgm:t>
    </dgm:pt>
    <dgm:pt modelId="{7CE8A511-287C-4A93-B526-11FDD535CCFC}" type="sibTrans" cxnId="{0CBB9BD4-6781-42C7-80DF-CD8EA01EA557}">
      <dgm:prSet/>
      <dgm:spPr/>
      <dgm:t>
        <a:bodyPr/>
        <a:lstStyle/>
        <a:p>
          <a:endParaRPr lang="en-IN"/>
        </a:p>
      </dgm:t>
    </dgm:pt>
    <dgm:pt modelId="{FE067BD9-D457-4464-B358-0F1BBF440D9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ONE-HOT ENCODING</a:t>
          </a:r>
          <a:endParaRPr lang="en-IN" dirty="0"/>
        </a:p>
      </dgm:t>
    </dgm:pt>
    <dgm:pt modelId="{65E3E395-2058-4FD9-8786-64BCF4694934}" type="parTrans" cxnId="{9BCCCFD6-3BED-4B5E-95B6-A240A39E880F}">
      <dgm:prSet/>
      <dgm:spPr/>
      <dgm:t>
        <a:bodyPr/>
        <a:lstStyle/>
        <a:p>
          <a:endParaRPr lang="en-IN"/>
        </a:p>
      </dgm:t>
    </dgm:pt>
    <dgm:pt modelId="{F13A0E8A-46FA-45D2-8681-6D816AF7F380}" type="sibTrans" cxnId="{9BCCCFD6-3BED-4B5E-95B6-A240A39E880F}">
      <dgm:prSet/>
      <dgm:spPr/>
      <dgm:t>
        <a:bodyPr/>
        <a:lstStyle/>
        <a:p>
          <a:endParaRPr lang="en-IN"/>
        </a:p>
      </dgm:t>
    </dgm:pt>
    <dgm:pt modelId="{0F7EE7F3-B424-4D84-B5E8-02FF85A3C3F6}">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NORMALIZATION</a:t>
          </a:r>
          <a:endParaRPr lang="en-IN" dirty="0"/>
        </a:p>
      </dgm:t>
    </dgm:pt>
    <dgm:pt modelId="{C89F8658-09C8-4939-922E-EF2602DFD8BF}" type="parTrans" cxnId="{37D0E610-776C-402B-857D-87D5C1D42882}">
      <dgm:prSet/>
      <dgm:spPr/>
      <dgm:t>
        <a:bodyPr/>
        <a:lstStyle/>
        <a:p>
          <a:endParaRPr lang="en-IN"/>
        </a:p>
      </dgm:t>
    </dgm:pt>
    <dgm:pt modelId="{18E42281-8110-49A3-8F73-B19EE91DE247}" type="sibTrans" cxnId="{37D0E610-776C-402B-857D-87D5C1D42882}">
      <dgm:prSet/>
      <dgm:spPr/>
      <dgm:t>
        <a:bodyPr/>
        <a:lstStyle/>
        <a:p>
          <a:endParaRPr lang="en-IN"/>
        </a:p>
      </dgm:t>
    </dgm:pt>
    <dgm:pt modelId="{FE096A28-F274-4EF2-B4CD-DE8F444DD195}" type="pres">
      <dgm:prSet presAssocID="{B2E91A0D-FB68-407A-9CDE-DACC5D4818BE}" presName="Name0" presStyleCnt="0">
        <dgm:presLayoutVars>
          <dgm:dir/>
          <dgm:animLvl val="lvl"/>
          <dgm:resizeHandles val="exact"/>
        </dgm:presLayoutVars>
      </dgm:prSet>
      <dgm:spPr/>
    </dgm:pt>
    <dgm:pt modelId="{D7829F1B-677A-415A-838A-1A08B2CBEDD2}" type="pres">
      <dgm:prSet presAssocID="{0C2E4B7A-E391-4122-921D-55F45074E35B}" presName="composite" presStyleCnt="0"/>
      <dgm:spPr/>
    </dgm:pt>
    <dgm:pt modelId="{9FFF5AED-F4E6-44BD-9F64-D375EE2EF73A}" type="pres">
      <dgm:prSet presAssocID="{0C2E4B7A-E391-4122-921D-55F45074E35B}" presName="parTx" presStyleLbl="alignNode1" presStyleIdx="0" presStyleCnt="1">
        <dgm:presLayoutVars>
          <dgm:chMax val="0"/>
          <dgm:chPref val="0"/>
          <dgm:bulletEnabled val="1"/>
        </dgm:presLayoutVars>
      </dgm:prSet>
      <dgm:spPr/>
    </dgm:pt>
    <dgm:pt modelId="{33438B49-6F62-4BC1-8B0E-C5D860F6043A}" type="pres">
      <dgm:prSet presAssocID="{0C2E4B7A-E391-4122-921D-55F45074E35B}" presName="desTx" presStyleLbl="alignAccFollowNode1" presStyleIdx="0" presStyleCnt="1" custLinFactNeighborX="-600">
        <dgm:presLayoutVars>
          <dgm:bulletEnabled val="1"/>
        </dgm:presLayoutVars>
      </dgm:prSet>
      <dgm:spPr/>
    </dgm:pt>
  </dgm:ptLst>
  <dgm:cxnLst>
    <dgm:cxn modelId="{37D0E610-776C-402B-857D-87D5C1D42882}" srcId="{0C2E4B7A-E391-4122-921D-55F45074E35B}" destId="{0F7EE7F3-B424-4D84-B5E8-02FF85A3C3F6}" srcOrd="1" destOrd="0" parTransId="{C89F8658-09C8-4939-922E-EF2602DFD8BF}" sibTransId="{18E42281-8110-49A3-8F73-B19EE91DE247}"/>
    <dgm:cxn modelId="{02404C47-845D-4CD5-B845-29946C27DA13}" type="presOf" srcId="{0C2E4B7A-E391-4122-921D-55F45074E35B}" destId="{9FFF5AED-F4E6-44BD-9F64-D375EE2EF73A}" srcOrd="0" destOrd="0" presId="urn:microsoft.com/office/officeart/2005/8/layout/hList1"/>
    <dgm:cxn modelId="{9F91F991-A54C-4DF3-B21B-37E156CC1FFE}" type="presOf" srcId="{FE067BD9-D457-4464-B358-0F1BBF440D95}" destId="{33438B49-6F62-4BC1-8B0E-C5D860F6043A}" srcOrd="0" destOrd="0" presId="urn:microsoft.com/office/officeart/2005/8/layout/hList1"/>
    <dgm:cxn modelId="{1FFEE4C5-5F09-4DED-AA1D-B62296D00FC6}" type="presOf" srcId="{0F7EE7F3-B424-4D84-B5E8-02FF85A3C3F6}" destId="{33438B49-6F62-4BC1-8B0E-C5D860F6043A}" srcOrd="0" destOrd="1" presId="urn:microsoft.com/office/officeart/2005/8/layout/hList1"/>
    <dgm:cxn modelId="{0CBB9BD4-6781-42C7-80DF-CD8EA01EA557}" srcId="{B2E91A0D-FB68-407A-9CDE-DACC5D4818BE}" destId="{0C2E4B7A-E391-4122-921D-55F45074E35B}" srcOrd="0" destOrd="0" parTransId="{337F678E-ADF0-4A5F-BF05-38FB5276935C}" sibTransId="{7CE8A511-287C-4A93-B526-11FDD535CCFC}"/>
    <dgm:cxn modelId="{9BCCCFD6-3BED-4B5E-95B6-A240A39E880F}" srcId="{0C2E4B7A-E391-4122-921D-55F45074E35B}" destId="{FE067BD9-D457-4464-B358-0F1BBF440D95}" srcOrd="0" destOrd="0" parTransId="{65E3E395-2058-4FD9-8786-64BCF4694934}" sibTransId="{F13A0E8A-46FA-45D2-8681-6D816AF7F380}"/>
    <dgm:cxn modelId="{8D342CE7-24D9-4748-890E-C22E7465A567}" type="presOf" srcId="{B2E91A0D-FB68-407A-9CDE-DACC5D4818BE}" destId="{FE096A28-F274-4EF2-B4CD-DE8F444DD195}" srcOrd="0" destOrd="0" presId="urn:microsoft.com/office/officeart/2005/8/layout/hList1"/>
    <dgm:cxn modelId="{5EE08A36-17DA-43AA-897C-2F82DA03A441}" type="presParOf" srcId="{FE096A28-F274-4EF2-B4CD-DE8F444DD195}" destId="{D7829F1B-677A-415A-838A-1A08B2CBEDD2}" srcOrd="0" destOrd="0" presId="urn:microsoft.com/office/officeart/2005/8/layout/hList1"/>
    <dgm:cxn modelId="{070CE8AD-ED04-4B95-802A-60FAD8D90963}" type="presParOf" srcId="{D7829F1B-677A-415A-838A-1A08B2CBEDD2}" destId="{9FFF5AED-F4E6-44BD-9F64-D375EE2EF73A}" srcOrd="0" destOrd="0" presId="urn:microsoft.com/office/officeart/2005/8/layout/hList1"/>
    <dgm:cxn modelId="{5EB7C947-6964-430A-840B-7C9ECB564E6B}" type="presParOf" srcId="{D7829F1B-677A-415A-838A-1A08B2CBEDD2}" destId="{33438B49-6F62-4BC1-8B0E-C5D860F6043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1ED3E-5242-45C8-A74F-EE5D72C7AD3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ED8D958A-5FB3-43B9-9E1C-2DE21DA7A002}">
      <dgm:prSet phldrT="[Text]"/>
      <dgm:spPr/>
      <dgm:t>
        <a:bodyPr/>
        <a:lstStyle/>
        <a:p>
          <a:r>
            <a:rPr lang="en-US" dirty="0"/>
            <a:t>FEATURE SELECTION AGENT</a:t>
          </a:r>
          <a:endParaRPr lang="en-IN" dirty="0"/>
        </a:p>
      </dgm:t>
    </dgm:pt>
    <dgm:pt modelId="{B63D22C0-7D40-4DB1-896B-75520CA327F6}" type="parTrans" cxnId="{FDB7EAD3-7091-4AC6-924B-11D44B3AC8BF}">
      <dgm:prSet/>
      <dgm:spPr/>
      <dgm:t>
        <a:bodyPr/>
        <a:lstStyle/>
        <a:p>
          <a:endParaRPr lang="en-IN"/>
        </a:p>
      </dgm:t>
    </dgm:pt>
    <dgm:pt modelId="{3FC7A492-FAC4-4CC5-A74F-27882C1F5793}" type="sibTrans" cxnId="{FDB7EAD3-7091-4AC6-924B-11D44B3AC8BF}">
      <dgm:prSet/>
      <dgm:spPr/>
      <dgm:t>
        <a:bodyPr/>
        <a:lstStyle/>
        <a:p>
          <a:endParaRPr lang="en-IN"/>
        </a:p>
      </dgm:t>
    </dgm:pt>
    <dgm:pt modelId="{2727B5EE-2F73-4D1D-BB64-D5DAA1C70AF5}">
      <dgm:prSet phldrT="[Text]"/>
      <dgm:spPr/>
      <dgm:t>
        <a:bodyPr/>
        <a:lstStyle/>
        <a:p>
          <a:r>
            <a:rPr lang="en-US" dirty="0"/>
            <a:t>FEATURE IMPORTANCE CALCULATION</a:t>
          </a:r>
          <a:endParaRPr lang="en-IN" dirty="0"/>
        </a:p>
      </dgm:t>
    </dgm:pt>
    <dgm:pt modelId="{FC4F2043-9CA7-4A30-BFED-24EED3713A00}" type="parTrans" cxnId="{DD1F708F-E5D1-4A95-93D9-7989BA0E8A3B}">
      <dgm:prSet/>
      <dgm:spPr/>
      <dgm:t>
        <a:bodyPr/>
        <a:lstStyle/>
        <a:p>
          <a:endParaRPr lang="en-IN"/>
        </a:p>
      </dgm:t>
    </dgm:pt>
    <dgm:pt modelId="{CFE305CA-2028-4D7B-B320-0A9A8627FBD0}" type="sibTrans" cxnId="{DD1F708F-E5D1-4A95-93D9-7989BA0E8A3B}">
      <dgm:prSet/>
      <dgm:spPr/>
      <dgm:t>
        <a:bodyPr/>
        <a:lstStyle/>
        <a:p>
          <a:endParaRPr lang="en-IN"/>
        </a:p>
      </dgm:t>
    </dgm:pt>
    <dgm:pt modelId="{5725369B-1678-440D-944F-BCD6CA7BF33B}">
      <dgm:prSet phldrT="[Text]"/>
      <dgm:spPr/>
      <dgm:t>
        <a:bodyPr/>
        <a:lstStyle/>
        <a:p>
          <a:r>
            <a:rPr lang="en-US" dirty="0"/>
            <a:t>FEATURE SELECTION USING PCA</a:t>
          </a:r>
          <a:endParaRPr lang="en-IN" dirty="0"/>
        </a:p>
      </dgm:t>
    </dgm:pt>
    <dgm:pt modelId="{35A882F0-4B7F-46EB-B2CD-FBD95897819B}" type="sibTrans" cxnId="{A8B5EED8-3763-4ACD-939C-12B37E4496E4}">
      <dgm:prSet/>
      <dgm:spPr/>
      <dgm:t>
        <a:bodyPr/>
        <a:lstStyle/>
        <a:p>
          <a:endParaRPr lang="en-IN"/>
        </a:p>
      </dgm:t>
    </dgm:pt>
    <dgm:pt modelId="{90AEA5E3-6A3E-45DF-9956-3DA2E00D7189}" type="parTrans" cxnId="{A8B5EED8-3763-4ACD-939C-12B37E4496E4}">
      <dgm:prSet/>
      <dgm:spPr/>
      <dgm:t>
        <a:bodyPr/>
        <a:lstStyle/>
        <a:p>
          <a:endParaRPr lang="en-IN"/>
        </a:p>
      </dgm:t>
    </dgm:pt>
    <dgm:pt modelId="{915B2255-D14E-4184-BE5B-A244C355F5E8}" type="pres">
      <dgm:prSet presAssocID="{8241ED3E-5242-45C8-A74F-EE5D72C7AD3D}" presName="theList" presStyleCnt="0">
        <dgm:presLayoutVars>
          <dgm:dir/>
          <dgm:animLvl val="lvl"/>
          <dgm:resizeHandles val="exact"/>
        </dgm:presLayoutVars>
      </dgm:prSet>
      <dgm:spPr/>
    </dgm:pt>
    <dgm:pt modelId="{85A2C333-359A-497A-AEE1-1D15F934414E}" type="pres">
      <dgm:prSet presAssocID="{ED8D958A-5FB3-43B9-9E1C-2DE21DA7A002}" presName="compNode" presStyleCnt="0"/>
      <dgm:spPr/>
    </dgm:pt>
    <dgm:pt modelId="{07F725FA-69A9-4ADE-81DD-8C712C7290A4}" type="pres">
      <dgm:prSet presAssocID="{ED8D958A-5FB3-43B9-9E1C-2DE21DA7A002}" presName="aNode" presStyleLbl="bgShp" presStyleIdx="0" presStyleCnt="1"/>
      <dgm:spPr/>
    </dgm:pt>
    <dgm:pt modelId="{0AF42E2B-812C-4CC2-BC4F-457235B96DB3}" type="pres">
      <dgm:prSet presAssocID="{ED8D958A-5FB3-43B9-9E1C-2DE21DA7A002}" presName="textNode" presStyleLbl="bgShp" presStyleIdx="0" presStyleCnt="1"/>
      <dgm:spPr/>
    </dgm:pt>
    <dgm:pt modelId="{C69837D2-BA56-465A-A9E3-1C6DB8F45583}" type="pres">
      <dgm:prSet presAssocID="{ED8D958A-5FB3-43B9-9E1C-2DE21DA7A002}" presName="compChildNode" presStyleCnt="0"/>
      <dgm:spPr/>
    </dgm:pt>
    <dgm:pt modelId="{36F87F21-9CDF-4796-90CB-CB275AE8335A}" type="pres">
      <dgm:prSet presAssocID="{ED8D958A-5FB3-43B9-9E1C-2DE21DA7A002}" presName="theInnerList" presStyleCnt="0"/>
      <dgm:spPr/>
    </dgm:pt>
    <dgm:pt modelId="{7176A47F-3ED3-400D-8FFD-549C9285686E}" type="pres">
      <dgm:prSet presAssocID="{2727B5EE-2F73-4D1D-BB64-D5DAA1C70AF5}" presName="childNode" presStyleLbl="node1" presStyleIdx="0" presStyleCnt="2">
        <dgm:presLayoutVars>
          <dgm:bulletEnabled val="1"/>
        </dgm:presLayoutVars>
      </dgm:prSet>
      <dgm:spPr/>
    </dgm:pt>
    <dgm:pt modelId="{2CBF693D-945E-446B-B571-49E549033C6C}" type="pres">
      <dgm:prSet presAssocID="{2727B5EE-2F73-4D1D-BB64-D5DAA1C70AF5}" presName="aSpace2" presStyleCnt="0"/>
      <dgm:spPr/>
    </dgm:pt>
    <dgm:pt modelId="{627B3553-8356-4FAA-A4BE-BB1F092DC65A}" type="pres">
      <dgm:prSet presAssocID="{5725369B-1678-440D-944F-BCD6CA7BF33B}" presName="childNode" presStyleLbl="node1" presStyleIdx="1" presStyleCnt="2">
        <dgm:presLayoutVars>
          <dgm:bulletEnabled val="1"/>
        </dgm:presLayoutVars>
      </dgm:prSet>
      <dgm:spPr/>
    </dgm:pt>
  </dgm:ptLst>
  <dgm:cxnLst>
    <dgm:cxn modelId="{0AD8691D-E2A1-4BAC-9CDD-20F794CA2D6D}" type="presOf" srcId="{ED8D958A-5FB3-43B9-9E1C-2DE21DA7A002}" destId="{07F725FA-69A9-4ADE-81DD-8C712C7290A4}" srcOrd="0" destOrd="0" presId="urn:microsoft.com/office/officeart/2005/8/layout/lProcess2"/>
    <dgm:cxn modelId="{3306A12D-AA5F-4A7D-B022-1DF3E0699C0A}" type="presOf" srcId="{5725369B-1678-440D-944F-BCD6CA7BF33B}" destId="{627B3553-8356-4FAA-A4BE-BB1F092DC65A}" srcOrd="0" destOrd="0" presId="urn:microsoft.com/office/officeart/2005/8/layout/lProcess2"/>
    <dgm:cxn modelId="{B3A06053-0EEF-4159-9485-60FC51BA2D0B}" type="presOf" srcId="{ED8D958A-5FB3-43B9-9E1C-2DE21DA7A002}" destId="{0AF42E2B-812C-4CC2-BC4F-457235B96DB3}" srcOrd="1" destOrd="0" presId="urn:microsoft.com/office/officeart/2005/8/layout/lProcess2"/>
    <dgm:cxn modelId="{AC5DF787-7E33-4901-ABA7-AC7112E35944}" type="presOf" srcId="{8241ED3E-5242-45C8-A74F-EE5D72C7AD3D}" destId="{915B2255-D14E-4184-BE5B-A244C355F5E8}" srcOrd="0" destOrd="0" presId="urn:microsoft.com/office/officeart/2005/8/layout/lProcess2"/>
    <dgm:cxn modelId="{DD1F708F-E5D1-4A95-93D9-7989BA0E8A3B}" srcId="{ED8D958A-5FB3-43B9-9E1C-2DE21DA7A002}" destId="{2727B5EE-2F73-4D1D-BB64-D5DAA1C70AF5}" srcOrd="0" destOrd="0" parTransId="{FC4F2043-9CA7-4A30-BFED-24EED3713A00}" sibTransId="{CFE305CA-2028-4D7B-B320-0A9A8627FBD0}"/>
    <dgm:cxn modelId="{C83FD190-0938-47BC-9AB4-914C6EA0C63D}" type="presOf" srcId="{2727B5EE-2F73-4D1D-BB64-D5DAA1C70AF5}" destId="{7176A47F-3ED3-400D-8FFD-549C9285686E}" srcOrd="0" destOrd="0" presId="urn:microsoft.com/office/officeart/2005/8/layout/lProcess2"/>
    <dgm:cxn modelId="{FDB7EAD3-7091-4AC6-924B-11D44B3AC8BF}" srcId="{8241ED3E-5242-45C8-A74F-EE5D72C7AD3D}" destId="{ED8D958A-5FB3-43B9-9E1C-2DE21DA7A002}" srcOrd="0" destOrd="0" parTransId="{B63D22C0-7D40-4DB1-896B-75520CA327F6}" sibTransId="{3FC7A492-FAC4-4CC5-A74F-27882C1F5793}"/>
    <dgm:cxn modelId="{A8B5EED8-3763-4ACD-939C-12B37E4496E4}" srcId="{ED8D958A-5FB3-43B9-9E1C-2DE21DA7A002}" destId="{5725369B-1678-440D-944F-BCD6CA7BF33B}" srcOrd="1" destOrd="0" parTransId="{90AEA5E3-6A3E-45DF-9956-3DA2E00D7189}" sibTransId="{35A882F0-4B7F-46EB-B2CD-FBD95897819B}"/>
    <dgm:cxn modelId="{CC901171-0BC3-4A8C-A4B6-4C9A9462EA8C}" type="presParOf" srcId="{915B2255-D14E-4184-BE5B-A244C355F5E8}" destId="{85A2C333-359A-497A-AEE1-1D15F934414E}" srcOrd="0" destOrd="0" presId="urn:microsoft.com/office/officeart/2005/8/layout/lProcess2"/>
    <dgm:cxn modelId="{BA8BA1BB-1804-4767-9488-48CC421C8324}" type="presParOf" srcId="{85A2C333-359A-497A-AEE1-1D15F934414E}" destId="{07F725FA-69A9-4ADE-81DD-8C712C7290A4}" srcOrd="0" destOrd="0" presId="urn:microsoft.com/office/officeart/2005/8/layout/lProcess2"/>
    <dgm:cxn modelId="{EFFC5E32-5ECF-43E2-8B34-BB3458CE400D}" type="presParOf" srcId="{85A2C333-359A-497A-AEE1-1D15F934414E}" destId="{0AF42E2B-812C-4CC2-BC4F-457235B96DB3}" srcOrd="1" destOrd="0" presId="urn:microsoft.com/office/officeart/2005/8/layout/lProcess2"/>
    <dgm:cxn modelId="{536561B0-62C0-4079-909A-B2B6E62F82C7}" type="presParOf" srcId="{85A2C333-359A-497A-AEE1-1D15F934414E}" destId="{C69837D2-BA56-465A-A9E3-1C6DB8F45583}" srcOrd="2" destOrd="0" presId="urn:microsoft.com/office/officeart/2005/8/layout/lProcess2"/>
    <dgm:cxn modelId="{2C4A0AC1-7B68-4E46-82CE-3299C4B9FE3A}" type="presParOf" srcId="{C69837D2-BA56-465A-A9E3-1C6DB8F45583}" destId="{36F87F21-9CDF-4796-90CB-CB275AE8335A}" srcOrd="0" destOrd="0" presId="urn:microsoft.com/office/officeart/2005/8/layout/lProcess2"/>
    <dgm:cxn modelId="{9F9D7CFC-B905-45BD-8E45-6727D6B127E4}" type="presParOf" srcId="{36F87F21-9CDF-4796-90CB-CB275AE8335A}" destId="{7176A47F-3ED3-400D-8FFD-549C9285686E}" srcOrd="0" destOrd="0" presId="urn:microsoft.com/office/officeart/2005/8/layout/lProcess2"/>
    <dgm:cxn modelId="{AC827AAA-E09D-462E-B849-4DF657C8A06B}" type="presParOf" srcId="{36F87F21-9CDF-4796-90CB-CB275AE8335A}" destId="{2CBF693D-945E-446B-B571-49E549033C6C}" srcOrd="1" destOrd="0" presId="urn:microsoft.com/office/officeart/2005/8/layout/lProcess2"/>
    <dgm:cxn modelId="{8BCD9715-341F-438D-B54B-5BD7AA7F421B}" type="presParOf" srcId="{36F87F21-9CDF-4796-90CB-CB275AE8335A}" destId="{627B3553-8356-4FAA-A4BE-BB1F092DC65A}"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5EFA83-DC5B-4530-86CD-4A33FAC08ADB}" type="doc">
      <dgm:prSet loTypeId="urn:microsoft.com/office/officeart/2005/8/layout/process1" loCatId="process" qsTypeId="urn:microsoft.com/office/officeart/2005/8/quickstyle/simple1" qsCatId="simple" csTypeId="urn:microsoft.com/office/officeart/2005/8/colors/accent1_2" csCatId="accent1" phldr="1"/>
      <dgm:spPr/>
    </dgm:pt>
    <dgm:pt modelId="{0E7307E3-627D-49D3-8638-9661ED4421C9}" type="pres">
      <dgm:prSet presAssocID="{E65EFA83-DC5B-4530-86CD-4A33FAC08ADB}" presName="Name0" presStyleCnt="0">
        <dgm:presLayoutVars>
          <dgm:dir/>
          <dgm:resizeHandles val="exact"/>
        </dgm:presLayoutVars>
      </dgm:prSet>
      <dgm:spPr/>
    </dgm:pt>
  </dgm:ptLst>
  <dgm:cxnLst>
    <dgm:cxn modelId="{7C78680B-422C-4494-9BAE-23AC0A294773}" type="presOf" srcId="{E65EFA83-DC5B-4530-86CD-4A33FAC08ADB}" destId="{0E7307E3-627D-49D3-8638-9661ED4421C9}" srcOrd="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F5AED-F4E6-44BD-9F64-D375EE2EF73A}">
      <dsp:nvSpPr>
        <dsp:cNvPr id="0" name=""/>
        <dsp:cNvSpPr/>
      </dsp:nvSpPr>
      <dsp:spPr>
        <a:xfrm>
          <a:off x="0" y="46790"/>
          <a:ext cx="2208696" cy="54720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PRE PROCESSING</a:t>
          </a:r>
          <a:endParaRPr lang="en-IN" sz="1900" kern="1200" dirty="0"/>
        </a:p>
      </dsp:txBody>
      <dsp:txXfrm>
        <a:off x="0" y="46790"/>
        <a:ext cx="2208696" cy="547200"/>
      </dsp:txXfrm>
    </dsp:sp>
    <dsp:sp modelId="{33438B49-6F62-4BC1-8B0E-C5D860F6043A}">
      <dsp:nvSpPr>
        <dsp:cNvPr id="0" name=""/>
        <dsp:cNvSpPr/>
      </dsp:nvSpPr>
      <dsp:spPr>
        <a:xfrm>
          <a:off x="0" y="593990"/>
          <a:ext cx="2208696" cy="109525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ONE-HOT ENCODING</a:t>
          </a:r>
          <a:endParaRPr lang="en-IN" sz="1900" kern="1200" dirty="0"/>
        </a:p>
        <a:p>
          <a:pPr marL="171450" lvl="1" indent="-171450" algn="l" defTabSz="844550">
            <a:lnSpc>
              <a:spcPct val="90000"/>
            </a:lnSpc>
            <a:spcBef>
              <a:spcPct val="0"/>
            </a:spcBef>
            <a:spcAft>
              <a:spcPct val="15000"/>
            </a:spcAft>
            <a:buChar char="•"/>
          </a:pPr>
          <a:r>
            <a:rPr lang="en-US" sz="1900" kern="1200" dirty="0"/>
            <a:t>NORMALIZATION</a:t>
          </a:r>
          <a:endParaRPr lang="en-IN" sz="1900" kern="1200" dirty="0"/>
        </a:p>
      </dsp:txBody>
      <dsp:txXfrm>
        <a:off x="0" y="593990"/>
        <a:ext cx="2208696" cy="1095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725FA-69A9-4ADE-81DD-8C712C7290A4}">
      <dsp:nvSpPr>
        <dsp:cNvPr id="0" name=""/>
        <dsp:cNvSpPr/>
      </dsp:nvSpPr>
      <dsp:spPr>
        <a:xfrm>
          <a:off x="0" y="0"/>
          <a:ext cx="2208696" cy="2230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SELECTION AGENT</a:t>
          </a:r>
          <a:endParaRPr lang="en-IN" sz="1800" kern="1200" dirty="0"/>
        </a:p>
      </dsp:txBody>
      <dsp:txXfrm>
        <a:off x="0" y="0"/>
        <a:ext cx="2208696" cy="669154"/>
      </dsp:txXfrm>
    </dsp:sp>
    <dsp:sp modelId="{7176A47F-3ED3-400D-8FFD-549C9285686E}">
      <dsp:nvSpPr>
        <dsp:cNvPr id="0" name=""/>
        <dsp:cNvSpPr/>
      </dsp:nvSpPr>
      <dsp:spPr>
        <a:xfrm>
          <a:off x="220869" y="669808"/>
          <a:ext cx="1766956" cy="672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FEATURE IMPORTANCE CALCULATION</a:t>
          </a:r>
          <a:endParaRPr lang="en-IN" sz="1400" kern="1200" dirty="0"/>
        </a:p>
      </dsp:txBody>
      <dsp:txXfrm>
        <a:off x="240567" y="689506"/>
        <a:ext cx="1727560" cy="633135"/>
      </dsp:txXfrm>
    </dsp:sp>
    <dsp:sp modelId="{627B3553-8356-4FAA-A4BE-BB1F092DC65A}">
      <dsp:nvSpPr>
        <dsp:cNvPr id="0" name=""/>
        <dsp:cNvSpPr/>
      </dsp:nvSpPr>
      <dsp:spPr>
        <a:xfrm>
          <a:off x="220869" y="1445805"/>
          <a:ext cx="1766956" cy="672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 USING PCA</a:t>
          </a:r>
          <a:endParaRPr lang="en-IN" sz="1400" kern="1200" dirty="0"/>
        </a:p>
      </dsp:txBody>
      <dsp:txXfrm>
        <a:off x="240567" y="1465503"/>
        <a:ext cx="1727560" cy="633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14</a:t>
            </a:fld>
            <a:endParaRPr lang="en-IN"/>
          </a:p>
        </p:txBody>
      </p:sp>
    </p:spTree>
    <p:extLst>
      <p:ext uri="{BB962C8B-B14F-4D97-AF65-F5344CB8AC3E}">
        <p14:creationId xmlns:p14="http://schemas.microsoft.com/office/powerpoint/2010/main" val="191144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07984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3603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5256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83611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8747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0024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ED0628-834A-458A-AD27-E8023E29157F}"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38142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D0628-834A-458A-AD27-E8023E29157F}"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7766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27404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99723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44835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628-834A-458A-AD27-E8023E29157F}" type="datetimeFigureOut">
              <a:rPr lang="en-IN" smtClean="0"/>
              <a:t>04-05-2022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531BD-1C7E-40BE-A3DF-A43E6EB05895}" type="slidenum">
              <a:rPr lang="en-IN" smtClean="0"/>
              <a:t>‹#›</a:t>
            </a:fld>
            <a:endParaRPr lang="en-IN"/>
          </a:p>
        </p:txBody>
      </p:sp>
    </p:spTree>
    <p:extLst>
      <p:ext uri="{BB962C8B-B14F-4D97-AF65-F5344CB8AC3E}">
        <p14:creationId xmlns:p14="http://schemas.microsoft.com/office/powerpoint/2010/main" val="322777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760089"/>
          </a:xfrm>
        </p:spPr>
        <p:txBody>
          <a:bodyPr>
            <a:noAutofit/>
          </a:bodyPr>
          <a:lstStyle/>
          <a:p>
            <a:r>
              <a:rPr lang="en-US" sz="4400" b="1" dirty="0"/>
              <a:t>FEATURE SELECTION AND CLASSIFICATION METHODS FOR ATTACK DETECTION USING DEEP LEARNING IN VANET </a:t>
            </a:r>
            <a:endParaRPr lang="en-IN" sz="4400" b="1" dirty="0"/>
          </a:p>
        </p:txBody>
      </p:sp>
      <p:sp>
        <p:nvSpPr>
          <p:cNvPr id="3" name="Subtitle 2"/>
          <p:cNvSpPr>
            <a:spLocks noGrp="1"/>
          </p:cNvSpPr>
          <p:nvPr>
            <p:ph type="subTitle" idx="1"/>
          </p:nvPr>
        </p:nvSpPr>
        <p:spPr>
          <a:xfrm>
            <a:off x="1524000" y="4235084"/>
            <a:ext cx="9144000" cy="1655762"/>
          </a:xfrm>
        </p:spPr>
        <p:txBody>
          <a:bodyPr/>
          <a:lstStyle/>
          <a:p>
            <a:pPr algn="just"/>
            <a:r>
              <a:rPr lang="en-IN" dirty="0"/>
              <a:t>GUIDE:							P.SRILAKSHMI</a:t>
            </a:r>
          </a:p>
          <a:p>
            <a:pPr algn="just"/>
            <a:r>
              <a:rPr lang="en-IN" dirty="0"/>
              <a:t>Ms. G. MAHALAKSHMI				2019272037</a:t>
            </a:r>
          </a:p>
          <a:p>
            <a:pPr algn="just"/>
            <a:r>
              <a:rPr lang="en-IN" dirty="0"/>
              <a:t>							MCA-SS(3</a:t>
            </a:r>
            <a:r>
              <a:rPr lang="en-IN" baseline="30000" dirty="0"/>
              <a:t>rd</a:t>
            </a:r>
            <a:r>
              <a:rPr lang="en-IN" dirty="0"/>
              <a:t> year)</a:t>
            </a:r>
          </a:p>
        </p:txBody>
      </p:sp>
    </p:spTree>
    <p:extLst>
      <p:ext uri="{BB962C8B-B14F-4D97-AF65-F5344CB8AC3E}">
        <p14:creationId xmlns:p14="http://schemas.microsoft.com/office/powerpoint/2010/main" val="302147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a:extLst>
              <a:ext uri="{FF2B5EF4-FFF2-40B4-BE49-F238E27FC236}">
                <a16:creationId xmlns:a16="http://schemas.microsoft.com/office/drawing/2014/main" id="{A7B2EE4A-49E2-481B-9EE9-A0AF3E2A1809}"/>
              </a:ext>
            </a:extLst>
          </p:cNvPr>
          <p:cNvSpPr/>
          <p:nvPr/>
        </p:nvSpPr>
        <p:spPr>
          <a:xfrm>
            <a:off x="1632828" y="1475462"/>
            <a:ext cx="940905" cy="927652"/>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DATA SET</a:t>
            </a:r>
            <a:endParaRPr lang="en-IN" dirty="0"/>
          </a:p>
        </p:txBody>
      </p:sp>
      <p:graphicFrame>
        <p:nvGraphicFramePr>
          <p:cNvPr id="5" name="Diagram 4">
            <a:extLst>
              <a:ext uri="{FF2B5EF4-FFF2-40B4-BE49-F238E27FC236}">
                <a16:creationId xmlns:a16="http://schemas.microsoft.com/office/drawing/2014/main" id="{1412565E-2288-4786-9196-AAC66CAE2559}"/>
              </a:ext>
            </a:extLst>
          </p:cNvPr>
          <p:cNvGraphicFramePr/>
          <p:nvPr>
            <p:extLst>
              <p:ext uri="{D42A27DB-BD31-4B8C-83A1-F6EECF244321}">
                <p14:modId xmlns:p14="http://schemas.microsoft.com/office/powerpoint/2010/main" val="3432841704"/>
              </p:ext>
            </p:extLst>
          </p:nvPr>
        </p:nvGraphicFramePr>
        <p:xfrm>
          <a:off x="3841524" y="1071270"/>
          <a:ext cx="2208696" cy="1736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3737313-F628-44B3-97BB-A1AD1E1BFBB5}"/>
              </a:ext>
            </a:extLst>
          </p:cNvPr>
          <p:cNvGraphicFramePr/>
          <p:nvPr/>
        </p:nvGraphicFramePr>
        <p:xfrm>
          <a:off x="7463029" y="863161"/>
          <a:ext cx="2208696" cy="223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B319AA76-665F-401A-94D8-6885B14EC64D}"/>
              </a:ext>
            </a:extLst>
          </p:cNvPr>
          <p:cNvGraphicFramePr/>
          <p:nvPr/>
        </p:nvGraphicFramePr>
        <p:xfrm>
          <a:off x="8311168" y="3401036"/>
          <a:ext cx="1360557" cy="5157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5" name="Rectangle: Rounded Corners 34">
            <a:extLst>
              <a:ext uri="{FF2B5EF4-FFF2-40B4-BE49-F238E27FC236}">
                <a16:creationId xmlns:a16="http://schemas.microsoft.com/office/drawing/2014/main" id="{5629B87C-B866-4D76-8FEF-3310902A49C2}"/>
              </a:ext>
            </a:extLst>
          </p:cNvPr>
          <p:cNvSpPr/>
          <p:nvPr/>
        </p:nvSpPr>
        <p:spPr>
          <a:xfrm>
            <a:off x="1700339" y="5158602"/>
            <a:ext cx="1359228" cy="390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Attack</a:t>
            </a:r>
            <a:endParaRPr lang="en-IN" dirty="0"/>
          </a:p>
        </p:txBody>
      </p:sp>
      <p:sp>
        <p:nvSpPr>
          <p:cNvPr id="37" name="TextBox 36">
            <a:extLst>
              <a:ext uri="{FF2B5EF4-FFF2-40B4-BE49-F238E27FC236}">
                <a16:creationId xmlns:a16="http://schemas.microsoft.com/office/drawing/2014/main" id="{061F77E4-C21A-446A-ACEB-BC8775206EF7}"/>
              </a:ext>
            </a:extLst>
          </p:cNvPr>
          <p:cNvSpPr txBox="1"/>
          <p:nvPr/>
        </p:nvSpPr>
        <p:spPr>
          <a:xfrm>
            <a:off x="504130" y="190434"/>
            <a:ext cx="11338099" cy="584775"/>
          </a:xfrm>
          <a:prstGeom prst="rect">
            <a:avLst/>
          </a:prstGeom>
          <a:noFill/>
        </p:spPr>
        <p:txBody>
          <a:bodyPr wrap="square">
            <a:spAutoFit/>
          </a:bodyPr>
          <a:lstStyle/>
          <a:p>
            <a:r>
              <a:rPr lang="en-US" sz="3200" dirty="0"/>
              <a:t>OVERALL ARCHITECTURE (with completed modules highlighted)</a:t>
            </a:r>
            <a:endParaRPr lang="en-IN" sz="3200" dirty="0"/>
          </a:p>
        </p:txBody>
      </p:sp>
      <p:cxnSp>
        <p:nvCxnSpPr>
          <p:cNvPr id="42" name="Straight Arrow Connector 41">
            <a:extLst>
              <a:ext uri="{FF2B5EF4-FFF2-40B4-BE49-F238E27FC236}">
                <a16:creationId xmlns:a16="http://schemas.microsoft.com/office/drawing/2014/main" id="{16E2E804-3CB0-4A06-89B9-3917947CA19D}"/>
              </a:ext>
            </a:extLst>
          </p:cNvPr>
          <p:cNvCxnSpPr>
            <a:stCxn id="3" idx="4"/>
            <a:endCxn id="5" idx="1"/>
          </p:cNvCxnSpPr>
          <p:nvPr/>
        </p:nvCxnSpPr>
        <p:spPr>
          <a:xfrm>
            <a:off x="2573733" y="1939288"/>
            <a:ext cx="126779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4" name="Straight Arrow Connector 43">
            <a:extLst>
              <a:ext uri="{FF2B5EF4-FFF2-40B4-BE49-F238E27FC236}">
                <a16:creationId xmlns:a16="http://schemas.microsoft.com/office/drawing/2014/main" id="{ADC9A089-E260-4C9C-894F-FB342C1B0DCE}"/>
              </a:ext>
            </a:extLst>
          </p:cNvPr>
          <p:cNvCxnSpPr>
            <a:cxnSpLocks/>
          </p:cNvCxnSpPr>
          <p:nvPr/>
        </p:nvCxnSpPr>
        <p:spPr>
          <a:xfrm>
            <a:off x="6096000" y="1842052"/>
            <a:ext cx="13670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1" name="Rectangle: Rounded Corners 50">
            <a:extLst>
              <a:ext uri="{FF2B5EF4-FFF2-40B4-BE49-F238E27FC236}">
                <a16:creationId xmlns:a16="http://schemas.microsoft.com/office/drawing/2014/main" id="{25A292BE-341A-471E-A3BF-A4C27C7B5267}"/>
              </a:ext>
            </a:extLst>
          </p:cNvPr>
          <p:cNvSpPr/>
          <p:nvPr/>
        </p:nvSpPr>
        <p:spPr>
          <a:xfrm>
            <a:off x="1800388" y="4156797"/>
            <a:ext cx="1359228" cy="390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attack</a:t>
            </a:r>
            <a:endParaRPr lang="en-IN" dirty="0"/>
          </a:p>
        </p:txBody>
      </p:sp>
      <p:cxnSp>
        <p:nvCxnSpPr>
          <p:cNvPr id="58" name="Connector: Elbow 57">
            <a:extLst>
              <a:ext uri="{FF2B5EF4-FFF2-40B4-BE49-F238E27FC236}">
                <a16:creationId xmlns:a16="http://schemas.microsoft.com/office/drawing/2014/main" id="{98F4807F-817E-416D-8578-81B04F4DC538}"/>
              </a:ext>
            </a:extLst>
          </p:cNvPr>
          <p:cNvCxnSpPr>
            <a:cxnSpLocks/>
            <a:endCxn id="35" idx="0"/>
          </p:cNvCxnSpPr>
          <p:nvPr/>
        </p:nvCxnSpPr>
        <p:spPr>
          <a:xfrm rot="10800000" flipV="1">
            <a:off x="2379954" y="4849018"/>
            <a:ext cx="1172177" cy="30958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Connector: Elbow 59">
            <a:extLst>
              <a:ext uri="{FF2B5EF4-FFF2-40B4-BE49-F238E27FC236}">
                <a16:creationId xmlns:a16="http://schemas.microsoft.com/office/drawing/2014/main" id="{E77F6753-9CF5-418D-BB48-9938C9813CF0}"/>
              </a:ext>
            </a:extLst>
          </p:cNvPr>
          <p:cNvCxnSpPr>
            <a:cxnSpLocks/>
          </p:cNvCxnSpPr>
          <p:nvPr/>
        </p:nvCxnSpPr>
        <p:spPr>
          <a:xfrm rot="10800000" flipV="1">
            <a:off x="2490910" y="4050164"/>
            <a:ext cx="1117594" cy="9928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Rectangle: Rounded Corners 60">
            <a:extLst>
              <a:ext uri="{FF2B5EF4-FFF2-40B4-BE49-F238E27FC236}">
                <a16:creationId xmlns:a16="http://schemas.microsoft.com/office/drawing/2014/main" id="{B054A90E-F7C5-40E0-ADDA-7CA15896C3D0}"/>
              </a:ext>
            </a:extLst>
          </p:cNvPr>
          <p:cNvSpPr/>
          <p:nvPr/>
        </p:nvSpPr>
        <p:spPr>
          <a:xfrm>
            <a:off x="1674129" y="5911039"/>
            <a:ext cx="1359228" cy="265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endParaRPr lang="en-IN" dirty="0"/>
          </a:p>
        </p:txBody>
      </p:sp>
      <p:cxnSp>
        <p:nvCxnSpPr>
          <p:cNvPr id="63" name="Straight Arrow Connector 62">
            <a:extLst>
              <a:ext uri="{FF2B5EF4-FFF2-40B4-BE49-F238E27FC236}">
                <a16:creationId xmlns:a16="http://schemas.microsoft.com/office/drawing/2014/main" id="{EF3B7FE2-3150-4D84-A937-3DF012D7A2D7}"/>
              </a:ext>
            </a:extLst>
          </p:cNvPr>
          <p:cNvCxnSpPr>
            <a:stCxn id="35" idx="2"/>
          </p:cNvCxnSpPr>
          <p:nvPr/>
        </p:nvCxnSpPr>
        <p:spPr>
          <a:xfrm>
            <a:off x="2379953" y="5549541"/>
            <a:ext cx="1" cy="3614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19B7F16-282E-4C64-BD28-27FDF64A7AAC}"/>
              </a:ext>
            </a:extLst>
          </p:cNvPr>
          <p:cNvCxnSpPr>
            <a:cxnSpLocks/>
            <a:stCxn id="6" idx="2"/>
          </p:cNvCxnSpPr>
          <p:nvPr/>
        </p:nvCxnSpPr>
        <p:spPr>
          <a:xfrm>
            <a:off x="8567377" y="3093677"/>
            <a:ext cx="0" cy="4858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8582BBE6-7F7B-47F0-940D-30AB14F8E051}"/>
              </a:ext>
            </a:extLst>
          </p:cNvPr>
          <p:cNvSpPr/>
          <p:nvPr/>
        </p:nvSpPr>
        <p:spPr>
          <a:xfrm>
            <a:off x="7272177" y="3561409"/>
            <a:ext cx="2590399" cy="2438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pSp>
        <p:nvGrpSpPr>
          <p:cNvPr id="45" name="Group 44">
            <a:extLst>
              <a:ext uri="{FF2B5EF4-FFF2-40B4-BE49-F238E27FC236}">
                <a16:creationId xmlns:a16="http://schemas.microsoft.com/office/drawing/2014/main" id="{8288B7D0-81A1-4C16-AE08-5CEEA840FBBB}"/>
              </a:ext>
            </a:extLst>
          </p:cNvPr>
          <p:cNvGrpSpPr/>
          <p:nvPr/>
        </p:nvGrpSpPr>
        <p:grpSpPr>
          <a:xfrm>
            <a:off x="7579688" y="4076618"/>
            <a:ext cx="2092037" cy="1706029"/>
            <a:chOff x="0" y="0"/>
            <a:chExt cx="2208696" cy="2517913"/>
          </a:xfrm>
        </p:grpSpPr>
        <p:sp>
          <p:nvSpPr>
            <p:cNvPr id="46" name="Rectangle: Rounded Corners 45">
              <a:extLst>
                <a:ext uri="{FF2B5EF4-FFF2-40B4-BE49-F238E27FC236}">
                  <a16:creationId xmlns:a16="http://schemas.microsoft.com/office/drawing/2014/main" id="{57C28796-4A5D-4381-86AF-7E49E58F38CC}"/>
                </a:ext>
              </a:extLst>
            </p:cNvPr>
            <p:cNvSpPr/>
            <p:nvPr/>
          </p:nvSpPr>
          <p:spPr>
            <a:xfrm>
              <a:off x="0" y="0"/>
              <a:ext cx="2208696" cy="251791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47" name="Rectangle: Rounded Corners 4">
              <a:extLst>
                <a:ext uri="{FF2B5EF4-FFF2-40B4-BE49-F238E27FC236}">
                  <a16:creationId xmlns:a16="http://schemas.microsoft.com/office/drawing/2014/main" id="{3A8CEBF9-A882-45BB-A3E1-6AAB7538614B}"/>
                </a:ext>
              </a:extLst>
            </p:cNvPr>
            <p:cNvSpPr txBox="1"/>
            <p:nvPr/>
          </p:nvSpPr>
          <p:spPr>
            <a:xfrm>
              <a:off x="0" y="279416"/>
              <a:ext cx="2208696" cy="755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CLASSIFICATION</a:t>
              </a:r>
            </a:p>
            <a:p>
              <a:pPr marL="0" lvl="0" indent="0" algn="ctr" defTabSz="933450">
                <a:lnSpc>
                  <a:spcPct val="90000"/>
                </a:lnSpc>
                <a:spcBef>
                  <a:spcPct val="0"/>
                </a:spcBef>
                <a:spcAft>
                  <a:spcPct val="35000"/>
                </a:spcAft>
                <a:buNone/>
              </a:pPr>
              <a:r>
                <a:rPr lang="en-US" sz="2100" dirty="0"/>
                <a:t>STRATEGY</a:t>
              </a:r>
              <a:endParaRPr lang="en-IN" sz="2100" kern="1200" dirty="0"/>
            </a:p>
          </p:txBody>
        </p:sp>
      </p:grpSp>
      <p:grpSp>
        <p:nvGrpSpPr>
          <p:cNvPr id="48" name="Group 47">
            <a:extLst>
              <a:ext uri="{FF2B5EF4-FFF2-40B4-BE49-F238E27FC236}">
                <a16:creationId xmlns:a16="http://schemas.microsoft.com/office/drawing/2014/main" id="{0A713A32-355A-487B-A381-BFEC1EF21F77}"/>
              </a:ext>
            </a:extLst>
          </p:cNvPr>
          <p:cNvGrpSpPr/>
          <p:nvPr/>
        </p:nvGrpSpPr>
        <p:grpSpPr>
          <a:xfrm>
            <a:off x="7764741" y="5008356"/>
            <a:ext cx="1673629" cy="700857"/>
            <a:chOff x="220869" y="1632094"/>
            <a:chExt cx="1766956" cy="759185"/>
          </a:xfrm>
        </p:grpSpPr>
        <p:sp>
          <p:nvSpPr>
            <p:cNvPr id="49" name="Rectangle: Rounded Corners 48">
              <a:extLst>
                <a:ext uri="{FF2B5EF4-FFF2-40B4-BE49-F238E27FC236}">
                  <a16:creationId xmlns:a16="http://schemas.microsoft.com/office/drawing/2014/main" id="{13F1A8B0-10D5-4032-B339-F28CD84AF038}"/>
                </a:ext>
              </a:extLst>
            </p:cNvPr>
            <p:cNvSpPr/>
            <p:nvPr/>
          </p:nvSpPr>
          <p:spPr>
            <a:xfrm>
              <a:off x="220869" y="1632094"/>
              <a:ext cx="1766956" cy="75918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ctangle: Rounded Corners 8">
              <a:extLst>
                <a:ext uri="{FF2B5EF4-FFF2-40B4-BE49-F238E27FC236}">
                  <a16:creationId xmlns:a16="http://schemas.microsoft.com/office/drawing/2014/main" id="{D2D05A3A-3A3C-4DF2-AA9B-D18D3EB99DD9}"/>
                </a:ext>
              </a:extLst>
            </p:cNvPr>
            <p:cNvSpPr txBox="1"/>
            <p:nvPr/>
          </p:nvSpPr>
          <p:spPr>
            <a:xfrm>
              <a:off x="243105" y="1654330"/>
              <a:ext cx="1722484" cy="7147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dirty="0"/>
                <a:t>DNN </a:t>
              </a:r>
              <a:endParaRPr lang="en-IN" sz="1500" kern="1200" dirty="0"/>
            </a:p>
          </p:txBody>
        </p:sp>
      </p:grpSp>
      <p:sp>
        <p:nvSpPr>
          <p:cNvPr id="52" name="Rectangle: Rounded Corners 51">
            <a:extLst>
              <a:ext uri="{FF2B5EF4-FFF2-40B4-BE49-F238E27FC236}">
                <a16:creationId xmlns:a16="http://schemas.microsoft.com/office/drawing/2014/main" id="{DA1BC4A8-6697-4E62-A555-83AB2A4672F6}"/>
              </a:ext>
            </a:extLst>
          </p:cNvPr>
          <p:cNvSpPr/>
          <p:nvPr/>
        </p:nvSpPr>
        <p:spPr>
          <a:xfrm>
            <a:off x="3552133" y="3558546"/>
            <a:ext cx="2590399" cy="2438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pSp>
        <p:nvGrpSpPr>
          <p:cNvPr id="53" name="Group 52">
            <a:extLst>
              <a:ext uri="{FF2B5EF4-FFF2-40B4-BE49-F238E27FC236}">
                <a16:creationId xmlns:a16="http://schemas.microsoft.com/office/drawing/2014/main" id="{A6869AEA-9125-4217-91ED-5C90863B241C}"/>
              </a:ext>
            </a:extLst>
          </p:cNvPr>
          <p:cNvGrpSpPr/>
          <p:nvPr/>
        </p:nvGrpSpPr>
        <p:grpSpPr>
          <a:xfrm>
            <a:off x="3801313" y="4010303"/>
            <a:ext cx="2092037" cy="1706029"/>
            <a:chOff x="0" y="0"/>
            <a:chExt cx="2208696" cy="2517913"/>
          </a:xfrm>
        </p:grpSpPr>
        <p:sp>
          <p:nvSpPr>
            <p:cNvPr id="54" name="Rectangle: Rounded Corners 53">
              <a:extLst>
                <a:ext uri="{FF2B5EF4-FFF2-40B4-BE49-F238E27FC236}">
                  <a16:creationId xmlns:a16="http://schemas.microsoft.com/office/drawing/2014/main" id="{AA5644E3-D37E-4D43-9063-FFE972E09C45}"/>
                </a:ext>
              </a:extLst>
            </p:cNvPr>
            <p:cNvSpPr/>
            <p:nvPr/>
          </p:nvSpPr>
          <p:spPr>
            <a:xfrm>
              <a:off x="0" y="0"/>
              <a:ext cx="2208696" cy="251791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55" name="Rectangle: Rounded Corners 4">
              <a:extLst>
                <a:ext uri="{FF2B5EF4-FFF2-40B4-BE49-F238E27FC236}">
                  <a16:creationId xmlns:a16="http://schemas.microsoft.com/office/drawing/2014/main" id="{41190E46-9389-46FC-9BC0-A3228EEDF21F}"/>
                </a:ext>
              </a:extLst>
            </p:cNvPr>
            <p:cNvSpPr txBox="1"/>
            <p:nvPr/>
          </p:nvSpPr>
          <p:spPr>
            <a:xfrm>
              <a:off x="0" y="279416"/>
              <a:ext cx="2208696" cy="755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CLASSIFICATION</a:t>
              </a:r>
            </a:p>
            <a:p>
              <a:pPr marL="0" lvl="0" indent="0" algn="ctr" defTabSz="933450">
                <a:lnSpc>
                  <a:spcPct val="90000"/>
                </a:lnSpc>
                <a:spcBef>
                  <a:spcPct val="0"/>
                </a:spcBef>
                <a:spcAft>
                  <a:spcPct val="35000"/>
                </a:spcAft>
                <a:buNone/>
              </a:pPr>
              <a:r>
                <a:rPr lang="en-US" sz="2100" dirty="0"/>
                <a:t>STRATEGY</a:t>
              </a:r>
              <a:endParaRPr lang="en-IN" sz="2100" kern="1200" dirty="0"/>
            </a:p>
          </p:txBody>
        </p:sp>
      </p:grpSp>
      <p:grpSp>
        <p:nvGrpSpPr>
          <p:cNvPr id="56" name="Group 55">
            <a:extLst>
              <a:ext uri="{FF2B5EF4-FFF2-40B4-BE49-F238E27FC236}">
                <a16:creationId xmlns:a16="http://schemas.microsoft.com/office/drawing/2014/main" id="{2EA8ABC0-E5DE-4AA9-A2F9-782E2F2DEE0D}"/>
              </a:ext>
            </a:extLst>
          </p:cNvPr>
          <p:cNvGrpSpPr/>
          <p:nvPr/>
        </p:nvGrpSpPr>
        <p:grpSpPr>
          <a:xfrm>
            <a:off x="3947729" y="4884258"/>
            <a:ext cx="1673629" cy="700857"/>
            <a:chOff x="220869" y="1632094"/>
            <a:chExt cx="1766956" cy="759185"/>
          </a:xfrm>
        </p:grpSpPr>
        <p:sp>
          <p:nvSpPr>
            <p:cNvPr id="57" name="Rectangle: Rounded Corners 56">
              <a:extLst>
                <a:ext uri="{FF2B5EF4-FFF2-40B4-BE49-F238E27FC236}">
                  <a16:creationId xmlns:a16="http://schemas.microsoft.com/office/drawing/2014/main" id="{52DE4668-554A-4779-B8F1-BCBB1F539E55}"/>
                </a:ext>
              </a:extLst>
            </p:cNvPr>
            <p:cNvSpPr/>
            <p:nvPr/>
          </p:nvSpPr>
          <p:spPr>
            <a:xfrm>
              <a:off x="220869" y="1632094"/>
              <a:ext cx="1766956" cy="75918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Rectangle: Rounded Corners 8">
              <a:extLst>
                <a:ext uri="{FF2B5EF4-FFF2-40B4-BE49-F238E27FC236}">
                  <a16:creationId xmlns:a16="http://schemas.microsoft.com/office/drawing/2014/main" id="{241F7DD9-AA25-4FB0-8B87-75E88A47AEF3}"/>
                </a:ext>
              </a:extLst>
            </p:cNvPr>
            <p:cNvSpPr txBox="1"/>
            <p:nvPr/>
          </p:nvSpPr>
          <p:spPr>
            <a:xfrm>
              <a:off x="243105" y="1654330"/>
              <a:ext cx="1722484" cy="7147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dirty="0"/>
                <a:t>DNN </a:t>
              </a:r>
              <a:endParaRPr lang="en-IN" sz="1500" kern="1200" dirty="0"/>
            </a:p>
          </p:txBody>
        </p:sp>
      </p:grpSp>
      <p:cxnSp>
        <p:nvCxnSpPr>
          <p:cNvPr id="29" name="Straight Arrow Connector 28">
            <a:extLst>
              <a:ext uri="{FF2B5EF4-FFF2-40B4-BE49-F238E27FC236}">
                <a16:creationId xmlns:a16="http://schemas.microsoft.com/office/drawing/2014/main" id="{E87E841D-6348-4279-90A4-9F84C756CF4A}"/>
              </a:ext>
            </a:extLst>
          </p:cNvPr>
          <p:cNvCxnSpPr>
            <a:cxnSpLocks/>
            <a:stCxn id="7" idx="1"/>
            <a:endCxn id="52" idx="3"/>
          </p:cNvCxnSpPr>
          <p:nvPr/>
        </p:nvCxnSpPr>
        <p:spPr>
          <a:xfrm flipH="1" flipV="1">
            <a:off x="6142532" y="4777746"/>
            <a:ext cx="1129645" cy="28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3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425"/>
            <a:ext cx="10515600" cy="1126942"/>
          </a:xfrm>
        </p:spPr>
        <p:txBody>
          <a:bodyPr/>
          <a:lstStyle/>
          <a:p>
            <a:r>
              <a:rPr lang="en-IN" dirty="0"/>
              <a:t>LIST OF MODULES </a:t>
            </a:r>
          </a:p>
        </p:txBody>
      </p:sp>
      <p:sp>
        <p:nvSpPr>
          <p:cNvPr id="3" name="Content Placeholder 2"/>
          <p:cNvSpPr>
            <a:spLocks noGrp="1"/>
          </p:cNvSpPr>
          <p:nvPr>
            <p:ph idx="1"/>
          </p:nvPr>
        </p:nvSpPr>
        <p:spPr>
          <a:xfrm>
            <a:off x="838200" y="1345368"/>
            <a:ext cx="10515600" cy="1929984"/>
          </a:xfrm>
        </p:spPr>
        <p:txBody>
          <a:bodyPr>
            <a:normAutofit/>
          </a:bodyPr>
          <a:lstStyle/>
          <a:p>
            <a:pPr marL="0" indent="0">
              <a:buNone/>
            </a:pPr>
            <a:r>
              <a:rPr lang="en-US" sz="2400" dirty="0"/>
              <a:t>PRE-PROCESSING:</a:t>
            </a:r>
          </a:p>
          <a:p>
            <a:r>
              <a:rPr lang="en-IN" sz="2400" dirty="0"/>
              <a:t>Converting the data into numeric values and encoding it using one hot encoding technique.</a:t>
            </a:r>
          </a:p>
          <a:p>
            <a:r>
              <a:rPr lang="en-IN" sz="2400" dirty="0"/>
              <a:t>Normalise the encoded dataset with the min-max techniques.</a:t>
            </a:r>
          </a:p>
        </p:txBody>
      </p:sp>
      <p:sp>
        <p:nvSpPr>
          <p:cNvPr id="5" name="Rectangle: Rounded Corners 4">
            <a:extLst>
              <a:ext uri="{FF2B5EF4-FFF2-40B4-BE49-F238E27FC236}">
                <a16:creationId xmlns:a16="http://schemas.microsoft.com/office/drawing/2014/main" id="{2B3DEE3C-BCE5-43A8-A642-6E8581DD3806}"/>
              </a:ext>
            </a:extLst>
          </p:cNvPr>
          <p:cNvSpPr/>
          <p:nvPr/>
        </p:nvSpPr>
        <p:spPr>
          <a:xfrm>
            <a:off x="838200" y="3998613"/>
            <a:ext cx="2360528"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DATASET</a:t>
            </a:r>
          </a:p>
        </p:txBody>
      </p:sp>
      <p:sp>
        <p:nvSpPr>
          <p:cNvPr id="9" name="Rectangle: Rounded Corners 8">
            <a:extLst>
              <a:ext uri="{FF2B5EF4-FFF2-40B4-BE49-F238E27FC236}">
                <a16:creationId xmlns:a16="http://schemas.microsoft.com/office/drawing/2014/main" id="{C3FC4A16-D6BF-4FC5-8477-06A366FDC12E}"/>
              </a:ext>
            </a:extLst>
          </p:cNvPr>
          <p:cNvSpPr/>
          <p:nvPr/>
        </p:nvSpPr>
        <p:spPr>
          <a:xfrm>
            <a:off x="9516107" y="3998613"/>
            <a:ext cx="2210315"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NORMALIZED OUTPUT</a:t>
            </a:r>
            <a:endParaRPr lang="en-IN" dirty="0"/>
          </a:p>
        </p:txBody>
      </p:sp>
      <p:cxnSp>
        <p:nvCxnSpPr>
          <p:cNvPr id="13" name="Straight Arrow Connector 12">
            <a:extLst>
              <a:ext uri="{FF2B5EF4-FFF2-40B4-BE49-F238E27FC236}">
                <a16:creationId xmlns:a16="http://schemas.microsoft.com/office/drawing/2014/main" id="{51BE3D9D-F104-4B80-9E0E-D0FBBDDAA034}"/>
              </a:ext>
            </a:extLst>
          </p:cNvPr>
          <p:cNvCxnSpPr>
            <a:cxnSpLocks/>
            <a:stCxn id="5" idx="3"/>
            <a:endCxn id="4" idx="1"/>
          </p:cNvCxnSpPr>
          <p:nvPr/>
        </p:nvCxnSpPr>
        <p:spPr>
          <a:xfrm>
            <a:off x="3198728" y="4470803"/>
            <a:ext cx="81095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A2838673-D544-4056-9D1B-7406941B6A67}"/>
              </a:ext>
            </a:extLst>
          </p:cNvPr>
          <p:cNvCxnSpPr>
            <a:cxnSpLocks/>
            <a:stCxn id="4" idx="3"/>
            <a:endCxn id="9" idx="1"/>
          </p:cNvCxnSpPr>
          <p:nvPr/>
        </p:nvCxnSpPr>
        <p:spPr>
          <a:xfrm>
            <a:off x="8701605" y="4470803"/>
            <a:ext cx="81450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B8D9E57A-FA3C-46FA-8610-5B210A90BDEF}"/>
              </a:ext>
            </a:extLst>
          </p:cNvPr>
          <p:cNvSpPr/>
          <p:nvPr/>
        </p:nvSpPr>
        <p:spPr>
          <a:xfrm>
            <a:off x="4009684" y="3429000"/>
            <a:ext cx="4691921" cy="20836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PRE PROCESSING</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8968C52A-D30E-4663-AA0B-D69D75C9A818}"/>
              </a:ext>
            </a:extLst>
          </p:cNvPr>
          <p:cNvSpPr/>
          <p:nvPr/>
        </p:nvSpPr>
        <p:spPr>
          <a:xfrm>
            <a:off x="4303482" y="4242215"/>
            <a:ext cx="1621631"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ONE HOT ENCODING</a:t>
            </a:r>
            <a:endParaRPr lang="en-IN" dirty="0"/>
          </a:p>
        </p:txBody>
      </p:sp>
      <p:sp>
        <p:nvSpPr>
          <p:cNvPr id="21" name="Rectangle 20">
            <a:extLst>
              <a:ext uri="{FF2B5EF4-FFF2-40B4-BE49-F238E27FC236}">
                <a16:creationId xmlns:a16="http://schemas.microsoft.com/office/drawing/2014/main" id="{690119FB-023B-48CB-9DE0-77CE7BAE162B}"/>
              </a:ext>
            </a:extLst>
          </p:cNvPr>
          <p:cNvSpPr/>
          <p:nvPr/>
        </p:nvSpPr>
        <p:spPr>
          <a:xfrm>
            <a:off x="6491290" y="4242215"/>
            <a:ext cx="1957759"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MIN-MAX SCALAR NORMALIZATION</a:t>
            </a:r>
            <a:endParaRPr lang="en-IN" dirty="0"/>
          </a:p>
        </p:txBody>
      </p:sp>
    </p:spTree>
    <p:extLst>
      <p:ext uri="{BB962C8B-B14F-4D97-AF65-F5344CB8AC3E}">
        <p14:creationId xmlns:p14="http://schemas.microsoft.com/office/powerpoint/2010/main" val="99052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2365"/>
            <a:ext cx="10515600" cy="3067662"/>
          </a:xfrm>
        </p:spPr>
        <p:txBody>
          <a:bodyPr>
            <a:normAutofit/>
          </a:bodyPr>
          <a:lstStyle/>
          <a:p>
            <a:pPr marL="0" indent="0">
              <a:lnSpc>
                <a:spcPct val="100000"/>
              </a:lnSpc>
              <a:buNone/>
            </a:pPr>
            <a:r>
              <a:rPr lang="en-IN" sz="2400" dirty="0"/>
              <a:t>FEATURE SELECTION</a:t>
            </a:r>
          </a:p>
          <a:p>
            <a:pPr>
              <a:lnSpc>
                <a:spcPct val="100000"/>
              </a:lnSpc>
            </a:pPr>
            <a:r>
              <a:rPr lang="en-IN" sz="2400" dirty="0"/>
              <a:t>Feature selection agent is the process of reducing the dimension of our dataset by selecting only the necessary features.</a:t>
            </a:r>
          </a:p>
          <a:p>
            <a:pPr>
              <a:lnSpc>
                <a:spcPct val="100000"/>
              </a:lnSpc>
            </a:pPr>
            <a:r>
              <a:rPr lang="en-IN" sz="2400" dirty="0"/>
              <a:t> This is done using the feature importance calculations which calculates the information gain and entropy value. Then we perform the feature selection using the PCA (Principal Component Analysis) method.</a:t>
            </a:r>
          </a:p>
          <a:p>
            <a:pPr>
              <a:lnSpc>
                <a:spcPct val="100000"/>
              </a:lnSpc>
            </a:pPr>
            <a:endParaRPr lang="en-IN" sz="2400" dirty="0"/>
          </a:p>
        </p:txBody>
      </p:sp>
      <p:sp>
        <p:nvSpPr>
          <p:cNvPr id="5" name="Rectangle: Rounded Corners 4">
            <a:extLst>
              <a:ext uri="{FF2B5EF4-FFF2-40B4-BE49-F238E27FC236}">
                <a16:creationId xmlns:a16="http://schemas.microsoft.com/office/drawing/2014/main" id="{2B3DEE3C-BCE5-43A8-A642-6E8581DD3806}"/>
              </a:ext>
            </a:extLst>
          </p:cNvPr>
          <p:cNvSpPr/>
          <p:nvPr/>
        </p:nvSpPr>
        <p:spPr>
          <a:xfrm>
            <a:off x="838200" y="4538409"/>
            <a:ext cx="2360528"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NORMALIZED DATASET</a:t>
            </a:r>
          </a:p>
        </p:txBody>
      </p:sp>
      <p:sp>
        <p:nvSpPr>
          <p:cNvPr id="9" name="Rectangle: Rounded Corners 8">
            <a:extLst>
              <a:ext uri="{FF2B5EF4-FFF2-40B4-BE49-F238E27FC236}">
                <a16:creationId xmlns:a16="http://schemas.microsoft.com/office/drawing/2014/main" id="{C3FC4A16-D6BF-4FC5-8477-06A366FDC12E}"/>
              </a:ext>
            </a:extLst>
          </p:cNvPr>
          <p:cNvSpPr/>
          <p:nvPr/>
        </p:nvSpPr>
        <p:spPr>
          <a:xfrm>
            <a:off x="9516107" y="4538409"/>
            <a:ext cx="2210315"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REDUCED OUTPUT</a:t>
            </a:r>
            <a:endParaRPr lang="en-IN" dirty="0"/>
          </a:p>
        </p:txBody>
      </p:sp>
      <p:cxnSp>
        <p:nvCxnSpPr>
          <p:cNvPr id="13" name="Straight Arrow Connector 12">
            <a:extLst>
              <a:ext uri="{FF2B5EF4-FFF2-40B4-BE49-F238E27FC236}">
                <a16:creationId xmlns:a16="http://schemas.microsoft.com/office/drawing/2014/main" id="{51BE3D9D-F104-4B80-9E0E-D0FBBDDAA034}"/>
              </a:ext>
            </a:extLst>
          </p:cNvPr>
          <p:cNvCxnSpPr>
            <a:cxnSpLocks/>
            <a:stCxn id="5" idx="3"/>
            <a:endCxn id="4" idx="1"/>
          </p:cNvCxnSpPr>
          <p:nvPr/>
        </p:nvCxnSpPr>
        <p:spPr>
          <a:xfrm>
            <a:off x="3198728" y="5010599"/>
            <a:ext cx="812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A2838673-D544-4056-9D1B-7406941B6A67}"/>
              </a:ext>
            </a:extLst>
          </p:cNvPr>
          <p:cNvCxnSpPr>
            <a:cxnSpLocks/>
            <a:stCxn id="4" idx="3"/>
            <a:endCxn id="9" idx="1"/>
          </p:cNvCxnSpPr>
          <p:nvPr/>
        </p:nvCxnSpPr>
        <p:spPr>
          <a:xfrm>
            <a:off x="8703378" y="5010599"/>
            <a:ext cx="812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B8D9E57A-FA3C-46FA-8610-5B210A90BDEF}"/>
              </a:ext>
            </a:extLst>
          </p:cNvPr>
          <p:cNvSpPr/>
          <p:nvPr/>
        </p:nvSpPr>
        <p:spPr>
          <a:xfrm>
            <a:off x="4011457" y="3968796"/>
            <a:ext cx="4691921" cy="20836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FEATURE SELECTION AGENT</a:t>
            </a:r>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8968C52A-D30E-4663-AA0B-D69D75C9A818}"/>
              </a:ext>
            </a:extLst>
          </p:cNvPr>
          <p:cNvSpPr/>
          <p:nvPr/>
        </p:nvSpPr>
        <p:spPr>
          <a:xfrm>
            <a:off x="4308075" y="4744385"/>
            <a:ext cx="1621631"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FEATURE IMPORTANCE CALCULATION</a:t>
            </a:r>
            <a:endParaRPr lang="en-IN" dirty="0"/>
          </a:p>
        </p:txBody>
      </p:sp>
      <p:sp>
        <p:nvSpPr>
          <p:cNvPr id="21" name="Rectangle 20">
            <a:extLst>
              <a:ext uri="{FF2B5EF4-FFF2-40B4-BE49-F238E27FC236}">
                <a16:creationId xmlns:a16="http://schemas.microsoft.com/office/drawing/2014/main" id="{690119FB-023B-48CB-9DE0-77CE7BAE162B}"/>
              </a:ext>
            </a:extLst>
          </p:cNvPr>
          <p:cNvSpPr/>
          <p:nvPr/>
        </p:nvSpPr>
        <p:spPr>
          <a:xfrm>
            <a:off x="6493063" y="4744385"/>
            <a:ext cx="1957759"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PCA(PRINCIPAL COMPONENT ANALYSIS)</a:t>
            </a:r>
            <a:endParaRPr lang="en-IN" dirty="0"/>
          </a:p>
        </p:txBody>
      </p:sp>
    </p:spTree>
    <p:extLst>
      <p:ext uri="{BB962C8B-B14F-4D97-AF65-F5344CB8AC3E}">
        <p14:creationId xmlns:p14="http://schemas.microsoft.com/office/powerpoint/2010/main" val="23124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E70D83-CC79-BB57-E6BC-93E0A83E55F1}"/>
              </a:ext>
            </a:extLst>
          </p:cNvPr>
          <p:cNvSpPr>
            <a:spLocks noGrp="1"/>
          </p:cNvSpPr>
          <p:nvPr>
            <p:ph type="title"/>
          </p:nvPr>
        </p:nvSpPr>
        <p:spPr>
          <a:xfrm>
            <a:off x="838200" y="365125"/>
            <a:ext cx="10515600" cy="549275"/>
          </a:xfrm>
        </p:spPr>
        <p:txBody>
          <a:bodyPr>
            <a:normAutofit/>
          </a:bodyPr>
          <a:lstStyle/>
          <a:p>
            <a:r>
              <a:rPr lang="en-IN" sz="2800" dirty="0"/>
              <a:t>TRAINING AND TESTING THE CLASSIFICATION ALGORITHM:</a:t>
            </a:r>
          </a:p>
        </p:txBody>
      </p:sp>
      <p:sp>
        <p:nvSpPr>
          <p:cNvPr id="3" name="Content Placeholder 2"/>
          <p:cNvSpPr>
            <a:spLocks noGrp="1"/>
          </p:cNvSpPr>
          <p:nvPr>
            <p:ph idx="1"/>
          </p:nvPr>
        </p:nvSpPr>
        <p:spPr>
          <a:xfrm>
            <a:off x="838200" y="914400"/>
            <a:ext cx="10515600" cy="2582197"/>
          </a:xfrm>
        </p:spPr>
        <p:txBody>
          <a:bodyPr>
            <a:normAutofit/>
          </a:bodyPr>
          <a:lstStyle/>
          <a:p>
            <a:r>
              <a:rPr lang="en-IN" sz="2000" dirty="0"/>
              <a:t>Training and Testing is necessary for us to know if the said model works. </a:t>
            </a:r>
          </a:p>
          <a:p>
            <a:r>
              <a:rPr lang="en-IN" sz="2000" dirty="0"/>
              <a:t>The observations in the training set form the experience that the algorithm uses to learn. </a:t>
            </a:r>
          </a:p>
          <a:p>
            <a:r>
              <a:rPr lang="en-IN" sz="2000" dirty="0"/>
              <a:t>The test set is a set of observations used to evaluate the performance of the model using some performance metric.</a:t>
            </a:r>
          </a:p>
          <a:p>
            <a:r>
              <a:rPr lang="en-IN" sz="2000" dirty="0"/>
              <a:t> It is important that no observations from the training set are included in the test set.</a:t>
            </a:r>
          </a:p>
          <a:p>
            <a:r>
              <a:rPr lang="en-IN" sz="2000" dirty="0"/>
              <a:t> In this DNN classification algorithm is used to train and test the dataset and check if the output we obtain is accurate. The accuracy can be tested using the accuracy formula.</a:t>
            </a:r>
          </a:p>
        </p:txBody>
      </p:sp>
      <p:sp>
        <p:nvSpPr>
          <p:cNvPr id="5" name="Rectangle: Rounded Corners 4">
            <a:extLst>
              <a:ext uri="{FF2B5EF4-FFF2-40B4-BE49-F238E27FC236}">
                <a16:creationId xmlns:a16="http://schemas.microsoft.com/office/drawing/2014/main" id="{2B3DEE3C-BCE5-43A8-A642-6E8581DD3806}"/>
              </a:ext>
            </a:extLst>
          </p:cNvPr>
          <p:cNvSpPr/>
          <p:nvPr/>
        </p:nvSpPr>
        <p:spPr>
          <a:xfrm>
            <a:off x="838200" y="4538409"/>
            <a:ext cx="2360528"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REDUCED DATASET</a:t>
            </a:r>
          </a:p>
        </p:txBody>
      </p:sp>
      <p:sp>
        <p:nvSpPr>
          <p:cNvPr id="9" name="Rectangle: Rounded Corners 8">
            <a:extLst>
              <a:ext uri="{FF2B5EF4-FFF2-40B4-BE49-F238E27FC236}">
                <a16:creationId xmlns:a16="http://schemas.microsoft.com/office/drawing/2014/main" id="{C3FC4A16-D6BF-4FC5-8477-06A366FDC12E}"/>
              </a:ext>
            </a:extLst>
          </p:cNvPr>
          <p:cNvSpPr/>
          <p:nvPr/>
        </p:nvSpPr>
        <p:spPr>
          <a:xfrm>
            <a:off x="9516107" y="4538409"/>
            <a:ext cx="2210315" cy="94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OUTPUT</a:t>
            </a:r>
            <a:endParaRPr lang="en-IN" dirty="0"/>
          </a:p>
        </p:txBody>
      </p:sp>
      <p:cxnSp>
        <p:nvCxnSpPr>
          <p:cNvPr id="13" name="Straight Arrow Connector 12">
            <a:extLst>
              <a:ext uri="{FF2B5EF4-FFF2-40B4-BE49-F238E27FC236}">
                <a16:creationId xmlns:a16="http://schemas.microsoft.com/office/drawing/2014/main" id="{51BE3D9D-F104-4B80-9E0E-D0FBBDDAA034}"/>
              </a:ext>
            </a:extLst>
          </p:cNvPr>
          <p:cNvCxnSpPr>
            <a:cxnSpLocks/>
            <a:stCxn id="5" idx="3"/>
            <a:endCxn id="4" idx="1"/>
          </p:cNvCxnSpPr>
          <p:nvPr/>
        </p:nvCxnSpPr>
        <p:spPr>
          <a:xfrm>
            <a:off x="3198728" y="5010599"/>
            <a:ext cx="812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A2838673-D544-4056-9D1B-7406941B6A67}"/>
              </a:ext>
            </a:extLst>
          </p:cNvPr>
          <p:cNvCxnSpPr>
            <a:cxnSpLocks/>
            <a:stCxn id="4" idx="3"/>
            <a:endCxn id="9" idx="1"/>
          </p:cNvCxnSpPr>
          <p:nvPr/>
        </p:nvCxnSpPr>
        <p:spPr>
          <a:xfrm>
            <a:off x="8703378" y="5010599"/>
            <a:ext cx="812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B8D9E57A-FA3C-46FA-8610-5B210A90BDEF}"/>
              </a:ext>
            </a:extLst>
          </p:cNvPr>
          <p:cNvSpPr/>
          <p:nvPr/>
        </p:nvSpPr>
        <p:spPr>
          <a:xfrm>
            <a:off x="4011457" y="3968796"/>
            <a:ext cx="4691921" cy="20836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CLASSIFICATION STRATEGY</a:t>
            </a:r>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8968C52A-D30E-4663-AA0B-D69D75C9A818}"/>
              </a:ext>
            </a:extLst>
          </p:cNvPr>
          <p:cNvSpPr/>
          <p:nvPr/>
        </p:nvSpPr>
        <p:spPr>
          <a:xfrm>
            <a:off x="4308075" y="4744385"/>
            <a:ext cx="1621631"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TRAINING THE MODEL</a:t>
            </a:r>
            <a:endParaRPr lang="en-IN" dirty="0"/>
          </a:p>
        </p:txBody>
      </p:sp>
      <p:sp>
        <p:nvSpPr>
          <p:cNvPr id="21" name="Rectangle 20">
            <a:extLst>
              <a:ext uri="{FF2B5EF4-FFF2-40B4-BE49-F238E27FC236}">
                <a16:creationId xmlns:a16="http://schemas.microsoft.com/office/drawing/2014/main" id="{690119FB-023B-48CB-9DE0-77CE7BAE162B}"/>
              </a:ext>
            </a:extLst>
          </p:cNvPr>
          <p:cNvSpPr/>
          <p:nvPr/>
        </p:nvSpPr>
        <p:spPr>
          <a:xfrm>
            <a:off x="6493063" y="4744385"/>
            <a:ext cx="1957759" cy="1004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TESTING THE MODEL</a:t>
            </a:r>
            <a:endParaRPr lang="en-IN" dirty="0"/>
          </a:p>
        </p:txBody>
      </p:sp>
    </p:spTree>
    <p:extLst>
      <p:ext uri="{BB962C8B-B14F-4D97-AF65-F5344CB8AC3E}">
        <p14:creationId xmlns:p14="http://schemas.microsoft.com/office/powerpoint/2010/main" val="191089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196"/>
          </a:xfrm>
        </p:spPr>
        <p:txBody>
          <a:bodyPr>
            <a:normAutofit fontScale="90000"/>
          </a:bodyPr>
          <a:lstStyle/>
          <a:p>
            <a:r>
              <a:rPr lang="en-IN"/>
              <a:t> </a:t>
            </a:r>
            <a:r>
              <a:rPr lang="en-IN" dirty="0"/>
              <a:t>ALGORITHM STEPS</a:t>
            </a:r>
          </a:p>
        </p:txBody>
      </p:sp>
      <p:sp>
        <p:nvSpPr>
          <p:cNvPr id="4" name="Content Placeholder 3"/>
          <p:cNvSpPr>
            <a:spLocks noGrp="1"/>
          </p:cNvSpPr>
          <p:nvPr>
            <p:ph idx="1"/>
          </p:nvPr>
        </p:nvSpPr>
        <p:spPr>
          <a:xfrm>
            <a:off x="838200" y="1034322"/>
            <a:ext cx="4920762" cy="5458552"/>
          </a:xfrm>
        </p:spPr>
        <p:txBody>
          <a:bodyPr>
            <a:noAutofit/>
          </a:bodyPr>
          <a:lstStyle/>
          <a:p>
            <a:pPr marL="0" indent="0">
              <a:buNone/>
            </a:pPr>
            <a:r>
              <a:rPr lang="en-US" sz="2400" dirty="0"/>
              <a:t>Algorithm</a:t>
            </a:r>
            <a:r>
              <a:rPr lang="en-IN" sz="2400" dirty="0"/>
              <a:t>:</a:t>
            </a:r>
          </a:p>
          <a:p>
            <a:pPr marL="0" indent="0">
              <a:buNone/>
            </a:pPr>
            <a:r>
              <a:rPr lang="en-IN" sz="2400" dirty="0"/>
              <a:t>Input: kddcup99,UNSW-NB15 dataset</a:t>
            </a:r>
          </a:p>
          <a:p>
            <a:pPr marL="0" indent="0">
              <a:buNone/>
            </a:pPr>
            <a:r>
              <a:rPr lang="en-IN" sz="2400" dirty="0"/>
              <a:t>Output: Normalized data</a:t>
            </a:r>
          </a:p>
          <a:p>
            <a:pPr marL="457200" indent="-457200">
              <a:buFont typeface="+mj-lt"/>
              <a:buAutoNum type="arabicPeriod"/>
            </a:pPr>
            <a:r>
              <a:rPr lang="en-IN" sz="2400" dirty="0"/>
              <a:t>Start</a:t>
            </a:r>
          </a:p>
          <a:p>
            <a:pPr marL="514350" indent="-514350">
              <a:buFont typeface="+mj-lt"/>
              <a:buAutoNum type="arabicPeriod"/>
            </a:pPr>
            <a:r>
              <a:rPr lang="en-IN" sz="2400" dirty="0"/>
              <a:t>Read dataset</a:t>
            </a:r>
          </a:p>
          <a:p>
            <a:pPr marL="514350" indent="-514350">
              <a:buFont typeface="+mj-lt"/>
              <a:buAutoNum type="arabicPeriod"/>
            </a:pPr>
            <a:r>
              <a:rPr lang="en-IN" sz="2400" dirty="0"/>
              <a:t>If(Null values),then replace. </a:t>
            </a:r>
          </a:p>
          <a:p>
            <a:pPr marL="514350" indent="-514350">
              <a:buFont typeface="+mj-lt"/>
              <a:buAutoNum type="arabicPeriod"/>
            </a:pPr>
            <a:r>
              <a:rPr lang="en-US" sz="2400" dirty="0"/>
              <a:t>Else, (identify Unique feature category).</a:t>
            </a:r>
          </a:p>
          <a:p>
            <a:pPr marL="514350" indent="-514350">
              <a:buFont typeface="+mj-lt"/>
              <a:buAutoNum type="arabicPeriod"/>
            </a:pPr>
            <a:r>
              <a:rPr lang="en-US" sz="2400" dirty="0"/>
              <a:t>Convert data using encoding.</a:t>
            </a:r>
          </a:p>
          <a:p>
            <a:pPr marL="514350" indent="-514350">
              <a:buFont typeface="+mj-lt"/>
              <a:buAutoNum type="arabicPeriod"/>
            </a:pPr>
            <a:r>
              <a:rPr lang="en-US" sz="2400" dirty="0"/>
              <a:t>Perform min-max normalization.</a:t>
            </a:r>
          </a:p>
          <a:p>
            <a:pPr marL="514350" indent="-514350">
              <a:buFont typeface="+mj-lt"/>
              <a:buAutoNum type="arabicPeriod"/>
            </a:pPr>
            <a:r>
              <a:rPr lang="en-US" sz="2400" dirty="0"/>
              <a:t>Stop </a:t>
            </a:r>
          </a:p>
        </p:txBody>
      </p:sp>
      <p:sp>
        <p:nvSpPr>
          <p:cNvPr id="3" name="Oval 2">
            <a:extLst>
              <a:ext uri="{FF2B5EF4-FFF2-40B4-BE49-F238E27FC236}">
                <a16:creationId xmlns:a16="http://schemas.microsoft.com/office/drawing/2014/main" id="{A0496F6C-6C6D-4E27-90E1-ECE1685BDD71}"/>
              </a:ext>
            </a:extLst>
          </p:cNvPr>
          <p:cNvSpPr/>
          <p:nvPr/>
        </p:nvSpPr>
        <p:spPr>
          <a:xfrm>
            <a:off x="7267227" y="639765"/>
            <a:ext cx="1289154" cy="4347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a:t>
            </a:r>
            <a:endParaRPr lang="en-IN" dirty="0"/>
          </a:p>
        </p:txBody>
      </p:sp>
      <p:sp>
        <p:nvSpPr>
          <p:cNvPr id="5" name="Parallelogram 4">
            <a:extLst>
              <a:ext uri="{FF2B5EF4-FFF2-40B4-BE49-F238E27FC236}">
                <a16:creationId xmlns:a16="http://schemas.microsoft.com/office/drawing/2014/main" id="{838D80B9-C0BD-4E21-B202-E2F1F804C109}"/>
              </a:ext>
            </a:extLst>
          </p:cNvPr>
          <p:cNvSpPr/>
          <p:nvPr/>
        </p:nvSpPr>
        <p:spPr>
          <a:xfrm>
            <a:off x="6982414" y="1446551"/>
            <a:ext cx="1858780" cy="43471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Read Dataset</a:t>
            </a:r>
            <a:endParaRPr lang="en-IN" dirty="0"/>
          </a:p>
        </p:txBody>
      </p:sp>
      <p:sp>
        <p:nvSpPr>
          <p:cNvPr id="6" name="Diamond 5">
            <a:extLst>
              <a:ext uri="{FF2B5EF4-FFF2-40B4-BE49-F238E27FC236}">
                <a16:creationId xmlns:a16="http://schemas.microsoft.com/office/drawing/2014/main" id="{543109C2-599C-4945-B328-A91CB9F02280}"/>
              </a:ext>
            </a:extLst>
          </p:cNvPr>
          <p:cNvSpPr/>
          <p:nvPr/>
        </p:nvSpPr>
        <p:spPr>
          <a:xfrm>
            <a:off x="6810027" y="2233534"/>
            <a:ext cx="2203554" cy="66919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Null value?</a:t>
            </a:r>
            <a:endParaRPr lang="en-IN" dirty="0"/>
          </a:p>
        </p:txBody>
      </p:sp>
      <p:sp>
        <p:nvSpPr>
          <p:cNvPr id="7" name="Rectangle 6">
            <a:extLst>
              <a:ext uri="{FF2B5EF4-FFF2-40B4-BE49-F238E27FC236}">
                <a16:creationId xmlns:a16="http://schemas.microsoft.com/office/drawing/2014/main" id="{43395620-EE38-494E-9E0D-C23CF8EED3A2}"/>
              </a:ext>
            </a:extLst>
          </p:cNvPr>
          <p:cNvSpPr/>
          <p:nvPr/>
        </p:nvSpPr>
        <p:spPr>
          <a:xfrm>
            <a:off x="10064646" y="2293494"/>
            <a:ext cx="1837543" cy="549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Remove/process value</a:t>
            </a:r>
            <a:endParaRPr lang="en-IN" dirty="0"/>
          </a:p>
        </p:txBody>
      </p:sp>
      <p:sp>
        <p:nvSpPr>
          <p:cNvPr id="9" name="Rectangle 8">
            <a:extLst>
              <a:ext uri="{FF2B5EF4-FFF2-40B4-BE49-F238E27FC236}">
                <a16:creationId xmlns:a16="http://schemas.microsoft.com/office/drawing/2014/main" id="{6B1975E1-7A0F-4500-9BA5-C8615234946B}"/>
              </a:ext>
            </a:extLst>
          </p:cNvPr>
          <p:cNvSpPr/>
          <p:nvPr/>
        </p:nvSpPr>
        <p:spPr>
          <a:xfrm>
            <a:off x="6621149" y="3286075"/>
            <a:ext cx="2581310" cy="669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Find unique feature category</a:t>
            </a:r>
            <a:endParaRPr lang="en-IN" dirty="0"/>
          </a:p>
        </p:txBody>
      </p:sp>
      <p:sp>
        <p:nvSpPr>
          <p:cNvPr id="10" name="Rectangle 9">
            <a:extLst>
              <a:ext uri="{FF2B5EF4-FFF2-40B4-BE49-F238E27FC236}">
                <a16:creationId xmlns:a16="http://schemas.microsoft.com/office/drawing/2014/main" id="{3AF797DD-C2C2-400A-A429-748BA866CE0D}"/>
              </a:ext>
            </a:extLst>
          </p:cNvPr>
          <p:cNvSpPr/>
          <p:nvPr/>
        </p:nvSpPr>
        <p:spPr>
          <a:xfrm>
            <a:off x="6621149" y="4332157"/>
            <a:ext cx="2581310" cy="44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to numeric value</a:t>
            </a:r>
            <a:endParaRPr lang="en-IN" dirty="0"/>
          </a:p>
        </p:txBody>
      </p:sp>
      <p:sp>
        <p:nvSpPr>
          <p:cNvPr id="11" name="Rectangle 10">
            <a:extLst>
              <a:ext uri="{FF2B5EF4-FFF2-40B4-BE49-F238E27FC236}">
                <a16:creationId xmlns:a16="http://schemas.microsoft.com/office/drawing/2014/main" id="{2D845C0F-E05B-4C05-A733-5A316690A778}"/>
              </a:ext>
            </a:extLst>
          </p:cNvPr>
          <p:cNvSpPr/>
          <p:nvPr/>
        </p:nvSpPr>
        <p:spPr>
          <a:xfrm>
            <a:off x="6621149" y="5141991"/>
            <a:ext cx="2581310" cy="44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to encoded value</a:t>
            </a:r>
            <a:endParaRPr lang="en-IN" dirty="0"/>
          </a:p>
        </p:txBody>
      </p:sp>
      <p:sp>
        <p:nvSpPr>
          <p:cNvPr id="12" name="Rectangle 11">
            <a:extLst>
              <a:ext uri="{FF2B5EF4-FFF2-40B4-BE49-F238E27FC236}">
                <a16:creationId xmlns:a16="http://schemas.microsoft.com/office/drawing/2014/main" id="{55180E32-A6B9-43AB-BBBF-03E7DCF1008C}"/>
              </a:ext>
            </a:extLst>
          </p:cNvPr>
          <p:cNvSpPr/>
          <p:nvPr/>
        </p:nvSpPr>
        <p:spPr>
          <a:xfrm>
            <a:off x="6621149" y="5951825"/>
            <a:ext cx="2581310" cy="44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Normalize using min-max </a:t>
            </a:r>
            <a:endParaRPr lang="en-IN" dirty="0"/>
          </a:p>
        </p:txBody>
      </p:sp>
      <p:sp>
        <p:nvSpPr>
          <p:cNvPr id="13" name="Rectangle 12">
            <a:extLst>
              <a:ext uri="{FF2B5EF4-FFF2-40B4-BE49-F238E27FC236}">
                <a16:creationId xmlns:a16="http://schemas.microsoft.com/office/drawing/2014/main" id="{032A3AC8-65C3-4F5E-88A0-7F7DF3912E79}"/>
              </a:ext>
            </a:extLst>
          </p:cNvPr>
          <p:cNvSpPr/>
          <p:nvPr/>
        </p:nvSpPr>
        <p:spPr>
          <a:xfrm>
            <a:off x="10064646" y="5951825"/>
            <a:ext cx="1943472" cy="44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Normalized data</a:t>
            </a:r>
            <a:endParaRPr lang="en-IN" dirty="0"/>
          </a:p>
        </p:txBody>
      </p:sp>
      <p:cxnSp>
        <p:nvCxnSpPr>
          <p:cNvPr id="15" name="Straight Arrow Connector 14">
            <a:extLst>
              <a:ext uri="{FF2B5EF4-FFF2-40B4-BE49-F238E27FC236}">
                <a16:creationId xmlns:a16="http://schemas.microsoft.com/office/drawing/2014/main" id="{EC671240-6021-4CF5-AC17-D045BB24B200}"/>
              </a:ext>
            </a:extLst>
          </p:cNvPr>
          <p:cNvCxnSpPr>
            <a:stCxn id="3" idx="4"/>
            <a:endCxn id="5" idx="0"/>
          </p:cNvCxnSpPr>
          <p:nvPr/>
        </p:nvCxnSpPr>
        <p:spPr>
          <a:xfrm>
            <a:off x="7911804" y="1074479"/>
            <a:ext cx="0" cy="3720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BEF6B89B-F400-4E2E-903B-A5A1639BE001}"/>
              </a:ext>
            </a:extLst>
          </p:cNvPr>
          <p:cNvCxnSpPr>
            <a:stCxn id="5" idx="4"/>
            <a:endCxn id="6" idx="0"/>
          </p:cNvCxnSpPr>
          <p:nvPr/>
        </p:nvCxnSpPr>
        <p:spPr>
          <a:xfrm>
            <a:off x="7911804" y="1881265"/>
            <a:ext cx="0" cy="3522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F56A049B-A9C2-4645-8D0A-FB749201DCED}"/>
              </a:ext>
            </a:extLst>
          </p:cNvPr>
          <p:cNvCxnSpPr>
            <a:stCxn id="6" idx="2"/>
            <a:endCxn id="9" idx="0"/>
          </p:cNvCxnSpPr>
          <p:nvPr/>
        </p:nvCxnSpPr>
        <p:spPr>
          <a:xfrm>
            <a:off x="7911804" y="2902730"/>
            <a:ext cx="0" cy="3833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24C62818-7F36-4415-B02A-0FF720974C02}"/>
              </a:ext>
            </a:extLst>
          </p:cNvPr>
          <p:cNvCxnSpPr>
            <a:stCxn id="9" idx="2"/>
            <a:endCxn id="10" idx="0"/>
          </p:cNvCxnSpPr>
          <p:nvPr/>
        </p:nvCxnSpPr>
        <p:spPr>
          <a:xfrm>
            <a:off x="7911804" y="3955271"/>
            <a:ext cx="0" cy="376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702AC00-3E80-4147-B1EF-18650F2A27E2}"/>
              </a:ext>
            </a:extLst>
          </p:cNvPr>
          <p:cNvCxnSpPr>
            <a:stCxn id="10" idx="2"/>
            <a:endCxn id="11" idx="0"/>
          </p:cNvCxnSpPr>
          <p:nvPr/>
        </p:nvCxnSpPr>
        <p:spPr>
          <a:xfrm>
            <a:off x="7911804" y="4781862"/>
            <a:ext cx="0" cy="3601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875C1AD1-EBA2-44A7-96EE-2A1AAC12A0F6}"/>
              </a:ext>
            </a:extLst>
          </p:cNvPr>
          <p:cNvCxnSpPr>
            <a:stCxn id="11" idx="2"/>
            <a:endCxn id="12" idx="0"/>
          </p:cNvCxnSpPr>
          <p:nvPr/>
        </p:nvCxnSpPr>
        <p:spPr>
          <a:xfrm>
            <a:off x="7911804" y="5591696"/>
            <a:ext cx="0" cy="3601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DC71A99A-D1F9-4578-9129-2EE2DC88928D}"/>
              </a:ext>
            </a:extLst>
          </p:cNvPr>
          <p:cNvCxnSpPr>
            <a:stCxn id="12" idx="3"/>
            <a:endCxn id="13" idx="1"/>
          </p:cNvCxnSpPr>
          <p:nvPr/>
        </p:nvCxnSpPr>
        <p:spPr>
          <a:xfrm>
            <a:off x="9202459" y="6176678"/>
            <a:ext cx="8621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335763D6-A917-4708-8D00-7DDE7B3E5B96}"/>
              </a:ext>
            </a:extLst>
          </p:cNvPr>
          <p:cNvCxnSpPr>
            <a:cxnSpLocks/>
            <a:stCxn id="6" idx="3"/>
            <a:endCxn id="7" idx="1"/>
          </p:cNvCxnSpPr>
          <p:nvPr/>
        </p:nvCxnSpPr>
        <p:spPr>
          <a:xfrm>
            <a:off x="9013581" y="2568132"/>
            <a:ext cx="10510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nector: Elbow 30">
            <a:extLst>
              <a:ext uri="{FF2B5EF4-FFF2-40B4-BE49-F238E27FC236}">
                <a16:creationId xmlns:a16="http://schemas.microsoft.com/office/drawing/2014/main" id="{5B712F08-97A5-45C2-B811-DCEA4DA2E0EF}"/>
              </a:ext>
            </a:extLst>
          </p:cNvPr>
          <p:cNvCxnSpPr>
            <a:cxnSpLocks/>
            <a:stCxn id="7" idx="2"/>
            <a:endCxn id="9" idx="3"/>
          </p:cNvCxnSpPr>
          <p:nvPr/>
        </p:nvCxnSpPr>
        <p:spPr>
          <a:xfrm rot="5400000">
            <a:off x="9703987" y="2341242"/>
            <a:ext cx="777904" cy="178095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2BBFBE6F-41BE-43A0-8E63-BF38D258F724}"/>
              </a:ext>
            </a:extLst>
          </p:cNvPr>
          <p:cNvSpPr txBox="1"/>
          <p:nvPr/>
        </p:nvSpPr>
        <p:spPr>
          <a:xfrm>
            <a:off x="9293501" y="2176345"/>
            <a:ext cx="491225" cy="369332"/>
          </a:xfrm>
          <a:prstGeom prst="rect">
            <a:avLst/>
          </a:prstGeom>
          <a:noFill/>
        </p:spPr>
        <p:txBody>
          <a:bodyPr wrap="none" rtlCol="0">
            <a:spAutoFit/>
          </a:bodyPr>
          <a:lstStyle/>
          <a:p>
            <a:r>
              <a:rPr lang="en-US" dirty="0"/>
              <a:t>yes</a:t>
            </a:r>
            <a:endParaRPr lang="en-IN" dirty="0"/>
          </a:p>
        </p:txBody>
      </p:sp>
      <p:sp>
        <p:nvSpPr>
          <p:cNvPr id="36" name="TextBox 35">
            <a:extLst>
              <a:ext uri="{FF2B5EF4-FFF2-40B4-BE49-F238E27FC236}">
                <a16:creationId xmlns:a16="http://schemas.microsoft.com/office/drawing/2014/main" id="{36C70A3D-EC7A-4BAE-9B11-51B40613AA40}"/>
              </a:ext>
            </a:extLst>
          </p:cNvPr>
          <p:cNvSpPr txBox="1"/>
          <p:nvPr/>
        </p:nvSpPr>
        <p:spPr>
          <a:xfrm>
            <a:off x="7483482" y="2856752"/>
            <a:ext cx="428322" cy="369332"/>
          </a:xfrm>
          <a:prstGeom prst="rect">
            <a:avLst/>
          </a:prstGeom>
          <a:noFill/>
        </p:spPr>
        <p:txBody>
          <a:bodyPr wrap="none" rtlCol="0">
            <a:spAutoFit/>
          </a:bodyPr>
          <a:lstStyle/>
          <a:p>
            <a:r>
              <a:rPr lang="en-US" dirty="0"/>
              <a:t>no</a:t>
            </a:r>
            <a:endParaRPr lang="en-IN" dirty="0"/>
          </a:p>
        </p:txBody>
      </p:sp>
    </p:spTree>
    <p:extLst>
      <p:ext uri="{BB962C8B-B14F-4D97-AF65-F5344CB8AC3E}">
        <p14:creationId xmlns:p14="http://schemas.microsoft.com/office/powerpoint/2010/main" val="262321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IN" dirty="0"/>
              <a:t>MODULE BASED OUTPUT SCREENSHOTS</a:t>
            </a:r>
          </a:p>
        </p:txBody>
      </p:sp>
      <p:sp>
        <p:nvSpPr>
          <p:cNvPr id="4" name="TextBox 3">
            <a:extLst>
              <a:ext uri="{FF2B5EF4-FFF2-40B4-BE49-F238E27FC236}">
                <a16:creationId xmlns:a16="http://schemas.microsoft.com/office/drawing/2014/main" id="{EFF29E7B-8CD9-4EE7-BB0E-56FBE12C4726}"/>
              </a:ext>
            </a:extLst>
          </p:cNvPr>
          <p:cNvSpPr txBox="1"/>
          <p:nvPr/>
        </p:nvSpPr>
        <p:spPr>
          <a:xfrm>
            <a:off x="838200" y="1205346"/>
            <a:ext cx="2799356" cy="369332"/>
          </a:xfrm>
          <a:prstGeom prst="rect">
            <a:avLst/>
          </a:prstGeom>
          <a:noFill/>
        </p:spPr>
        <p:txBody>
          <a:bodyPr wrap="none" rtlCol="0">
            <a:spAutoFit/>
          </a:bodyPr>
          <a:lstStyle/>
          <a:p>
            <a:r>
              <a:rPr lang="en-US" dirty="0"/>
              <a:t>READ DATASETS KDDCUP99 </a:t>
            </a:r>
            <a:endParaRPr lang="en-IN" dirty="0"/>
          </a:p>
        </p:txBody>
      </p:sp>
      <p:pic>
        <p:nvPicPr>
          <p:cNvPr id="6" name="Picture 5">
            <a:extLst>
              <a:ext uri="{FF2B5EF4-FFF2-40B4-BE49-F238E27FC236}">
                <a16:creationId xmlns:a16="http://schemas.microsoft.com/office/drawing/2014/main" id="{2FE85D4C-362B-44B0-9511-CAF799B8F2BC}"/>
              </a:ext>
            </a:extLst>
          </p:cNvPr>
          <p:cNvPicPr>
            <a:picLocks noChangeAspect="1"/>
          </p:cNvPicPr>
          <p:nvPr/>
        </p:nvPicPr>
        <p:blipFill rotWithShape="1">
          <a:blip r:embed="rId2"/>
          <a:srcRect l="11364" t="29485" r="8522" b="8060"/>
          <a:stretch/>
        </p:blipFill>
        <p:spPr>
          <a:xfrm>
            <a:off x="1212272" y="1699368"/>
            <a:ext cx="9767455" cy="4281054"/>
          </a:xfrm>
          <a:prstGeom prst="rect">
            <a:avLst/>
          </a:prstGeom>
        </p:spPr>
      </p:pic>
    </p:spTree>
    <p:extLst>
      <p:ext uri="{BB962C8B-B14F-4D97-AF65-F5344CB8AC3E}">
        <p14:creationId xmlns:p14="http://schemas.microsoft.com/office/powerpoint/2010/main" val="405130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641C1E-D43C-40D5-9039-6C67D785D1D0}"/>
              </a:ext>
            </a:extLst>
          </p:cNvPr>
          <p:cNvPicPr>
            <a:picLocks noChangeAspect="1"/>
          </p:cNvPicPr>
          <p:nvPr/>
        </p:nvPicPr>
        <p:blipFill rotWithShape="1">
          <a:blip r:embed="rId2"/>
          <a:srcRect l="11704" t="26453" r="9090" b="12304"/>
          <a:stretch/>
        </p:blipFill>
        <p:spPr>
          <a:xfrm>
            <a:off x="568036" y="1260764"/>
            <a:ext cx="11055928" cy="5315403"/>
          </a:xfrm>
          <a:prstGeom prst="rect">
            <a:avLst/>
          </a:prstGeom>
        </p:spPr>
      </p:pic>
      <p:sp>
        <p:nvSpPr>
          <p:cNvPr id="7" name="TextBox 6">
            <a:extLst>
              <a:ext uri="{FF2B5EF4-FFF2-40B4-BE49-F238E27FC236}">
                <a16:creationId xmlns:a16="http://schemas.microsoft.com/office/drawing/2014/main" id="{39374BE1-6F69-4932-89B5-BE6D0E1A1C29}"/>
              </a:ext>
            </a:extLst>
          </p:cNvPr>
          <p:cNvSpPr txBox="1"/>
          <p:nvPr/>
        </p:nvSpPr>
        <p:spPr>
          <a:xfrm flipH="1">
            <a:off x="1029389" y="595745"/>
            <a:ext cx="2642066" cy="369332"/>
          </a:xfrm>
          <a:prstGeom prst="rect">
            <a:avLst/>
          </a:prstGeom>
          <a:noFill/>
        </p:spPr>
        <p:txBody>
          <a:bodyPr wrap="square" rtlCol="0">
            <a:spAutoFit/>
          </a:bodyPr>
          <a:lstStyle/>
          <a:p>
            <a:r>
              <a:rPr lang="en-US" dirty="0"/>
              <a:t>UNSW-NB15 DATASET</a:t>
            </a:r>
            <a:endParaRPr lang="en-IN" dirty="0"/>
          </a:p>
        </p:txBody>
      </p:sp>
    </p:spTree>
    <p:extLst>
      <p:ext uri="{BB962C8B-B14F-4D97-AF65-F5344CB8AC3E}">
        <p14:creationId xmlns:p14="http://schemas.microsoft.com/office/powerpoint/2010/main" val="170277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3626-7D19-4A4F-BAC6-861D15A887AE}"/>
              </a:ext>
            </a:extLst>
          </p:cNvPr>
          <p:cNvSpPr>
            <a:spLocks noGrp="1"/>
          </p:cNvSpPr>
          <p:nvPr>
            <p:ph type="title"/>
          </p:nvPr>
        </p:nvSpPr>
        <p:spPr>
          <a:xfrm>
            <a:off x="838200" y="365126"/>
            <a:ext cx="10515600" cy="563130"/>
          </a:xfrm>
        </p:spPr>
        <p:txBody>
          <a:bodyPr>
            <a:noAutofit/>
          </a:bodyPr>
          <a:lstStyle/>
          <a:p>
            <a:r>
              <a:rPr lang="en-US" sz="2800" dirty="0"/>
              <a:t>Checking for null values and replacing</a:t>
            </a:r>
            <a:endParaRPr lang="en-IN" sz="2800" dirty="0"/>
          </a:p>
        </p:txBody>
      </p:sp>
      <p:pic>
        <p:nvPicPr>
          <p:cNvPr id="5" name="Picture 4">
            <a:extLst>
              <a:ext uri="{FF2B5EF4-FFF2-40B4-BE49-F238E27FC236}">
                <a16:creationId xmlns:a16="http://schemas.microsoft.com/office/drawing/2014/main" id="{99860580-6700-43E0-BEF5-01812BA35A9F}"/>
              </a:ext>
            </a:extLst>
          </p:cNvPr>
          <p:cNvPicPr>
            <a:picLocks noChangeAspect="1"/>
          </p:cNvPicPr>
          <p:nvPr/>
        </p:nvPicPr>
        <p:blipFill rotWithShape="1">
          <a:blip r:embed="rId2"/>
          <a:srcRect l="11476" t="28474" r="9319" b="30495"/>
          <a:stretch/>
        </p:blipFill>
        <p:spPr>
          <a:xfrm>
            <a:off x="1267690" y="3915928"/>
            <a:ext cx="9656619" cy="2812473"/>
          </a:xfrm>
          <a:prstGeom prst="rect">
            <a:avLst/>
          </a:prstGeom>
        </p:spPr>
      </p:pic>
      <p:pic>
        <p:nvPicPr>
          <p:cNvPr id="9" name="Picture 8">
            <a:extLst>
              <a:ext uri="{FF2B5EF4-FFF2-40B4-BE49-F238E27FC236}">
                <a16:creationId xmlns:a16="http://schemas.microsoft.com/office/drawing/2014/main" id="{C0911D3E-4504-451D-8CA4-C6AB69BEB13A}"/>
              </a:ext>
            </a:extLst>
          </p:cNvPr>
          <p:cNvPicPr>
            <a:picLocks noChangeAspect="1"/>
          </p:cNvPicPr>
          <p:nvPr/>
        </p:nvPicPr>
        <p:blipFill rotWithShape="1">
          <a:blip r:embed="rId3"/>
          <a:srcRect l="11932" t="28677" r="61704" b="7049"/>
          <a:stretch/>
        </p:blipFill>
        <p:spPr>
          <a:xfrm>
            <a:off x="1413162" y="1039091"/>
            <a:ext cx="4779819" cy="2701636"/>
          </a:xfrm>
          <a:prstGeom prst="rect">
            <a:avLst/>
          </a:prstGeom>
        </p:spPr>
      </p:pic>
    </p:spTree>
    <p:extLst>
      <p:ext uri="{BB962C8B-B14F-4D97-AF65-F5344CB8AC3E}">
        <p14:creationId xmlns:p14="http://schemas.microsoft.com/office/powerpoint/2010/main" val="813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AD53-C91F-44C3-A5ED-51629659F542}"/>
              </a:ext>
            </a:extLst>
          </p:cNvPr>
          <p:cNvSpPr>
            <a:spLocks noGrp="1"/>
          </p:cNvSpPr>
          <p:nvPr>
            <p:ph type="title"/>
          </p:nvPr>
        </p:nvSpPr>
        <p:spPr>
          <a:xfrm>
            <a:off x="838200" y="365126"/>
            <a:ext cx="10515600" cy="632402"/>
          </a:xfrm>
        </p:spPr>
        <p:txBody>
          <a:bodyPr>
            <a:noAutofit/>
          </a:bodyPr>
          <a:lstStyle/>
          <a:p>
            <a:r>
              <a:rPr lang="en-US" sz="2800" dirty="0"/>
              <a:t>Identify Unique feature category </a:t>
            </a:r>
            <a:endParaRPr lang="en-IN" sz="2800" dirty="0"/>
          </a:p>
        </p:txBody>
      </p:sp>
      <p:pic>
        <p:nvPicPr>
          <p:cNvPr id="5" name="Picture 4">
            <a:extLst>
              <a:ext uri="{FF2B5EF4-FFF2-40B4-BE49-F238E27FC236}">
                <a16:creationId xmlns:a16="http://schemas.microsoft.com/office/drawing/2014/main" id="{D9B4CAE0-B038-4C6E-8458-A2DEDB33DB9A}"/>
              </a:ext>
            </a:extLst>
          </p:cNvPr>
          <p:cNvPicPr>
            <a:picLocks noChangeAspect="1"/>
          </p:cNvPicPr>
          <p:nvPr/>
        </p:nvPicPr>
        <p:blipFill rotWithShape="1">
          <a:blip r:embed="rId2"/>
          <a:srcRect l="19091" t="25240" r="24545" b="5302"/>
          <a:stretch/>
        </p:blipFill>
        <p:spPr>
          <a:xfrm>
            <a:off x="346364" y="1099416"/>
            <a:ext cx="5749636" cy="5038148"/>
          </a:xfrm>
          <a:prstGeom prst="rect">
            <a:avLst/>
          </a:prstGeom>
        </p:spPr>
      </p:pic>
      <p:sp>
        <p:nvSpPr>
          <p:cNvPr id="6" name="TextBox 5">
            <a:extLst>
              <a:ext uri="{FF2B5EF4-FFF2-40B4-BE49-F238E27FC236}">
                <a16:creationId xmlns:a16="http://schemas.microsoft.com/office/drawing/2014/main" id="{F0AFD512-9CB0-4978-B424-E4802A19F641}"/>
              </a:ext>
            </a:extLst>
          </p:cNvPr>
          <p:cNvSpPr txBox="1"/>
          <p:nvPr/>
        </p:nvSpPr>
        <p:spPr>
          <a:xfrm>
            <a:off x="955964" y="6373091"/>
            <a:ext cx="1369221" cy="369332"/>
          </a:xfrm>
          <a:prstGeom prst="rect">
            <a:avLst/>
          </a:prstGeom>
          <a:noFill/>
        </p:spPr>
        <p:txBody>
          <a:bodyPr wrap="none" rtlCol="0">
            <a:spAutoFit/>
          </a:bodyPr>
          <a:lstStyle/>
          <a:p>
            <a:r>
              <a:rPr lang="en-US" dirty="0"/>
              <a:t>UNSW-NB15</a:t>
            </a:r>
            <a:endParaRPr lang="en-IN" dirty="0"/>
          </a:p>
        </p:txBody>
      </p:sp>
      <p:pic>
        <p:nvPicPr>
          <p:cNvPr id="8" name="Picture 7">
            <a:extLst>
              <a:ext uri="{FF2B5EF4-FFF2-40B4-BE49-F238E27FC236}">
                <a16:creationId xmlns:a16="http://schemas.microsoft.com/office/drawing/2014/main" id="{0075DF7C-98C2-4E47-A9C4-B88EFBC6DB42}"/>
              </a:ext>
            </a:extLst>
          </p:cNvPr>
          <p:cNvPicPr>
            <a:picLocks noChangeAspect="1"/>
          </p:cNvPicPr>
          <p:nvPr/>
        </p:nvPicPr>
        <p:blipFill rotWithShape="1">
          <a:blip r:embed="rId3"/>
          <a:srcRect l="22272" t="24634" r="24319" b="5302"/>
          <a:stretch/>
        </p:blipFill>
        <p:spPr>
          <a:xfrm>
            <a:off x="6289963" y="1099416"/>
            <a:ext cx="5555673" cy="5038148"/>
          </a:xfrm>
          <a:prstGeom prst="rect">
            <a:avLst/>
          </a:prstGeom>
        </p:spPr>
      </p:pic>
      <p:sp>
        <p:nvSpPr>
          <p:cNvPr id="9" name="TextBox 8">
            <a:extLst>
              <a:ext uri="{FF2B5EF4-FFF2-40B4-BE49-F238E27FC236}">
                <a16:creationId xmlns:a16="http://schemas.microsoft.com/office/drawing/2014/main" id="{A78D25E3-8F24-494B-AB02-5FABEDEAEDB5}"/>
              </a:ext>
            </a:extLst>
          </p:cNvPr>
          <p:cNvSpPr txBox="1"/>
          <p:nvPr/>
        </p:nvSpPr>
        <p:spPr>
          <a:xfrm>
            <a:off x="6456218" y="6239452"/>
            <a:ext cx="1399309" cy="369332"/>
          </a:xfrm>
          <a:prstGeom prst="rect">
            <a:avLst/>
          </a:prstGeom>
          <a:noFill/>
        </p:spPr>
        <p:txBody>
          <a:bodyPr wrap="square" rtlCol="0">
            <a:spAutoFit/>
          </a:bodyPr>
          <a:lstStyle/>
          <a:p>
            <a:r>
              <a:rPr lang="en-US" dirty="0"/>
              <a:t>KDDCUP 99</a:t>
            </a:r>
            <a:endParaRPr lang="en-IN" dirty="0"/>
          </a:p>
        </p:txBody>
      </p:sp>
    </p:spTree>
    <p:extLst>
      <p:ext uri="{BB962C8B-B14F-4D97-AF65-F5344CB8AC3E}">
        <p14:creationId xmlns:p14="http://schemas.microsoft.com/office/powerpoint/2010/main" val="272132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43C9-B75E-45AA-AE81-11A6AF46528E}"/>
              </a:ext>
            </a:extLst>
          </p:cNvPr>
          <p:cNvSpPr>
            <a:spLocks noGrp="1"/>
          </p:cNvSpPr>
          <p:nvPr>
            <p:ph type="title"/>
          </p:nvPr>
        </p:nvSpPr>
        <p:spPr>
          <a:xfrm>
            <a:off x="838200" y="365126"/>
            <a:ext cx="10515600" cy="466148"/>
          </a:xfrm>
        </p:spPr>
        <p:txBody>
          <a:bodyPr>
            <a:noAutofit/>
          </a:bodyPr>
          <a:lstStyle/>
          <a:p>
            <a:r>
              <a:rPr lang="en-US" sz="2800" dirty="0"/>
              <a:t>Convert to numeric values</a:t>
            </a:r>
            <a:endParaRPr lang="en-IN" sz="2800" dirty="0"/>
          </a:p>
        </p:txBody>
      </p:sp>
      <p:pic>
        <p:nvPicPr>
          <p:cNvPr id="5" name="Picture 4">
            <a:extLst>
              <a:ext uri="{FF2B5EF4-FFF2-40B4-BE49-F238E27FC236}">
                <a16:creationId xmlns:a16="http://schemas.microsoft.com/office/drawing/2014/main" id="{DA0C0B3E-A5D7-4EC5-8103-9CA0ADFF5C0F}"/>
              </a:ext>
            </a:extLst>
          </p:cNvPr>
          <p:cNvPicPr>
            <a:picLocks noChangeAspect="1"/>
          </p:cNvPicPr>
          <p:nvPr/>
        </p:nvPicPr>
        <p:blipFill rotWithShape="1">
          <a:blip r:embed="rId2"/>
          <a:srcRect l="18182" t="24028" r="39205" b="23623"/>
          <a:stretch/>
        </p:blipFill>
        <p:spPr>
          <a:xfrm>
            <a:off x="900544" y="983673"/>
            <a:ext cx="5195456" cy="4572000"/>
          </a:xfrm>
          <a:prstGeom prst="rect">
            <a:avLst/>
          </a:prstGeom>
        </p:spPr>
      </p:pic>
      <p:sp>
        <p:nvSpPr>
          <p:cNvPr id="6" name="TextBox 5">
            <a:extLst>
              <a:ext uri="{FF2B5EF4-FFF2-40B4-BE49-F238E27FC236}">
                <a16:creationId xmlns:a16="http://schemas.microsoft.com/office/drawing/2014/main" id="{6E309177-5351-401B-9F16-5E078EAC72FF}"/>
              </a:ext>
            </a:extLst>
          </p:cNvPr>
          <p:cNvSpPr txBox="1"/>
          <p:nvPr/>
        </p:nvSpPr>
        <p:spPr>
          <a:xfrm>
            <a:off x="1524000" y="5874327"/>
            <a:ext cx="1266693" cy="369332"/>
          </a:xfrm>
          <a:prstGeom prst="rect">
            <a:avLst/>
          </a:prstGeom>
          <a:noFill/>
        </p:spPr>
        <p:txBody>
          <a:bodyPr wrap="none" rtlCol="0">
            <a:spAutoFit/>
          </a:bodyPr>
          <a:lstStyle/>
          <a:p>
            <a:r>
              <a:rPr lang="en-US" dirty="0"/>
              <a:t>KDDCUP 99</a:t>
            </a:r>
            <a:endParaRPr lang="en-IN" dirty="0"/>
          </a:p>
        </p:txBody>
      </p:sp>
      <p:pic>
        <p:nvPicPr>
          <p:cNvPr id="8" name="Picture 7">
            <a:extLst>
              <a:ext uri="{FF2B5EF4-FFF2-40B4-BE49-F238E27FC236}">
                <a16:creationId xmlns:a16="http://schemas.microsoft.com/office/drawing/2014/main" id="{1BBEBD9D-8299-473F-B867-B48FD063209E}"/>
              </a:ext>
            </a:extLst>
          </p:cNvPr>
          <p:cNvPicPr>
            <a:picLocks noChangeAspect="1"/>
          </p:cNvPicPr>
          <p:nvPr/>
        </p:nvPicPr>
        <p:blipFill rotWithShape="1">
          <a:blip r:embed="rId3"/>
          <a:srcRect l="18409" t="27059" r="40455" b="18974"/>
          <a:stretch/>
        </p:blipFill>
        <p:spPr>
          <a:xfrm>
            <a:off x="6276110" y="983673"/>
            <a:ext cx="5015346" cy="4572000"/>
          </a:xfrm>
          <a:prstGeom prst="rect">
            <a:avLst/>
          </a:prstGeom>
        </p:spPr>
      </p:pic>
      <p:sp>
        <p:nvSpPr>
          <p:cNvPr id="9" name="TextBox 8">
            <a:extLst>
              <a:ext uri="{FF2B5EF4-FFF2-40B4-BE49-F238E27FC236}">
                <a16:creationId xmlns:a16="http://schemas.microsoft.com/office/drawing/2014/main" id="{9F446FAE-365B-417D-8112-35CAF7884C83}"/>
              </a:ext>
            </a:extLst>
          </p:cNvPr>
          <p:cNvSpPr txBox="1"/>
          <p:nvPr/>
        </p:nvSpPr>
        <p:spPr>
          <a:xfrm>
            <a:off x="6816437" y="5874327"/>
            <a:ext cx="1369221" cy="369332"/>
          </a:xfrm>
          <a:prstGeom prst="rect">
            <a:avLst/>
          </a:prstGeom>
          <a:noFill/>
        </p:spPr>
        <p:txBody>
          <a:bodyPr wrap="none" rtlCol="0">
            <a:spAutoFit/>
          </a:bodyPr>
          <a:lstStyle/>
          <a:p>
            <a:r>
              <a:rPr lang="en-US" dirty="0"/>
              <a:t>UNSW-NB15</a:t>
            </a:r>
            <a:endParaRPr lang="en-IN" dirty="0"/>
          </a:p>
        </p:txBody>
      </p:sp>
    </p:spTree>
    <p:extLst>
      <p:ext uri="{BB962C8B-B14F-4D97-AF65-F5344CB8AC3E}">
        <p14:creationId xmlns:p14="http://schemas.microsoft.com/office/powerpoint/2010/main" val="225731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&amp; OBJECTIVE</a:t>
            </a:r>
          </a:p>
        </p:txBody>
      </p:sp>
      <p:sp>
        <p:nvSpPr>
          <p:cNvPr id="3" name="Content Placeholder 2"/>
          <p:cNvSpPr>
            <a:spLocks noGrp="1"/>
          </p:cNvSpPr>
          <p:nvPr>
            <p:ph idx="1"/>
          </p:nvPr>
        </p:nvSpPr>
        <p:spPr/>
        <p:txBody>
          <a:bodyPr>
            <a:normAutofit/>
          </a:bodyPr>
          <a:lstStyle/>
          <a:p>
            <a:pPr>
              <a:lnSpc>
                <a:spcPct val="100000"/>
              </a:lnSpc>
            </a:pPr>
            <a:r>
              <a:rPr lang="en-US" sz="2400" dirty="0"/>
              <a:t>Intrusions occurs frequently in the networks. So, in order to identify and detect these intrusion this project used. </a:t>
            </a:r>
          </a:p>
          <a:p>
            <a:pPr>
              <a:lnSpc>
                <a:spcPct val="100000"/>
              </a:lnSpc>
            </a:pPr>
            <a:r>
              <a:rPr lang="en-US" sz="2400" dirty="0"/>
              <a:t>In this way, we can detect the intrusion early and save our data </a:t>
            </a:r>
          </a:p>
          <a:p>
            <a:pPr>
              <a:lnSpc>
                <a:spcPct val="100000"/>
              </a:lnSpc>
            </a:pPr>
            <a:r>
              <a:rPr lang="en-US" sz="2400" dirty="0"/>
              <a:t>The main objective is to identify the attacks and then classify them into different categories.</a:t>
            </a:r>
            <a:endParaRPr lang="en-IN" sz="2400" dirty="0"/>
          </a:p>
          <a:p>
            <a:pPr>
              <a:lnSpc>
                <a:spcPct val="100000"/>
              </a:lnSpc>
            </a:pPr>
            <a:r>
              <a:rPr lang="en-IN" sz="2400" dirty="0"/>
              <a:t>It uses DNN to predict an incoming value as attack or not and classify them accordingly.</a:t>
            </a:r>
            <a:endParaRPr lang="en-US" sz="2400" dirty="0"/>
          </a:p>
        </p:txBody>
      </p:sp>
    </p:spTree>
    <p:extLst>
      <p:ext uri="{BB962C8B-B14F-4D97-AF65-F5344CB8AC3E}">
        <p14:creationId xmlns:p14="http://schemas.microsoft.com/office/powerpoint/2010/main" val="135984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EAD5-1D86-4BD3-918D-0D79D976AFB6}"/>
              </a:ext>
            </a:extLst>
          </p:cNvPr>
          <p:cNvSpPr>
            <a:spLocks noGrp="1"/>
          </p:cNvSpPr>
          <p:nvPr>
            <p:ph type="title"/>
          </p:nvPr>
        </p:nvSpPr>
        <p:spPr>
          <a:xfrm>
            <a:off x="838200" y="378980"/>
            <a:ext cx="10515600" cy="452293"/>
          </a:xfrm>
        </p:spPr>
        <p:txBody>
          <a:bodyPr>
            <a:noAutofit/>
          </a:bodyPr>
          <a:lstStyle/>
          <a:p>
            <a:r>
              <a:rPr lang="en-US" sz="2800" dirty="0"/>
              <a:t>ONE HOT ENCODING</a:t>
            </a:r>
            <a:endParaRPr lang="en-IN" sz="2800" dirty="0"/>
          </a:p>
        </p:txBody>
      </p:sp>
      <p:pic>
        <p:nvPicPr>
          <p:cNvPr id="5" name="Picture 4">
            <a:extLst>
              <a:ext uri="{FF2B5EF4-FFF2-40B4-BE49-F238E27FC236}">
                <a16:creationId xmlns:a16="http://schemas.microsoft.com/office/drawing/2014/main" id="{1E745AF5-234B-476A-8CEB-4F0EB6B3F00B}"/>
              </a:ext>
            </a:extLst>
          </p:cNvPr>
          <p:cNvPicPr>
            <a:picLocks noChangeAspect="1"/>
          </p:cNvPicPr>
          <p:nvPr/>
        </p:nvPicPr>
        <p:blipFill rotWithShape="1">
          <a:blip r:embed="rId2"/>
          <a:srcRect l="18182" t="23623" r="16250" b="9475"/>
          <a:stretch/>
        </p:blipFill>
        <p:spPr>
          <a:xfrm>
            <a:off x="983671" y="1643783"/>
            <a:ext cx="10370129" cy="4849092"/>
          </a:xfrm>
          <a:prstGeom prst="rect">
            <a:avLst/>
          </a:prstGeom>
        </p:spPr>
      </p:pic>
      <p:sp>
        <p:nvSpPr>
          <p:cNvPr id="6" name="TextBox 5">
            <a:extLst>
              <a:ext uri="{FF2B5EF4-FFF2-40B4-BE49-F238E27FC236}">
                <a16:creationId xmlns:a16="http://schemas.microsoft.com/office/drawing/2014/main" id="{E4A3A420-F870-403F-A75F-B4C35FFD6CA7}"/>
              </a:ext>
            </a:extLst>
          </p:cNvPr>
          <p:cNvSpPr txBox="1"/>
          <p:nvPr/>
        </p:nvSpPr>
        <p:spPr>
          <a:xfrm>
            <a:off x="1205345" y="1052862"/>
            <a:ext cx="1369221" cy="369332"/>
          </a:xfrm>
          <a:prstGeom prst="rect">
            <a:avLst/>
          </a:prstGeom>
          <a:noFill/>
        </p:spPr>
        <p:txBody>
          <a:bodyPr wrap="none" rtlCol="0">
            <a:spAutoFit/>
          </a:bodyPr>
          <a:lstStyle/>
          <a:p>
            <a:r>
              <a:rPr lang="en-US" dirty="0"/>
              <a:t>UNSW-NB15</a:t>
            </a:r>
            <a:endParaRPr lang="en-IN" dirty="0"/>
          </a:p>
        </p:txBody>
      </p:sp>
    </p:spTree>
    <p:extLst>
      <p:ext uri="{BB962C8B-B14F-4D97-AF65-F5344CB8AC3E}">
        <p14:creationId xmlns:p14="http://schemas.microsoft.com/office/powerpoint/2010/main" val="118289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0B46-AF2F-4430-AD05-33ACD460F04E}"/>
              </a:ext>
            </a:extLst>
          </p:cNvPr>
          <p:cNvSpPr>
            <a:spLocks noGrp="1"/>
          </p:cNvSpPr>
          <p:nvPr>
            <p:ph type="title"/>
          </p:nvPr>
        </p:nvSpPr>
        <p:spPr>
          <a:xfrm>
            <a:off x="838200" y="365126"/>
            <a:ext cx="10515600" cy="604692"/>
          </a:xfrm>
        </p:spPr>
        <p:txBody>
          <a:bodyPr>
            <a:noAutofit/>
          </a:bodyPr>
          <a:lstStyle/>
          <a:p>
            <a:r>
              <a:rPr lang="en-US" sz="2400" dirty="0"/>
              <a:t>KDDCUP99 NORMLIZATION  </a:t>
            </a:r>
            <a:endParaRPr lang="en-IN" sz="2400" dirty="0"/>
          </a:p>
        </p:txBody>
      </p:sp>
      <p:pic>
        <p:nvPicPr>
          <p:cNvPr id="5" name="Picture 4">
            <a:extLst>
              <a:ext uri="{FF2B5EF4-FFF2-40B4-BE49-F238E27FC236}">
                <a16:creationId xmlns:a16="http://schemas.microsoft.com/office/drawing/2014/main" id="{DB15AFDA-42AF-4669-A6E8-DD6D342B87D9}"/>
              </a:ext>
            </a:extLst>
          </p:cNvPr>
          <p:cNvPicPr>
            <a:picLocks noChangeAspect="1"/>
          </p:cNvPicPr>
          <p:nvPr/>
        </p:nvPicPr>
        <p:blipFill rotWithShape="1">
          <a:blip r:embed="rId2"/>
          <a:srcRect l="17273" t="26858" r="16704" b="5302"/>
          <a:stretch/>
        </p:blipFill>
        <p:spPr>
          <a:xfrm>
            <a:off x="838200" y="1110307"/>
            <a:ext cx="10231582" cy="5382568"/>
          </a:xfrm>
          <a:prstGeom prst="rect">
            <a:avLst/>
          </a:prstGeom>
        </p:spPr>
      </p:pic>
    </p:spTree>
    <p:extLst>
      <p:ext uri="{BB962C8B-B14F-4D97-AF65-F5344CB8AC3E}">
        <p14:creationId xmlns:p14="http://schemas.microsoft.com/office/powerpoint/2010/main" val="39691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37042B-95AC-4799-87D9-75D8DD903766}"/>
              </a:ext>
            </a:extLst>
          </p:cNvPr>
          <p:cNvSpPr txBox="1"/>
          <p:nvPr/>
        </p:nvSpPr>
        <p:spPr>
          <a:xfrm>
            <a:off x="831273" y="429491"/>
            <a:ext cx="1789272" cy="369332"/>
          </a:xfrm>
          <a:prstGeom prst="rect">
            <a:avLst/>
          </a:prstGeom>
          <a:noFill/>
        </p:spPr>
        <p:txBody>
          <a:bodyPr wrap="none" rtlCol="0">
            <a:spAutoFit/>
          </a:bodyPr>
          <a:lstStyle/>
          <a:p>
            <a:r>
              <a:rPr lang="en-US" dirty="0"/>
              <a:t>NORMALIZATION</a:t>
            </a:r>
            <a:endParaRPr lang="en-IN" dirty="0"/>
          </a:p>
        </p:txBody>
      </p:sp>
      <p:pic>
        <p:nvPicPr>
          <p:cNvPr id="8" name="Picture 7">
            <a:extLst>
              <a:ext uri="{FF2B5EF4-FFF2-40B4-BE49-F238E27FC236}">
                <a16:creationId xmlns:a16="http://schemas.microsoft.com/office/drawing/2014/main" id="{A2EE49B2-38CB-4977-BA38-069DE1D26965}"/>
              </a:ext>
            </a:extLst>
          </p:cNvPr>
          <p:cNvPicPr>
            <a:picLocks noChangeAspect="1"/>
          </p:cNvPicPr>
          <p:nvPr/>
        </p:nvPicPr>
        <p:blipFill rotWithShape="1">
          <a:blip r:embed="rId2"/>
          <a:srcRect l="21494" t="25240" r="21818" b="6241"/>
          <a:stretch/>
        </p:blipFill>
        <p:spPr>
          <a:xfrm>
            <a:off x="708617" y="1025236"/>
            <a:ext cx="10915347" cy="5306291"/>
          </a:xfrm>
          <a:prstGeom prst="rect">
            <a:avLst/>
          </a:prstGeom>
        </p:spPr>
      </p:pic>
    </p:spTree>
    <p:extLst>
      <p:ext uri="{BB962C8B-B14F-4D97-AF65-F5344CB8AC3E}">
        <p14:creationId xmlns:p14="http://schemas.microsoft.com/office/powerpoint/2010/main" val="404627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a:lnSpc>
                <a:spcPct val="100000"/>
              </a:lnSpc>
            </a:pPr>
            <a:r>
              <a:rPr lang="en-IN" sz="2400" dirty="0"/>
              <a:t>https://www.educative.io/edpresso/one-hot-encoding-in-python</a:t>
            </a:r>
          </a:p>
          <a:p>
            <a:pPr>
              <a:lnSpc>
                <a:spcPct val="100000"/>
              </a:lnSpc>
            </a:pPr>
            <a:r>
              <a:rPr lang="en-IN" sz="2400" dirty="0"/>
              <a:t>https://machinelearningmastery.com/start-here/</a:t>
            </a:r>
          </a:p>
          <a:p>
            <a:pPr>
              <a:lnSpc>
                <a:spcPct val="100000"/>
              </a:lnSpc>
            </a:pPr>
            <a:r>
              <a:rPr lang="en-IN" sz="2400" dirty="0"/>
              <a:t>https://github.com/alik604/cyber-security/blob/master/Intrusion-Detection/UNSW_NB15.ipynb</a:t>
            </a:r>
          </a:p>
          <a:p>
            <a:pPr>
              <a:lnSpc>
                <a:spcPct val="100000"/>
              </a:lnSpc>
            </a:pPr>
            <a:r>
              <a:rPr lang="en-IN" sz="2400" dirty="0"/>
              <a:t>https://www.youtube.com/watch?v=Fw5iiyIHzew</a:t>
            </a:r>
          </a:p>
          <a:p>
            <a:pPr algn="just">
              <a:lnSpc>
                <a:spcPct val="100000"/>
              </a:lnSpc>
            </a:pPr>
            <a:r>
              <a:rPr lang="en-IN" sz="2400" dirty="0"/>
              <a:t>https://github.com/Ahamasaleh/Deep-learning-for-intrusion-detection-using-RecurrentneuralnetworkRNN/blob/main/KDDTest%2BBinary_Classification.ipynb</a:t>
            </a:r>
          </a:p>
          <a:p>
            <a:pPr>
              <a:lnSpc>
                <a:spcPct val="100000"/>
              </a:lnSpc>
            </a:pPr>
            <a:r>
              <a:rPr lang="en-IN" sz="2400" dirty="0"/>
              <a:t>https://github.com/abhinav-bhardwaj/IoT-Network-Intrusion-Detection-System-UNSW-NB15/blob/master/UNSW_Project.ipynb</a:t>
            </a:r>
          </a:p>
        </p:txBody>
      </p:sp>
    </p:spTree>
    <p:extLst>
      <p:ext uri="{BB962C8B-B14F-4D97-AF65-F5344CB8AC3E}">
        <p14:creationId xmlns:p14="http://schemas.microsoft.com/office/powerpoint/2010/main" val="145529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a:t>THANK YOU</a:t>
            </a:r>
          </a:p>
        </p:txBody>
      </p:sp>
    </p:spTree>
    <p:extLst>
      <p:ext uri="{BB962C8B-B14F-4D97-AF65-F5344CB8AC3E}">
        <p14:creationId xmlns:p14="http://schemas.microsoft.com/office/powerpoint/2010/main" val="35811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38200" y="1825625"/>
            <a:ext cx="10515600" cy="4667250"/>
          </a:xfrm>
        </p:spPr>
        <p:txBody>
          <a:bodyPr>
            <a:normAutofit/>
          </a:bodyPr>
          <a:lstStyle/>
          <a:p>
            <a:pPr>
              <a:lnSpc>
                <a:spcPct val="100000"/>
              </a:lnSpc>
            </a:pPr>
            <a:r>
              <a:rPr lang="en-IN" sz="2200" dirty="0">
                <a:effectLst/>
                <a:ea typeface="Calibri" panose="020F0502020204030204" pitchFamily="34" charset="0"/>
              </a:rPr>
              <a:t>Vehicular Ad hoc Networks (VANETs) are the core of Intelligent Transportation Systems (ITS), allowing vehicles to communicate between themselves and with other entities. </a:t>
            </a:r>
          </a:p>
          <a:p>
            <a:pPr>
              <a:lnSpc>
                <a:spcPct val="100000"/>
              </a:lnSpc>
            </a:pPr>
            <a:r>
              <a:rPr lang="en-IN" sz="2200" dirty="0">
                <a:effectLst/>
                <a:ea typeface="Calibri" panose="020F0502020204030204" pitchFamily="34" charset="0"/>
                <a:cs typeface="Calibri" panose="020F0502020204030204" pitchFamily="34" charset="0"/>
              </a:rPr>
              <a:t>The presence of a large number of communicating vehicles greatly increases the number and types of possible anomalies in the network.</a:t>
            </a:r>
          </a:p>
          <a:p>
            <a:pPr>
              <a:lnSpc>
                <a:spcPct val="100000"/>
              </a:lnSpc>
            </a:pPr>
            <a:r>
              <a:rPr lang="en-IN" sz="2200" dirty="0">
                <a:effectLst/>
                <a:ea typeface="Calibri" panose="020F0502020204030204" pitchFamily="34" charset="0"/>
                <a:cs typeface="Calibri" panose="020F0502020204030204" pitchFamily="34" charset="0"/>
              </a:rPr>
              <a:t> However, since there can be a multitude of anomalies possible in the network, there is a need for better anomaly detection frameworks that can address this unprecedented scenario.</a:t>
            </a:r>
          </a:p>
          <a:p>
            <a:pPr>
              <a:lnSpc>
                <a:spcPct val="100000"/>
              </a:lnSpc>
            </a:pPr>
            <a:r>
              <a:rPr lang="en-IN" sz="2200" dirty="0">
                <a:effectLst/>
                <a:ea typeface="Calibri" panose="020F0502020204030204" pitchFamily="34" charset="0"/>
                <a:cs typeface="Calibri" panose="020F0502020204030204" pitchFamily="34" charset="0"/>
              </a:rPr>
              <a:t> In this project, we propose an anomaly detection framework for VANETs based on deep neural networks (DNNs) using PCA and DNN algorithms.</a:t>
            </a:r>
          </a:p>
          <a:p>
            <a:pPr>
              <a:lnSpc>
                <a:spcPct val="100000"/>
              </a:lnSpc>
            </a:pPr>
            <a:r>
              <a:rPr lang="en-IN" sz="2200" dirty="0">
                <a:effectLst/>
                <a:ea typeface="Calibri" panose="020F0502020204030204" pitchFamily="34" charset="0"/>
                <a:cs typeface="Calibri" panose="020F0502020204030204" pitchFamily="34" charset="0"/>
              </a:rPr>
              <a:t> Our DNN model learns the abstract and high-dimensional feature representation of the IDS data by passing them into many hidden layers.</a:t>
            </a:r>
            <a:endParaRPr lang="en-IN" sz="2200" dirty="0">
              <a:effectLst/>
              <a:ea typeface="Calibri" panose="020F0502020204030204" pitchFamily="34" charset="0"/>
              <a:cs typeface="Times New Roman" panose="02020603050405020304" pitchFamily="18" charset="0"/>
            </a:endParaRPr>
          </a:p>
          <a:p>
            <a:pPr>
              <a:lnSpc>
                <a:spcPct val="100000"/>
              </a:lnSpc>
            </a:pPr>
            <a:endParaRPr lang="en-IN" sz="2200" dirty="0"/>
          </a:p>
        </p:txBody>
      </p:sp>
    </p:spTree>
    <p:extLst>
      <p:ext uri="{BB962C8B-B14F-4D97-AF65-F5344CB8AC3E}">
        <p14:creationId xmlns:p14="http://schemas.microsoft.com/office/powerpoint/2010/main" val="203268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23" y="170253"/>
            <a:ext cx="10515600" cy="744147"/>
          </a:xfrm>
        </p:spPr>
        <p:txBody>
          <a:bodyPr/>
          <a:lstStyle/>
          <a:p>
            <a:r>
              <a:rPr lang="en-IN"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7657681"/>
              </p:ext>
            </p:extLst>
          </p:nvPr>
        </p:nvGraphicFramePr>
        <p:xfrm>
          <a:off x="199869" y="1060877"/>
          <a:ext cx="11722308" cy="5303520"/>
        </p:xfrm>
        <a:graphic>
          <a:graphicData uri="http://schemas.openxmlformats.org/drawingml/2006/table">
            <a:tbl>
              <a:tblPr firstRow="1" bandRow="1">
                <a:effectLst/>
                <a:tableStyleId>{073A0DAA-6AF3-43AB-8588-CEC1D06C72B9}</a:tableStyleId>
              </a:tblPr>
              <a:tblGrid>
                <a:gridCol w="734518">
                  <a:extLst>
                    <a:ext uri="{9D8B030D-6E8A-4147-A177-3AD203B41FA5}">
                      <a16:colId xmlns:a16="http://schemas.microsoft.com/office/drawing/2014/main" val="2903976221"/>
                    </a:ext>
                  </a:extLst>
                </a:gridCol>
                <a:gridCol w="3204520">
                  <a:extLst>
                    <a:ext uri="{9D8B030D-6E8A-4147-A177-3AD203B41FA5}">
                      <a16:colId xmlns:a16="http://schemas.microsoft.com/office/drawing/2014/main" val="323736782"/>
                    </a:ext>
                  </a:extLst>
                </a:gridCol>
                <a:gridCol w="4505340">
                  <a:extLst>
                    <a:ext uri="{9D8B030D-6E8A-4147-A177-3AD203B41FA5}">
                      <a16:colId xmlns:a16="http://schemas.microsoft.com/office/drawing/2014/main" val="1522600050"/>
                    </a:ext>
                  </a:extLst>
                </a:gridCol>
                <a:gridCol w="3277930">
                  <a:extLst>
                    <a:ext uri="{9D8B030D-6E8A-4147-A177-3AD203B41FA5}">
                      <a16:colId xmlns:a16="http://schemas.microsoft.com/office/drawing/2014/main" val="284311391"/>
                    </a:ext>
                  </a:extLst>
                </a:gridCol>
              </a:tblGrid>
              <a:tr h="676483">
                <a:tc>
                  <a:txBody>
                    <a:bodyPr/>
                    <a:lstStyle/>
                    <a:p>
                      <a:pPr algn="just"/>
                      <a:r>
                        <a:rPr lang="en-IN" sz="1500" dirty="0" err="1">
                          <a:solidFill>
                            <a:schemeClr val="tx1"/>
                          </a:solidFill>
                        </a:rPr>
                        <a:t>S.No</a:t>
                      </a:r>
                      <a:r>
                        <a:rPr lang="en-IN" sz="15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500" dirty="0">
                          <a:solidFill>
                            <a:schemeClr val="tx1"/>
                          </a:solidFill>
                        </a:rPr>
                        <a:t>Author</a:t>
                      </a:r>
                      <a:r>
                        <a:rPr lang="en-IN" sz="1500" baseline="0" dirty="0">
                          <a:solidFill>
                            <a:schemeClr val="tx1"/>
                          </a:solidFill>
                        </a:rPr>
                        <a:t> name &amp; </a:t>
                      </a:r>
                      <a:r>
                        <a:rPr lang="en-IN" sz="1500"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500" dirty="0">
                          <a:solidFill>
                            <a:schemeClr val="tx1"/>
                          </a:solidFill>
                        </a:rPr>
                        <a:t>Concept</a:t>
                      </a:r>
                      <a:r>
                        <a:rPr lang="en-IN" sz="1500" baseline="0" dirty="0">
                          <a:solidFill>
                            <a:schemeClr val="tx1"/>
                          </a:solidFill>
                        </a:rPr>
                        <a:t> in the paper</a:t>
                      </a:r>
                    </a:p>
                    <a:p>
                      <a:pPr algn="just"/>
                      <a:r>
                        <a:rPr lang="en-IN" sz="1500" baseline="0" dirty="0">
                          <a:solidFill>
                            <a:schemeClr val="tx1"/>
                          </a:solidFill>
                        </a:rPr>
                        <a:t>(Algorithm, Advantages, Limitations, Future enhancement)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500" dirty="0">
                          <a:solidFill>
                            <a:schemeClr val="tx1"/>
                          </a:solidFill>
                        </a:rPr>
                        <a:t>Paper</a:t>
                      </a:r>
                      <a:r>
                        <a:rPr lang="en-IN" sz="1500" baseline="0" dirty="0">
                          <a:solidFill>
                            <a:schemeClr val="tx1"/>
                          </a:solidFill>
                        </a:rPr>
                        <a:t> details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1615006">
                <a:tc>
                  <a:txBody>
                    <a:bodyPr/>
                    <a:lstStyle/>
                    <a:p>
                      <a:pPr algn="just"/>
                      <a:r>
                        <a:rPr lang="en-IN" sz="15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500" dirty="0"/>
                        <a:t>R. VINAYAKUMAR, MAMOUN ALAZAB, K. P. SOMAN , PRABAHARAN POORNACHANDRAN , AMEER AL-NEMRAT , AND SITALAKSHMI VENKATRAMAN</a:t>
                      </a:r>
                      <a:endParaRPr lang="en-US" sz="1500" dirty="0"/>
                    </a:p>
                    <a:p>
                      <a:pPr algn="just"/>
                      <a:r>
                        <a:rPr lang="en-US" sz="1500" dirty="0"/>
                        <a:t>Deep Learning Approach for Intelligent Intrusion Detection System</a:t>
                      </a:r>
                      <a:endParaRPr lang="en-IN" sz="1500" dirty="0">
                        <a:solidFill>
                          <a:schemeClr val="tx1"/>
                        </a:solidFill>
                      </a:endParaRPr>
                    </a:p>
                    <a:p>
                      <a:pPr algn="just"/>
                      <a:endParaRPr lang="en-IN" sz="1500" dirty="0">
                        <a:solidFill>
                          <a:schemeClr val="tx1"/>
                        </a:solidFill>
                      </a:endParaRPr>
                    </a:p>
                    <a:p>
                      <a:pPr algn="just"/>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500" dirty="0"/>
                        <a:t>In this paper, a hybrid intrusion detection alert system is proposed which has the capability to analyze the network and host-level activities. It uses DNNs for handling and analyzing very large scale data in real-time. The proposed architecture is able to perform better than previously implemented classical machine learning classifiers in both HIDS and NIDS. The execution time of the proposed system can be enhanced by adding more nodes to the existing cluster. In addition, the proposed system does not give detailed information on the structure and characteristics of the malware.</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0" i="0" u="none" strike="noStrike" kern="1200" dirty="0">
                          <a:solidFill>
                            <a:schemeClr val="dk1"/>
                          </a:solidFill>
                          <a:effectLst/>
                          <a:latin typeface="+mn-lt"/>
                          <a:ea typeface="+mn-ea"/>
                          <a:cs typeface="+mn-cs"/>
                        </a:rPr>
                        <a:t>IEEE Access</a:t>
                      </a:r>
                      <a:r>
                        <a:rPr lang="en-IN" sz="1500" b="0" i="0" kern="1200" dirty="0">
                          <a:solidFill>
                            <a:schemeClr val="dk1"/>
                          </a:solidFill>
                          <a:effectLst/>
                          <a:latin typeface="+mn-lt"/>
                          <a:ea typeface="+mn-ea"/>
                          <a:cs typeface="+mn-cs"/>
                        </a:rPr>
                        <a:t> ( Volume: 7)</a:t>
                      </a:r>
                      <a:endParaRPr lang="en-IN" sz="1500" b="1" dirty="0"/>
                    </a:p>
                    <a:p>
                      <a:pPr algn="just"/>
                      <a:endParaRPr lang="en-IN" sz="1500" dirty="0"/>
                    </a:p>
                    <a:p>
                      <a:pPr algn="just"/>
                      <a:r>
                        <a:rPr lang="en-IN" sz="1500" dirty="0"/>
                        <a:t>Digital Object Identifier 10.1109/ACCESS.2019.2895334</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1136227">
                <a:tc>
                  <a:txBody>
                    <a:bodyPr/>
                    <a:lstStyle/>
                    <a:p>
                      <a:pPr algn="just"/>
                      <a:r>
                        <a:rPr lang="en-US" sz="1500" dirty="0">
                          <a:solidFill>
                            <a:schemeClr val="tx1"/>
                          </a:solidFill>
                        </a:rPr>
                        <a:t>2.</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dirty="0" err="1"/>
                        <a:t>Tejasvi</a:t>
                      </a:r>
                      <a:r>
                        <a:rPr lang="en-IN" sz="1500" dirty="0"/>
                        <a:t> </a:t>
                      </a:r>
                      <a:r>
                        <a:rPr lang="en-IN" sz="1500" dirty="0" err="1"/>
                        <a:t>Alladi,Bhavya</a:t>
                      </a:r>
                      <a:r>
                        <a:rPr lang="en-IN" sz="1500" dirty="0"/>
                        <a:t> Gera, </a:t>
                      </a:r>
                      <a:r>
                        <a:rPr lang="en-IN" sz="1500" dirty="0" err="1"/>
                        <a:t>Ayush</a:t>
                      </a:r>
                      <a:r>
                        <a:rPr lang="en-IN" sz="1500" dirty="0"/>
                        <a:t> Agrawal, Vinay </a:t>
                      </a:r>
                      <a:r>
                        <a:rPr lang="en-IN" sz="1500" dirty="0" err="1"/>
                        <a:t>Chamola</a:t>
                      </a:r>
                      <a:r>
                        <a:rPr lang="en-IN" sz="1500" dirty="0"/>
                        <a:t> and Fei Richard Yu </a:t>
                      </a:r>
                      <a:endParaRPr lang="en-IN" sz="15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t>DeepADV: A Deep Neural Network Framework for Anomaly Detection in VANETs</a:t>
                      </a:r>
                      <a:r>
                        <a:rPr lang="en-IN" sz="1500" dirty="0">
                          <a:solidFill>
                            <a:schemeClr val="tx1"/>
                          </a:solidFill>
                        </a:rPr>
                        <a:t>.</a:t>
                      </a:r>
                      <a:endParaRPr lang="en-IN"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500" dirty="0"/>
                        <a:t>A DNN-based anomaly detection framework for the identification of anomalous data pertaining to various possible anomalies in VANETs. Anomaly scenarios are considered for analyzing the performance of the proposed framework. Performance analysis of the framework using key evaluation metrics is presented by employing several DNN architectures.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t>IEEE TRANSACTIONS ON VEHICULAR TECHNOLOGY, VOL. 70, NO. 11, NOVEMBER 2021</a:t>
                      </a:r>
                      <a:endParaRPr lang="en-IN" sz="1500" b="1" dirty="0"/>
                    </a:p>
                    <a:p>
                      <a:pPr algn="just"/>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bl>
          </a:graphicData>
        </a:graphic>
      </p:graphicFrame>
    </p:spTree>
    <p:extLst>
      <p:ext uri="{BB962C8B-B14F-4D97-AF65-F5344CB8AC3E}">
        <p14:creationId xmlns:p14="http://schemas.microsoft.com/office/powerpoint/2010/main" val="355248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E404F4-D747-4544-92BF-D9C8E3B08996}"/>
              </a:ext>
            </a:extLst>
          </p:cNvPr>
          <p:cNvSpPr txBox="1"/>
          <p:nvPr/>
        </p:nvSpPr>
        <p:spPr>
          <a:xfrm>
            <a:off x="234846" y="197584"/>
            <a:ext cx="6093500" cy="769441"/>
          </a:xfrm>
          <a:prstGeom prst="rect">
            <a:avLst/>
          </a:prstGeom>
          <a:noFill/>
        </p:spPr>
        <p:txBody>
          <a:bodyPr wrap="square">
            <a:spAutoFit/>
          </a:bodyPr>
          <a:lstStyle/>
          <a:p>
            <a:r>
              <a:rPr lang="en-IN" sz="4400" dirty="0"/>
              <a:t>LITERATURE REVIEW</a:t>
            </a:r>
          </a:p>
        </p:txBody>
      </p:sp>
      <p:graphicFrame>
        <p:nvGraphicFramePr>
          <p:cNvPr id="7" name="Table 6">
            <a:extLst>
              <a:ext uri="{FF2B5EF4-FFF2-40B4-BE49-F238E27FC236}">
                <a16:creationId xmlns:a16="http://schemas.microsoft.com/office/drawing/2014/main" id="{186AECA9-BC81-4F1A-B937-EB003F229C65}"/>
              </a:ext>
            </a:extLst>
          </p:cNvPr>
          <p:cNvGraphicFramePr>
            <a:graphicFrameLocks noGrp="1"/>
          </p:cNvGraphicFramePr>
          <p:nvPr>
            <p:extLst>
              <p:ext uri="{D42A27DB-BD31-4B8C-83A1-F6EECF244321}">
                <p14:modId xmlns:p14="http://schemas.microsoft.com/office/powerpoint/2010/main" val="4130520074"/>
              </p:ext>
            </p:extLst>
          </p:nvPr>
        </p:nvGraphicFramePr>
        <p:xfrm>
          <a:off x="234846" y="967025"/>
          <a:ext cx="11722308" cy="5699760"/>
        </p:xfrm>
        <a:graphic>
          <a:graphicData uri="http://schemas.openxmlformats.org/drawingml/2006/table">
            <a:tbl>
              <a:tblPr firstRow="1" bandRow="1">
                <a:effectLst/>
                <a:tableStyleId>{073A0DAA-6AF3-43AB-8588-CEC1D06C72B9}</a:tableStyleId>
              </a:tblPr>
              <a:tblGrid>
                <a:gridCol w="840698">
                  <a:extLst>
                    <a:ext uri="{9D8B030D-6E8A-4147-A177-3AD203B41FA5}">
                      <a16:colId xmlns:a16="http://schemas.microsoft.com/office/drawing/2014/main" val="2924143586"/>
                    </a:ext>
                  </a:extLst>
                </a:gridCol>
                <a:gridCol w="3098340">
                  <a:extLst>
                    <a:ext uri="{9D8B030D-6E8A-4147-A177-3AD203B41FA5}">
                      <a16:colId xmlns:a16="http://schemas.microsoft.com/office/drawing/2014/main" val="2564996100"/>
                    </a:ext>
                  </a:extLst>
                </a:gridCol>
                <a:gridCol w="4505340">
                  <a:extLst>
                    <a:ext uri="{9D8B030D-6E8A-4147-A177-3AD203B41FA5}">
                      <a16:colId xmlns:a16="http://schemas.microsoft.com/office/drawing/2014/main" val="3324324941"/>
                    </a:ext>
                  </a:extLst>
                </a:gridCol>
                <a:gridCol w="3277930">
                  <a:extLst>
                    <a:ext uri="{9D8B030D-6E8A-4147-A177-3AD203B41FA5}">
                      <a16:colId xmlns:a16="http://schemas.microsoft.com/office/drawing/2014/main" val="310809186"/>
                    </a:ext>
                  </a:extLst>
                </a:gridCol>
              </a:tblGrid>
              <a:tr h="601532">
                <a:tc>
                  <a:txBody>
                    <a:bodyPr/>
                    <a:lstStyle/>
                    <a:p>
                      <a:pPr algn="ctr"/>
                      <a:r>
                        <a:rPr lang="en-IN" sz="1400" dirty="0" err="1">
                          <a:solidFill>
                            <a:schemeClr val="tx1"/>
                          </a:solidFill>
                        </a:rPr>
                        <a:t>S.No</a:t>
                      </a:r>
                      <a:r>
                        <a:rPr lang="en-IN"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Author</a:t>
                      </a:r>
                      <a:r>
                        <a:rPr lang="en-IN" sz="1400" baseline="0" dirty="0">
                          <a:solidFill>
                            <a:schemeClr val="tx1"/>
                          </a:solidFill>
                        </a:rPr>
                        <a:t> name &amp; </a:t>
                      </a:r>
                      <a:r>
                        <a:rPr lang="en-IN" sz="1400"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Concept</a:t>
                      </a:r>
                      <a:r>
                        <a:rPr lang="en-IN" sz="1400" baseline="0" dirty="0">
                          <a:solidFill>
                            <a:schemeClr val="tx1"/>
                          </a:solidFill>
                        </a:rPr>
                        <a:t> in the paper</a:t>
                      </a:r>
                    </a:p>
                    <a:p>
                      <a:pPr algn="ctr"/>
                      <a:r>
                        <a:rPr lang="en-IN" sz="1400" baseline="0" dirty="0">
                          <a:solidFill>
                            <a:schemeClr val="tx1"/>
                          </a:solidFill>
                        </a:rPr>
                        <a:t>(Algorithm, Advantages, Limitations, Future enhancement)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Paper</a:t>
                      </a:r>
                      <a:r>
                        <a:rPr lang="en-IN" sz="1400" baseline="0" dirty="0">
                          <a:solidFill>
                            <a:schemeClr val="tx1"/>
                          </a:solidFill>
                        </a:rPr>
                        <a:t> details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051595"/>
                  </a:ext>
                </a:extLst>
              </a:tr>
              <a:tr h="1511689">
                <a:tc>
                  <a:txBody>
                    <a:bodyPr/>
                    <a:lstStyle/>
                    <a:p>
                      <a:pPr algn="ctr"/>
                      <a:r>
                        <a:rPr lang="en-US" sz="1400" b="0" dirty="0">
                          <a:solidFill>
                            <a:schemeClr val="tx1"/>
                          </a:solidFill>
                        </a:rPr>
                        <a:t>3.</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Elvin </a:t>
                      </a:r>
                      <a:r>
                        <a:rPr lang="en-US" sz="1400" b="0" dirty="0" err="1">
                          <a:solidFill>
                            <a:schemeClr val="tx1"/>
                          </a:solidFill>
                        </a:rPr>
                        <a:t>Eziama</a:t>
                      </a:r>
                      <a:r>
                        <a:rPr lang="en-US" sz="1400" b="0" dirty="0">
                          <a:solidFill>
                            <a:schemeClr val="tx1"/>
                          </a:solidFill>
                        </a:rPr>
                        <a:t> , Kemal </a:t>
                      </a:r>
                      <a:r>
                        <a:rPr lang="en-US" sz="1400" b="0" dirty="0" err="1">
                          <a:solidFill>
                            <a:schemeClr val="tx1"/>
                          </a:solidFill>
                        </a:rPr>
                        <a:t>Tepe</a:t>
                      </a:r>
                      <a:r>
                        <a:rPr lang="en-US" sz="1400" b="0" dirty="0">
                          <a:solidFill>
                            <a:schemeClr val="tx1"/>
                          </a:solidFill>
                        </a:rPr>
                        <a:t> , Ali </a:t>
                      </a:r>
                      <a:r>
                        <a:rPr lang="en-US" sz="1400" b="0" dirty="0" err="1">
                          <a:solidFill>
                            <a:schemeClr val="tx1"/>
                          </a:solidFill>
                        </a:rPr>
                        <a:t>Balador</a:t>
                      </a:r>
                      <a:r>
                        <a:rPr lang="en-US" sz="1400" b="0" dirty="0">
                          <a:solidFill>
                            <a:schemeClr val="tx1"/>
                          </a:solidFill>
                        </a:rPr>
                        <a:t> , Kenneth </a:t>
                      </a:r>
                      <a:r>
                        <a:rPr lang="en-US" sz="1400" b="0" dirty="0" err="1">
                          <a:solidFill>
                            <a:schemeClr val="tx1"/>
                          </a:solidFill>
                        </a:rPr>
                        <a:t>Sorle</a:t>
                      </a:r>
                      <a:r>
                        <a:rPr lang="en-US" sz="1400" b="0" dirty="0">
                          <a:solidFill>
                            <a:schemeClr val="tx1"/>
                          </a:solidFill>
                        </a:rPr>
                        <a:t> </a:t>
                      </a:r>
                      <a:r>
                        <a:rPr lang="en-US" sz="1400" b="0" dirty="0" err="1">
                          <a:solidFill>
                            <a:schemeClr val="tx1"/>
                          </a:solidFill>
                        </a:rPr>
                        <a:t>Nwizege</a:t>
                      </a:r>
                      <a:r>
                        <a:rPr lang="en-US" sz="1400" b="0" dirty="0">
                          <a:solidFill>
                            <a:schemeClr val="tx1"/>
                          </a:solidFill>
                        </a:rPr>
                        <a:t> and Luz M. S. </a:t>
                      </a:r>
                      <a:r>
                        <a:rPr lang="en-US" sz="1400" b="0" dirty="0" err="1">
                          <a:solidFill>
                            <a:schemeClr val="tx1"/>
                          </a:solidFill>
                        </a:rPr>
                        <a:t>Jaimes</a:t>
                      </a:r>
                      <a:r>
                        <a:rPr lang="en-US" sz="1400" b="0" dirty="0">
                          <a:solidFill>
                            <a:schemeClr val="tx1"/>
                          </a:solidFill>
                        </a:rPr>
                        <a:t>-Malicious Node Detection in Vehicular Ad-Hoc Network Using Machine Learning and Deep Learning.</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t>The paper proposes the Bayesian Neural Network (BNN) model framework for high performance prediction, classification accuracy and low detection latency, in trust computation in VANET. The idea of BNN framework is needed to overcome the challenges in NN. the future work aims at implementing the proposed framework in Veins simulator and providing simulation experiments.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 </a:t>
                      </a:r>
                      <a:r>
                        <a:rPr lang="en-US" sz="1400" b="0" i="0" u="none" strike="noStrike" kern="1200" dirty="0">
                          <a:solidFill>
                            <a:schemeClr val="dk1"/>
                          </a:solidFill>
                          <a:effectLst/>
                          <a:latin typeface="+mn-lt"/>
                          <a:ea typeface="+mn-ea"/>
                          <a:cs typeface="+mn-cs"/>
                        </a:rPr>
                        <a:t>2018 IEEE </a:t>
                      </a:r>
                      <a:r>
                        <a:rPr lang="en-US" sz="1400" b="0" i="0" u="none" strike="noStrike" kern="1200" dirty="0" err="1">
                          <a:solidFill>
                            <a:schemeClr val="dk1"/>
                          </a:solidFill>
                          <a:effectLst/>
                          <a:latin typeface="+mn-lt"/>
                          <a:ea typeface="+mn-ea"/>
                          <a:cs typeface="+mn-cs"/>
                        </a:rPr>
                        <a:t>Globecom</a:t>
                      </a:r>
                      <a:r>
                        <a:rPr lang="en-US" sz="1400" b="0" i="0" u="none" strike="noStrike" kern="1200" dirty="0">
                          <a:solidFill>
                            <a:schemeClr val="dk1"/>
                          </a:solidFill>
                          <a:effectLst/>
                          <a:latin typeface="+mn-lt"/>
                          <a:ea typeface="+mn-ea"/>
                          <a:cs typeface="+mn-cs"/>
                        </a:rPr>
                        <a:t> Workshops (GC </a:t>
                      </a:r>
                      <a:r>
                        <a:rPr lang="en-US" sz="1400" b="0" i="0" u="none" strike="noStrike" kern="1200" dirty="0" err="1">
                          <a:solidFill>
                            <a:schemeClr val="dk1"/>
                          </a:solidFill>
                          <a:effectLst/>
                          <a:latin typeface="+mn-lt"/>
                          <a:ea typeface="+mn-ea"/>
                          <a:cs typeface="+mn-cs"/>
                        </a:rPr>
                        <a:t>Wkshps</a:t>
                      </a:r>
                      <a:r>
                        <a:rPr lang="en-US" sz="1400" b="0" i="0" u="none" strike="noStrike" kern="1200" dirty="0">
                          <a:solidFill>
                            <a:schemeClr val="dk1"/>
                          </a:solidFill>
                          <a:effectLst/>
                          <a:latin typeface="+mn-lt"/>
                          <a:ea typeface="+mn-ea"/>
                          <a:cs typeface="+mn-cs"/>
                        </a:rPr>
                        <a:t>)</a:t>
                      </a:r>
                    </a:p>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4445430"/>
                  </a:ext>
                </a:extLst>
              </a:tr>
              <a:tr h="1136227">
                <a:tc>
                  <a:txBody>
                    <a:bodyPr/>
                    <a:lstStyle/>
                    <a:p>
                      <a:pPr algn="ctr"/>
                      <a:r>
                        <a:rPr lang="en-US" sz="1400" dirty="0">
                          <a:solidFill>
                            <a:schemeClr val="tx1"/>
                          </a:solidFill>
                        </a:rPr>
                        <a:t>4.</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Tejasvi</a:t>
                      </a:r>
                      <a:r>
                        <a:rPr lang="en-IN" sz="1400" dirty="0"/>
                        <a:t> </a:t>
                      </a:r>
                      <a:r>
                        <a:rPr lang="en-IN" sz="1400" dirty="0" err="1"/>
                        <a:t>Alladi</a:t>
                      </a:r>
                      <a:r>
                        <a:rPr lang="en-IN" sz="1400" dirty="0"/>
                        <a:t>, </a:t>
                      </a:r>
                      <a:r>
                        <a:rPr lang="en-IN" sz="1400" dirty="0" err="1"/>
                        <a:t>Ayush</a:t>
                      </a:r>
                      <a:r>
                        <a:rPr lang="en-IN" sz="1400" dirty="0"/>
                        <a:t> Agrawal , Bhavya Gera, Vinay </a:t>
                      </a:r>
                      <a:r>
                        <a:rPr lang="en-IN" sz="1400" dirty="0" err="1"/>
                        <a:t>Chamola</a:t>
                      </a:r>
                      <a:r>
                        <a:rPr lang="en-IN" sz="1400" dirty="0"/>
                        <a:t>, </a:t>
                      </a:r>
                      <a:r>
                        <a:rPr lang="en-IN" sz="1400" dirty="0" err="1"/>
                        <a:t>Biplab</a:t>
                      </a:r>
                      <a:r>
                        <a:rPr lang="en-IN" sz="1400" dirty="0"/>
                        <a:t> </a:t>
                      </a:r>
                      <a:r>
                        <a:rPr lang="en-IN" sz="1400" dirty="0" err="1"/>
                        <a:t>Sikdar</a:t>
                      </a:r>
                      <a:r>
                        <a:rPr lang="en-IN" sz="1400" dirty="0"/>
                        <a:t>, Mohsen </a:t>
                      </a:r>
                      <a:r>
                        <a:rPr lang="en-IN" sz="1400" dirty="0" err="1"/>
                        <a:t>Guizani</a:t>
                      </a:r>
                      <a:endParaRPr lang="en-IN"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Deep Neural Networks for Securing IoT Enabled Vehicular Ad-Hoc Networks</a:t>
                      </a:r>
                      <a:endParaRPr lang="en-IN" sz="14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t>In this </a:t>
                      </a:r>
                      <a:r>
                        <a:rPr lang="en-US" sz="1400" dirty="0" err="1"/>
                        <a:t>paper,a</a:t>
                      </a:r>
                      <a:r>
                        <a:rPr lang="en-US" sz="1400" dirty="0"/>
                        <a:t> deep neural network architecture for securing IoT-enabled VANETs is proposed. Deep learning models were trained on time sequences generated from normal vehicle data in the network. the paper tells about classify sequences into normal data and anomalies and perfectly classify most of the anomalous types. the proposed CNN &amp; LSTM model is shown to give a higher performance compared to a stacked LSTM model.</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CC 2021 - IEEE International Conference on Communications</a:t>
                      </a:r>
                      <a:endParaRPr lang="en-IN" sz="1400" b="1" dirty="0"/>
                    </a:p>
                    <a:p>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903693"/>
                  </a:ext>
                </a:extLst>
              </a:tr>
              <a:tr h="1136227">
                <a:tc>
                  <a:txBody>
                    <a:bodyPr/>
                    <a:lstStyle/>
                    <a:p>
                      <a:pPr algn="ctr"/>
                      <a:r>
                        <a:rPr lang="en-US" sz="1400" dirty="0">
                          <a:solidFill>
                            <a:schemeClr val="tx1"/>
                          </a:solidFill>
                        </a:rPr>
                        <a:t>5.</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Yi Zeng, </a:t>
                      </a:r>
                      <a:r>
                        <a:rPr lang="en-IN" sz="1400" dirty="0" err="1"/>
                        <a:t>Meikang</a:t>
                      </a:r>
                      <a:r>
                        <a:rPr lang="en-IN" sz="1400" dirty="0"/>
                        <a:t> </a:t>
                      </a:r>
                      <a:r>
                        <a:rPr lang="en-IN" sz="1400" dirty="0" err="1"/>
                        <a:t>Qiu</a:t>
                      </a:r>
                      <a:r>
                        <a:rPr lang="en-IN" sz="1400" dirty="0"/>
                        <a:t>, Dan Zhu, </a:t>
                      </a:r>
                      <a:r>
                        <a:rPr lang="en-IN" sz="1400" dirty="0" err="1"/>
                        <a:t>Zhihao</a:t>
                      </a:r>
                      <a:r>
                        <a:rPr lang="en-IN" sz="1400" dirty="0"/>
                        <a:t> </a:t>
                      </a:r>
                      <a:r>
                        <a:rPr lang="en-IN" sz="1400" dirty="0" err="1"/>
                        <a:t>Xue</a:t>
                      </a:r>
                      <a:r>
                        <a:rPr lang="en-IN" sz="1400" dirty="0"/>
                        <a:t>, Jian </a:t>
                      </a:r>
                      <a:r>
                        <a:rPr lang="en-IN" sz="1400" dirty="0" err="1"/>
                        <a:t>Xiong</a:t>
                      </a:r>
                      <a:r>
                        <a:rPr lang="en-IN" sz="1400" dirty="0"/>
                        <a:t>, and </a:t>
                      </a:r>
                      <a:r>
                        <a:rPr lang="en-IN" sz="1400" dirty="0" err="1"/>
                        <a:t>Meiqin</a:t>
                      </a:r>
                      <a:r>
                        <a:rPr lang="en-IN" sz="1400" dirty="0"/>
                        <a:t> Liu</a:t>
                      </a:r>
                      <a:r>
                        <a:rPr lang="en-IN" sz="1400" b="1" dirty="0"/>
                        <a:t>- </a:t>
                      </a:r>
                      <a:r>
                        <a:rPr lang="en-US" sz="1400" dirty="0" err="1"/>
                        <a:t>DeepVCM</a:t>
                      </a:r>
                      <a:r>
                        <a:rPr lang="en-US" sz="1400" dirty="0"/>
                        <a:t>: a Deep Learning Based Intrusion Detection Method in VANET</a:t>
                      </a:r>
                      <a:r>
                        <a:rPr lang="en-IN"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t>the </a:t>
                      </a:r>
                      <a:r>
                        <a:rPr lang="en-US" sz="1400" dirty="0" err="1"/>
                        <a:t>DeepVCM</a:t>
                      </a:r>
                      <a:r>
                        <a:rPr lang="en-US" sz="1400" dirty="0"/>
                        <a:t> procedure is consist of two common DL models, namely CNN and LSTM. This method does not require the heavy work of selecting features and private featured details. </a:t>
                      </a:r>
                      <a:r>
                        <a:rPr lang="en-US" sz="1400" dirty="0" err="1"/>
                        <a:t>Moreover,it</a:t>
                      </a:r>
                      <a:r>
                        <a:rPr lang="en-US" sz="1400" dirty="0"/>
                        <a:t> can attain a much more robust and accurate performance on intrusion detection than state-of-art methods with a less storage resource requirement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IEEE Intl Conference on Intelligent Data and Security (IDS)</a:t>
                      </a:r>
                      <a:endParaRPr lang="en-IN" sz="1400" b="1" dirty="0"/>
                    </a:p>
                    <a:p>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9438398"/>
                  </a:ext>
                </a:extLst>
              </a:tr>
            </a:tbl>
          </a:graphicData>
        </a:graphic>
      </p:graphicFrame>
    </p:spTree>
    <p:extLst>
      <p:ext uri="{BB962C8B-B14F-4D97-AF65-F5344CB8AC3E}">
        <p14:creationId xmlns:p14="http://schemas.microsoft.com/office/powerpoint/2010/main" val="40983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82" y="296653"/>
            <a:ext cx="10515600" cy="879059"/>
          </a:xfrm>
        </p:spPr>
        <p:txBody>
          <a:bodyPr/>
          <a:lstStyle/>
          <a:p>
            <a:r>
              <a:rPr lang="en-IN" dirty="0"/>
              <a:t>DATASET DETAILS</a:t>
            </a:r>
          </a:p>
        </p:txBody>
      </p:sp>
      <p:sp>
        <p:nvSpPr>
          <p:cNvPr id="3" name="Content Placeholder 2"/>
          <p:cNvSpPr>
            <a:spLocks noGrp="1"/>
          </p:cNvSpPr>
          <p:nvPr>
            <p:ph idx="1"/>
          </p:nvPr>
        </p:nvSpPr>
        <p:spPr>
          <a:xfrm>
            <a:off x="378882" y="1175712"/>
            <a:ext cx="10897849" cy="4098145"/>
          </a:xfrm>
        </p:spPr>
        <p:txBody>
          <a:bodyPr>
            <a:noAutofit/>
          </a:bodyPr>
          <a:lstStyle/>
          <a:p>
            <a:pPr marL="0" indent="0">
              <a:lnSpc>
                <a:spcPct val="100000"/>
              </a:lnSpc>
              <a:buNone/>
            </a:pPr>
            <a:r>
              <a:rPr lang="en-US" sz="2200" b="1" dirty="0"/>
              <a:t>UNSW-NB15:</a:t>
            </a:r>
          </a:p>
          <a:p>
            <a:pPr>
              <a:lnSpc>
                <a:spcPct val="100000"/>
              </a:lnSpc>
            </a:pPr>
            <a:r>
              <a:rPr lang="en-US" sz="2200" b="0" i="0" dirty="0">
                <a:solidFill>
                  <a:srgbClr val="333333"/>
                </a:solidFill>
                <a:effectLst/>
              </a:rPr>
              <a:t>The raw network packets of the UNSW-NB 15 dataset was created by the IXIA PerfectStorm</a:t>
            </a:r>
            <a:r>
              <a:rPr lang="en-US" sz="2200" dirty="0">
                <a:solidFill>
                  <a:srgbClr val="333333"/>
                </a:solidFill>
              </a:rPr>
              <a:t>.</a:t>
            </a:r>
          </a:p>
          <a:p>
            <a:pPr>
              <a:lnSpc>
                <a:spcPct val="100000"/>
              </a:lnSpc>
            </a:pPr>
            <a:r>
              <a:rPr lang="en-US" sz="2200" b="0" i="0" dirty="0">
                <a:solidFill>
                  <a:srgbClr val="333333"/>
                </a:solidFill>
                <a:effectLst/>
              </a:rPr>
              <a:t>This dataset has nine types of attacks, namely, Fuzzers, Analysis, Backdoors, DoS, Exploits, Generic, Reconnaissance, Shellcode and Worms. </a:t>
            </a:r>
          </a:p>
          <a:p>
            <a:pPr>
              <a:lnSpc>
                <a:spcPct val="100000"/>
              </a:lnSpc>
            </a:pPr>
            <a:r>
              <a:rPr lang="en-US" sz="2200" b="0" i="0" dirty="0">
                <a:solidFill>
                  <a:srgbClr val="333333"/>
                </a:solidFill>
                <a:effectLst/>
              </a:rPr>
              <a:t>The Argus, Bro-IDS tools are used and twelve algorithms are developed to generate totally 49 features with the class label. These features are described in </a:t>
            </a:r>
            <a:r>
              <a:rPr lang="en-US" sz="2200" b="0" i="0" u="none" strike="noStrike" dirty="0">
                <a:effectLst/>
              </a:rPr>
              <a:t>UNSW-NB15_features.csv</a:t>
            </a:r>
            <a:r>
              <a:rPr lang="en-US" sz="2200" b="0" i="0" dirty="0">
                <a:effectLst/>
              </a:rPr>
              <a:t> </a:t>
            </a:r>
            <a:r>
              <a:rPr lang="en-US" sz="2200" b="0" i="0" dirty="0">
                <a:solidFill>
                  <a:srgbClr val="333333"/>
                </a:solidFill>
                <a:effectLst/>
              </a:rPr>
              <a:t>file.</a:t>
            </a:r>
          </a:p>
          <a:p>
            <a:pPr>
              <a:lnSpc>
                <a:spcPct val="100000"/>
              </a:lnSpc>
            </a:pPr>
            <a:r>
              <a:rPr lang="en-US" sz="2200" b="0" i="0" dirty="0">
                <a:solidFill>
                  <a:srgbClr val="333333"/>
                </a:solidFill>
                <a:effectLst/>
              </a:rPr>
              <a:t>The number of records in the training set is 175,341 records and the testing set is 82,332 records from the different types, attack and normal.</a:t>
            </a:r>
            <a:endParaRPr lang="en-IN" sz="2200" dirty="0"/>
          </a:p>
        </p:txBody>
      </p:sp>
      <p:pic>
        <p:nvPicPr>
          <p:cNvPr id="5" name="Picture 4">
            <a:extLst>
              <a:ext uri="{FF2B5EF4-FFF2-40B4-BE49-F238E27FC236}">
                <a16:creationId xmlns:a16="http://schemas.microsoft.com/office/drawing/2014/main" id="{3C9BF8F7-4B10-4771-B999-16C5B66088EA}"/>
              </a:ext>
            </a:extLst>
          </p:cNvPr>
          <p:cNvPicPr>
            <a:picLocks noChangeAspect="1"/>
          </p:cNvPicPr>
          <p:nvPr/>
        </p:nvPicPr>
        <p:blipFill rotWithShape="1">
          <a:blip r:embed="rId2"/>
          <a:srcRect t="26462" r="1630" b="54398"/>
          <a:stretch/>
        </p:blipFill>
        <p:spPr>
          <a:xfrm>
            <a:off x="536387" y="5026305"/>
            <a:ext cx="11276731" cy="1311965"/>
          </a:xfrm>
          <a:prstGeom prst="rect">
            <a:avLst/>
          </a:prstGeom>
        </p:spPr>
      </p:pic>
    </p:spTree>
    <p:extLst>
      <p:ext uri="{BB962C8B-B14F-4D97-AF65-F5344CB8AC3E}">
        <p14:creationId xmlns:p14="http://schemas.microsoft.com/office/powerpoint/2010/main" val="208729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90" y="139834"/>
            <a:ext cx="10515600" cy="879059"/>
          </a:xfrm>
        </p:spPr>
        <p:txBody>
          <a:bodyPr/>
          <a:lstStyle/>
          <a:p>
            <a:r>
              <a:rPr lang="en-IN" dirty="0"/>
              <a:t>DATASET DETAILS</a:t>
            </a:r>
          </a:p>
        </p:txBody>
      </p:sp>
      <p:sp>
        <p:nvSpPr>
          <p:cNvPr id="5" name="Content Placeholder 4">
            <a:extLst>
              <a:ext uri="{FF2B5EF4-FFF2-40B4-BE49-F238E27FC236}">
                <a16:creationId xmlns:a16="http://schemas.microsoft.com/office/drawing/2014/main" id="{32C8F967-C8D4-4417-9299-B3BE87061C99}"/>
              </a:ext>
            </a:extLst>
          </p:cNvPr>
          <p:cNvSpPr>
            <a:spLocks noGrp="1"/>
          </p:cNvSpPr>
          <p:nvPr>
            <p:ph idx="1"/>
          </p:nvPr>
        </p:nvSpPr>
        <p:spPr>
          <a:xfrm>
            <a:off x="431890" y="1018893"/>
            <a:ext cx="10912839" cy="4351338"/>
          </a:xfrm>
        </p:spPr>
        <p:txBody>
          <a:bodyPr>
            <a:normAutofit/>
          </a:bodyPr>
          <a:lstStyle/>
          <a:p>
            <a:pPr marL="0" indent="0">
              <a:lnSpc>
                <a:spcPct val="100000"/>
              </a:lnSpc>
              <a:buNone/>
            </a:pPr>
            <a:r>
              <a:rPr lang="en-IN" sz="2200" b="1" dirty="0"/>
              <a:t>KDDCUP 99:</a:t>
            </a:r>
          </a:p>
          <a:p>
            <a:pPr>
              <a:lnSpc>
                <a:spcPct val="100000"/>
              </a:lnSpc>
            </a:pPr>
            <a:r>
              <a:rPr lang="en-US" sz="2200" dirty="0"/>
              <a:t>KDDCup 99 dataset was built by processing tcpdump data of the 1998 DARPA intrusion detection challenge dataset</a:t>
            </a:r>
            <a:r>
              <a:rPr lang="en-IN" sz="2200" dirty="0"/>
              <a:t>.</a:t>
            </a:r>
          </a:p>
          <a:p>
            <a:pPr>
              <a:lnSpc>
                <a:spcPct val="100000"/>
              </a:lnSpc>
            </a:pPr>
            <a:r>
              <a:rPr lang="en-US" sz="2200" dirty="0"/>
              <a:t>The network traffic data was captured and stored in tcpdump format for 10 weeks.</a:t>
            </a:r>
          </a:p>
          <a:p>
            <a:pPr>
              <a:lnSpc>
                <a:spcPct val="100000"/>
              </a:lnSpc>
            </a:pPr>
            <a:r>
              <a:rPr lang="en-US" sz="2200" dirty="0"/>
              <a:t>The data of first seven weeks was used as training dataset and rest used as testing dataset.</a:t>
            </a:r>
          </a:p>
          <a:p>
            <a:pPr>
              <a:lnSpc>
                <a:spcPct val="100000"/>
              </a:lnSpc>
            </a:pPr>
            <a:r>
              <a:rPr lang="en-US" sz="2200" dirty="0"/>
              <a:t> KDDCup 99 dataset is available in two forms. They are full dataset and 10% dataset. The dataset contains 41 features and 5 classes (’Normal’, ’DoS’, ’Probe’, ’R2L’, ’U2R’). These features are grouped into different categories.</a:t>
            </a:r>
            <a:endParaRPr lang="en-IN" sz="2200" dirty="0"/>
          </a:p>
          <a:p>
            <a:pPr>
              <a:lnSpc>
                <a:spcPct val="100000"/>
              </a:lnSpc>
            </a:pPr>
            <a:endParaRPr lang="en-IN" sz="2200" dirty="0"/>
          </a:p>
        </p:txBody>
      </p:sp>
      <p:pic>
        <p:nvPicPr>
          <p:cNvPr id="4" name="Picture 3">
            <a:extLst>
              <a:ext uri="{FF2B5EF4-FFF2-40B4-BE49-F238E27FC236}">
                <a16:creationId xmlns:a16="http://schemas.microsoft.com/office/drawing/2014/main" id="{769C9926-C494-41D7-ADAB-12DD2C67A2BF}"/>
              </a:ext>
            </a:extLst>
          </p:cNvPr>
          <p:cNvPicPr>
            <a:picLocks noChangeAspect="1"/>
          </p:cNvPicPr>
          <p:nvPr/>
        </p:nvPicPr>
        <p:blipFill rotWithShape="1">
          <a:blip r:embed="rId2"/>
          <a:srcRect r="12934" b="78320"/>
          <a:stretch/>
        </p:blipFill>
        <p:spPr>
          <a:xfrm>
            <a:off x="729738" y="4627183"/>
            <a:ext cx="10614991" cy="1486096"/>
          </a:xfrm>
          <a:prstGeom prst="rect">
            <a:avLst/>
          </a:prstGeom>
        </p:spPr>
      </p:pic>
    </p:spTree>
    <p:extLst>
      <p:ext uri="{BB962C8B-B14F-4D97-AF65-F5344CB8AC3E}">
        <p14:creationId xmlns:p14="http://schemas.microsoft.com/office/powerpoint/2010/main" val="326021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PLATFORM / FRAMEWORK</a:t>
            </a:r>
          </a:p>
        </p:txBody>
      </p:sp>
      <p:sp>
        <p:nvSpPr>
          <p:cNvPr id="3" name="Content Placeholder 2"/>
          <p:cNvSpPr>
            <a:spLocks noGrp="1"/>
          </p:cNvSpPr>
          <p:nvPr>
            <p:ph idx="1"/>
          </p:nvPr>
        </p:nvSpPr>
        <p:spPr/>
        <p:txBody>
          <a:bodyPr/>
          <a:lstStyle/>
          <a:p>
            <a:pPr marL="0" indent="0">
              <a:lnSpc>
                <a:spcPct val="100000"/>
              </a:lnSpc>
              <a:buNone/>
            </a:pPr>
            <a:r>
              <a:rPr lang="en-US" dirty="0"/>
              <a:t>Language used:</a:t>
            </a:r>
          </a:p>
          <a:p>
            <a:pPr>
              <a:lnSpc>
                <a:spcPct val="100000"/>
              </a:lnSpc>
            </a:pPr>
            <a:r>
              <a:rPr lang="en-US" sz="2400" dirty="0"/>
              <a:t>Python </a:t>
            </a:r>
          </a:p>
          <a:p>
            <a:pPr marL="0" indent="0">
              <a:lnSpc>
                <a:spcPct val="100000"/>
              </a:lnSpc>
              <a:buNone/>
            </a:pPr>
            <a:r>
              <a:rPr lang="en-US" dirty="0"/>
              <a:t>Platform used:</a:t>
            </a:r>
          </a:p>
          <a:p>
            <a:pPr>
              <a:lnSpc>
                <a:spcPct val="100000"/>
              </a:lnSpc>
            </a:pPr>
            <a:r>
              <a:rPr lang="en-US" sz="2400" dirty="0"/>
              <a:t>Jupyter notebook</a:t>
            </a:r>
          </a:p>
          <a:p>
            <a:pPr marL="0" indent="0">
              <a:lnSpc>
                <a:spcPct val="100000"/>
              </a:lnSpc>
              <a:buNone/>
            </a:pPr>
            <a:r>
              <a:rPr lang="en-US" dirty="0"/>
              <a:t> </a:t>
            </a:r>
            <a:endParaRPr lang="en-IN" dirty="0"/>
          </a:p>
        </p:txBody>
      </p:sp>
    </p:spTree>
    <p:extLst>
      <p:ext uri="{BB962C8B-B14F-4D97-AF65-F5344CB8AC3E}">
        <p14:creationId xmlns:p14="http://schemas.microsoft.com/office/powerpoint/2010/main" val="376530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A3615-D062-022A-3A3E-E7616627EADB}"/>
              </a:ext>
            </a:extLst>
          </p:cNvPr>
          <p:cNvSpPr txBox="1"/>
          <p:nvPr/>
        </p:nvSpPr>
        <p:spPr>
          <a:xfrm>
            <a:off x="583096" y="410818"/>
            <a:ext cx="2759538" cy="523220"/>
          </a:xfrm>
          <a:prstGeom prst="rect">
            <a:avLst/>
          </a:prstGeom>
          <a:noFill/>
        </p:spPr>
        <p:txBody>
          <a:bodyPr wrap="none" rtlCol="0">
            <a:spAutoFit/>
          </a:bodyPr>
          <a:lstStyle/>
          <a:p>
            <a:r>
              <a:rPr lang="en-US" sz="2800" dirty="0"/>
              <a:t>DETAILED DESIGN</a:t>
            </a:r>
            <a:endParaRPr lang="en-IN" sz="2800" dirty="0"/>
          </a:p>
        </p:txBody>
      </p:sp>
      <p:sp>
        <p:nvSpPr>
          <p:cNvPr id="3" name="Rectangle: Rounded Corners 2">
            <a:extLst>
              <a:ext uri="{FF2B5EF4-FFF2-40B4-BE49-F238E27FC236}">
                <a16:creationId xmlns:a16="http://schemas.microsoft.com/office/drawing/2014/main" id="{D2ADA600-67B1-DCE0-37F9-AAC935E5AF5E}"/>
              </a:ext>
            </a:extLst>
          </p:cNvPr>
          <p:cNvSpPr/>
          <p:nvPr/>
        </p:nvSpPr>
        <p:spPr>
          <a:xfrm>
            <a:off x="702365" y="1590261"/>
            <a:ext cx="1338470" cy="80838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Load datasets</a:t>
            </a:r>
            <a:endParaRPr lang="en-IN" dirty="0"/>
          </a:p>
        </p:txBody>
      </p:sp>
      <p:sp>
        <p:nvSpPr>
          <p:cNvPr id="4" name="Rectangle: Rounded Corners 3">
            <a:extLst>
              <a:ext uri="{FF2B5EF4-FFF2-40B4-BE49-F238E27FC236}">
                <a16:creationId xmlns:a16="http://schemas.microsoft.com/office/drawing/2014/main" id="{EEA663FD-E714-CAE7-FE4F-2EF25A56758E}"/>
              </a:ext>
            </a:extLst>
          </p:cNvPr>
          <p:cNvSpPr/>
          <p:nvPr/>
        </p:nvSpPr>
        <p:spPr>
          <a:xfrm>
            <a:off x="5565912" y="1590259"/>
            <a:ext cx="2054090" cy="80838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One hot encoding technique</a:t>
            </a:r>
            <a:endParaRPr lang="en-IN" dirty="0"/>
          </a:p>
        </p:txBody>
      </p:sp>
      <p:sp>
        <p:nvSpPr>
          <p:cNvPr id="5" name="Rectangle: Rounded Corners 4">
            <a:extLst>
              <a:ext uri="{FF2B5EF4-FFF2-40B4-BE49-F238E27FC236}">
                <a16:creationId xmlns:a16="http://schemas.microsoft.com/office/drawing/2014/main" id="{4C7DB47B-9EB3-E424-3E76-4B8E07076470}"/>
              </a:ext>
            </a:extLst>
          </p:cNvPr>
          <p:cNvSpPr/>
          <p:nvPr/>
        </p:nvSpPr>
        <p:spPr>
          <a:xfrm>
            <a:off x="2981739" y="1590259"/>
            <a:ext cx="1590261" cy="8083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Convert the categories to numbers</a:t>
            </a:r>
            <a:endParaRPr lang="en-IN" dirty="0"/>
          </a:p>
        </p:txBody>
      </p:sp>
      <p:sp>
        <p:nvSpPr>
          <p:cNvPr id="6" name="Rectangle: Rounded Corners 5">
            <a:extLst>
              <a:ext uri="{FF2B5EF4-FFF2-40B4-BE49-F238E27FC236}">
                <a16:creationId xmlns:a16="http://schemas.microsoft.com/office/drawing/2014/main" id="{2A6C5DC9-1E21-45EC-C447-0E38EAF6ABDE}"/>
              </a:ext>
            </a:extLst>
          </p:cNvPr>
          <p:cNvSpPr/>
          <p:nvPr/>
        </p:nvSpPr>
        <p:spPr>
          <a:xfrm>
            <a:off x="8693426" y="1590259"/>
            <a:ext cx="2146852" cy="80838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Normalize encoded data using min-max technique</a:t>
            </a:r>
            <a:endParaRPr lang="en-IN" dirty="0"/>
          </a:p>
        </p:txBody>
      </p:sp>
      <p:sp>
        <p:nvSpPr>
          <p:cNvPr id="7" name="Rectangle: Rounded Corners 6">
            <a:extLst>
              <a:ext uri="{FF2B5EF4-FFF2-40B4-BE49-F238E27FC236}">
                <a16:creationId xmlns:a16="http://schemas.microsoft.com/office/drawing/2014/main" id="{439AF039-2C66-BB55-312C-041AF3DF5F7D}"/>
              </a:ext>
            </a:extLst>
          </p:cNvPr>
          <p:cNvSpPr/>
          <p:nvPr/>
        </p:nvSpPr>
        <p:spPr>
          <a:xfrm>
            <a:off x="8693426" y="3538330"/>
            <a:ext cx="2146852" cy="9210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Calculate information gain</a:t>
            </a:r>
            <a:endParaRPr lang="en-IN" dirty="0"/>
          </a:p>
        </p:txBody>
      </p:sp>
      <p:sp>
        <p:nvSpPr>
          <p:cNvPr id="8" name="Rectangle: Rounded Corners 7">
            <a:extLst>
              <a:ext uri="{FF2B5EF4-FFF2-40B4-BE49-F238E27FC236}">
                <a16:creationId xmlns:a16="http://schemas.microsoft.com/office/drawing/2014/main" id="{26A5E305-1409-12EE-90E8-4DE5F816827F}"/>
              </a:ext>
            </a:extLst>
          </p:cNvPr>
          <p:cNvSpPr/>
          <p:nvPr/>
        </p:nvSpPr>
        <p:spPr>
          <a:xfrm>
            <a:off x="4956313" y="3538330"/>
            <a:ext cx="2663689" cy="9210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Reduce the number of features using PCA</a:t>
            </a:r>
            <a:endParaRPr lang="en-IN" dirty="0"/>
          </a:p>
        </p:txBody>
      </p:sp>
      <p:sp>
        <p:nvSpPr>
          <p:cNvPr id="9" name="Rectangle: Rounded Corners 8">
            <a:extLst>
              <a:ext uri="{FF2B5EF4-FFF2-40B4-BE49-F238E27FC236}">
                <a16:creationId xmlns:a16="http://schemas.microsoft.com/office/drawing/2014/main" id="{42F35E4E-B61C-77F2-3EB0-99910989CC88}"/>
              </a:ext>
            </a:extLst>
          </p:cNvPr>
          <p:cNvSpPr/>
          <p:nvPr/>
        </p:nvSpPr>
        <p:spPr>
          <a:xfrm>
            <a:off x="1345095" y="3538331"/>
            <a:ext cx="2570921" cy="9210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Train the dataset using classification model</a:t>
            </a:r>
            <a:endParaRPr lang="en-IN" dirty="0"/>
          </a:p>
        </p:txBody>
      </p:sp>
      <p:sp>
        <p:nvSpPr>
          <p:cNvPr id="10" name="Rectangle: Rounded Corners 9">
            <a:extLst>
              <a:ext uri="{FF2B5EF4-FFF2-40B4-BE49-F238E27FC236}">
                <a16:creationId xmlns:a16="http://schemas.microsoft.com/office/drawing/2014/main" id="{BE47C21A-54D6-0D7C-1FF7-4B7E81762289}"/>
              </a:ext>
            </a:extLst>
          </p:cNvPr>
          <p:cNvSpPr/>
          <p:nvPr/>
        </p:nvSpPr>
        <p:spPr>
          <a:xfrm>
            <a:off x="1345095" y="5428422"/>
            <a:ext cx="2570921" cy="8083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Test the dataset using classification model</a:t>
            </a:r>
            <a:endParaRPr lang="en-IN" dirty="0"/>
          </a:p>
        </p:txBody>
      </p:sp>
      <p:sp>
        <p:nvSpPr>
          <p:cNvPr id="11" name="Rectangle: Rounded Corners 10">
            <a:extLst>
              <a:ext uri="{FF2B5EF4-FFF2-40B4-BE49-F238E27FC236}">
                <a16:creationId xmlns:a16="http://schemas.microsoft.com/office/drawing/2014/main" id="{5E429FBE-6CBC-E78B-66A7-8B5B42C9CA21}"/>
              </a:ext>
            </a:extLst>
          </p:cNvPr>
          <p:cNvSpPr/>
          <p:nvPr/>
        </p:nvSpPr>
        <p:spPr>
          <a:xfrm>
            <a:off x="5565912" y="5428422"/>
            <a:ext cx="1391479" cy="8083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Output </a:t>
            </a:r>
            <a:endParaRPr lang="en-IN" dirty="0"/>
          </a:p>
        </p:txBody>
      </p:sp>
      <p:cxnSp>
        <p:nvCxnSpPr>
          <p:cNvPr id="13" name="Straight Arrow Connector 12">
            <a:extLst>
              <a:ext uri="{FF2B5EF4-FFF2-40B4-BE49-F238E27FC236}">
                <a16:creationId xmlns:a16="http://schemas.microsoft.com/office/drawing/2014/main" id="{5E3FB992-4B08-23B2-FB69-A42157E986F3}"/>
              </a:ext>
            </a:extLst>
          </p:cNvPr>
          <p:cNvCxnSpPr>
            <a:stCxn id="3" idx="3"/>
            <a:endCxn id="5" idx="1"/>
          </p:cNvCxnSpPr>
          <p:nvPr/>
        </p:nvCxnSpPr>
        <p:spPr>
          <a:xfrm flipV="1">
            <a:off x="2040835" y="1994451"/>
            <a:ext cx="94090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1363894-4D6B-4F6D-E570-B298794A700D}"/>
              </a:ext>
            </a:extLst>
          </p:cNvPr>
          <p:cNvCxnSpPr>
            <a:stCxn id="5" idx="3"/>
            <a:endCxn id="4" idx="1"/>
          </p:cNvCxnSpPr>
          <p:nvPr/>
        </p:nvCxnSpPr>
        <p:spPr>
          <a:xfrm>
            <a:off x="4572000" y="1994451"/>
            <a:ext cx="9939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BCBE1A81-FA26-1818-EF02-D78D025EECE6}"/>
              </a:ext>
            </a:extLst>
          </p:cNvPr>
          <p:cNvCxnSpPr>
            <a:stCxn id="4" idx="3"/>
            <a:endCxn id="6" idx="1"/>
          </p:cNvCxnSpPr>
          <p:nvPr/>
        </p:nvCxnSpPr>
        <p:spPr>
          <a:xfrm>
            <a:off x="7620002" y="1994451"/>
            <a:ext cx="1073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744145C-95A9-2E6B-4DC6-0C54F22E4F5A}"/>
              </a:ext>
            </a:extLst>
          </p:cNvPr>
          <p:cNvCxnSpPr>
            <a:stCxn id="6" idx="2"/>
            <a:endCxn id="7" idx="0"/>
          </p:cNvCxnSpPr>
          <p:nvPr/>
        </p:nvCxnSpPr>
        <p:spPr>
          <a:xfrm>
            <a:off x="9766852" y="2398642"/>
            <a:ext cx="0" cy="1139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ADA0A980-76F7-5332-5DD4-1F0D8FB4C708}"/>
              </a:ext>
            </a:extLst>
          </p:cNvPr>
          <p:cNvCxnSpPr>
            <a:stCxn id="7" idx="1"/>
            <a:endCxn id="8" idx="3"/>
          </p:cNvCxnSpPr>
          <p:nvPr/>
        </p:nvCxnSpPr>
        <p:spPr>
          <a:xfrm flipH="1">
            <a:off x="7620002" y="3998845"/>
            <a:ext cx="1073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165B570-A5C2-E0CD-710F-B7EEAF543FFF}"/>
              </a:ext>
            </a:extLst>
          </p:cNvPr>
          <p:cNvCxnSpPr>
            <a:stCxn id="8" idx="1"/>
            <a:endCxn id="9" idx="3"/>
          </p:cNvCxnSpPr>
          <p:nvPr/>
        </p:nvCxnSpPr>
        <p:spPr>
          <a:xfrm flipH="1">
            <a:off x="3916016" y="3998845"/>
            <a:ext cx="10402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Elbow 24">
            <a:extLst>
              <a:ext uri="{FF2B5EF4-FFF2-40B4-BE49-F238E27FC236}">
                <a16:creationId xmlns:a16="http://schemas.microsoft.com/office/drawing/2014/main" id="{ABE3808D-FDEA-F045-EDA7-4A2D38DF6047}"/>
              </a:ext>
            </a:extLst>
          </p:cNvPr>
          <p:cNvCxnSpPr>
            <a:stCxn id="9" idx="1"/>
            <a:endCxn id="10" idx="1"/>
          </p:cNvCxnSpPr>
          <p:nvPr/>
        </p:nvCxnSpPr>
        <p:spPr>
          <a:xfrm rot="10800000" flipV="1">
            <a:off x="1345095" y="3998844"/>
            <a:ext cx="12700" cy="1833769"/>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4C020D1C-899E-A5E0-C2BD-85B50DA457E3}"/>
              </a:ext>
            </a:extLst>
          </p:cNvPr>
          <p:cNvCxnSpPr>
            <a:stCxn id="10" idx="3"/>
            <a:endCxn id="11" idx="1"/>
          </p:cNvCxnSpPr>
          <p:nvPr/>
        </p:nvCxnSpPr>
        <p:spPr>
          <a:xfrm>
            <a:off x="3916016" y="5832614"/>
            <a:ext cx="16498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059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1602</Words>
  <Application>Microsoft Office PowerPoint</Application>
  <PresentationFormat>Widescreen</PresentationFormat>
  <Paragraphs>190</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FEATURE SELECTION AND CLASSIFICATION METHODS FOR ATTACK DETECTION USING DEEP LEARNING IN VANET </vt:lpstr>
      <vt:lpstr>MOTIVATION &amp; OBJECTIVE</vt:lpstr>
      <vt:lpstr>INTRODUCTION</vt:lpstr>
      <vt:lpstr>LITERATURE REVIEW</vt:lpstr>
      <vt:lpstr>PowerPoint Presentation</vt:lpstr>
      <vt:lpstr>DATASET DETAILS</vt:lpstr>
      <vt:lpstr>DATASET DETAILS</vt:lpstr>
      <vt:lpstr>IMPLEMENTATION PLATFORM / FRAMEWORK</vt:lpstr>
      <vt:lpstr>PowerPoint Presentation</vt:lpstr>
      <vt:lpstr>PowerPoint Presentation</vt:lpstr>
      <vt:lpstr>LIST OF MODULES </vt:lpstr>
      <vt:lpstr>PowerPoint Presentation</vt:lpstr>
      <vt:lpstr>TRAINING AND TESTING THE CLASSIFICATION ALGORITHM:</vt:lpstr>
      <vt:lpstr> ALGORITHM STEPS</vt:lpstr>
      <vt:lpstr>MODULE BASED OUTPUT SCREENSHOTS</vt:lpstr>
      <vt:lpstr>PowerPoint Presentation</vt:lpstr>
      <vt:lpstr>Checking for null values and replacing</vt:lpstr>
      <vt:lpstr>Identify Unique feature category </vt:lpstr>
      <vt:lpstr>Convert to numeric values</vt:lpstr>
      <vt:lpstr>ONE HOT ENCODING</vt:lpstr>
      <vt:lpstr>KDDCUP99 NORMLIZATION  </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srilakshmi p</cp:lastModifiedBy>
  <cp:revision>92</cp:revision>
  <dcterms:created xsi:type="dcterms:W3CDTF">2021-09-27T08:45:48Z</dcterms:created>
  <dcterms:modified xsi:type="dcterms:W3CDTF">2022-05-04T05:27:40Z</dcterms:modified>
</cp:coreProperties>
</file>