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7" r:id="rId8"/>
    <p:sldId id="262" r:id="rId9"/>
    <p:sldId id="265" r:id="rId10"/>
    <p:sldId id="266" r:id="rId11"/>
    <p:sldId id="268" r:id="rId12"/>
    <p:sldId id="269" r:id="rId13"/>
    <p:sldId id="270" r:id="rId14"/>
    <p:sldId id="271" r:id="rId15"/>
    <p:sldId id="275"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showGuides="1">
      <p:cViewPr varScale="1">
        <p:scale>
          <a:sx n="65" d="100"/>
          <a:sy n="65" d="100"/>
        </p:scale>
        <p:origin x="81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399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13298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76492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04643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29415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76022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5556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626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463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451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89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12/31/2022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393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12/31/2022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031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12/31/2022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910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137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813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CF1133-3259-4C45-BABA-5B62D9C6F78D}" type="datetimeFigureOut">
              <a:rPr lang="en-US" smtClean="0"/>
              <a:t>12/31/2022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051900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B92870-5A6C-9FA3-AD9E-CDBA47C0B7F1}"/>
              </a:ext>
            </a:extLst>
          </p:cNvPr>
          <p:cNvSpPr>
            <a:spLocks noGrp="1"/>
          </p:cNvSpPr>
          <p:nvPr>
            <p:ph type="subTitle" idx="1"/>
          </p:nvPr>
        </p:nvSpPr>
        <p:spPr>
          <a:xfrm>
            <a:off x="261784" y="2048455"/>
            <a:ext cx="9528811" cy="1380545"/>
          </a:xfrm>
        </p:spPr>
        <p:txBody>
          <a:bodyPr>
            <a:normAutofit/>
          </a:bodyPr>
          <a:lstStyle/>
          <a:p>
            <a:r>
              <a:rPr lang="en-US" sz="5400" dirty="0">
                <a:solidFill>
                  <a:schemeClr val="accent1">
                    <a:lumMod val="75000"/>
                  </a:schemeClr>
                </a:solidFill>
                <a:latin typeface="Georgia" panose="02040502050405020303" pitchFamily="18" charset="0"/>
              </a:rPr>
              <a:t>Online</a:t>
            </a:r>
            <a:r>
              <a:rPr lang="en-US" sz="5400" dirty="0">
                <a:solidFill>
                  <a:schemeClr val="accent1">
                    <a:lumMod val="75000"/>
                  </a:schemeClr>
                </a:solidFill>
              </a:rPr>
              <a:t> </a:t>
            </a:r>
            <a:r>
              <a:rPr lang="en-US" sz="5400" dirty="0">
                <a:solidFill>
                  <a:schemeClr val="accent1">
                    <a:lumMod val="75000"/>
                  </a:schemeClr>
                </a:solidFill>
                <a:latin typeface="Georgia" panose="02040502050405020303" pitchFamily="18" charset="0"/>
              </a:rPr>
              <a:t>Registration Form    </a:t>
            </a:r>
          </a:p>
        </p:txBody>
      </p:sp>
      <p:sp>
        <p:nvSpPr>
          <p:cNvPr id="5" name="TextBox 4">
            <a:extLst>
              <a:ext uri="{FF2B5EF4-FFF2-40B4-BE49-F238E27FC236}">
                <a16:creationId xmlns:a16="http://schemas.microsoft.com/office/drawing/2014/main" id="{E67479E1-5831-93F1-E896-A65AF59C6E53}"/>
              </a:ext>
            </a:extLst>
          </p:cNvPr>
          <p:cNvSpPr txBox="1"/>
          <p:nvPr/>
        </p:nvSpPr>
        <p:spPr>
          <a:xfrm>
            <a:off x="261784" y="4520746"/>
            <a:ext cx="6157450" cy="923330"/>
          </a:xfrm>
          <a:prstGeom prst="rect">
            <a:avLst/>
          </a:prstGeom>
          <a:noFill/>
        </p:spPr>
        <p:txBody>
          <a:bodyPr wrap="square">
            <a:spAutoFit/>
          </a:bodyPr>
          <a:lstStyle/>
          <a:p>
            <a:pPr lvl="1"/>
            <a:r>
              <a:rPr lang="en-US" dirty="0">
                <a:latin typeface="Georgia" panose="02040502050405020303" pitchFamily="18" charset="0"/>
              </a:rPr>
              <a:t>Name : Sri Lakshmi R</a:t>
            </a:r>
          </a:p>
          <a:p>
            <a:pPr lvl="1"/>
            <a:r>
              <a:rPr lang="en-US" dirty="0">
                <a:latin typeface="Georgia" panose="02040502050405020303" pitchFamily="18" charset="0"/>
              </a:rPr>
              <a:t>Batch : 2022-7601</a:t>
            </a:r>
          </a:p>
          <a:p>
            <a:pPr lvl="1"/>
            <a:r>
              <a:rPr lang="en-US" dirty="0">
                <a:latin typeface="Georgia" panose="02040502050405020303" pitchFamily="18" charset="0"/>
              </a:rPr>
              <a:t>Enrollment No. : </a:t>
            </a:r>
            <a:r>
              <a:rPr lang="en-US" b="0" i="0" dirty="0">
                <a:solidFill>
                  <a:schemeClr val="tx1">
                    <a:lumMod val="75000"/>
                    <a:lumOff val="25000"/>
                  </a:schemeClr>
                </a:solidFill>
                <a:effectLst/>
                <a:latin typeface="Georgia" panose="02040502050405020303" pitchFamily="18" charset="0"/>
              </a:rPr>
              <a:t>EBHEXL0722617596</a:t>
            </a:r>
            <a:endParaRPr lang="en-US" dirty="0">
              <a:solidFill>
                <a:schemeClr val="tx1">
                  <a:lumMod val="75000"/>
                  <a:lumOff val="25000"/>
                </a:schemeClr>
              </a:solidFill>
              <a:latin typeface="Georgia" panose="02040502050405020303" pitchFamily="18" charset="0"/>
            </a:endParaRPr>
          </a:p>
        </p:txBody>
      </p:sp>
    </p:spTree>
    <p:extLst>
      <p:ext uri="{BB962C8B-B14F-4D97-AF65-F5344CB8AC3E}">
        <p14:creationId xmlns:p14="http://schemas.microsoft.com/office/powerpoint/2010/main" val="2339209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5FF0-3CC2-7A39-9FA9-C8183AC10167}"/>
              </a:ext>
            </a:extLst>
          </p:cNvPr>
          <p:cNvSpPr>
            <a:spLocks noGrp="1"/>
          </p:cNvSpPr>
          <p:nvPr>
            <p:ph type="title"/>
          </p:nvPr>
        </p:nvSpPr>
        <p:spPr>
          <a:xfrm>
            <a:off x="4090035" y="379873"/>
            <a:ext cx="4011930" cy="1452245"/>
          </a:xfrm>
        </p:spPr>
        <p:txBody>
          <a:bodyPr/>
          <a:lstStyle/>
          <a:p>
            <a:r>
              <a:rPr lang="en-US" dirty="0">
                <a:latin typeface="Georgia" panose="02040502050405020303" pitchFamily="18" charset="0"/>
              </a:rPr>
              <a:t>Objectives</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2028BEE7-A4E5-F9CF-EBE7-4393E5D57D47}"/>
              </a:ext>
            </a:extLst>
          </p:cNvPr>
          <p:cNvSpPr>
            <a:spLocks noGrp="1"/>
          </p:cNvSpPr>
          <p:nvPr>
            <p:ph idx="1"/>
          </p:nvPr>
        </p:nvSpPr>
        <p:spPr>
          <a:xfrm>
            <a:off x="662585" y="1659144"/>
            <a:ext cx="9558047" cy="3880773"/>
          </a:xfrm>
        </p:spPr>
        <p:txBody>
          <a:bodyPr>
            <a:normAutofit fontScale="92500" lnSpcReduction="10000"/>
          </a:bodyPr>
          <a:lstStyle/>
          <a:p>
            <a:pPr>
              <a:buFont typeface="Wingdings" panose="05000000000000000000" pitchFamily="2" charset="2"/>
              <a:buChar char="Ø"/>
            </a:pPr>
            <a:r>
              <a:rPr lang="en-US" sz="2400" dirty="0">
                <a:latin typeface="Georgia" panose="02040502050405020303" pitchFamily="18" charset="0"/>
              </a:rPr>
              <a:t>The main objective of online registration form is to manage the details of the user.</a:t>
            </a:r>
          </a:p>
          <a:p>
            <a:pPr>
              <a:buFont typeface="Wingdings" panose="05000000000000000000" pitchFamily="2" charset="2"/>
              <a:buChar char="Ø"/>
            </a:pPr>
            <a:r>
              <a:rPr lang="en-US" sz="2400" dirty="0">
                <a:latin typeface="Georgia" panose="02040502050405020303" pitchFamily="18" charset="0"/>
              </a:rPr>
              <a:t>The Student registration form  application will help in maintaining all the details at one stretch.</a:t>
            </a:r>
          </a:p>
          <a:p>
            <a:pPr>
              <a:buFont typeface="Wingdings" panose="05000000000000000000" pitchFamily="2" charset="2"/>
              <a:buChar char="Ø"/>
            </a:pPr>
            <a:r>
              <a:rPr lang="en-US" sz="2400" dirty="0">
                <a:latin typeface="Georgia" panose="02040502050405020303" pitchFamily="18" charset="0"/>
              </a:rPr>
              <a:t>This makes institutions/schools to store the entered data correctly without any confusions and retrieving the same as when required.</a:t>
            </a:r>
          </a:p>
          <a:p>
            <a:pPr>
              <a:buFont typeface="Wingdings" panose="05000000000000000000" pitchFamily="2" charset="2"/>
              <a:buChar char="Ø"/>
            </a:pPr>
            <a:r>
              <a:rPr lang="en-US" sz="2400" dirty="0">
                <a:latin typeface="Georgia" panose="02040502050405020303" pitchFamily="18" charset="0"/>
              </a:rPr>
              <a:t>Once uploaded the data wont be lost and we can also update our records if needed.</a:t>
            </a:r>
          </a:p>
          <a:p>
            <a:pPr>
              <a:buFont typeface="Wingdings" panose="05000000000000000000" pitchFamily="2" charset="2"/>
              <a:buChar char="Ø"/>
            </a:pPr>
            <a:r>
              <a:rPr lang="en-US" sz="2400" dirty="0">
                <a:latin typeface="Georgia" panose="02040502050405020303" pitchFamily="18" charset="0"/>
              </a:rPr>
              <a:t>It mainly reduces the burden of manual entries that has to be stored in books and fear of losing data</a:t>
            </a:r>
            <a:r>
              <a:rPr lang="en-US" dirty="0"/>
              <a:t>.</a:t>
            </a:r>
            <a:endParaRPr lang="en-IN" dirty="0"/>
          </a:p>
        </p:txBody>
      </p:sp>
    </p:spTree>
    <p:extLst>
      <p:ext uri="{BB962C8B-B14F-4D97-AF65-F5344CB8AC3E}">
        <p14:creationId xmlns:p14="http://schemas.microsoft.com/office/powerpoint/2010/main" val="3822132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AB15-8DA0-CD80-AB95-1AEAAB2886AE}"/>
              </a:ext>
            </a:extLst>
          </p:cNvPr>
          <p:cNvSpPr>
            <a:spLocks noGrp="1"/>
          </p:cNvSpPr>
          <p:nvPr>
            <p:ph type="title"/>
          </p:nvPr>
        </p:nvSpPr>
        <p:spPr/>
        <p:txBody>
          <a:bodyPr/>
          <a:lstStyle/>
          <a:p>
            <a:r>
              <a:rPr lang="en-US" dirty="0"/>
              <a:t>                       </a:t>
            </a:r>
            <a:r>
              <a:rPr lang="en-US" dirty="0">
                <a:latin typeface="Georgia" panose="02040502050405020303" pitchFamily="18" charset="0"/>
              </a:rPr>
              <a:t>Requirements</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2D48C6C4-EBBD-05E0-675A-63886F0D97D6}"/>
              </a:ext>
            </a:extLst>
          </p:cNvPr>
          <p:cNvSpPr>
            <a:spLocks noGrp="1"/>
          </p:cNvSpPr>
          <p:nvPr>
            <p:ph idx="1"/>
          </p:nvPr>
        </p:nvSpPr>
        <p:spPr>
          <a:xfrm>
            <a:off x="677334" y="2101595"/>
            <a:ext cx="8596668" cy="3880773"/>
          </a:xfrm>
        </p:spPr>
        <p:txBody>
          <a:bodyPr>
            <a:normAutofit/>
          </a:bodyPr>
          <a:lstStyle/>
          <a:p>
            <a:pPr marL="0" indent="0">
              <a:buNone/>
            </a:pPr>
            <a:r>
              <a:rPr lang="en-US" sz="2400" dirty="0">
                <a:latin typeface="Georgia" panose="02040502050405020303" pitchFamily="18" charset="0"/>
              </a:rPr>
              <a:t>  Hardware:</a:t>
            </a:r>
          </a:p>
          <a:p>
            <a:pPr>
              <a:buFont typeface="Wingdings" panose="05000000000000000000" pitchFamily="2" charset="2"/>
              <a:buChar char="Ø"/>
            </a:pPr>
            <a:r>
              <a:rPr lang="en-IN" sz="2400" dirty="0">
                <a:latin typeface="Georgia" panose="02040502050405020303" pitchFamily="18" charset="0"/>
              </a:rPr>
              <a:t>Processor – i3</a:t>
            </a:r>
          </a:p>
          <a:p>
            <a:pPr>
              <a:buFont typeface="Wingdings" panose="05000000000000000000" pitchFamily="2" charset="2"/>
              <a:buChar char="Ø"/>
            </a:pPr>
            <a:r>
              <a:rPr lang="en-IN" sz="2400" dirty="0">
                <a:latin typeface="Georgia" panose="02040502050405020303" pitchFamily="18" charset="0"/>
              </a:rPr>
              <a:t>Hard Disk –8GB</a:t>
            </a:r>
          </a:p>
          <a:p>
            <a:pPr marL="0" indent="0">
              <a:buNone/>
            </a:pPr>
            <a:r>
              <a:rPr lang="en-IN" sz="2400" dirty="0">
                <a:latin typeface="Georgia" panose="02040502050405020303" pitchFamily="18" charset="0"/>
              </a:rPr>
              <a:t> Software:</a:t>
            </a:r>
          </a:p>
          <a:p>
            <a:pPr>
              <a:buFont typeface="Wingdings" panose="05000000000000000000" pitchFamily="2" charset="2"/>
              <a:buChar char="Ø"/>
            </a:pPr>
            <a:r>
              <a:rPr lang="en-IN" sz="2400" dirty="0">
                <a:latin typeface="Georgia" panose="02040502050405020303" pitchFamily="18" charset="0"/>
              </a:rPr>
              <a:t>Windows 11</a:t>
            </a:r>
          </a:p>
          <a:p>
            <a:pPr>
              <a:buFont typeface="Wingdings" panose="05000000000000000000" pitchFamily="2" charset="2"/>
              <a:buChar char="Ø"/>
            </a:pPr>
            <a:r>
              <a:rPr lang="en-IN" sz="2400" dirty="0" err="1">
                <a:latin typeface="Georgia" panose="02040502050405020303" pitchFamily="18" charset="0"/>
              </a:rPr>
              <a:t>MySql</a:t>
            </a:r>
            <a:r>
              <a:rPr lang="en-IN" sz="2400" dirty="0">
                <a:latin typeface="Georgia" panose="02040502050405020303" pitchFamily="18" charset="0"/>
              </a:rPr>
              <a:t> work bench</a:t>
            </a:r>
          </a:p>
          <a:p>
            <a:pPr>
              <a:buFont typeface="Wingdings" panose="05000000000000000000" pitchFamily="2" charset="2"/>
              <a:buChar char="Ø"/>
            </a:pPr>
            <a:r>
              <a:rPr lang="en-IN" sz="2400" dirty="0">
                <a:latin typeface="Georgia" panose="02040502050405020303" pitchFamily="18" charset="0"/>
              </a:rPr>
              <a:t>Eclipse 2022</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0525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4268-D047-5F88-C1A5-7C0943A2B903}"/>
              </a:ext>
            </a:extLst>
          </p:cNvPr>
          <p:cNvSpPr>
            <a:spLocks noGrp="1"/>
          </p:cNvSpPr>
          <p:nvPr>
            <p:ph type="title"/>
          </p:nvPr>
        </p:nvSpPr>
        <p:spPr>
          <a:xfrm>
            <a:off x="647837" y="370349"/>
            <a:ext cx="8596668" cy="1320800"/>
          </a:xfrm>
        </p:spPr>
        <p:txBody>
          <a:bodyPr/>
          <a:lstStyle/>
          <a:p>
            <a:r>
              <a:rPr lang="en-US" dirty="0"/>
              <a:t>                       </a:t>
            </a:r>
            <a:r>
              <a:rPr lang="en-US" dirty="0">
                <a:latin typeface="Georgia" panose="02040502050405020303" pitchFamily="18" charset="0"/>
              </a:rPr>
              <a:t>HOME  PAGE</a:t>
            </a:r>
            <a:endParaRPr lang="en-IN" dirty="0">
              <a:latin typeface="Georgia" panose="02040502050405020303" pitchFamily="18" charset="0"/>
            </a:endParaRPr>
          </a:p>
        </p:txBody>
      </p:sp>
      <p:pic>
        <p:nvPicPr>
          <p:cNvPr id="7" name="Content Placeholder 6">
            <a:extLst>
              <a:ext uri="{FF2B5EF4-FFF2-40B4-BE49-F238E27FC236}">
                <a16:creationId xmlns:a16="http://schemas.microsoft.com/office/drawing/2014/main" id="{719D3062-9811-1643-7316-F347C846AE16}"/>
              </a:ext>
            </a:extLst>
          </p:cNvPr>
          <p:cNvPicPr>
            <a:picLocks noGrp="1" noChangeAspect="1"/>
          </p:cNvPicPr>
          <p:nvPr>
            <p:ph idx="1"/>
          </p:nvPr>
        </p:nvPicPr>
        <p:blipFill>
          <a:blip r:embed="rId2"/>
          <a:stretch>
            <a:fillRect/>
          </a:stretch>
        </p:blipFill>
        <p:spPr>
          <a:xfrm>
            <a:off x="810069" y="1270000"/>
            <a:ext cx="8968111" cy="4557251"/>
          </a:xfrm>
        </p:spPr>
      </p:pic>
    </p:spTree>
    <p:extLst>
      <p:ext uri="{BB962C8B-B14F-4D97-AF65-F5344CB8AC3E}">
        <p14:creationId xmlns:p14="http://schemas.microsoft.com/office/powerpoint/2010/main" val="65340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8775-634B-0812-5C6B-28D24C5B31D6}"/>
              </a:ext>
            </a:extLst>
          </p:cNvPr>
          <p:cNvSpPr>
            <a:spLocks noGrp="1"/>
          </p:cNvSpPr>
          <p:nvPr>
            <p:ph type="title"/>
          </p:nvPr>
        </p:nvSpPr>
        <p:spPr/>
        <p:txBody>
          <a:bodyPr/>
          <a:lstStyle/>
          <a:p>
            <a:r>
              <a:rPr lang="en-US" dirty="0"/>
              <a:t>             </a:t>
            </a:r>
            <a:endParaRPr lang="en-IN" dirty="0"/>
          </a:p>
        </p:txBody>
      </p:sp>
      <p:pic>
        <p:nvPicPr>
          <p:cNvPr id="7" name="Content Placeholder 6">
            <a:extLst>
              <a:ext uri="{FF2B5EF4-FFF2-40B4-BE49-F238E27FC236}">
                <a16:creationId xmlns:a16="http://schemas.microsoft.com/office/drawing/2014/main" id="{FE1EAF2E-502C-6410-BC01-304531A29B9F}"/>
              </a:ext>
            </a:extLst>
          </p:cNvPr>
          <p:cNvPicPr>
            <a:picLocks noGrp="1" noChangeAspect="1"/>
          </p:cNvPicPr>
          <p:nvPr>
            <p:ph idx="1"/>
          </p:nvPr>
        </p:nvPicPr>
        <p:blipFill>
          <a:blip r:embed="rId2"/>
          <a:stretch>
            <a:fillRect/>
          </a:stretch>
        </p:blipFill>
        <p:spPr>
          <a:xfrm>
            <a:off x="677334" y="1270000"/>
            <a:ext cx="8982860" cy="4581935"/>
          </a:xfrm>
        </p:spPr>
      </p:pic>
    </p:spTree>
    <p:extLst>
      <p:ext uri="{BB962C8B-B14F-4D97-AF65-F5344CB8AC3E}">
        <p14:creationId xmlns:p14="http://schemas.microsoft.com/office/powerpoint/2010/main" val="3744133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A3BF-60D7-2BC6-8B9E-0D7124D1D8C3}"/>
              </a:ext>
            </a:extLst>
          </p:cNvPr>
          <p:cNvSpPr>
            <a:spLocks noGrp="1"/>
          </p:cNvSpPr>
          <p:nvPr>
            <p:ph type="title"/>
          </p:nvPr>
        </p:nvSpPr>
        <p:spPr>
          <a:xfrm>
            <a:off x="1797666" y="286774"/>
            <a:ext cx="8596668" cy="1320800"/>
          </a:xfrm>
        </p:spPr>
        <p:txBody>
          <a:bodyPr/>
          <a:lstStyle/>
          <a:p>
            <a:r>
              <a:rPr lang="en-US" dirty="0"/>
              <a:t>            </a:t>
            </a:r>
            <a:r>
              <a:rPr lang="en-US" dirty="0">
                <a:latin typeface="Georgia" panose="02040502050405020303" pitchFamily="18" charset="0"/>
              </a:rPr>
              <a:t>Data Confirmation</a:t>
            </a:r>
            <a:endParaRPr lang="en-IN" dirty="0"/>
          </a:p>
        </p:txBody>
      </p:sp>
      <p:pic>
        <p:nvPicPr>
          <p:cNvPr id="7" name="Content Placeholder 6">
            <a:extLst>
              <a:ext uri="{FF2B5EF4-FFF2-40B4-BE49-F238E27FC236}">
                <a16:creationId xmlns:a16="http://schemas.microsoft.com/office/drawing/2014/main" id="{16AF24FB-084E-B45D-23C1-CCDD764FA800}"/>
              </a:ext>
            </a:extLst>
          </p:cNvPr>
          <p:cNvPicPr>
            <a:picLocks noGrp="1" noChangeAspect="1"/>
          </p:cNvPicPr>
          <p:nvPr>
            <p:ph idx="1"/>
          </p:nvPr>
        </p:nvPicPr>
        <p:blipFill>
          <a:blip r:embed="rId2"/>
          <a:stretch>
            <a:fillRect/>
          </a:stretch>
        </p:blipFill>
        <p:spPr>
          <a:xfrm>
            <a:off x="1225759" y="1270000"/>
            <a:ext cx="8596667" cy="4640826"/>
          </a:xfrm>
        </p:spPr>
      </p:pic>
    </p:spTree>
    <p:extLst>
      <p:ext uri="{BB962C8B-B14F-4D97-AF65-F5344CB8AC3E}">
        <p14:creationId xmlns:p14="http://schemas.microsoft.com/office/powerpoint/2010/main" val="411232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31A8-A5FA-2C44-FCFF-67BE8DBBF112}"/>
              </a:ext>
            </a:extLst>
          </p:cNvPr>
          <p:cNvSpPr>
            <a:spLocks noGrp="1"/>
          </p:cNvSpPr>
          <p:nvPr>
            <p:ph type="title"/>
          </p:nvPr>
        </p:nvSpPr>
        <p:spPr/>
        <p:txBody>
          <a:bodyPr/>
          <a:lstStyle/>
          <a:p>
            <a:r>
              <a:rPr lang="en-US" dirty="0">
                <a:latin typeface="Georgia" panose="02040502050405020303" pitchFamily="18" charset="0"/>
              </a:rPr>
              <a:t>                             Stored Data</a:t>
            </a:r>
          </a:p>
        </p:txBody>
      </p:sp>
      <p:pic>
        <p:nvPicPr>
          <p:cNvPr id="5" name="Content Placeholder 4">
            <a:extLst>
              <a:ext uri="{FF2B5EF4-FFF2-40B4-BE49-F238E27FC236}">
                <a16:creationId xmlns:a16="http://schemas.microsoft.com/office/drawing/2014/main" id="{9EA4A6F8-2DFF-6B6E-3C6F-9E6B9F69B25A}"/>
              </a:ext>
            </a:extLst>
          </p:cNvPr>
          <p:cNvPicPr>
            <a:picLocks noGrp="1" noChangeAspect="1"/>
          </p:cNvPicPr>
          <p:nvPr>
            <p:ph idx="1"/>
          </p:nvPr>
        </p:nvPicPr>
        <p:blipFill>
          <a:blip r:embed="rId2"/>
          <a:stretch>
            <a:fillRect/>
          </a:stretch>
        </p:blipFill>
        <p:spPr>
          <a:xfrm>
            <a:off x="545690" y="1381433"/>
            <a:ext cx="9232491" cy="4866967"/>
          </a:xfrm>
        </p:spPr>
      </p:pic>
    </p:spTree>
    <p:extLst>
      <p:ext uri="{BB962C8B-B14F-4D97-AF65-F5344CB8AC3E}">
        <p14:creationId xmlns:p14="http://schemas.microsoft.com/office/powerpoint/2010/main" val="959616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C440-F9A4-C66E-5FDD-43A62327859D}"/>
              </a:ext>
            </a:extLst>
          </p:cNvPr>
          <p:cNvSpPr>
            <a:spLocks noGrp="1"/>
          </p:cNvSpPr>
          <p:nvPr>
            <p:ph type="title"/>
          </p:nvPr>
        </p:nvSpPr>
        <p:spPr/>
        <p:txBody>
          <a:bodyPr/>
          <a:lstStyle/>
          <a:p>
            <a:r>
              <a:rPr lang="en-US" dirty="0"/>
              <a:t>                          </a:t>
            </a:r>
            <a:r>
              <a:rPr lang="en-US" dirty="0">
                <a:latin typeface="Georgia" panose="02040502050405020303" pitchFamily="18" charset="0"/>
              </a:rPr>
              <a:t>Advantages</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ADFDE00B-9722-BA3C-EF90-427B55B9C3BD}"/>
              </a:ext>
            </a:extLst>
          </p:cNvPr>
          <p:cNvSpPr>
            <a:spLocks noGrp="1"/>
          </p:cNvSpPr>
          <p:nvPr>
            <p:ph idx="1"/>
          </p:nvPr>
        </p:nvSpPr>
        <p:spPr>
          <a:xfrm>
            <a:off x="677333" y="1488613"/>
            <a:ext cx="9115595" cy="3880773"/>
          </a:xfrm>
        </p:spPr>
        <p:txBody>
          <a:bodyPr>
            <a:normAutofit/>
          </a:bodyPr>
          <a:lstStyle/>
          <a:p>
            <a:pPr>
              <a:buFont typeface="Wingdings" panose="05000000000000000000" pitchFamily="2" charset="2"/>
              <a:buChar char="Ø"/>
            </a:pPr>
            <a:r>
              <a:rPr lang="en-IN" sz="2400" dirty="0">
                <a:latin typeface="Georgia" panose="02040502050405020303" pitchFamily="18" charset="0"/>
              </a:rPr>
              <a:t>Easy access of data</a:t>
            </a:r>
          </a:p>
          <a:p>
            <a:pPr>
              <a:buFont typeface="Wingdings" panose="05000000000000000000" pitchFamily="2" charset="2"/>
              <a:buChar char="Ø"/>
            </a:pPr>
            <a:r>
              <a:rPr lang="en-IN" sz="2400" dirty="0">
                <a:latin typeface="Georgia" panose="02040502050405020303" pitchFamily="18" charset="0"/>
              </a:rPr>
              <a:t>Easy modification/update of data</a:t>
            </a:r>
          </a:p>
          <a:p>
            <a:pPr>
              <a:buFont typeface="Wingdings" panose="05000000000000000000" pitchFamily="2" charset="2"/>
              <a:buChar char="Ø"/>
            </a:pPr>
            <a:r>
              <a:rPr lang="en-IN" sz="2400" dirty="0">
                <a:latin typeface="Georgia" panose="02040502050405020303" pitchFamily="18" charset="0"/>
              </a:rPr>
              <a:t>Retrieval of data made easy</a:t>
            </a:r>
          </a:p>
          <a:p>
            <a:pPr>
              <a:buFont typeface="Wingdings" panose="05000000000000000000" pitchFamily="2" charset="2"/>
              <a:buChar char="Ø"/>
            </a:pPr>
            <a:r>
              <a:rPr lang="en-IN" sz="2400" dirty="0">
                <a:latin typeface="Georgia" panose="02040502050405020303" pitchFamily="18" charset="0"/>
              </a:rPr>
              <a:t>Can be used anywhere irrespective of the field </a:t>
            </a:r>
            <a:r>
              <a:rPr lang="en-IN" sz="2400" dirty="0" err="1">
                <a:latin typeface="Georgia" panose="02040502050405020303" pitchFamily="18" charset="0"/>
              </a:rPr>
              <a:t>eg</a:t>
            </a:r>
            <a:r>
              <a:rPr lang="en-IN" sz="2400" dirty="0">
                <a:latin typeface="Georgia" panose="02040502050405020303" pitchFamily="18" charset="0"/>
              </a:rPr>
              <a:t>, hospitals/schools/stores etc.,</a:t>
            </a:r>
          </a:p>
          <a:p>
            <a:pPr>
              <a:buFont typeface="Wingdings" panose="05000000000000000000" pitchFamily="2" charset="2"/>
              <a:buChar char="Ø"/>
            </a:pPr>
            <a:r>
              <a:rPr lang="en-IN" sz="2400" dirty="0">
                <a:latin typeface="Georgia" panose="02040502050405020303" pitchFamily="18" charset="0"/>
              </a:rPr>
              <a:t>Reduces manual stress and burden.</a:t>
            </a:r>
          </a:p>
        </p:txBody>
      </p:sp>
    </p:spTree>
    <p:extLst>
      <p:ext uri="{BB962C8B-B14F-4D97-AF65-F5344CB8AC3E}">
        <p14:creationId xmlns:p14="http://schemas.microsoft.com/office/powerpoint/2010/main" val="379424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9AA7-F3AE-3B41-828E-27DF1C00039C}"/>
              </a:ext>
            </a:extLst>
          </p:cNvPr>
          <p:cNvSpPr>
            <a:spLocks noGrp="1"/>
          </p:cNvSpPr>
          <p:nvPr>
            <p:ph type="title"/>
          </p:nvPr>
        </p:nvSpPr>
        <p:spPr/>
        <p:txBody>
          <a:bodyPr/>
          <a:lstStyle/>
          <a:p>
            <a:r>
              <a:rPr lang="en-US" dirty="0"/>
              <a:t>                          </a:t>
            </a:r>
            <a:r>
              <a:rPr lang="en-US" dirty="0">
                <a:latin typeface="Georgia" panose="02040502050405020303" pitchFamily="18" charset="0"/>
              </a:rPr>
              <a:t>Conclusion</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59269310-EC9A-8582-C1C8-7B0BD56627EA}"/>
              </a:ext>
            </a:extLst>
          </p:cNvPr>
          <p:cNvSpPr>
            <a:spLocks noGrp="1"/>
          </p:cNvSpPr>
          <p:nvPr>
            <p:ph idx="1"/>
          </p:nvPr>
        </p:nvSpPr>
        <p:spPr>
          <a:xfrm>
            <a:off x="677334" y="1930400"/>
            <a:ext cx="9410563" cy="3880773"/>
          </a:xfrm>
        </p:spPr>
        <p:txBody>
          <a:bodyPr>
            <a:normAutofit/>
          </a:bodyPr>
          <a:lstStyle/>
          <a:p>
            <a:pPr algn="just">
              <a:buFont typeface="Wingdings" panose="05000000000000000000" pitchFamily="2" charset="2"/>
              <a:buChar char="Ø"/>
            </a:pPr>
            <a:r>
              <a:rPr lang="en-US" sz="2400" dirty="0">
                <a:latin typeface="Georgia" panose="02040502050405020303" pitchFamily="18" charset="0"/>
              </a:rPr>
              <a:t>Online Registration form is a web application which can be used anywhere and everywhere where the details has to be recorded and stored like in schools/educational institutions/hospitals/stores etc., without the fear of losing data and without the fear of not being able to update/modify/change the data, so as we can retrieve the required data whenever in need. </a:t>
            </a:r>
            <a:endParaRPr lang="en-IN" sz="2400" dirty="0">
              <a:latin typeface="Georgia" panose="02040502050405020303" pitchFamily="18" charset="0"/>
            </a:endParaRPr>
          </a:p>
        </p:txBody>
      </p:sp>
    </p:spTree>
    <p:extLst>
      <p:ext uri="{BB962C8B-B14F-4D97-AF65-F5344CB8AC3E}">
        <p14:creationId xmlns:p14="http://schemas.microsoft.com/office/powerpoint/2010/main" val="279989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2B1F0-94B8-633D-0200-0E2555D21B5F}"/>
              </a:ext>
            </a:extLst>
          </p:cNvPr>
          <p:cNvSpPr>
            <a:spLocks noGrp="1"/>
          </p:cNvSpPr>
          <p:nvPr>
            <p:ph idx="1"/>
          </p:nvPr>
        </p:nvSpPr>
        <p:spPr>
          <a:xfrm>
            <a:off x="271177" y="1440805"/>
            <a:ext cx="10233800" cy="3976390"/>
          </a:xfrm>
        </p:spPr>
        <p:txBody>
          <a:bodyPr>
            <a:normAutofit/>
          </a:bodyPr>
          <a:lstStyle/>
          <a:p>
            <a:pPr marL="0" indent="0">
              <a:buNone/>
            </a:pPr>
            <a:r>
              <a:rPr lang="en-US" sz="7200" dirty="0"/>
              <a:t>                                                               </a:t>
            </a:r>
          </a:p>
          <a:p>
            <a:pPr marL="0" indent="0">
              <a:buNone/>
            </a:pPr>
            <a:r>
              <a:rPr lang="en-IN" sz="7200" dirty="0"/>
              <a:t>       </a:t>
            </a:r>
            <a:r>
              <a:rPr lang="en-IN" sz="9600" dirty="0">
                <a:solidFill>
                  <a:schemeClr val="accent1"/>
                </a:solidFill>
                <a:latin typeface="Georgia" panose="02040502050405020303" pitchFamily="18" charset="0"/>
              </a:rPr>
              <a:t>Thank you</a:t>
            </a:r>
          </a:p>
        </p:txBody>
      </p:sp>
    </p:spTree>
    <p:extLst>
      <p:ext uri="{BB962C8B-B14F-4D97-AF65-F5344CB8AC3E}">
        <p14:creationId xmlns:p14="http://schemas.microsoft.com/office/powerpoint/2010/main" val="414121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8C8B-0B78-934D-1208-CD97880BAB25}"/>
              </a:ext>
            </a:extLst>
          </p:cNvPr>
          <p:cNvSpPr>
            <a:spLocks noGrp="1"/>
          </p:cNvSpPr>
          <p:nvPr>
            <p:ph type="title"/>
          </p:nvPr>
        </p:nvSpPr>
        <p:spPr>
          <a:xfrm>
            <a:off x="4777740" y="365125"/>
            <a:ext cx="3749040" cy="1600835"/>
          </a:xfrm>
        </p:spPr>
        <p:txBody>
          <a:bodyPr/>
          <a:lstStyle/>
          <a:p>
            <a:r>
              <a:rPr lang="en-US" dirty="0">
                <a:solidFill>
                  <a:schemeClr val="accent1">
                    <a:lumMod val="75000"/>
                  </a:schemeClr>
                </a:solidFill>
                <a:latin typeface="Georgia" panose="02040502050405020303" pitchFamily="18" charset="0"/>
              </a:rPr>
              <a:t>Contents</a:t>
            </a:r>
            <a:endParaRPr lang="en-IN" dirty="0">
              <a:solidFill>
                <a:schemeClr val="accent1">
                  <a:lumMod val="7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D096B4E8-CAA7-132B-A57C-5CC922CE1475}"/>
              </a:ext>
            </a:extLst>
          </p:cNvPr>
          <p:cNvSpPr>
            <a:spLocks noGrp="1"/>
          </p:cNvSpPr>
          <p:nvPr>
            <p:ph idx="1"/>
          </p:nvPr>
        </p:nvSpPr>
        <p:spPr>
          <a:xfrm>
            <a:off x="692083" y="1238865"/>
            <a:ext cx="8596668" cy="4439264"/>
          </a:xfrm>
        </p:spPr>
        <p:txBody>
          <a:bodyPr>
            <a:noAutofit/>
          </a:bodyPr>
          <a:lstStyle/>
          <a:p>
            <a:pPr lvl="1">
              <a:buFont typeface="Wingdings" panose="05000000000000000000" pitchFamily="2" charset="2"/>
              <a:buChar char="Ø"/>
            </a:pPr>
            <a:r>
              <a:rPr lang="en-US" dirty="0">
                <a:latin typeface="Georgia" panose="02040502050405020303" pitchFamily="18" charset="0"/>
              </a:rPr>
              <a:t>Introduction</a:t>
            </a:r>
          </a:p>
          <a:p>
            <a:pPr lvl="1">
              <a:buFont typeface="Wingdings" panose="05000000000000000000" pitchFamily="2" charset="2"/>
              <a:buChar char="Ø"/>
            </a:pPr>
            <a:r>
              <a:rPr lang="en-US" dirty="0">
                <a:latin typeface="Georgia" panose="02040502050405020303" pitchFamily="18" charset="0"/>
              </a:rPr>
              <a:t>Frontend : </a:t>
            </a:r>
            <a:r>
              <a:rPr lang="en-US" dirty="0" err="1">
                <a:latin typeface="Georgia" panose="02040502050405020303" pitchFamily="18" charset="0"/>
              </a:rPr>
              <a:t>Thymeleaf</a:t>
            </a:r>
            <a:r>
              <a:rPr lang="en-US" dirty="0">
                <a:latin typeface="Georgia" panose="02040502050405020303" pitchFamily="18" charset="0"/>
              </a:rPr>
              <a:t>, HTML , CSS</a:t>
            </a:r>
          </a:p>
          <a:p>
            <a:pPr lvl="1">
              <a:buFont typeface="Wingdings" panose="05000000000000000000" pitchFamily="2" charset="2"/>
              <a:buChar char="Ø"/>
            </a:pPr>
            <a:r>
              <a:rPr lang="en-US" dirty="0">
                <a:latin typeface="Georgia" panose="02040502050405020303" pitchFamily="18" charset="0"/>
              </a:rPr>
              <a:t>Backend :  Spring MVC, JAVA</a:t>
            </a:r>
          </a:p>
          <a:p>
            <a:pPr lvl="1">
              <a:buFont typeface="Wingdings" panose="05000000000000000000" pitchFamily="2" charset="2"/>
              <a:buChar char="Ø"/>
            </a:pPr>
            <a:r>
              <a:rPr lang="en-US" dirty="0">
                <a:latin typeface="Georgia" panose="02040502050405020303" pitchFamily="18" charset="0"/>
              </a:rPr>
              <a:t>Technologies  used </a:t>
            </a:r>
          </a:p>
          <a:p>
            <a:pPr lvl="1">
              <a:buFont typeface="Wingdings" panose="05000000000000000000" pitchFamily="2" charset="2"/>
              <a:buChar char="Ø"/>
            </a:pPr>
            <a:r>
              <a:rPr lang="en-US" dirty="0">
                <a:latin typeface="Georgia" panose="02040502050405020303" pitchFamily="18" charset="0"/>
              </a:rPr>
              <a:t>Objective</a:t>
            </a:r>
          </a:p>
          <a:p>
            <a:pPr lvl="1">
              <a:buFont typeface="Wingdings" panose="05000000000000000000" pitchFamily="2" charset="2"/>
              <a:buChar char="Ø"/>
            </a:pPr>
            <a:r>
              <a:rPr lang="en-US" dirty="0">
                <a:latin typeface="Georgia" panose="02040502050405020303" pitchFamily="18" charset="0"/>
              </a:rPr>
              <a:t>Requirements</a:t>
            </a:r>
          </a:p>
          <a:p>
            <a:pPr lvl="1">
              <a:buFont typeface="Wingdings" panose="05000000000000000000" pitchFamily="2" charset="2"/>
              <a:buChar char="Ø"/>
            </a:pPr>
            <a:r>
              <a:rPr lang="en-US" dirty="0">
                <a:latin typeface="Georgia" panose="02040502050405020303" pitchFamily="18" charset="0"/>
              </a:rPr>
              <a:t>Screenshots</a:t>
            </a:r>
          </a:p>
          <a:p>
            <a:pPr lvl="1">
              <a:buFont typeface="Wingdings" panose="05000000000000000000" pitchFamily="2" charset="2"/>
              <a:buChar char="Ø"/>
            </a:pPr>
            <a:r>
              <a:rPr lang="en-US" dirty="0">
                <a:latin typeface="Georgia" panose="02040502050405020303" pitchFamily="18" charset="0"/>
              </a:rPr>
              <a:t>Page1 : Home</a:t>
            </a:r>
          </a:p>
          <a:p>
            <a:pPr lvl="1">
              <a:buFont typeface="Wingdings" panose="05000000000000000000" pitchFamily="2" charset="2"/>
              <a:buChar char="Ø"/>
            </a:pPr>
            <a:r>
              <a:rPr lang="en-US" dirty="0">
                <a:latin typeface="Georgia" panose="02040502050405020303" pitchFamily="18" charset="0"/>
              </a:rPr>
              <a:t>Page2 : Confirmation of Data Entry</a:t>
            </a:r>
          </a:p>
          <a:p>
            <a:pPr lvl="1">
              <a:buFont typeface="Wingdings" panose="05000000000000000000" pitchFamily="2" charset="2"/>
              <a:buChar char="Ø"/>
            </a:pPr>
            <a:r>
              <a:rPr lang="en-US" dirty="0">
                <a:latin typeface="Georgia" panose="02040502050405020303" pitchFamily="18" charset="0"/>
              </a:rPr>
              <a:t>Page3 : Updating the data in MySQL</a:t>
            </a:r>
          </a:p>
          <a:p>
            <a:pPr lvl="1">
              <a:buFont typeface="Wingdings" panose="05000000000000000000" pitchFamily="2" charset="2"/>
              <a:buChar char="Ø"/>
            </a:pPr>
            <a:r>
              <a:rPr lang="en-US" dirty="0">
                <a:latin typeface="Georgia" panose="02040502050405020303" pitchFamily="18" charset="0"/>
              </a:rPr>
              <a:t>Page4 : New page for new data-entry</a:t>
            </a:r>
          </a:p>
          <a:p>
            <a:pPr lvl="1">
              <a:buFont typeface="Wingdings" panose="05000000000000000000" pitchFamily="2" charset="2"/>
              <a:buChar char="Ø"/>
            </a:pPr>
            <a:r>
              <a:rPr lang="en-US" dirty="0">
                <a:latin typeface="Georgia" panose="02040502050405020303" pitchFamily="18" charset="0"/>
              </a:rPr>
              <a:t>Advantages</a:t>
            </a:r>
          </a:p>
          <a:p>
            <a:pPr lvl="1">
              <a:buFont typeface="Wingdings" panose="05000000000000000000" pitchFamily="2" charset="2"/>
              <a:buChar char="Ø"/>
            </a:pPr>
            <a:r>
              <a:rPr lang="en-US" dirty="0">
                <a:latin typeface="Georgia" panose="02040502050405020303" pitchFamily="18" charset="0"/>
              </a:rPr>
              <a:t>Conclusion</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val="366210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2DF0-9E16-D2E0-335C-099AD4A242AE}"/>
              </a:ext>
            </a:extLst>
          </p:cNvPr>
          <p:cNvSpPr>
            <a:spLocks noGrp="1"/>
          </p:cNvSpPr>
          <p:nvPr>
            <p:ph type="title"/>
          </p:nvPr>
        </p:nvSpPr>
        <p:spPr>
          <a:xfrm>
            <a:off x="3585210" y="342265"/>
            <a:ext cx="7520940" cy="1189355"/>
          </a:xfrm>
        </p:spPr>
        <p:txBody>
          <a:bodyPr>
            <a:noAutofit/>
          </a:bodyPr>
          <a:lstStyle/>
          <a:p>
            <a:r>
              <a:rPr lang="en-US" sz="4800" dirty="0">
                <a:latin typeface="Georgia" panose="02040502050405020303" pitchFamily="18" charset="0"/>
              </a:rPr>
              <a:t>Introduction  </a:t>
            </a:r>
            <a:endParaRPr lang="en-IN" sz="4800" dirty="0">
              <a:latin typeface="Georgia" panose="02040502050405020303" pitchFamily="18" charset="0"/>
            </a:endParaRPr>
          </a:p>
        </p:txBody>
      </p:sp>
      <p:sp>
        <p:nvSpPr>
          <p:cNvPr id="3" name="Content Placeholder 2">
            <a:extLst>
              <a:ext uri="{FF2B5EF4-FFF2-40B4-BE49-F238E27FC236}">
                <a16:creationId xmlns:a16="http://schemas.microsoft.com/office/drawing/2014/main" id="{AB5CE78A-84C9-CA5F-8E42-72C6DE03B4DA}"/>
              </a:ext>
            </a:extLst>
          </p:cNvPr>
          <p:cNvSpPr>
            <a:spLocks noGrp="1"/>
          </p:cNvSpPr>
          <p:nvPr>
            <p:ph idx="1"/>
          </p:nvPr>
        </p:nvSpPr>
        <p:spPr>
          <a:xfrm>
            <a:off x="590410" y="1688322"/>
            <a:ext cx="10515740" cy="4473893"/>
          </a:xfrm>
        </p:spPr>
        <p:txBody>
          <a:bodyPr>
            <a:normAutofit/>
          </a:bodyPr>
          <a:lstStyle/>
          <a:p>
            <a:pPr>
              <a:buFont typeface="Wingdings" panose="05000000000000000000" pitchFamily="2" charset="2"/>
              <a:buChar char="Ø"/>
            </a:pPr>
            <a:r>
              <a:rPr lang="en-US" sz="2400" b="0" i="0" dirty="0">
                <a:effectLst/>
                <a:latin typeface="Georgia" panose="02040502050405020303" pitchFamily="18" charset="0"/>
              </a:rPr>
              <a:t>With Online Registration Form  </a:t>
            </a:r>
            <a:r>
              <a:rPr lang="en-US" sz="2400" dirty="0">
                <a:latin typeface="Georgia" panose="02040502050405020303" pitchFamily="18" charset="0"/>
              </a:rPr>
              <a:t>we can </a:t>
            </a:r>
            <a:r>
              <a:rPr lang="en-US" sz="2400" i="0" dirty="0">
                <a:effectLst/>
                <a:latin typeface="Georgia" panose="02040502050405020303" pitchFamily="18" charset="0"/>
              </a:rPr>
              <a:t>fill in with our e-mail address, desired user name, password and password confirmation, in order to create a User Account.</a:t>
            </a:r>
            <a:r>
              <a:rPr lang="en-US" sz="2400" dirty="0">
                <a:latin typeface="Georgia" panose="02040502050405020303" pitchFamily="18" charset="0"/>
              </a:rPr>
              <a:t> </a:t>
            </a:r>
          </a:p>
          <a:p>
            <a:pPr>
              <a:buFont typeface="Wingdings" panose="05000000000000000000" pitchFamily="2" charset="2"/>
              <a:buChar char="Ø"/>
            </a:pPr>
            <a:r>
              <a:rPr lang="en-US" sz="2400" dirty="0">
                <a:latin typeface="Georgia" panose="02040502050405020303" pitchFamily="18" charset="0"/>
              </a:rPr>
              <a:t>The main aim of this software is to record the details entered by an user and store the same.</a:t>
            </a:r>
          </a:p>
          <a:p>
            <a:pPr>
              <a:buFont typeface="Wingdings" panose="05000000000000000000" pitchFamily="2" charset="2"/>
              <a:buChar char="Ø"/>
            </a:pPr>
            <a:r>
              <a:rPr lang="en-US" sz="2400" dirty="0">
                <a:latin typeface="Georgia" panose="02040502050405020303" pitchFamily="18" charset="0"/>
              </a:rPr>
              <a:t>In order to retrieve the data as and when required</a:t>
            </a:r>
          </a:p>
          <a:p>
            <a:pPr>
              <a:buFont typeface="Wingdings" panose="05000000000000000000" pitchFamily="2" charset="2"/>
              <a:buChar char="Ø"/>
            </a:pPr>
            <a:r>
              <a:rPr lang="en-US" sz="2400" dirty="0">
                <a:latin typeface="Georgia" panose="02040502050405020303" pitchFamily="18" charset="0"/>
              </a:rPr>
              <a:t>Processing a large amount of data effectively and efficiently.</a:t>
            </a:r>
          </a:p>
          <a:p>
            <a:pPr>
              <a:buFont typeface="Wingdings" panose="05000000000000000000" pitchFamily="2" charset="2"/>
              <a:buChar char="Ø"/>
            </a:pPr>
            <a:r>
              <a:rPr lang="en-US" sz="2400" dirty="0">
                <a:latin typeface="Georgia" panose="02040502050405020303" pitchFamily="18" charset="0"/>
              </a:rPr>
              <a:t>To provide better service.</a:t>
            </a:r>
          </a:p>
          <a:p>
            <a:pPr>
              <a:buFont typeface="Wingdings" panose="05000000000000000000" pitchFamily="2" charset="2"/>
              <a:buChar char="Ø"/>
            </a:pPr>
            <a:r>
              <a:rPr lang="en-US" sz="2400" dirty="0">
                <a:latin typeface="Georgia" panose="02040502050405020303" pitchFamily="18" charset="0"/>
              </a:rPr>
              <a:t>It basically contains the records of User name , Password, E-mail and Contact No. .</a:t>
            </a:r>
          </a:p>
        </p:txBody>
      </p:sp>
    </p:spTree>
    <p:extLst>
      <p:ext uri="{BB962C8B-B14F-4D97-AF65-F5344CB8AC3E}">
        <p14:creationId xmlns:p14="http://schemas.microsoft.com/office/powerpoint/2010/main" val="397158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6482-9ED0-3BB2-532D-5907B96DB0AC}"/>
              </a:ext>
            </a:extLst>
          </p:cNvPr>
          <p:cNvSpPr>
            <a:spLocks noGrp="1"/>
          </p:cNvSpPr>
          <p:nvPr>
            <p:ph type="title"/>
          </p:nvPr>
        </p:nvSpPr>
        <p:spPr>
          <a:xfrm>
            <a:off x="2154142" y="506922"/>
            <a:ext cx="6869137" cy="1464554"/>
          </a:xfrm>
        </p:spPr>
        <p:txBody>
          <a:bodyPr/>
          <a:lstStyle/>
          <a:p>
            <a:r>
              <a:rPr lang="en-US" dirty="0">
                <a:latin typeface="Georgia" panose="02040502050405020303" pitchFamily="18" charset="0"/>
              </a:rPr>
              <a:t>Frontend  : Thyme leaf, HTML and CSS.</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B1172082-39C5-EB95-145F-A31A30E34880}"/>
              </a:ext>
            </a:extLst>
          </p:cNvPr>
          <p:cNvSpPr>
            <a:spLocks noGrp="1"/>
          </p:cNvSpPr>
          <p:nvPr>
            <p:ph idx="1"/>
          </p:nvPr>
        </p:nvSpPr>
        <p:spPr>
          <a:xfrm>
            <a:off x="618339" y="1806627"/>
            <a:ext cx="9720279" cy="4313953"/>
          </a:xfrm>
        </p:spPr>
        <p:txBody>
          <a:bodyPr>
            <a:normAutofit lnSpcReduction="10000"/>
          </a:bodyPr>
          <a:lstStyle/>
          <a:p>
            <a:pPr algn="just">
              <a:lnSpc>
                <a:spcPct val="110000"/>
              </a:lnSpc>
              <a:buFont typeface="Wingdings" panose="05000000000000000000" pitchFamily="2" charset="2"/>
              <a:buChar char="Ø"/>
            </a:pPr>
            <a:r>
              <a:rPr lang="en-US" sz="2400" b="1" dirty="0" err="1">
                <a:latin typeface="Georgia" panose="02040502050405020303" pitchFamily="18" charset="0"/>
              </a:rPr>
              <a:t>Thymeleaf</a:t>
            </a:r>
            <a:r>
              <a:rPr lang="en-US" sz="2400" dirty="0">
                <a:latin typeface="Georgia" panose="02040502050405020303" pitchFamily="18" charset="0"/>
              </a:rPr>
              <a:t> :  </a:t>
            </a:r>
            <a:r>
              <a:rPr lang="en-US" sz="2400" i="0" dirty="0" err="1">
                <a:effectLst/>
                <a:latin typeface="Georgia" panose="02040502050405020303" pitchFamily="18" charset="0"/>
              </a:rPr>
              <a:t>Thymeleaf</a:t>
            </a:r>
            <a:r>
              <a:rPr lang="en-US" sz="2400" i="0" dirty="0">
                <a:effectLst/>
                <a:latin typeface="Georgia" panose="02040502050405020303" pitchFamily="18" charset="0"/>
              </a:rPr>
              <a:t> is a server-side Java-based template engine for both web and standalone environments, capable of processing HTML, XML, JavaScript, CSS and even plain text. It is more powerful than JPS and responsible for dynamic content</a:t>
            </a:r>
          </a:p>
          <a:p>
            <a:pPr algn="just">
              <a:lnSpc>
                <a:spcPct val="110000"/>
              </a:lnSpc>
              <a:buFont typeface="Wingdings" panose="05000000000000000000" pitchFamily="2" charset="2"/>
              <a:buChar char="Ø"/>
            </a:pPr>
            <a:r>
              <a:rPr lang="en-US" sz="2400" b="0" i="0" dirty="0">
                <a:effectLst/>
                <a:latin typeface="Georgia" panose="02040502050405020303" pitchFamily="18" charset="0"/>
              </a:rPr>
              <a:t>It is a HTML5/XHTML/XML template engine. It is a server-side Java template engine for both web (servlet-based) and non-web (offline) environments. </a:t>
            </a:r>
          </a:p>
          <a:p>
            <a:pPr algn="just">
              <a:lnSpc>
                <a:spcPct val="110000"/>
              </a:lnSpc>
              <a:buFont typeface="Wingdings" panose="05000000000000000000" pitchFamily="2" charset="2"/>
              <a:buChar char="Ø"/>
            </a:pPr>
            <a:r>
              <a:rPr lang="en-US" sz="2400" dirty="0">
                <a:latin typeface="Georgia" panose="02040502050405020303" pitchFamily="18" charset="0"/>
              </a:rPr>
              <a:t>It is perfect for modern day JVM development.</a:t>
            </a:r>
          </a:p>
          <a:p>
            <a:pPr algn="just">
              <a:lnSpc>
                <a:spcPct val="110000"/>
              </a:lnSpc>
              <a:buFont typeface="Wingdings" panose="05000000000000000000" pitchFamily="2" charset="2"/>
              <a:buChar char="Ø"/>
            </a:pPr>
            <a:r>
              <a:rPr lang="en-US" sz="2400" dirty="0">
                <a:latin typeface="Georgia" panose="02040502050405020303" pitchFamily="18" charset="0"/>
              </a:rPr>
              <a:t>It is an engine based on XML attributes.</a:t>
            </a:r>
          </a:p>
          <a:p>
            <a:pPr algn="just">
              <a:lnSpc>
                <a:spcPct val="110000"/>
              </a:lnSpc>
              <a:buFont typeface="Wingdings" panose="05000000000000000000" pitchFamily="2" charset="2"/>
              <a:buChar char="Ø"/>
            </a:pPr>
            <a:r>
              <a:rPr lang="en-US" sz="2400" dirty="0">
                <a:latin typeface="Georgia" panose="02040502050405020303" pitchFamily="18" charset="0"/>
              </a:rPr>
              <a:t>The engine </a:t>
            </a:r>
            <a:r>
              <a:rPr lang="en-US" sz="2400" dirty="0" err="1">
                <a:latin typeface="Georgia" panose="02040502050405020303" pitchFamily="18" charset="0"/>
              </a:rPr>
              <a:t>evalutes</a:t>
            </a:r>
            <a:r>
              <a:rPr lang="en-US" sz="2400" dirty="0">
                <a:latin typeface="Georgia" panose="02040502050405020303" pitchFamily="18" charset="0"/>
              </a:rPr>
              <a:t> values from attributes to build a DOM tree.</a:t>
            </a:r>
          </a:p>
          <a:p>
            <a:pPr algn="just">
              <a:buFont typeface="Wingdings" panose="05000000000000000000" pitchFamily="2" charset="2"/>
              <a:buChar char="Ø"/>
            </a:pPr>
            <a:endParaRPr lang="en-US" sz="2400" dirty="0">
              <a:latin typeface="Georgia" panose="02040502050405020303"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94302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61CFA-3B1C-5CCD-372C-85EB5E7C1EB8}"/>
              </a:ext>
            </a:extLst>
          </p:cNvPr>
          <p:cNvSpPr>
            <a:spLocks noGrp="1"/>
          </p:cNvSpPr>
          <p:nvPr>
            <p:ph idx="1"/>
          </p:nvPr>
        </p:nvSpPr>
        <p:spPr>
          <a:xfrm>
            <a:off x="736326" y="1069208"/>
            <a:ext cx="9100847" cy="5405334"/>
          </a:xfrm>
        </p:spPr>
        <p:txBody>
          <a:bodyPr>
            <a:normAutofit/>
          </a:bodyPr>
          <a:lstStyle/>
          <a:p>
            <a:pPr algn="just">
              <a:buFont typeface="Wingdings" panose="05000000000000000000" pitchFamily="2" charset="2"/>
              <a:buChar char="Ø"/>
            </a:pPr>
            <a:r>
              <a:rPr lang="en-IN" sz="2400" b="1" dirty="0">
                <a:latin typeface="Georgia" panose="02040502050405020303" pitchFamily="18" charset="0"/>
              </a:rPr>
              <a:t>HTML : </a:t>
            </a:r>
            <a:r>
              <a:rPr lang="en-US" sz="2400" i="0" dirty="0">
                <a:effectLst/>
                <a:latin typeface="Georgia" panose="02040502050405020303" pitchFamily="18" charset="0"/>
              </a:rPr>
              <a:t>HTML is the standard markup language for creating Web pages.</a:t>
            </a:r>
          </a:p>
          <a:p>
            <a:pPr algn="just">
              <a:buFont typeface="Wingdings" panose="05000000000000000000" pitchFamily="2" charset="2"/>
              <a:buChar char="Ø"/>
            </a:pPr>
            <a:r>
              <a:rPr lang="en-US" sz="2400" i="0" dirty="0">
                <a:effectLst/>
                <a:latin typeface="Georgia" panose="02040502050405020303" pitchFamily="18" charset="0"/>
              </a:rPr>
              <a:t>In java, we can extract the HTML content and can parse the HTML Document.</a:t>
            </a:r>
          </a:p>
          <a:p>
            <a:pPr algn="just">
              <a:buFont typeface="Wingdings" panose="05000000000000000000" pitchFamily="2" charset="2"/>
              <a:buChar char="Ø"/>
            </a:pPr>
            <a:r>
              <a:rPr lang="en-US" sz="2400" dirty="0">
                <a:latin typeface="Georgia" panose="02040502050405020303" pitchFamily="18" charset="0"/>
              </a:rPr>
              <a:t>HTML in this project is integrated using a JSP file.</a:t>
            </a:r>
          </a:p>
          <a:p>
            <a:pPr algn="just">
              <a:buFont typeface="Wingdings" panose="05000000000000000000" pitchFamily="2" charset="2"/>
              <a:buChar char="Ø"/>
            </a:pPr>
            <a:r>
              <a:rPr lang="en-US" sz="2400" dirty="0">
                <a:latin typeface="Georgia" panose="02040502050405020303" pitchFamily="18" charset="0"/>
              </a:rPr>
              <a:t> </a:t>
            </a:r>
            <a:r>
              <a:rPr lang="en-US" sz="2400" b="0" i="0" dirty="0">
                <a:effectLst/>
                <a:latin typeface="Georgia" panose="02040502050405020303" pitchFamily="18" charset="0"/>
              </a:rPr>
              <a:t>&lt;a&gt; for link. &lt;b&gt; to make bold text. &lt;strong&gt; for bold text with </a:t>
            </a:r>
            <a:r>
              <a:rPr lang="en-US" sz="2400" b="0" i="0" dirty="0" err="1">
                <a:effectLst/>
                <a:latin typeface="Georgia" panose="02040502050405020303" pitchFamily="18" charset="0"/>
              </a:rPr>
              <a:t>emphasys</a:t>
            </a:r>
            <a:r>
              <a:rPr lang="en-US" sz="2400" b="0" i="0" dirty="0">
                <a:effectLst/>
                <a:latin typeface="Georgia" panose="02040502050405020303" pitchFamily="18" charset="0"/>
              </a:rPr>
              <a:t>. &lt;body&gt; main HTML part. &lt;</a:t>
            </a:r>
            <a:r>
              <a:rPr lang="en-US" sz="2400" b="0" i="0" dirty="0" err="1">
                <a:effectLst/>
                <a:latin typeface="Georgia" panose="02040502050405020303" pitchFamily="18" charset="0"/>
              </a:rPr>
              <a:t>br</a:t>
            </a:r>
            <a:r>
              <a:rPr lang="en-US" sz="2400" b="0" i="0" dirty="0">
                <a:effectLst/>
                <a:latin typeface="Georgia" panose="02040502050405020303" pitchFamily="18" charset="0"/>
              </a:rPr>
              <a:t>&gt; for break.</a:t>
            </a:r>
          </a:p>
          <a:p>
            <a:pPr algn="just">
              <a:buFont typeface="Wingdings" panose="05000000000000000000" pitchFamily="2" charset="2"/>
              <a:buChar char="Ø"/>
            </a:pPr>
            <a:r>
              <a:rPr lang="en-US" sz="2400" i="0" dirty="0">
                <a:effectLst/>
                <a:latin typeface="Georgia" panose="02040502050405020303" pitchFamily="18" charset="0"/>
              </a:rPr>
              <a:t>HTML is heavily used for creating pages that are displayed on the world wide web.</a:t>
            </a:r>
            <a:r>
              <a:rPr lang="en-US" sz="2400" b="0" i="0" dirty="0">
                <a:effectLst/>
                <a:latin typeface="Georgia" panose="02040502050405020303" pitchFamily="18" charset="0"/>
              </a:rPr>
              <a:t> Every page contains a set of HTML tags, including hyperlinks which are used for connecting to other pages. Every page that we witness on the world wide web is written using a version of HTML code.</a:t>
            </a:r>
          </a:p>
          <a:p>
            <a:pPr algn="just">
              <a:buFont typeface="Wingdings" panose="05000000000000000000" pitchFamily="2" charset="2"/>
              <a:buChar char="Ø"/>
            </a:pPr>
            <a:endParaRPr lang="en-US" sz="2400" b="0" i="0" dirty="0">
              <a:solidFill>
                <a:srgbClr val="202124"/>
              </a:solidFill>
              <a:effectLst/>
              <a:latin typeface="arial" panose="020B0604020202020204" pitchFamily="34" charset="0"/>
            </a:endParaRPr>
          </a:p>
          <a:p>
            <a:pPr algn="just">
              <a:buFont typeface="Wingdings" panose="05000000000000000000" pitchFamily="2" charset="2"/>
              <a:buChar char="Ø"/>
            </a:pPr>
            <a:endParaRPr lang="en-IN" sz="2400" b="1" dirty="0">
              <a:latin typeface="Georgia" panose="02040502050405020303" pitchFamily="18" charset="0"/>
            </a:endParaRPr>
          </a:p>
        </p:txBody>
      </p:sp>
    </p:spTree>
    <p:extLst>
      <p:ext uri="{BB962C8B-B14F-4D97-AF65-F5344CB8AC3E}">
        <p14:creationId xmlns:p14="http://schemas.microsoft.com/office/powerpoint/2010/main" val="186801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0A83A9-43B8-9556-83E9-AAC08CA25078}"/>
              </a:ext>
            </a:extLst>
          </p:cNvPr>
          <p:cNvSpPr>
            <a:spLocks noGrp="1"/>
          </p:cNvSpPr>
          <p:nvPr>
            <p:ph idx="1"/>
          </p:nvPr>
        </p:nvSpPr>
        <p:spPr>
          <a:xfrm>
            <a:off x="677333" y="943897"/>
            <a:ext cx="9218835" cy="5097465"/>
          </a:xfrm>
        </p:spPr>
        <p:txBody>
          <a:bodyPr>
            <a:normAutofit fontScale="92500" lnSpcReduction="20000"/>
          </a:bodyPr>
          <a:lstStyle/>
          <a:p>
            <a:pPr algn="just">
              <a:lnSpc>
                <a:spcPct val="110000"/>
              </a:lnSpc>
              <a:buFont typeface="Wingdings" panose="05000000000000000000" pitchFamily="2" charset="2"/>
              <a:buChar char="Ø"/>
            </a:pPr>
            <a:r>
              <a:rPr lang="en-IN" sz="2400" b="1" dirty="0">
                <a:latin typeface="Georgia" panose="02040502050405020303" pitchFamily="18" charset="0"/>
              </a:rPr>
              <a:t>CSS : </a:t>
            </a:r>
            <a:r>
              <a:rPr lang="en-US" sz="2400" b="0" i="0" dirty="0">
                <a:effectLst/>
                <a:latin typeface="Georgia" panose="02040502050405020303" pitchFamily="18" charset="0"/>
              </a:rPr>
              <a:t>Cascading Style Sheets is a style sheet language used for describing the presentation of a document written in a markup language such as HTML or XML.</a:t>
            </a:r>
            <a:endParaRPr lang="en-IN" sz="2400" b="1" dirty="0">
              <a:latin typeface="Georgia" panose="02040502050405020303" pitchFamily="18" charset="0"/>
            </a:endParaRPr>
          </a:p>
          <a:p>
            <a:pPr algn="just">
              <a:buFont typeface="Wingdings" panose="05000000000000000000" pitchFamily="2" charset="2"/>
              <a:buChar char="Ø"/>
            </a:pPr>
            <a:r>
              <a:rPr lang="en-US" sz="2400" dirty="0">
                <a:latin typeface="Georgia" panose="02040502050405020303" pitchFamily="18" charset="0"/>
              </a:rPr>
              <a:t>There are three types of CSS   1)Inline   2)Internal or Embedded</a:t>
            </a:r>
          </a:p>
          <a:p>
            <a:pPr marL="0" indent="0" algn="just">
              <a:buNone/>
            </a:pPr>
            <a:r>
              <a:rPr lang="en-US" sz="2400" i="0" dirty="0">
                <a:effectLst/>
                <a:latin typeface="Georgia" panose="02040502050405020303" pitchFamily="18" charset="0"/>
              </a:rPr>
              <a:t>      3)External CSS</a:t>
            </a:r>
          </a:p>
          <a:p>
            <a:pPr algn="just">
              <a:buFont typeface="Wingdings" panose="05000000000000000000" pitchFamily="2" charset="2"/>
              <a:buChar char="Ø"/>
            </a:pPr>
            <a:r>
              <a:rPr lang="en-US" sz="2400" dirty="0">
                <a:latin typeface="Georgia" panose="02040502050405020303" pitchFamily="18" charset="0"/>
              </a:rPr>
              <a:t>CSS is mainly used for styling a web content.</a:t>
            </a:r>
          </a:p>
          <a:p>
            <a:pPr algn="just">
              <a:lnSpc>
                <a:spcPct val="110000"/>
              </a:lnSpc>
              <a:buFont typeface="Wingdings" panose="05000000000000000000" pitchFamily="2" charset="2"/>
              <a:buChar char="Ø"/>
            </a:pPr>
            <a:r>
              <a:rPr lang="en-US" sz="2400" dirty="0">
                <a:latin typeface="Georgia" panose="02040502050405020303" pitchFamily="18" charset="0"/>
              </a:rPr>
              <a:t> </a:t>
            </a:r>
            <a:r>
              <a:rPr lang="en-US" sz="2600" dirty="0">
                <a:latin typeface="Georgia" panose="02040502050405020303" pitchFamily="18" charset="0"/>
              </a:rPr>
              <a:t>Bootstrap is the most popular  CSS framework used to develop     the most responsive and mobile-first websites.</a:t>
            </a:r>
            <a:endParaRPr lang="en-US" sz="2600" b="0" i="0" dirty="0">
              <a:effectLst/>
              <a:latin typeface="Georgia" panose="02040502050405020303" pitchFamily="18" charset="0"/>
            </a:endParaRPr>
          </a:p>
          <a:p>
            <a:pPr algn="just">
              <a:lnSpc>
                <a:spcPct val="110000"/>
              </a:lnSpc>
              <a:buFont typeface="Wingdings" panose="05000000000000000000" pitchFamily="2" charset="2"/>
              <a:buChar char="Ø"/>
            </a:pPr>
            <a:r>
              <a:rPr lang="en-US" sz="2600" b="0" i="0" dirty="0">
                <a:effectLst/>
                <a:latin typeface="Georgia" panose="02040502050405020303" pitchFamily="18" charset="0"/>
              </a:rPr>
              <a:t>With CSS, you can control the color, font, the size of text, the spacing between elements, how elements are positioned and laid out, what background images or background colors are to be used, different displays for different devices and screen sizes, and much more!</a:t>
            </a:r>
          </a:p>
          <a:p>
            <a:pPr algn="just">
              <a:lnSpc>
                <a:spcPct val="110000"/>
              </a:lnSpc>
              <a:buFont typeface="Wingdings" panose="05000000000000000000" pitchFamily="2" charset="2"/>
              <a:buChar char="Ø"/>
            </a:pPr>
            <a:endParaRPr lang="en-IN" sz="2600" b="1" dirty="0">
              <a:latin typeface="Georgia" panose="02040502050405020303" pitchFamily="18" charset="0"/>
            </a:endParaRPr>
          </a:p>
          <a:p>
            <a:endParaRPr lang="en-US" sz="2400" dirty="0"/>
          </a:p>
        </p:txBody>
      </p:sp>
    </p:spTree>
    <p:extLst>
      <p:ext uri="{BB962C8B-B14F-4D97-AF65-F5344CB8AC3E}">
        <p14:creationId xmlns:p14="http://schemas.microsoft.com/office/powerpoint/2010/main" val="11267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9BD863-ACC7-E490-3614-43A060BBF24C}"/>
              </a:ext>
            </a:extLst>
          </p:cNvPr>
          <p:cNvSpPr>
            <a:spLocks noGrp="1"/>
          </p:cNvSpPr>
          <p:nvPr>
            <p:ph type="title"/>
          </p:nvPr>
        </p:nvSpPr>
        <p:spPr>
          <a:xfrm>
            <a:off x="2154142" y="506922"/>
            <a:ext cx="6869137" cy="1464554"/>
          </a:xfrm>
        </p:spPr>
        <p:txBody>
          <a:bodyPr/>
          <a:lstStyle/>
          <a:p>
            <a:r>
              <a:rPr lang="en-US" dirty="0">
                <a:latin typeface="Georgia" panose="02040502050405020303" pitchFamily="18" charset="0"/>
              </a:rPr>
              <a:t>Backend  : Spring Boot and JAVA</a:t>
            </a:r>
            <a:endParaRPr lang="en-IN" dirty="0">
              <a:latin typeface="Georgia" panose="02040502050405020303" pitchFamily="18" charset="0"/>
            </a:endParaRPr>
          </a:p>
        </p:txBody>
      </p:sp>
      <p:sp>
        <p:nvSpPr>
          <p:cNvPr id="9" name="TextBox 8">
            <a:extLst>
              <a:ext uri="{FF2B5EF4-FFF2-40B4-BE49-F238E27FC236}">
                <a16:creationId xmlns:a16="http://schemas.microsoft.com/office/drawing/2014/main" id="{E90EF290-2186-2AA5-8A5E-D23096066ACF}"/>
              </a:ext>
            </a:extLst>
          </p:cNvPr>
          <p:cNvSpPr txBox="1"/>
          <p:nvPr/>
        </p:nvSpPr>
        <p:spPr>
          <a:xfrm>
            <a:off x="628387" y="1857091"/>
            <a:ext cx="9518503" cy="6001643"/>
          </a:xfrm>
          <a:prstGeom prst="rect">
            <a:avLst/>
          </a:prstGeom>
          <a:noFill/>
        </p:spPr>
        <p:txBody>
          <a:bodyPr wrap="square">
            <a:spAutoFit/>
          </a:bodyPr>
          <a:lstStyle/>
          <a:p>
            <a:pPr marL="342900" indent="-342900" algn="just">
              <a:buClr>
                <a:schemeClr val="accent1"/>
              </a:buClr>
              <a:buFont typeface="Wingdings" panose="05000000000000000000" pitchFamily="2" charset="2"/>
              <a:buChar char="Ø"/>
            </a:pPr>
            <a:r>
              <a:rPr lang="en-US" sz="2400" b="1" i="0" dirty="0">
                <a:solidFill>
                  <a:schemeClr val="tx1">
                    <a:lumMod val="75000"/>
                    <a:lumOff val="25000"/>
                  </a:schemeClr>
                </a:solidFill>
                <a:effectLst/>
                <a:latin typeface="Georgia" panose="02040502050405020303" pitchFamily="18" charset="0"/>
              </a:rPr>
              <a:t>Spring Boot : </a:t>
            </a:r>
            <a:r>
              <a:rPr lang="en-US" sz="2400" b="0" i="0" dirty="0">
                <a:solidFill>
                  <a:schemeClr val="tx1">
                    <a:lumMod val="75000"/>
                    <a:lumOff val="25000"/>
                  </a:schemeClr>
                </a:solidFill>
                <a:effectLst/>
                <a:latin typeface="Georgia" panose="02040502050405020303" pitchFamily="18" charset="0"/>
              </a:rPr>
              <a:t>It is </a:t>
            </a:r>
            <a:r>
              <a:rPr lang="en-US" sz="2400" i="0" dirty="0">
                <a:solidFill>
                  <a:schemeClr val="tx1">
                    <a:lumMod val="75000"/>
                    <a:lumOff val="25000"/>
                  </a:schemeClr>
                </a:solidFill>
                <a:effectLst/>
                <a:latin typeface="Georgia" panose="02040502050405020303" pitchFamily="18" charset="0"/>
              </a:rPr>
              <a:t>an open source Java-based framework used to create a micro Service.</a:t>
            </a:r>
          </a:p>
          <a:p>
            <a:pPr marL="342900" indent="-342900" algn="just">
              <a:buClr>
                <a:schemeClr val="accent1"/>
              </a:buClr>
              <a:buFont typeface="Wingdings" panose="05000000000000000000" pitchFamily="2" charset="2"/>
              <a:buChar char="Ø"/>
            </a:pPr>
            <a:r>
              <a:rPr lang="en-US" sz="2400" b="0" i="0" dirty="0">
                <a:solidFill>
                  <a:schemeClr val="tx1">
                    <a:lumMod val="75000"/>
                    <a:lumOff val="25000"/>
                  </a:schemeClr>
                </a:solidFill>
                <a:effectLst/>
                <a:latin typeface="Georgia" panose="02040502050405020303" pitchFamily="18" charset="0"/>
              </a:rPr>
              <a:t>Spring Tool Suite is a java IDE tailored for developing Spring-based  applications. </a:t>
            </a:r>
          </a:p>
          <a:p>
            <a:pPr marL="342900" indent="-342900" algn="just">
              <a:buClr>
                <a:schemeClr val="accent1"/>
              </a:buClr>
              <a:buFont typeface="Wingdings" panose="05000000000000000000" pitchFamily="2" charset="2"/>
              <a:buChar char="Ø"/>
            </a:pPr>
            <a:r>
              <a:rPr lang="en-US" sz="2400" b="0" i="0" dirty="0">
                <a:solidFill>
                  <a:schemeClr val="tx1">
                    <a:lumMod val="75000"/>
                    <a:lumOff val="25000"/>
                  </a:schemeClr>
                </a:solidFill>
                <a:effectLst/>
                <a:latin typeface="Georgia" panose="02040502050405020303" pitchFamily="18" charset="0"/>
              </a:rPr>
              <a:t>It is easier, faster, and more convenient. And most importantly it is based on Eclipse IDE. STS is free, open-source, and powered by VMware.</a:t>
            </a:r>
          </a:p>
          <a:p>
            <a:pPr marL="342900" indent="-342900" algn="just">
              <a:buClr>
                <a:schemeClr val="accent1"/>
              </a:buClr>
              <a:buFont typeface="Wingdings" panose="05000000000000000000" pitchFamily="2" charset="2"/>
              <a:buChar char="Ø"/>
            </a:pPr>
            <a:r>
              <a:rPr lang="en-US" sz="2400" i="0" dirty="0">
                <a:solidFill>
                  <a:schemeClr val="tx1">
                    <a:lumMod val="75000"/>
                    <a:lumOff val="25000"/>
                  </a:schemeClr>
                </a:solidFill>
                <a:effectLst/>
                <a:latin typeface="Georgia" panose="02040502050405020303" pitchFamily="18" charset="0"/>
              </a:rPr>
              <a:t>It provides a ready-to-use environment to implement, debug, run and deploy your applications.</a:t>
            </a:r>
          </a:p>
          <a:p>
            <a:pPr marL="342900" indent="-342900" algn="just">
              <a:buClr>
                <a:schemeClr val="accent1"/>
              </a:buClr>
              <a:buFont typeface="Wingdings" panose="05000000000000000000" pitchFamily="2" charset="2"/>
              <a:buChar char="Ø"/>
            </a:pPr>
            <a:r>
              <a:rPr lang="en-US" sz="2400" b="0" i="0" dirty="0">
                <a:solidFill>
                  <a:schemeClr val="tx1">
                    <a:lumMod val="75000"/>
                    <a:lumOff val="25000"/>
                  </a:schemeClr>
                </a:solidFill>
                <a:effectLst/>
                <a:latin typeface="Georgia" panose="02040502050405020303" pitchFamily="18" charset="0"/>
              </a:rPr>
              <a:t>It also includes integration for Pivotal TC Server, Pivotal Cloud  Foundry, Git, Maven and AspectJ and many more.</a:t>
            </a:r>
          </a:p>
          <a:p>
            <a:pPr marL="342900" indent="-342900" algn="just">
              <a:buClr>
                <a:schemeClr val="accent1"/>
              </a:buClr>
              <a:buFont typeface="Wingdings" panose="05000000000000000000" pitchFamily="2" charset="2"/>
              <a:buChar char="Ø"/>
            </a:pPr>
            <a:endParaRPr lang="en-US" sz="2400" b="0" i="0" dirty="0">
              <a:solidFill>
                <a:srgbClr val="202124"/>
              </a:solidFill>
              <a:effectLst/>
              <a:latin typeface="arial" panose="020B0604020202020204" pitchFamily="34" charset="0"/>
            </a:endParaRPr>
          </a:p>
          <a:p>
            <a:pPr marL="342900" indent="-342900" algn="just">
              <a:buClr>
                <a:schemeClr val="accent1"/>
              </a:buClr>
              <a:buFont typeface="Wingdings" panose="05000000000000000000" pitchFamily="2" charset="2"/>
              <a:buChar char="Ø"/>
            </a:pPr>
            <a:endParaRPr lang="en-US" sz="2400" b="0" dirty="0">
              <a:solidFill>
                <a:srgbClr val="202124"/>
              </a:solidFill>
              <a:latin typeface="Georgia" panose="02040502050405020303" pitchFamily="18" charset="0"/>
            </a:endParaRPr>
          </a:p>
          <a:p>
            <a:pPr marL="342900" indent="-342900" algn="just">
              <a:buClr>
                <a:schemeClr val="accent1"/>
              </a:buClr>
              <a:buFont typeface="Wingdings" panose="05000000000000000000" pitchFamily="2" charset="2"/>
              <a:buChar char="Ø"/>
            </a:pPr>
            <a:endParaRPr lang="en-US" sz="2400" i="0" dirty="0">
              <a:solidFill>
                <a:schemeClr val="tx1">
                  <a:lumMod val="75000"/>
                  <a:lumOff val="25000"/>
                </a:schemeClr>
              </a:solidFill>
              <a:effectLst/>
              <a:latin typeface="Georgia" panose="02040502050405020303" pitchFamily="18" charset="0"/>
            </a:endParaRPr>
          </a:p>
          <a:p>
            <a:pPr marL="342900" indent="-342900" algn="just">
              <a:buClr>
                <a:schemeClr val="accent1"/>
              </a:buClr>
              <a:buFont typeface="Wingdings" panose="05000000000000000000" pitchFamily="2" charset="2"/>
              <a:buChar char="Ø"/>
            </a:pPr>
            <a:endParaRPr lang="en-US" sz="2400" b="0" i="0" dirty="0">
              <a:solidFill>
                <a:schemeClr val="tx1">
                  <a:lumMod val="75000"/>
                  <a:lumOff val="25000"/>
                </a:schemeClr>
              </a:solidFill>
              <a:effectLst/>
              <a:latin typeface="Georgia" panose="02040502050405020303" pitchFamily="18" charset="0"/>
            </a:endParaRPr>
          </a:p>
          <a:p>
            <a:pPr marL="342900" indent="-342900" algn="just">
              <a:buClr>
                <a:schemeClr val="accent1"/>
              </a:buClr>
              <a:buFont typeface="Wingdings" panose="05000000000000000000" pitchFamily="2" charset="2"/>
              <a:buChar char="Ø"/>
            </a:pPr>
            <a:endParaRPr lang="en-IN" sz="2400" b="1" dirty="0">
              <a:solidFill>
                <a:schemeClr val="tx1">
                  <a:lumMod val="75000"/>
                  <a:lumOff val="25000"/>
                </a:schemeClr>
              </a:solidFill>
              <a:latin typeface="Georgia" panose="02040502050405020303" pitchFamily="18" charset="0"/>
            </a:endParaRPr>
          </a:p>
        </p:txBody>
      </p:sp>
    </p:spTree>
    <p:extLst>
      <p:ext uri="{BB962C8B-B14F-4D97-AF65-F5344CB8AC3E}">
        <p14:creationId xmlns:p14="http://schemas.microsoft.com/office/powerpoint/2010/main" val="25668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D1487A3-5234-4ABB-0C90-B116C675263D}"/>
              </a:ext>
            </a:extLst>
          </p:cNvPr>
          <p:cNvSpPr>
            <a:spLocks noGrp="1"/>
          </p:cNvSpPr>
          <p:nvPr>
            <p:ph idx="1"/>
          </p:nvPr>
        </p:nvSpPr>
        <p:spPr>
          <a:xfrm>
            <a:off x="706831" y="965969"/>
            <a:ext cx="9027104" cy="5257850"/>
          </a:xfrm>
        </p:spPr>
        <p:txBody>
          <a:bodyPr>
            <a:normAutofit/>
          </a:bodyPr>
          <a:lstStyle/>
          <a:p>
            <a:pPr marL="342900" indent="-342900" algn="just">
              <a:buClr>
                <a:schemeClr val="accent1"/>
              </a:buClr>
              <a:buFont typeface="Wingdings" panose="05000000000000000000" pitchFamily="2" charset="2"/>
              <a:buChar char="Ø"/>
            </a:pPr>
            <a:endParaRPr lang="en-US" sz="2400" b="0" dirty="0">
              <a:solidFill>
                <a:srgbClr val="202124"/>
              </a:solidFill>
              <a:latin typeface="Georgia" panose="02040502050405020303" pitchFamily="18" charset="0"/>
            </a:endParaRPr>
          </a:p>
          <a:p>
            <a:pPr marL="0" indent="0">
              <a:buNone/>
            </a:pPr>
            <a:endParaRPr lang="en-US" sz="2400" dirty="0"/>
          </a:p>
        </p:txBody>
      </p:sp>
      <p:sp>
        <p:nvSpPr>
          <p:cNvPr id="9" name="TextBox 8">
            <a:extLst>
              <a:ext uri="{FF2B5EF4-FFF2-40B4-BE49-F238E27FC236}">
                <a16:creationId xmlns:a16="http://schemas.microsoft.com/office/drawing/2014/main" id="{B0CE6A13-0CCA-8D46-250B-F2880F33C412}"/>
              </a:ext>
            </a:extLst>
          </p:cNvPr>
          <p:cNvSpPr txBox="1"/>
          <p:nvPr/>
        </p:nvSpPr>
        <p:spPr>
          <a:xfrm>
            <a:off x="706832" y="1148070"/>
            <a:ext cx="9027103" cy="4893647"/>
          </a:xfrm>
          <a:prstGeom prst="rect">
            <a:avLst/>
          </a:prstGeom>
          <a:noFill/>
        </p:spPr>
        <p:txBody>
          <a:bodyPr wrap="square">
            <a:spAutoFit/>
          </a:bodyPr>
          <a:lstStyle/>
          <a:p>
            <a:pPr marL="285750" indent="-285750" algn="just">
              <a:buClr>
                <a:schemeClr val="accent1"/>
              </a:buClr>
              <a:buFont typeface="Wingdings" panose="05000000000000000000" pitchFamily="2" charset="2"/>
              <a:buChar char="Ø"/>
            </a:pPr>
            <a:r>
              <a:rPr lang="en-US" sz="2400" b="0" i="0" dirty="0">
                <a:solidFill>
                  <a:schemeClr val="tx1">
                    <a:lumMod val="75000"/>
                    <a:lumOff val="25000"/>
                  </a:schemeClr>
                </a:solidFill>
                <a:effectLst/>
                <a:latin typeface="Georgia" panose="02040502050405020303" pitchFamily="18" charset="0"/>
              </a:rPr>
              <a:t>Today's most popular Java backend frameworks </a:t>
            </a:r>
            <a:r>
              <a:rPr lang="en-US" sz="2400" dirty="0">
                <a:solidFill>
                  <a:schemeClr val="tx1">
                    <a:lumMod val="75000"/>
                    <a:lumOff val="25000"/>
                  </a:schemeClr>
                </a:solidFill>
                <a:latin typeface="Georgia" panose="02040502050405020303" pitchFamily="18" charset="0"/>
              </a:rPr>
              <a:t>is</a:t>
            </a:r>
            <a:r>
              <a:rPr lang="en-US" sz="2400" b="0" i="0" dirty="0">
                <a:solidFill>
                  <a:schemeClr val="tx1">
                    <a:lumMod val="75000"/>
                    <a:lumOff val="25000"/>
                  </a:schemeClr>
                </a:solidFill>
                <a:effectLst/>
                <a:latin typeface="Georgia" panose="02040502050405020303" pitchFamily="18" charset="0"/>
              </a:rPr>
              <a:t> </a:t>
            </a:r>
            <a:r>
              <a:rPr lang="en-US" sz="2400" i="0" dirty="0">
                <a:solidFill>
                  <a:schemeClr val="tx1">
                    <a:lumMod val="75000"/>
                    <a:lumOff val="25000"/>
                  </a:schemeClr>
                </a:solidFill>
                <a:effectLst/>
                <a:latin typeface="Georgia" panose="02040502050405020303" pitchFamily="18" charset="0"/>
              </a:rPr>
              <a:t>Spring Framework</a:t>
            </a:r>
            <a:r>
              <a:rPr lang="en-US" sz="2400" dirty="0">
                <a:solidFill>
                  <a:schemeClr val="tx1">
                    <a:lumMod val="75000"/>
                    <a:lumOff val="25000"/>
                  </a:schemeClr>
                </a:solidFill>
                <a:latin typeface="Georgia" panose="02040502050405020303" pitchFamily="18" charset="0"/>
              </a:rPr>
              <a:t> .</a:t>
            </a:r>
          </a:p>
          <a:p>
            <a:pPr marL="285750" indent="-285750" algn="just">
              <a:buClr>
                <a:schemeClr val="accent1"/>
              </a:buClr>
              <a:buFont typeface="Wingdings" panose="05000000000000000000" pitchFamily="2" charset="2"/>
              <a:buChar char="Ø"/>
            </a:pPr>
            <a:r>
              <a:rPr lang="en-US" sz="2400" dirty="0">
                <a:solidFill>
                  <a:schemeClr val="tx1">
                    <a:lumMod val="75000"/>
                    <a:lumOff val="25000"/>
                  </a:schemeClr>
                </a:solidFill>
                <a:latin typeface="Georgia" panose="02040502050405020303" pitchFamily="18" charset="0"/>
              </a:rPr>
              <a:t>Along which </a:t>
            </a:r>
            <a:r>
              <a:rPr lang="en-US" sz="2400" b="0" i="0" dirty="0">
                <a:solidFill>
                  <a:schemeClr val="tx1">
                    <a:lumMod val="75000"/>
                    <a:lumOff val="25000"/>
                  </a:schemeClr>
                </a:solidFill>
                <a:effectLst/>
                <a:latin typeface="Georgia" panose="02040502050405020303" pitchFamily="18" charset="0"/>
              </a:rPr>
              <a:t>an application programming interface , Java Database Connectivity </a:t>
            </a:r>
            <a:r>
              <a:rPr lang="en-US" sz="2400" dirty="0">
                <a:solidFill>
                  <a:schemeClr val="tx1">
                    <a:lumMod val="75000"/>
                    <a:lumOff val="25000"/>
                  </a:schemeClr>
                </a:solidFill>
                <a:latin typeface="Georgia" panose="02040502050405020303" pitchFamily="18" charset="0"/>
              </a:rPr>
              <a:t>(JDBC) is used </a:t>
            </a:r>
            <a:r>
              <a:rPr lang="en-US" sz="2400" b="0" i="0" dirty="0">
                <a:solidFill>
                  <a:schemeClr val="tx1">
                    <a:lumMod val="75000"/>
                    <a:lumOff val="25000"/>
                  </a:schemeClr>
                </a:solidFill>
                <a:effectLst/>
                <a:latin typeface="Georgia" panose="02040502050405020303" pitchFamily="18" charset="0"/>
              </a:rPr>
              <a:t>for the programming language Java, which defines how a client may access a database. </a:t>
            </a:r>
          </a:p>
          <a:p>
            <a:pPr marL="285750" indent="-285750" algn="just">
              <a:buClr>
                <a:schemeClr val="accent1"/>
              </a:buClr>
              <a:buFont typeface="Wingdings" panose="05000000000000000000" pitchFamily="2" charset="2"/>
              <a:buChar char="Ø"/>
            </a:pPr>
            <a:r>
              <a:rPr lang="en-US" sz="2400" b="0" i="0" dirty="0">
                <a:solidFill>
                  <a:schemeClr val="tx1">
                    <a:lumMod val="75000"/>
                    <a:lumOff val="25000"/>
                  </a:schemeClr>
                </a:solidFill>
                <a:effectLst/>
                <a:latin typeface="Georgia" panose="02040502050405020303" pitchFamily="18" charset="0"/>
              </a:rPr>
              <a:t>It is a Java-based data access technology used for Java database connectivity.</a:t>
            </a:r>
          </a:p>
          <a:p>
            <a:pPr marL="285750" indent="-285750" algn="just">
              <a:buClr>
                <a:schemeClr val="accent1"/>
              </a:buClr>
              <a:buFont typeface="Wingdings" panose="05000000000000000000" pitchFamily="2" charset="2"/>
              <a:buChar char="Ø"/>
            </a:pPr>
            <a:r>
              <a:rPr lang="en-US" sz="2400" dirty="0">
                <a:solidFill>
                  <a:schemeClr val="tx1">
                    <a:lumMod val="75000"/>
                    <a:lumOff val="25000"/>
                  </a:schemeClr>
                </a:solidFill>
                <a:latin typeface="Georgia" panose="02040502050405020303" pitchFamily="18" charset="0"/>
              </a:rPr>
              <a:t>Which mainly</a:t>
            </a:r>
            <a:r>
              <a:rPr lang="en-US" sz="2400" b="0" i="0" dirty="0">
                <a:solidFill>
                  <a:schemeClr val="tx1">
                    <a:lumMod val="75000"/>
                    <a:lumOff val="25000"/>
                  </a:schemeClr>
                </a:solidFill>
                <a:effectLst/>
                <a:latin typeface="Georgia" panose="02040502050405020303" pitchFamily="18" charset="0"/>
              </a:rPr>
              <a:t> </a:t>
            </a:r>
            <a:r>
              <a:rPr lang="en-US" sz="2400" i="0" dirty="0">
                <a:solidFill>
                  <a:schemeClr val="tx1">
                    <a:lumMod val="75000"/>
                    <a:lumOff val="25000"/>
                  </a:schemeClr>
                </a:solidFill>
                <a:effectLst/>
                <a:latin typeface="Georgia" panose="02040502050405020303" pitchFamily="18" charset="0"/>
              </a:rPr>
              <a:t>allows Java programs to access database management systems. </a:t>
            </a:r>
          </a:p>
          <a:p>
            <a:pPr marL="285750" indent="-285750" algn="just">
              <a:buClr>
                <a:schemeClr val="accent1"/>
              </a:buClr>
              <a:buFont typeface="Wingdings" panose="05000000000000000000" pitchFamily="2" charset="2"/>
              <a:buChar char="Ø"/>
            </a:pPr>
            <a:r>
              <a:rPr lang="en-US" sz="2400" b="0" i="0" dirty="0">
                <a:solidFill>
                  <a:schemeClr val="tx1">
                    <a:lumMod val="75000"/>
                    <a:lumOff val="25000"/>
                  </a:schemeClr>
                </a:solidFill>
                <a:effectLst/>
                <a:latin typeface="Georgia" panose="02040502050405020303" pitchFamily="18" charset="0"/>
              </a:rPr>
              <a:t>The JDBC API consists of a set of interfaces and classes written in the Java programming language.</a:t>
            </a:r>
            <a:endParaRPr lang="en-US" sz="2400" i="0" dirty="0">
              <a:solidFill>
                <a:schemeClr val="tx1">
                  <a:lumMod val="75000"/>
                  <a:lumOff val="25000"/>
                </a:schemeClr>
              </a:solidFill>
              <a:effectLst/>
              <a:latin typeface="Georgia" panose="02040502050405020303" pitchFamily="18" charset="0"/>
            </a:endParaRPr>
          </a:p>
          <a:p>
            <a:pPr marL="285750" indent="-285750" algn="just">
              <a:buClr>
                <a:schemeClr val="accent1"/>
              </a:buClr>
              <a:buFont typeface="Wingdings" panose="05000000000000000000" pitchFamily="2" charset="2"/>
              <a:buChar char="Ø"/>
            </a:pPr>
            <a:endParaRPr lang="en-US" sz="2400" dirty="0">
              <a:latin typeface="Georgia" panose="02040502050405020303" pitchFamily="18" charset="0"/>
            </a:endParaRPr>
          </a:p>
        </p:txBody>
      </p:sp>
    </p:spTree>
    <p:extLst>
      <p:ext uri="{BB962C8B-B14F-4D97-AF65-F5344CB8AC3E}">
        <p14:creationId xmlns:p14="http://schemas.microsoft.com/office/powerpoint/2010/main" val="38127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2B9F-0738-B517-ABE9-6CC32DB0D558}"/>
              </a:ext>
            </a:extLst>
          </p:cNvPr>
          <p:cNvSpPr>
            <a:spLocks noGrp="1"/>
          </p:cNvSpPr>
          <p:nvPr>
            <p:ph type="title"/>
          </p:nvPr>
        </p:nvSpPr>
        <p:spPr>
          <a:xfrm>
            <a:off x="2979174" y="645345"/>
            <a:ext cx="8153400" cy="1395095"/>
          </a:xfrm>
        </p:spPr>
        <p:txBody>
          <a:bodyPr/>
          <a:lstStyle/>
          <a:p>
            <a:r>
              <a:rPr lang="en-US" dirty="0">
                <a:latin typeface="Georgia" panose="02040502050405020303" pitchFamily="18" charset="0"/>
              </a:rPr>
              <a:t>Technologies Used</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C9BEB3C2-4C89-6C78-876E-D8FF659BD5DA}"/>
              </a:ext>
            </a:extLst>
          </p:cNvPr>
          <p:cNvSpPr>
            <a:spLocks noGrp="1"/>
          </p:cNvSpPr>
          <p:nvPr>
            <p:ph idx="1"/>
          </p:nvPr>
        </p:nvSpPr>
        <p:spPr/>
        <p:txBody>
          <a:bodyPr/>
          <a:lstStyle/>
          <a:p>
            <a:pPr>
              <a:buFont typeface="Wingdings" panose="05000000000000000000" pitchFamily="2" charset="2"/>
              <a:buChar char="Ø"/>
            </a:pPr>
            <a:r>
              <a:rPr lang="en-US" sz="2400" dirty="0">
                <a:latin typeface="Georgia" panose="02040502050405020303" pitchFamily="18" charset="0"/>
              </a:rPr>
              <a:t>Spring Boot</a:t>
            </a:r>
          </a:p>
          <a:p>
            <a:pPr>
              <a:buFont typeface="Wingdings" panose="05000000000000000000" pitchFamily="2" charset="2"/>
              <a:buChar char="Ø"/>
            </a:pPr>
            <a:r>
              <a:rPr lang="en-US" sz="2400" dirty="0">
                <a:latin typeface="Georgia" panose="02040502050405020303" pitchFamily="18" charset="0"/>
              </a:rPr>
              <a:t>Java</a:t>
            </a:r>
          </a:p>
          <a:p>
            <a:pPr>
              <a:buFont typeface="Wingdings" panose="05000000000000000000" pitchFamily="2" charset="2"/>
              <a:buChar char="Ø"/>
            </a:pPr>
            <a:r>
              <a:rPr lang="en-US" sz="2400" dirty="0" err="1">
                <a:latin typeface="Georgia" panose="02040502050405020303" pitchFamily="18" charset="0"/>
              </a:rPr>
              <a:t>Thymeleaf</a:t>
            </a:r>
            <a:endParaRPr lang="en-US" sz="2400" dirty="0">
              <a:latin typeface="Georgia" panose="02040502050405020303" pitchFamily="18" charset="0"/>
            </a:endParaRPr>
          </a:p>
          <a:p>
            <a:pPr>
              <a:buFont typeface="Wingdings" panose="05000000000000000000" pitchFamily="2" charset="2"/>
              <a:buChar char="Ø"/>
            </a:pPr>
            <a:r>
              <a:rPr lang="en-US" sz="2400" dirty="0" err="1">
                <a:latin typeface="Georgia" panose="02040502050405020303" pitchFamily="18" charset="0"/>
              </a:rPr>
              <a:t>MySql</a:t>
            </a:r>
            <a:endParaRPr lang="en-US" sz="2400" dirty="0">
              <a:latin typeface="Georgia" panose="02040502050405020303" pitchFamily="18" charset="0"/>
            </a:endParaRPr>
          </a:p>
          <a:p>
            <a:pPr>
              <a:buFont typeface="Wingdings" panose="05000000000000000000" pitchFamily="2" charset="2"/>
              <a:buChar char="Ø"/>
            </a:pPr>
            <a:r>
              <a:rPr lang="en-US" sz="2400" dirty="0">
                <a:latin typeface="Georgia" panose="02040502050405020303" pitchFamily="18" charset="0"/>
              </a:rPr>
              <a:t>Bootstrap</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839773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320</TotalTime>
  <Words>964</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vt:lpstr>
      <vt:lpstr>Georgia</vt:lpstr>
      <vt:lpstr>Trebuchet MS</vt:lpstr>
      <vt:lpstr>Wingdings</vt:lpstr>
      <vt:lpstr>Wingdings 3</vt:lpstr>
      <vt:lpstr>Facet</vt:lpstr>
      <vt:lpstr>PowerPoint Presentation</vt:lpstr>
      <vt:lpstr>Contents</vt:lpstr>
      <vt:lpstr>Introduction  </vt:lpstr>
      <vt:lpstr>Frontend  : Thyme leaf, HTML and CSS.</vt:lpstr>
      <vt:lpstr>PowerPoint Presentation</vt:lpstr>
      <vt:lpstr>PowerPoint Presentation</vt:lpstr>
      <vt:lpstr>Backend  : Spring Boot and JAVA</vt:lpstr>
      <vt:lpstr>PowerPoint Presentation</vt:lpstr>
      <vt:lpstr>Technologies Used</vt:lpstr>
      <vt:lpstr>Objectives</vt:lpstr>
      <vt:lpstr>                       Requirements</vt:lpstr>
      <vt:lpstr>                       HOME  PAGE</vt:lpstr>
      <vt:lpstr>             </vt:lpstr>
      <vt:lpstr>            Data Confirmation</vt:lpstr>
      <vt:lpstr>                             Stored Data</vt:lpstr>
      <vt:lpstr>                          Advantages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H  Vaishnavi Batch No   :    2022-7601 Enrollment  Number :   EBEONO722629111</dc:title>
  <dc:creator>Vaishnavi Heerakar</dc:creator>
  <cp:lastModifiedBy>shreyas</cp:lastModifiedBy>
  <cp:revision>3</cp:revision>
  <dcterms:created xsi:type="dcterms:W3CDTF">2022-12-29T04:52:38Z</dcterms:created>
  <dcterms:modified xsi:type="dcterms:W3CDTF">2022-12-31T06:19:39Z</dcterms:modified>
</cp:coreProperties>
</file>