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6"/>
  </p:notesMasterIdLst>
  <p:handoutMasterIdLst>
    <p:handoutMasterId r:id="rId17"/>
  </p:handoutMasterIdLst>
  <p:sldIdLst>
    <p:sldId id="256" r:id="rId5"/>
    <p:sldId id="264" r:id="rId6"/>
    <p:sldId id="259" r:id="rId7"/>
    <p:sldId id="266" r:id="rId8"/>
    <p:sldId id="267" r:id="rId9"/>
    <p:sldId id="268" r:id="rId10"/>
    <p:sldId id="269" r:id="rId11"/>
    <p:sldId id="270" r:id="rId12"/>
    <p:sldId id="265" r:id="rId13"/>
    <p:sldId id="271" r:id="rId14"/>
    <p:sldId id="260" r:id="rId1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58188" autoAdjust="0"/>
  </p:normalViewPr>
  <p:slideViewPr>
    <p:cSldViewPr snapToGrid="0">
      <p:cViewPr varScale="1">
        <p:scale>
          <a:sx n="57" d="100"/>
          <a:sy n="57" d="100"/>
        </p:scale>
        <p:origin x="1589"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F86D2-3D61-4441-B716-AC919DF6936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CB324C2-01C0-4181-800E-A48861D08490}">
      <dgm:prSet/>
      <dgm:spPr/>
      <dgm:t>
        <a:bodyPr/>
        <a:lstStyle/>
        <a:p>
          <a:r>
            <a:rPr lang="en-US"/>
            <a:t>Logistic Regression</a:t>
          </a:r>
        </a:p>
      </dgm:t>
    </dgm:pt>
    <dgm:pt modelId="{9E3068D9-4242-4DE3-991D-96F4F8DAD22E}" type="parTrans" cxnId="{B81AD10A-B84A-4441-B561-76CAF9D23F27}">
      <dgm:prSet/>
      <dgm:spPr/>
      <dgm:t>
        <a:bodyPr/>
        <a:lstStyle/>
        <a:p>
          <a:endParaRPr lang="en-US"/>
        </a:p>
      </dgm:t>
    </dgm:pt>
    <dgm:pt modelId="{29056014-B716-4F18-816F-2E565FAFD894}" type="sibTrans" cxnId="{B81AD10A-B84A-4441-B561-76CAF9D23F27}">
      <dgm:prSet/>
      <dgm:spPr/>
      <dgm:t>
        <a:bodyPr/>
        <a:lstStyle/>
        <a:p>
          <a:endParaRPr lang="en-US"/>
        </a:p>
      </dgm:t>
    </dgm:pt>
    <dgm:pt modelId="{12AFDC27-2C28-4815-8686-76E1F5C82759}">
      <dgm:prSet/>
      <dgm:spPr/>
      <dgm:t>
        <a:bodyPr/>
        <a:lstStyle/>
        <a:p>
          <a:r>
            <a:rPr lang="en-US"/>
            <a:t>Support Vector Classifier</a:t>
          </a:r>
        </a:p>
      </dgm:t>
    </dgm:pt>
    <dgm:pt modelId="{8B0BCE59-9A3E-4A53-81B3-2DA1A2DE730D}" type="parTrans" cxnId="{03CCB367-D203-4C6A-A6BE-1DA740D4ABCF}">
      <dgm:prSet/>
      <dgm:spPr/>
      <dgm:t>
        <a:bodyPr/>
        <a:lstStyle/>
        <a:p>
          <a:endParaRPr lang="en-US"/>
        </a:p>
      </dgm:t>
    </dgm:pt>
    <dgm:pt modelId="{32717EC8-C13F-4D07-9F38-E8B02AF7E29D}" type="sibTrans" cxnId="{03CCB367-D203-4C6A-A6BE-1DA740D4ABCF}">
      <dgm:prSet/>
      <dgm:spPr/>
      <dgm:t>
        <a:bodyPr/>
        <a:lstStyle/>
        <a:p>
          <a:endParaRPr lang="en-US"/>
        </a:p>
      </dgm:t>
    </dgm:pt>
    <dgm:pt modelId="{9E6C593A-0C00-4A0E-AF25-46F460074B45}">
      <dgm:prSet/>
      <dgm:spPr/>
      <dgm:t>
        <a:bodyPr/>
        <a:lstStyle/>
        <a:p>
          <a:r>
            <a:rPr lang="en-US"/>
            <a:t>KNN Classifier</a:t>
          </a:r>
        </a:p>
      </dgm:t>
    </dgm:pt>
    <dgm:pt modelId="{72CD0620-2BED-4CAC-95D8-4F08A2183AAE}" type="parTrans" cxnId="{CC697897-64B5-4EA9-9E2D-BF7A6598A4BC}">
      <dgm:prSet/>
      <dgm:spPr/>
      <dgm:t>
        <a:bodyPr/>
        <a:lstStyle/>
        <a:p>
          <a:endParaRPr lang="en-US"/>
        </a:p>
      </dgm:t>
    </dgm:pt>
    <dgm:pt modelId="{28A226BC-8BE6-4F6D-BB03-4A33054E802D}" type="sibTrans" cxnId="{CC697897-64B5-4EA9-9E2D-BF7A6598A4BC}">
      <dgm:prSet/>
      <dgm:spPr/>
      <dgm:t>
        <a:bodyPr/>
        <a:lstStyle/>
        <a:p>
          <a:endParaRPr lang="en-US"/>
        </a:p>
      </dgm:t>
    </dgm:pt>
    <dgm:pt modelId="{C4E867A0-4C33-4EAC-913A-793089ABAC08}">
      <dgm:prSet/>
      <dgm:spPr/>
      <dgm:t>
        <a:bodyPr/>
        <a:lstStyle/>
        <a:p>
          <a:r>
            <a:rPr lang="en-US"/>
            <a:t>Random Forest Classifier</a:t>
          </a:r>
        </a:p>
      </dgm:t>
    </dgm:pt>
    <dgm:pt modelId="{2ADB3AB5-F55A-4C41-98A6-3A2C28320240}" type="parTrans" cxnId="{EFFD718C-BAA4-4C75-9D3A-2A0CF52B4214}">
      <dgm:prSet/>
      <dgm:spPr/>
      <dgm:t>
        <a:bodyPr/>
        <a:lstStyle/>
        <a:p>
          <a:endParaRPr lang="en-US"/>
        </a:p>
      </dgm:t>
    </dgm:pt>
    <dgm:pt modelId="{0F257EC6-A19F-4DC4-BB7E-04A1EFF3B90F}" type="sibTrans" cxnId="{EFFD718C-BAA4-4C75-9D3A-2A0CF52B4214}">
      <dgm:prSet/>
      <dgm:spPr/>
      <dgm:t>
        <a:bodyPr/>
        <a:lstStyle/>
        <a:p>
          <a:endParaRPr lang="en-US"/>
        </a:p>
      </dgm:t>
    </dgm:pt>
    <dgm:pt modelId="{B027EAEA-A57F-41E6-9A3F-9EBBC996D318}">
      <dgm:prSet/>
      <dgm:spPr/>
      <dgm:t>
        <a:bodyPr/>
        <a:lstStyle/>
        <a:p>
          <a:r>
            <a:rPr lang="en-US"/>
            <a:t>Decision Tree Classifier</a:t>
          </a:r>
        </a:p>
      </dgm:t>
    </dgm:pt>
    <dgm:pt modelId="{9EEB9987-E5F5-4FF7-99D2-300D7B263994}" type="parTrans" cxnId="{BFF708C0-284B-4EBB-9850-7F40697FD256}">
      <dgm:prSet/>
      <dgm:spPr/>
      <dgm:t>
        <a:bodyPr/>
        <a:lstStyle/>
        <a:p>
          <a:endParaRPr lang="en-US"/>
        </a:p>
      </dgm:t>
    </dgm:pt>
    <dgm:pt modelId="{CC9357EB-7165-4B25-B505-1F718A41B340}" type="sibTrans" cxnId="{BFF708C0-284B-4EBB-9850-7F40697FD256}">
      <dgm:prSet/>
      <dgm:spPr/>
      <dgm:t>
        <a:bodyPr/>
        <a:lstStyle/>
        <a:p>
          <a:endParaRPr lang="en-US"/>
        </a:p>
      </dgm:t>
    </dgm:pt>
    <dgm:pt modelId="{6A7486DC-C43D-4AF2-A8EF-7137E4692C0E}">
      <dgm:prSet/>
      <dgm:spPr/>
      <dgm:t>
        <a:bodyPr/>
        <a:lstStyle/>
        <a:p>
          <a:r>
            <a:rPr lang="en-US"/>
            <a:t>Gradient Boost Classifier</a:t>
          </a:r>
        </a:p>
      </dgm:t>
    </dgm:pt>
    <dgm:pt modelId="{8F051737-BAFD-465B-AF71-275ABA36B196}" type="parTrans" cxnId="{210E8FA9-A25D-49ED-B98E-0E9C72E02DC2}">
      <dgm:prSet/>
      <dgm:spPr/>
      <dgm:t>
        <a:bodyPr/>
        <a:lstStyle/>
        <a:p>
          <a:endParaRPr lang="en-US"/>
        </a:p>
      </dgm:t>
    </dgm:pt>
    <dgm:pt modelId="{9CAFD9F1-8F44-4F09-9286-819DBBEB13F8}" type="sibTrans" cxnId="{210E8FA9-A25D-49ED-B98E-0E9C72E02DC2}">
      <dgm:prSet/>
      <dgm:spPr/>
      <dgm:t>
        <a:bodyPr/>
        <a:lstStyle/>
        <a:p>
          <a:endParaRPr lang="en-US"/>
        </a:p>
      </dgm:t>
    </dgm:pt>
    <dgm:pt modelId="{76A84823-CD59-4133-923B-B1C2292DA4C8}">
      <dgm:prSet/>
      <dgm:spPr/>
      <dgm:t>
        <a:bodyPr/>
        <a:lstStyle/>
        <a:p>
          <a:r>
            <a:rPr lang="en-US"/>
            <a:t>XG Boost Classifier</a:t>
          </a:r>
        </a:p>
      </dgm:t>
    </dgm:pt>
    <dgm:pt modelId="{B2ED2181-3297-464F-905B-85191C3EAF53}" type="parTrans" cxnId="{7EBE996B-1B55-4400-BAA2-A6FB9A6B9F67}">
      <dgm:prSet/>
      <dgm:spPr/>
      <dgm:t>
        <a:bodyPr/>
        <a:lstStyle/>
        <a:p>
          <a:endParaRPr lang="en-US"/>
        </a:p>
      </dgm:t>
    </dgm:pt>
    <dgm:pt modelId="{2DBAE1DD-1470-4A87-A7FC-B655DDF9FA10}" type="sibTrans" cxnId="{7EBE996B-1B55-4400-BAA2-A6FB9A6B9F67}">
      <dgm:prSet/>
      <dgm:spPr/>
      <dgm:t>
        <a:bodyPr/>
        <a:lstStyle/>
        <a:p>
          <a:endParaRPr lang="en-US"/>
        </a:p>
      </dgm:t>
    </dgm:pt>
    <dgm:pt modelId="{A174C5B6-B16C-4B80-8911-0B3DF033F8B7}">
      <dgm:prSet/>
      <dgm:spPr/>
      <dgm:t>
        <a:bodyPr/>
        <a:lstStyle/>
        <a:p>
          <a:r>
            <a:rPr lang="en-US"/>
            <a:t>Light GBM Classifier</a:t>
          </a:r>
        </a:p>
      </dgm:t>
    </dgm:pt>
    <dgm:pt modelId="{BE37A6B9-18FE-4242-8CD0-24A9C82DD997}" type="parTrans" cxnId="{C5EC8F35-8929-4906-9D56-03AFFB095709}">
      <dgm:prSet/>
      <dgm:spPr/>
      <dgm:t>
        <a:bodyPr/>
        <a:lstStyle/>
        <a:p>
          <a:endParaRPr lang="en-US"/>
        </a:p>
      </dgm:t>
    </dgm:pt>
    <dgm:pt modelId="{668475B1-27AD-4859-AB80-D31456152CB5}" type="sibTrans" cxnId="{C5EC8F35-8929-4906-9D56-03AFFB095709}">
      <dgm:prSet/>
      <dgm:spPr/>
      <dgm:t>
        <a:bodyPr/>
        <a:lstStyle/>
        <a:p>
          <a:endParaRPr lang="en-US"/>
        </a:p>
      </dgm:t>
    </dgm:pt>
    <dgm:pt modelId="{BFA1A3E9-CEF4-4684-B10C-A76919D4C4BF}" type="pres">
      <dgm:prSet presAssocID="{466F86D2-3D61-4441-B716-AC919DF6936A}" presName="diagram" presStyleCnt="0">
        <dgm:presLayoutVars>
          <dgm:dir/>
          <dgm:resizeHandles val="exact"/>
        </dgm:presLayoutVars>
      </dgm:prSet>
      <dgm:spPr/>
    </dgm:pt>
    <dgm:pt modelId="{220EB328-D151-42DB-B35B-8AAB87E75131}" type="pres">
      <dgm:prSet presAssocID="{8CB324C2-01C0-4181-800E-A48861D08490}" presName="node" presStyleLbl="node1" presStyleIdx="0" presStyleCnt="8">
        <dgm:presLayoutVars>
          <dgm:bulletEnabled val="1"/>
        </dgm:presLayoutVars>
      </dgm:prSet>
      <dgm:spPr/>
    </dgm:pt>
    <dgm:pt modelId="{3428408D-8E31-4436-BAC6-03882BBBE8D9}" type="pres">
      <dgm:prSet presAssocID="{29056014-B716-4F18-816F-2E565FAFD894}" presName="sibTrans" presStyleCnt="0"/>
      <dgm:spPr/>
    </dgm:pt>
    <dgm:pt modelId="{B6C5712C-BAEC-4573-B116-B7D52745AAE7}" type="pres">
      <dgm:prSet presAssocID="{12AFDC27-2C28-4815-8686-76E1F5C82759}" presName="node" presStyleLbl="node1" presStyleIdx="1" presStyleCnt="8">
        <dgm:presLayoutVars>
          <dgm:bulletEnabled val="1"/>
        </dgm:presLayoutVars>
      </dgm:prSet>
      <dgm:spPr/>
    </dgm:pt>
    <dgm:pt modelId="{986065F6-4AB8-424B-992D-9AB9F6628001}" type="pres">
      <dgm:prSet presAssocID="{32717EC8-C13F-4D07-9F38-E8B02AF7E29D}" presName="sibTrans" presStyleCnt="0"/>
      <dgm:spPr/>
    </dgm:pt>
    <dgm:pt modelId="{0ADCEF9B-E75F-4E79-B288-E666DA49D115}" type="pres">
      <dgm:prSet presAssocID="{9E6C593A-0C00-4A0E-AF25-46F460074B45}" presName="node" presStyleLbl="node1" presStyleIdx="2" presStyleCnt="8">
        <dgm:presLayoutVars>
          <dgm:bulletEnabled val="1"/>
        </dgm:presLayoutVars>
      </dgm:prSet>
      <dgm:spPr/>
    </dgm:pt>
    <dgm:pt modelId="{94079CC4-6ED3-45D2-BED2-D2BF819342B4}" type="pres">
      <dgm:prSet presAssocID="{28A226BC-8BE6-4F6D-BB03-4A33054E802D}" presName="sibTrans" presStyleCnt="0"/>
      <dgm:spPr/>
    </dgm:pt>
    <dgm:pt modelId="{E217AD7D-DD50-4194-A259-02D0B723FDCE}" type="pres">
      <dgm:prSet presAssocID="{C4E867A0-4C33-4EAC-913A-793089ABAC08}" presName="node" presStyleLbl="node1" presStyleIdx="3" presStyleCnt="8">
        <dgm:presLayoutVars>
          <dgm:bulletEnabled val="1"/>
        </dgm:presLayoutVars>
      </dgm:prSet>
      <dgm:spPr/>
    </dgm:pt>
    <dgm:pt modelId="{24DD4B6F-5D72-4B54-9EA7-3F1D45F2F01F}" type="pres">
      <dgm:prSet presAssocID="{0F257EC6-A19F-4DC4-BB7E-04A1EFF3B90F}" presName="sibTrans" presStyleCnt="0"/>
      <dgm:spPr/>
    </dgm:pt>
    <dgm:pt modelId="{A05B8E6B-A625-4ABF-A1AC-BD7FD193E8C5}" type="pres">
      <dgm:prSet presAssocID="{B027EAEA-A57F-41E6-9A3F-9EBBC996D318}" presName="node" presStyleLbl="node1" presStyleIdx="4" presStyleCnt="8">
        <dgm:presLayoutVars>
          <dgm:bulletEnabled val="1"/>
        </dgm:presLayoutVars>
      </dgm:prSet>
      <dgm:spPr/>
    </dgm:pt>
    <dgm:pt modelId="{873C72C9-81CB-4DC9-A373-48CEC7497602}" type="pres">
      <dgm:prSet presAssocID="{CC9357EB-7165-4B25-B505-1F718A41B340}" presName="sibTrans" presStyleCnt="0"/>
      <dgm:spPr/>
    </dgm:pt>
    <dgm:pt modelId="{F752C042-48C6-4C6C-9746-FD8F96BBD6F0}" type="pres">
      <dgm:prSet presAssocID="{6A7486DC-C43D-4AF2-A8EF-7137E4692C0E}" presName="node" presStyleLbl="node1" presStyleIdx="5" presStyleCnt="8">
        <dgm:presLayoutVars>
          <dgm:bulletEnabled val="1"/>
        </dgm:presLayoutVars>
      </dgm:prSet>
      <dgm:spPr/>
    </dgm:pt>
    <dgm:pt modelId="{72C8932C-3BCA-46B0-9D94-C818EDCCE947}" type="pres">
      <dgm:prSet presAssocID="{9CAFD9F1-8F44-4F09-9286-819DBBEB13F8}" presName="sibTrans" presStyleCnt="0"/>
      <dgm:spPr/>
    </dgm:pt>
    <dgm:pt modelId="{45244F3F-8F77-4381-B0D1-E43E5FDED9A3}" type="pres">
      <dgm:prSet presAssocID="{76A84823-CD59-4133-923B-B1C2292DA4C8}" presName="node" presStyleLbl="node1" presStyleIdx="6" presStyleCnt="8">
        <dgm:presLayoutVars>
          <dgm:bulletEnabled val="1"/>
        </dgm:presLayoutVars>
      </dgm:prSet>
      <dgm:spPr/>
    </dgm:pt>
    <dgm:pt modelId="{BF7F407A-5C8F-42AE-ADA8-2DAE351EC061}" type="pres">
      <dgm:prSet presAssocID="{2DBAE1DD-1470-4A87-A7FC-B655DDF9FA10}" presName="sibTrans" presStyleCnt="0"/>
      <dgm:spPr/>
    </dgm:pt>
    <dgm:pt modelId="{59FA400A-30A2-4325-BD25-8E05A2409AF2}" type="pres">
      <dgm:prSet presAssocID="{A174C5B6-B16C-4B80-8911-0B3DF033F8B7}" presName="node" presStyleLbl="node1" presStyleIdx="7" presStyleCnt="8">
        <dgm:presLayoutVars>
          <dgm:bulletEnabled val="1"/>
        </dgm:presLayoutVars>
      </dgm:prSet>
      <dgm:spPr/>
    </dgm:pt>
  </dgm:ptLst>
  <dgm:cxnLst>
    <dgm:cxn modelId="{B81AD10A-B84A-4441-B561-76CAF9D23F27}" srcId="{466F86D2-3D61-4441-B716-AC919DF6936A}" destId="{8CB324C2-01C0-4181-800E-A48861D08490}" srcOrd="0" destOrd="0" parTransId="{9E3068D9-4242-4DE3-991D-96F4F8DAD22E}" sibTransId="{29056014-B716-4F18-816F-2E565FAFD894}"/>
    <dgm:cxn modelId="{1579580B-786D-4A48-999C-9E714CCAA6FD}" type="presOf" srcId="{9E6C593A-0C00-4A0E-AF25-46F460074B45}" destId="{0ADCEF9B-E75F-4E79-B288-E666DA49D115}" srcOrd="0" destOrd="0" presId="urn:microsoft.com/office/officeart/2005/8/layout/default"/>
    <dgm:cxn modelId="{8790DE15-8EFC-428C-91ED-ED2AE34DEF7B}" type="presOf" srcId="{A174C5B6-B16C-4B80-8911-0B3DF033F8B7}" destId="{59FA400A-30A2-4325-BD25-8E05A2409AF2}" srcOrd="0" destOrd="0" presId="urn:microsoft.com/office/officeart/2005/8/layout/default"/>
    <dgm:cxn modelId="{C5EC8F35-8929-4906-9D56-03AFFB095709}" srcId="{466F86D2-3D61-4441-B716-AC919DF6936A}" destId="{A174C5B6-B16C-4B80-8911-0B3DF033F8B7}" srcOrd="7" destOrd="0" parTransId="{BE37A6B9-18FE-4242-8CD0-24A9C82DD997}" sibTransId="{668475B1-27AD-4859-AB80-D31456152CB5}"/>
    <dgm:cxn modelId="{DF088865-B922-4586-9EC1-3D161D33496A}" type="presOf" srcId="{76A84823-CD59-4133-923B-B1C2292DA4C8}" destId="{45244F3F-8F77-4381-B0D1-E43E5FDED9A3}" srcOrd="0" destOrd="0" presId="urn:microsoft.com/office/officeart/2005/8/layout/default"/>
    <dgm:cxn modelId="{03CCB367-D203-4C6A-A6BE-1DA740D4ABCF}" srcId="{466F86D2-3D61-4441-B716-AC919DF6936A}" destId="{12AFDC27-2C28-4815-8686-76E1F5C82759}" srcOrd="1" destOrd="0" parTransId="{8B0BCE59-9A3E-4A53-81B3-2DA1A2DE730D}" sibTransId="{32717EC8-C13F-4D07-9F38-E8B02AF7E29D}"/>
    <dgm:cxn modelId="{7EBE996B-1B55-4400-BAA2-A6FB9A6B9F67}" srcId="{466F86D2-3D61-4441-B716-AC919DF6936A}" destId="{76A84823-CD59-4133-923B-B1C2292DA4C8}" srcOrd="6" destOrd="0" parTransId="{B2ED2181-3297-464F-905B-85191C3EAF53}" sibTransId="{2DBAE1DD-1470-4A87-A7FC-B655DDF9FA10}"/>
    <dgm:cxn modelId="{4BBADF4B-D629-43AD-89DC-4233C14CA696}" type="presOf" srcId="{466F86D2-3D61-4441-B716-AC919DF6936A}" destId="{BFA1A3E9-CEF4-4684-B10C-A76919D4C4BF}" srcOrd="0" destOrd="0" presId="urn:microsoft.com/office/officeart/2005/8/layout/default"/>
    <dgm:cxn modelId="{2A5A6589-A6B8-4D2A-81EE-7FF476F3EB68}" type="presOf" srcId="{C4E867A0-4C33-4EAC-913A-793089ABAC08}" destId="{E217AD7D-DD50-4194-A259-02D0B723FDCE}" srcOrd="0" destOrd="0" presId="urn:microsoft.com/office/officeart/2005/8/layout/default"/>
    <dgm:cxn modelId="{EFFD718C-BAA4-4C75-9D3A-2A0CF52B4214}" srcId="{466F86D2-3D61-4441-B716-AC919DF6936A}" destId="{C4E867A0-4C33-4EAC-913A-793089ABAC08}" srcOrd="3" destOrd="0" parTransId="{2ADB3AB5-F55A-4C41-98A6-3A2C28320240}" sibTransId="{0F257EC6-A19F-4DC4-BB7E-04A1EFF3B90F}"/>
    <dgm:cxn modelId="{CC697897-64B5-4EA9-9E2D-BF7A6598A4BC}" srcId="{466F86D2-3D61-4441-B716-AC919DF6936A}" destId="{9E6C593A-0C00-4A0E-AF25-46F460074B45}" srcOrd="2" destOrd="0" parTransId="{72CD0620-2BED-4CAC-95D8-4F08A2183AAE}" sibTransId="{28A226BC-8BE6-4F6D-BB03-4A33054E802D}"/>
    <dgm:cxn modelId="{210E8FA9-A25D-49ED-B98E-0E9C72E02DC2}" srcId="{466F86D2-3D61-4441-B716-AC919DF6936A}" destId="{6A7486DC-C43D-4AF2-A8EF-7137E4692C0E}" srcOrd="5" destOrd="0" parTransId="{8F051737-BAFD-465B-AF71-275ABA36B196}" sibTransId="{9CAFD9F1-8F44-4F09-9286-819DBBEB13F8}"/>
    <dgm:cxn modelId="{5BF314BE-5BE5-44FA-9138-ABE2810A0D21}" type="presOf" srcId="{8CB324C2-01C0-4181-800E-A48861D08490}" destId="{220EB328-D151-42DB-B35B-8AAB87E75131}" srcOrd="0" destOrd="0" presId="urn:microsoft.com/office/officeart/2005/8/layout/default"/>
    <dgm:cxn modelId="{BFF708C0-284B-4EBB-9850-7F40697FD256}" srcId="{466F86D2-3D61-4441-B716-AC919DF6936A}" destId="{B027EAEA-A57F-41E6-9A3F-9EBBC996D318}" srcOrd="4" destOrd="0" parTransId="{9EEB9987-E5F5-4FF7-99D2-300D7B263994}" sibTransId="{CC9357EB-7165-4B25-B505-1F718A41B340}"/>
    <dgm:cxn modelId="{C1A8D5C7-CBB5-43D2-8CEB-3E8819742877}" type="presOf" srcId="{12AFDC27-2C28-4815-8686-76E1F5C82759}" destId="{B6C5712C-BAEC-4573-B116-B7D52745AAE7}" srcOrd="0" destOrd="0" presId="urn:microsoft.com/office/officeart/2005/8/layout/default"/>
    <dgm:cxn modelId="{CEA319D7-9286-4788-AA3B-67C5967A26DA}" type="presOf" srcId="{B027EAEA-A57F-41E6-9A3F-9EBBC996D318}" destId="{A05B8E6B-A625-4ABF-A1AC-BD7FD193E8C5}" srcOrd="0" destOrd="0" presId="urn:microsoft.com/office/officeart/2005/8/layout/default"/>
    <dgm:cxn modelId="{B6227BF3-2C26-46E8-A120-2E4440EF5DF6}" type="presOf" srcId="{6A7486DC-C43D-4AF2-A8EF-7137E4692C0E}" destId="{F752C042-48C6-4C6C-9746-FD8F96BBD6F0}" srcOrd="0" destOrd="0" presId="urn:microsoft.com/office/officeart/2005/8/layout/default"/>
    <dgm:cxn modelId="{9A53FC22-1029-48FF-80C0-0B7F234BDB12}" type="presParOf" srcId="{BFA1A3E9-CEF4-4684-B10C-A76919D4C4BF}" destId="{220EB328-D151-42DB-B35B-8AAB87E75131}" srcOrd="0" destOrd="0" presId="urn:microsoft.com/office/officeart/2005/8/layout/default"/>
    <dgm:cxn modelId="{4931A462-7E9C-4D66-B8F9-296757BA8A6F}" type="presParOf" srcId="{BFA1A3E9-CEF4-4684-B10C-A76919D4C4BF}" destId="{3428408D-8E31-4436-BAC6-03882BBBE8D9}" srcOrd="1" destOrd="0" presId="urn:microsoft.com/office/officeart/2005/8/layout/default"/>
    <dgm:cxn modelId="{4871A567-FB1C-413F-A22E-E35C0D6E1A16}" type="presParOf" srcId="{BFA1A3E9-CEF4-4684-B10C-A76919D4C4BF}" destId="{B6C5712C-BAEC-4573-B116-B7D52745AAE7}" srcOrd="2" destOrd="0" presId="urn:microsoft.com/office/officeart/2005/8/layout/default"/>
    <dgm:cxn modelId="{D0BA1011-0BF6-487D-A943-058DAC7A4DE9}" type="presParOf" srcId="{BFA1A3E9-CEF4-4684-B10C-A76919D4C4BF}" destId="{986065F6-4AB8-424B-992D-9AB9F6628001}" srcOrd="3" destOrd="0" presId="urn:microsoft.com/office/officeart/2005/8/layout/default"/>
    <dgm:cxn modelId="{EA353E55-7FA3-4BAC-AEC2-06281A9559CC}" type="presParOf" srcId="{BFA1A3E9-CEF4-4684-B10C-A76919D4C4BF}" destId="{0ADCEF9B-E75F-4E79-B288-E666DA49D115}" srcOrd="4" destOrd="0" presId="urn:microsoft.com/office/officeart/2005/8/layout/default"/>
    <dgm:cxn modelId="{A82C4101-0AB7-40EA-A57E-AB07447E8B5A}" type="presParOf" srcId="{BFA1A3E9-CEF4-4684-B10C-A76919D4C4BF}" destId="{94079CC4-6ED3-45D2-BED2-D2BF819342B4}" srcOrd="5" destOrd="0" presId="urn:microsoft.com/office/officeart/2005/8/layout/default"/>
    <dgm:cxn modelId="{19B49482-01C6-4C71-A71A-9A5933BEFEEC}" type="presParOf" srcId="{BFA1A3E9-CEF4-4684-B10C-A76919D4C4BF}" destId="{E217AD7D-DD50-4194-A259-02D0B723FDCE}" srcOrd="6" destOrd="0" presId="urn:microsoft.com/office/officeart/2005/8/layout/default"/>
    <dgm:cxn modelId="{13F5F9ED-758C-42E3-BBDC-776C7524F5D7}" type="presParOf" srcId="{BFA1A3E9-CEF4-4684-B10C-A76919D4C4BF}" destId="{24DD4B6F-5D72-4B54-9EA7-3F1D45F2F01F}" srcOrd="7" destOrd="0" presId="urn:microsoft.com/office/officeart/2005/8/layout/default"/>
    <dgm:cxn modelId="{70FE84A1-6F8E-4065-9C11-C329835B51B3}" type="presParOf" srcId="{BFA1A3E9-CEF4-4684-B10C-A76919D4C4BF}" destId="{A05B8E6B-A625-4ABF-A1AC-BD7FD193E8C5}" srcOrd="8" destOrd="0" presId="urn:microsoft.com/office/officeart/2005/8/layout/default"/>
    <dgm:cxn modelId="{900041DD-F38F-4AEC-AF7F-F0DBA8A26C1D}" type="presParOf" srcId="{BFA1A3E9-CEF4-4684-B10C-A76919D4C4BF}" destId="{873C72C9-81CB-4DC9-A373-48CEC7497602}" srcOrd="9" destOrd="0" presId="urn:microsoft.com/office/officeart/2005/8/layout/default"/>
    <dgm:cxn modelId="{59BDA288-5F01-4188-BBC9-ACE63587893F}" type="presParOf" srcId="{BFA1A3E9-CEF4-4684-B10C-A76919D4C4BF}" destId="{F752C042-48C6-4C6C-9746-FD8F96BBD6F0}" srcOrd="10" destOrd="0" presId="urn:microsoft.com/office/officeart/2005/8/layout/default"/>
    <dgm:cxn modelId="{C02D251F-1329-45FA-8855-7A983E247E24}" type="presParOf" srcId="{BFA1A3E9-CEF4-4684-B10C-A76919D4C4BF}" destId="{72C8932C-3BCA-46B0-9D94-C818EDCCE947}" srcOrd="11" destOrd="0" presId="urn:microsoft.com/office/officeart/2005/8/layout/default"/>
    <dgm:cxn modelId="{C320E069-DD9A-4011-9B84-421BA3DB49BF}" type="presParOf" srcId="{BFA1A3E9-CEF4-4684-B10C-A76919D4C4BF}" destId="{45244F3F-8F77-4381-B0D1-E43E5FDED9A3}" srcOrd="12" destOrd="0" presId="urn:microsoft.com/office/officeart/2005/8/layout/default"/>
    <dgm:cxn modelId="{1405092D-18B1-4C28-9F03-7655D578FF68}" type="presParOf" srcId="{BFA1A3E9-CEF4-4684-B10C-A76919D4C4BF}" destId="{BF7F407A-5C8F-42AE-ADA8-2DAE351EC061}" srcOrd="13" destOrd="0" presId="urn:microsoft.com/office/officeart/2005/8/layout/default"/>
    <dgm:cxn modelId="{3C2D6144-47B2-4B6B-9099-C1CB60F97160}" type="presParOf" srcId="{BFA1A3E9-CEF4-4684-B10C-A76919D4C4BF}" destId="{59FA400A-30A2-4325-BD25-8E05A2409AF2}" srcOrd="1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20856-93F0-4CC7-B7FD-2466914A11D4}" type="doc">
      <dgm:prSet loTypeId="urn:microsoft.com/office/officeart/2005/8/layout/vProcess5" loCatId="process" qsTypeId="urn:microsoft.com/office/officeart/2005/8/quickstyle/simple5" qsCatId="simple" csTypeId="urn:microsoft.com/office/officeart/2005/8/colors/colorful1" csCatId="colorful" phldr="1"/>
      <dgm:spPr/>
    </dgm:pt>
    <dgm:pt modelId="{4AF52931-E4CA-4429-AACB-B8747CDB2409}">
      <dgm:prSet phldrT="[Text]"/>
      <dgm:spPr/>
      <dgm:t>
        <a:bodyPr/>
        <a:lstStyle/>
        <a:p>
          <a:r>
            <a:rPr lang="en-US" b="1" dirty="0"/>
            <a:t>Predicting machine and failure type together</a:t>
          </a:r>
        </a:p>
      </dgm:t>
    </dgm:pt>
    <dgm:pt modelId="{67B2FC97-2FAE-4EFE-9DEE-E4216C657F35}" type="parTrans" cxnId="{F82329C8-C3B2-4E9B-9033-528488D72705}">
      <dgm:prSet/>
      <dgm:spPr/>
      <dgm:t>
        <a:bodyPr/>
        <a:lstStyle/>
        <a:p>
          <a:endParaRPr lang="en-US" sz="1800" b="1"/>
        </a:p>
      </dgm:t>
    </dgm:pt>
    <dgm:pt modelId="{D86AF01C-9CBC-41F8-9354-48CD82BDFDC9}" type="sibTrans" cxnId="{F82329C8-C3B2-4E9B-9033-528488D72705}">
      <dgm:prSet/>
      <dgm:spPr/>
      <dgm:t>
        <a:bodyPr/>
        <a:lstStyle/>
        <a:p>
          <a:endParaRPr lang="en-US" b="1"/>
        </a:p>
      </dgm:t>
    </dgm:pt>
    <dgm:pt modelId="{81BEB84D-9A77-49C6-9301-B3359FCAC75F}">
      <dgm:prSet phldrT="[Text]"/>
      <dgm:spPr/>
      <dgm:t>
        <a:bodyPr/>
        <a:lstStyle/>
        <a:p>
          <a:r>
            <a:rPr lang="en-US" b="1"/>
            <a:t>Use synthetic data to augment under-represented class</a:t>
          </a:r>
        </a:p>
      </dgm:t>
    </dgm:pt>
    <dgm:pt modelId="{AE4D0D43-0332-4F79-8D35-BCD8C10758AE}" type="parTrans" cxnId="{420EF6C4-7321-43BE-A2FC-253606B1E06A}">
      <dgm:prSet/>
      <dgm:spPr/>
      <dgm:t>
        <a:bodyPr/>
        <a:lstStyle/>
        <a:p>
          <a:endParaRPr lang="en-US" sz="1800" b="1"/>
        </a:p>
      </dgm:t>
    </dgm:pt>
    <dgm:pt modelId="{5D260F18-25D2-4074-87F1-7E78DDA61C58}" type="sibTrans" cxnId="{420EF6C4-7321-43BE-A2FC-253606B1E06A}">
      <dgm:prSet/>
      <dgm:spPr/>
      <dgm:t>
        <a:bodyPr/>
        <a:lstStyle/>
        <a:p>
          <a:endParaRPr lang="en-US" b="1"/>
        </a:p>
      </dgm:t>
    </dgm:pt>
    <dgm:pt modelId="{BFF9359E-E9B1-4B73-BACC-2C7988765B16}">
      <dgm:prSet phldrT="[Text]"/>
      <dgm:spPr/>
      <dgm:t>
        <a:bodyPr/>
        <a:lstStyle/>
        <a:p>
          <a:r>
            <a:rPr lang="en-US" b="1" dirty="0"/>
            <a:t>Include multi-modal data (engineer’s notes, image) along with tabular data to predict</a:t>
          </a:r>
        </a:p>
      </dgm:t>
    </dgm:pt>
    <dgm:pt modelId="{6E0A40FA-1B79-4089-8B9A-3BA22865FE4E}" type="parTrans" cxnId="{516EC545-1971-48B3-978C-4756FCDCCFD9}">
      <dgm:prSet/>
      <dgm:spPr/>
      <dgm:t>
        <a:bodyPr/>
        <a:lstStyle/>
        <a:p>
          <a:endParaRPr lang="en-US" sz="1800" b="1"/>
        </a:p>
      </dgm:t>
    </dgm:pt>
    <dgm:pt modelId="{1CEF1965-C516-4C44-BAE3-2FA3F5116930}" type="sibTrans" cxnId="{516EC545-1971-48B3-978C-4756FCDCCFD9}">
      <dgm:prSet/>
      <dgm:spPr/>
      <dgm:t>
        <a:bodyPr/>
        <a:lstStyle/>
        <a:p>
          <a:endParaRPr lang="en-US" b="1"/>
        </a:p>
      </dgm:t>
    </dgm:pt>
    <dgm:pt modelId="{F912A0A3-21C8-476C-B850-DAFE03401AF7}">
      <dgm:prSet phldrT="[Text]"/>
      <dgm:spPr/>
      <dgm:t>
        <a:bodyPr/>
        <a:lstStyle/>
        <a:p>
          <a:r>
            <a:rPr lang="en-US" b="1"/>
            <a:t>Hyper-parmeter</a:t>
          </a:r>
          <a:r>
            <a:rPr lang="en-US" b="1" dirty="0"/>
            <a:t> tuning</a:t>
          </a:r>
        </a:p>
      </dgm:t>
    </dgm:pt>
    <dgm:pt modelId="{E6FF25F0-34D0-41E3-BF39-84D38FF04D10}" type="parTrans" cxnId="{6CCBB948-D7E4-4173-A8D3-98DC2FE79425}">
      <dgm:prSet/>
      <dgm:spPr/>
      <dgm:t>
        <a:bodyPr/>
        <a:lstStyle/>
        <a:p>
          <a:endParaRPr lang="en-US"/>
        </a:p>
      </dgm:t>
    </dgm:pt>
    <dgm:pt modelId="{4D5F0F1C-0332-41B0-89D0-4BFE8092C3F5}" type="sibTrans" cxnId="{6CCBB948-D7E4-4173-A8D3-98DC2FE79425}">
      <dgm:prSet/>
      <dgm:spPr/>
      <dgm:t>
        <a:bodyPr/>
        <a:lstStyle/>
        <a:p>
          <a:endParaRPr lang="en-US"/>
        </a:p>
      </dgm:t>
    </dgm:pt>
    <dgm:pt modelId="{BE7764FD-E18D-4101-9C9A-AAC89049158D}" type="pres">
      <dgm:prSet presAssocID="{C7720856-93F0-4CC7-B7FD-2466914A11D4}" presName="outerComposite" presStyleCnt="0">
        <dgm:presLayoutVars>
          <dgm:chMax val="5"/>
          <dgm:dir/>
          <dgm:resizeHandles val="exact"/>
        </dgm:presLayoutVars>
      </dgm:prSet>
      <dgm:spPr/>
    </dgm:pt>
    <dgm:pt modelId="{FE9FDA0A-9F01-488B-8BFF-889451CD177A}" type="pres">
      <dgm:prSet presAssocID="{C7720856-93F0-4CC7-B7FD-2466914A11D4}" presName="dummyMaxCanvas" presStyleCnt="0">
        <dgm:presLayoutVars/>
      </dgm:prSet>
      <dgm:spPr/>
    </dgm:pt>
    <dgm:pt modelId="{264E62E2-5F60-407C-A00F-321B57168850}" type="pres">
      <dgm:prSet presAssocID="{C7720856-93F0-4CC7-B7FD-2466914A11D4}" presName="FourNodes_1" presStyleLbl="node1" presStyleIdx="0" presStyleCnt="4">
        <dgm:presLayoutVars>
          <dgm:bulletEnabled val="1"/>
        </dgm:presLayoutVars>
      </dgm:prSet>
      <dgm:spPr/>
    </dgm:pt>
    <dgm:pt modelId="{29E69FB0-81C6-4A37-87B9-79B7F4E6DB50}" type="pres">
      <dgm:prSet presAssocID="{C7720856-93F0-4CC7-B7FD-2466914A11D4}" presName="FourNodes_2" presStyleLbl="node1" presStyleIdx="1" presStyleCnt="4">
        <dgm:presLayoutVars>
          <dgm:bulletEnabled val="1"/>
        </dgm:presLayoutVars>
      </dgm:prSet>
      <dgm:spPr/>
    </dgm:pt>
    <dgm:pt modelId="{F2DE8FF8-8231-4656-B2F0-24D7FACD0235}" type="pres">
      <dgm:prSet presAssocID="{C7720856-93F0-4CC7-B7FD-2466914A11D4}" presName="FourNodes_3" presStyleLbl="node1" presStyleIdx="2" presStyleCnt="4">
        <dgm:presLayoutVars>
          <dgm:bulletEnabled val="1"/>
        </dgm:presLayoutVars>
      </dgm:prSet>
      <dgm:spPr/>
    </dgm:pt>
    <dgm:pt modelId="{E82F69EC-B700-4F41-BBB2-27AA4E9054A2}" type="pres">
      <dgm:prSet presAssocID="{C7720856-93F0-4CC7-B7FD-2466914A11D4}" presName="FourNodes_4" presStyleLbl="node1" presStyleIdx="3" presStyleCnt="4">
        <dgm:presLayoutVars>
          <dgm:bulletEnabled val="1"/>
        </dgm:presLayoutVars>
      </dgm:prSet>
      <dgm:spPr/>
    </dgm:pt>
    <dgm:pt modelId="{601D5681-207F-4FC2-ACB9-7F645EEC5ED9}" type="pres">
      <dgm:prSet presAssocID="{C7720856-93F0-4CC7-B7FD-2466914A11D4}" presName="FourConn_1-2" presStyleLbl="fgAccFollowNode1" presStyleIdx="0" presStyleCnt="3">
        <dgm:presLayoutVars>
          <dgm:bulletEnabled val="1"/>
        </dgm:presLayoutVars>
      </dgm:prSet>
      <dgm:spPr/>
    </dgm:pt>
    <dgm:pt modelId="{00E536FA-ABF7-4E80-AB06-D09FBAA77015}" type="pres">
      <dgm:prSet presAssocID="{C7720856-93F0-4CC7-B7FD-2466914A11D4}" presName="FourConn_2-3" presStyleLbl="fgAccFollowNode1" presStyleIdx="1" presStyleCnt="3">
        <dgm:presLayoutVars>
          <dgm:bulletEnabled val="1"/>
        </dgm:presLayoutVars>
      </dgm:prSet>
      <dgm:spPr/>
    </dgm:pt>
    <dgm:pt modelId="{387D796F-DE01-4889-BE0C-D630DE906F6C}" type="pres">
      <dgm:prSet presAssocID="{C7720856-93F0-4CC7-B7FD-2466914A11D4}" presName="FourConn_3-4" presStyleLbl="fgAccFollowNode1" presStyleIdx="2" presStyleCnt="3">
        <dgm:presLayoutVars>
          <dgm:bulletEnabled val="1"/>
        </dgm:presLayoutVars>
      </dgm:prSet>
      <dgm:spPr/>
    </dgm:pt>
    <dgm:pt modelId="{392BBE95-8952-4ED3-ACB3-4569225FA439}" type="pres">
      <dgm:prSet presAssocID="{C7720856-93F0-4CC7-B7FD-2466914A11D4}" presName="FourNodes_1_text" presStyleLbl="node1" presStyleIdx="3" presStyleCnt="4">
        <dgm:presLayoutVars>
          <dgm:bulletEnabled val="1"/>
        </dgm:presLayoutVars>
      </dgm:prSet>
      <dgm:spPr/>
    </dgm:pt>
    <dgm:pt modelId="{01DCF9FE-C442-4F7A-BCC3-4C7C8C2B02D3}" type="pres">
      <dgm:prSet presAssocID="{C7720856-93F0-4CC7-B7FD-2466914A11D4}" presName="FourNodes_2_text" presStyleLbl="node1" presStyleIdx="3" presStyleCnt="4">
        <dgm:presLayoutVars>
          <dgm:bulletEnabled val="1"/>
        </dgm:presLayoutVars>
      </dgm:prSet>
      <dgm:spPr/>
    </dgm:pt>
    <dgm:pt modelId="{2523A6FE-C6F7-45FC-935F-B7B14FA0E635}" type="pres">
      <dgm:prSet presAssocID="{C7720856-93F0-4CC7-B7FD-2466914A11D4}" presName="FourNodes_3_text" presStyleLbl="node1" presStyleIdx="3" presStyleCnt="4">
        <dgm:presLayoutVars>
          <dgm:bulletEnabled val="1"/>
        </dgm:presLayoutVars>
      </dgm:prSet>
      <dgm:spPr/>
    </dgm:pt>
    <dgm:pt modelId="{A353C468-938F-4B1B-B72B-2436F294D1B9}" type="pres">
      <dgm:prSet presAssocID="{C7720856-93F0-4CC7-B7FD-2466914A11D4}" presName="FourNodes_4_text" presStyleLbl="node1" presStyleIdx="3" presStyleCnt="4">
        <dgm:presLayoutVars>
          <dgm:bulletEnabled val="1"/>
        </dgm:presLayoutVars>
      </dgm:prSet>
      <dgm:spPr/>
    </dgm:pt>
  </dgm:ptLst>
  <dgm:cxnLst>
    <dgm:cxn modelId="{E5C23C3B-4CB4-49FA-8671-C575DD912B6F}" type="presOf" srcId="{F912A0A3-21C8-476C-B850-DAFE03401AF7}" destId="{264E62E2-5F60-407C-A00F-321B57168850}" srcOrd="0" destOrd="0" presId="urn:microsoft.com/office/officeart/2005/8/layout/vProcess5"/>
    <dgm:cxn modelId="{82CDC440-B5FA-4D58-862D-4CD92FBB8EF6}" type="presOf" srcId="{4AF52931-E4CA-4429-AACB-B8747CDB2409}" destId="{01DCF9FE-C442-4F7A-BCC3-4C7C8C2B02D3}" srcOrd="1" destOrd="0" presId="urn:microsoft.com/office/officeart/2005/8/layout/vProcess5"/>
    <dgm:cxn modelId="{516EC545-1971-48B3-978C-4756FCDCCFD9}" srcId="{C7720856-93F0-4CC7-B7FD-2466914A11D4}" destId="{BFF9359E-E9B1-4B73-BACC-2C7988765B16}" srcOrd="3" destOrd="0" parTransId="{6E0A40FA-1B79-4089-8B9A-3BA22865FE4E}" sibTransId="{1CEF1965-C516-4C44-BAE3-2FA3F5116930}"/>
    <dgm:cxn modelId="{6CCBB948-D7E4-4173-A8D3-98DC2FE79425}" srcId="{C7720856-93F0-4CC7-B7FD-2466914A11D4}" destId="{F912A0A3-21C8-476C-B850-DAFE03401AF7}" srcOrd="0" destOrd="0" parTransId="{E6FF25F0-34D0-41E3-BF39-84D38FF04D10}" sibTransId="{4D5F0F1C-0332-41B0-89D0-4BFE8092C3F5}"/>
    <dgm:cxn modelId="{6F24CA48-7028-4DA5-AC8E-2DE025CCBF3A}" type="presOf" srcId="{BFF9359E-E9B1-4B73-BACC-2C7988765B16}" destId="{E82F69EC-B700-4F41-BBB2-27AA4E9054A2}" srcOrd="0" destOrd="0" presId="urn:microsoft.com/office/officeart/2005/8/layout/vProcess5"/>
    <dgm:cxn modelId="{6864664C-1432-41A5-B268-1C7FB71583B4}" type="presOf" srcId="{4AF52931-E4CA-4429-AACB-B8747CDB2409}" destId="{29E69FB0-81C6-4A37-87B9-79B7F4E6DB50}" srcOrd="0" destOrd="0" presId="urn:microsoft.com/office/officeart/2005/8/layout/vProcess5"/>
    <dgm:cxn modelId="{825F1E4D-FD4C-4912-80DF-E050AC6120BC}" type="presOf" srcId="{F912A0A3-21C8-476C-B850-DAFE03401AF7}" destId="{392BBE95-8952-4ED3-ACB3-4569225FA439}" srcOrd="1" destOrd="0" presId="urn:microsoft.com/office/officeart/2005/8/layout/vProcess5"/>
    <dgm:cxn modelId="{05177B4E-CE40-4424-830E-89D82A1F4755}" type="presOf" srcId="{C7720856-93F0-4CC7-B7FD-2466914A11D4}" destId="{BE7764FD-E18D-4101-9C9A-AAC89049158D}" srcOrd="0" destOrd="0" presId="urn:microsoft.com/office/officeart/2005/8/layout/vProcess5"/>
    <dgm:cxn modelId="{624DDA82-572F-4C15-AA1D-AF5FC1335D93}" type="presOf" srcId="{D86AF01C-9CBC-41F8-9354-48CD82BDFDC9}" destId="{00E536FA-ABF7-4E80-AB06-D09FBAA77015}" srcOrd="0" destOrd="0" presId="urn:microsoft.com/office/officeart/2005/8/layout/vProcess5"/>
    <dgm:cxn modelId="{9FEF2889-838E-408A-9727-E64F328A8C5F}" type="presOf" srcId="{81BEB84D-9A77-49C6-9301-B3359FCAC75F}" destId="{2523A6FE-C6F7-45FC-935F-B7B14FA0E635}" srcOrd="1" destOrd="0" presId="urn:microsoft.com/office/officeart/2005/8/layout/vProcess5"/>
    <dgm:cxn modelId="{669553AD-3756-4BB4-A700-94F4FE31F94E}" type="presOf" srcId="{BFF9359E-E9B1-4B73-BACC-2C7988765B16}" destId="{A353C468-938F-4B1B-B72B-2436F294D1B9}" srcOrd="1" destOrd="0" presId="urn:microsoft.com/office/officeart/2005/8/layout/vProcess5"/>
    <dgm:cxn modelId="{A4D5AFBA-5E7C-4AF7-A73F-65C6F56A8DBC}" type="presOf" srcId="{81BEB84D-9A77-49C6-9301-B3359FCAC75F}" destId="{F2DE8FF8-8231-4656-B2F0-24D7FACD0235}" srcOrd="0" destOrd="0" presId="urn:microsoft.com/office/officeart/2005/8/layout/vProcess5"/>
    <dgm:cxn modelId="{420EF6C4-7321-43BE-A2FC-253606B1E06A}" srcId="{C7720856-93F0-4CC7-B7FD-2466914A11D4}" destId="{81BEB84D-9A77-49C6-9301-B3359FCAC75F}" srcOrd="2" destOrd="0" parTransId="{AE4D0D43-0332-4F79-8D35-BCD8C10758AE}" sibTransId="{5D260F18-25D2-4074-87F1-7E78DDA61C58}"/>
    <dgm:cxn modelId="{F82329C8-C3B2-4E9B-9033-528488D72705}" srcId="{C7720856-93F0-4CC7-B7FD-2466914A11D4}" destId="{4AF52931-E4CA-4429-AACB-B8747CDB2409}" srcOrd="1" destOrd="0" parTransId="{67B2FC97-2FAE-4EFE-9DEE-E4216C657F35}" sibTransId="{D86AF01C-9CBC-41F8-9354-48CD82BDFDC9}"/>
    <dgm:cxn modelId="{99410EF2-B3D7-44DC-A582-4CFA13876D32}" type="presOf" srcId="{4D5F0F1C-0332-41B0-89D0-4BFE8092C3F5}" destId="{601D5681-207F-4FC2-ACB9-7F645EEC5ED9}" srcOrd="0" destOrd="0" presId="urn:microsoft.com/office/officeart/2005/8/layout/vProcess5"/>
    <dgm:cxn modelId="{43FA9AF7-904F-4B7C-BE69-7D1CFDC2E5F7}" type="presOf" srcId="{5D260F18-25D2-4074-87F1-7E78DDA61C58}" destId="{387D796F-DE01-4889-BE0C-D630DE906F6C}" srcOrd="0" destOrd="0" presId="urn:microsoft.com/office/officeart/2005/8/layout/vProcess5"/>
    <dgm:cxn modelId="{B532C1CE-3C8C-4518-8C04-438A8CD5A0E8}" type="presParOf" srcId="{BE7764FD-E18D-4101-9C9A-AAC89049158D}" destId="{FE9FDA0A-9F01-488B-8BFF-889451CD177A}" srcOrd="0" destOrd="0" presId="urn:microsoft.com/office/officeart/2005/8/layout/vProcess5"/>
    <dgm:cxn modelId="{17124AFA-B295-4716-8FCE-FECAF39F9D1B}" type="presParOf" srcId="{BE7764FD-E18D-4101-9C9A-AAC89049158D}" destId="{264E62E2-5F60-407C-A00F-321B57168850}" srcOrd="1" destOrd="0" presId="urn:microsoft.com/office/officeart/2005/8/layout/vProcess5"/>
    <dgm:cxn modelId="{9A342303-45E8-441B-9C55-6DBA4A13900C}" type="presParOf" srcId="{BE7764FD-E18D-4101-9C9A-AAC89049158D}" destId="{29E69FB0-81C6-4A37-87B9-79B7F4E6DB50}" srcOrd="2" destOrd="0" presId="urn:microsoft.com/office/officeart/2005/8/layout/vProcess5"/>
    <dgm:cxn modelId="{01E6714B-E7FB-43FB-B4F6-D946DAC6FE7C}" type="presParOf" srcId="{BE7764FD-E18D-4101-9C9A-AAC89049158D}" destId="{F2DE8FF8-8231-4656-B2F0-24D7FACD0235}" srcOrd="3" destOrd="0" presId="urn:microsoft.com/office/officeart/2005/8/layout/vProcess5"/>
    <dgm:cxn modelId="{B99818C4-3115-4449-AA04-A76C4B70514F}" type="presParOf" srcId="{BE7764FD-E18D-4101-9C9A-AAC89049158D}" destId="{E82F69EC-B700-4F41-BBB2-27AA4E9054A2}" srcOrd="4" destOrd="0" presId="urn:microsoft.com/office/officeart/2005/8/layout/vProcess5"/>
    <dgm:cxn modelId="{B69050F9-ACCA-4778-8A4B-04A4E6576EBF}" type="presParOf" srcId="{BE7764FD-E18D-4101-9C9A-AAC89049158D}" destId="{601D5681-207F-4FC2-ACB9-7F645EEC5ED9}" srcOrd="5" destOrd="0" presId="urn:microsoft.com/office/officeart/2005/8/layout/vProcess5"/>
    <dgm:cxn modelId="{A1E22017-2493-4EA2-8D4B-D70F9C416A08}" type="presParOf" srcId="{BE7764FD-E18D-4101-9C9A-AAC89049158D}" destId="{00E536FA-ABF7-4E80-AB06-D09FBAA77015}" srcOrd="6" destOrd="0" presId="urn:microsoft.com/office/officeart/2005/8/layout/vProcess5"/>
    <dgm:cxn modelId="{E99BD89B-424E-4B77-8477-57417C150442}" type="presParOf" srcId="{BE7764FD-E18D-4101-9C9A-AAC89049158D}" destId="{387D796F-DE01-4889-BE0C-D630DE906F6C}" srcOrd="7" destOrd="0" presId="urn:microsoft.com/office/officeart/2005/8/layout/vProcess5"/>
    <dgm:cxn modelId="{F71977D5-9236-4327-9E69-4A2ABF77E983}" type="presParOf" srcId="{BE7764FD-E18D-4101-9C9A-AAC89049158D}" destId="{392BBE95-8952-4ED3-ACB3-4569225FA439}" srcOrd="8" destOrd="0" presId="urn:microsoft.com/office/officeart/2005/8/layout/vProcess5"/>
    <dgm:cxn modelId="{6920E7AC-0A21-45CE-ACD8-30C2842C999C}" type="presParOf" srcId="{BE7764FD-E18D-4101-9C9A-AAC89049158D}" destId="{01DCF9FE-C442-4F7A-BCC3-4C7C8C2B02D3}" srcOrd="9" destOrd="0" presId="urn:microsoft.com/office/officeart/2005/8/layout/vProcess5"/>
    <dgm:cxn modelId="{85D42402-7C54-4839-A0D4-4D36045FEFD5}" type="presParOf" srcId="{BE7764FD-E18D-4101-9C9A-AAC89049158D}" destId="{2523A6FE-C6F7-45FC-935F-B7B14FA0E635}" srcOrd="10" destOrd="0" presId="urn:microsoft.com/office/officeart/2005/8/layout/vProcess5"/>
    <dgm:cxn modelId="{D88C8EB5-283F-4F9F-8410-46EDA426D4B9}" type="presParOf" srcId="{BE7764FD-E18D-4101-9C9A-AAC89049158D}" destId="{A353C468-938F-4B1B-B72B-2436F294D1B9}" srcOrd="11"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EB328-D151-42DB-B35B-8AAB87E75131}">
      <dsp:nvSpPr>
        <dsp:cNvPr id="0" name=""/>
        <dsp:cNvSpPr/>
      </dsp:nvSpPr>
      <dsp:spPr>
        <a:xfrm>
          <a:off x="2135" y="52793"/>
          <a:ext cx="1694412" cy="10166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Logistic Regression</a:t>
          </a:r>
        </a:p>
      </dsp:txBody>
      <dsp:txXfrm>
        <a:off x="2135" y="52793"/>
        <a:ext cx="1694412" cy="1016647"/>
      </dsp:txXfrm>
    </dsp:sp>
    <dsp:sp modelId="{B6C5712C-BAEC-4573-B116-B7D52745AAE7}">
      <dsp:nvSpPr>
        <dsp:cNvPr id="0" name=""/>
        <dsp:cNvSpPr/>
      </dsp:nvSpPr>
      <dsp:spPr>
        <a:xfrm>
          <a:off x="1865989" y="52793"/>
          <a:ext cx="1694412" cy="10166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Support Vector Classifier</a:t>
          </a:r>
        </a:p>
      </dsp:txBody>
      <dsp:txXfrm>
        <a:off x="1865989" y="52793"/>
        <a:ext cx="1694412" cy="1016647"/>
      </dsp:txXfrm>
    </dsp:sp>
    <dsp:sp modelId="{0ADCEF9B-E75F-4E79-B288-E666DA49D115}">
      <dsp:nvSpPr>
        <dsp:cNvPr id="0" name=""/>
        <dsp:cNvSpPr/>
      </dsp:nvSpPr>
      <dsp:spPr>
        <a:xfrm>
          <a:off x="3729843" y="52793"/>
          <a:ext cx="1694412" cy="10166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KNN Classifier</a:t>
          </a:r>
        </a:p>
      </dsp:txBody>
      <dsp:txXfrm>
        <a:off x="3729843" y="52793"/>
        <a:ext cx="1694412" cy="1016647"/>
      </dsp:txXfrm>
    </dsp:sp>
    <dsp:sp modelId="{E217AD7D-DD50-4194-A259-02D0B723FDCE}">
      <dsp:nvSpPr>
        <dsp:cNvPr id="0" name=""/>
        <dsp:cNvSpPr/>
      </dsp:nvSpPr>
      <dsp:spPr>
        <a:xfrm>
          <a:off x="5593697" y="52793"/>
          <a:ext cx="1694412" cy="10166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Random Forest Classifier</a:t>
          </a:r>
        </a:p>
      </dsp:txBody>
      <dsp:txXfrm>
        <a:off x="5593697" y="52793"/>
        <a:ext cx="1694412" cy="1016647"/>
      </dsp:txXfrm>
    </dsp:sp>
    <dsp:sp modelId="{A05B8E6B-A625-4ABF-A1AC-BD7FD193E8C5}">
      <dsp:nvSpPr>
        <dsp:cNvPr id="0" name=""/>
        <dsp:cNvSpPr/>
      </dsp:nvSpPr>
      <dsp:spPr>
        <a:xfrm>
          <a:off x="2135" y="1238882"/>
          <a:ext cx="1694412" cy="10166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Decision Tree Classifier</a:t>
          </a:r>
        </a:p>
      </dsp:txBody>
      <dsp:txXfrm>
        <a:off x="2135" y="1238882"/>
        <a:ext cx="1694412" cy="1016647"/>
      </dsp:txXfrm>
    </dsp:sp>
    <dsp:sp modelId="{F752C042-48C6-4C6C-9746-FD8F96BBD6F0}">
      <dsp:nvSpPr>
        <dsp:cNvPr id="0" name=""/>
        <dsp:cNvSpPr/>
      </dsp:nvSpPr>
      <dsp:spPr>
        <a:xfrm>
          <a:off x="1865989" y="1238882"/>
          <a:ext cx="1694412" cy="10166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Gradient Boost Classifier</a:t>
          </a:r>
        </a:p>
      </dsp:txBody>
      <dsp:txXfrm>
        <a:off x="1865989" y="1238882"/>
        <a:ext cx="1694412" cy="1016647"/>
      </dsp:txXfrm>
    </dsp:sp>
    <dsp:sp modelId="{45244F3F-8F77-4381-B0D1-E43E5FDED9A3}">
      <dsp:nvSpPr>
        <dsp:cNvPr id="0" name=""/>
        <dsp:cNvSpPr/>
      </dsp:nvSpPr>
      <dsp:spPr>
        <a:xfrm>
          <a:off x="3729843" y="1238882"/>
          <a:ext cx="1694412" cy="10166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XG Boost Classifier</a:t>
          </a:r>
        </a:p>
      </dsp:txBody>
      <dsp:txXfrm>
        <a:off x="3729843" y="1238882"/>
        <a:ext cx="1694412" cy="1016647"/>
      </dsp:txXfrm>
    </dsp:sp>
    <dsp:sp modelId="{59FA400A-30A2-4325-BD25-8E05A2409AF2}">
      <dsp:nvSpPr>
        <dsp:cNvPr id="0" name=""/>
        <dsp:cNvSpPr/>
      </dsp:nvSpPr>
      <dsp:spPr>
        <a:xfrm>
          <a:off x="5593697" y="1238882"/>
          <a:ext cx="1694412" cy="101664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Light GBM Classifier</a:t>
          </a:r>
        </a:p>
      </dsp:txBody>
      <dsp:txXfrm>
        <a:off x="5593697" y="1238882"/>
        <a:ext cx="1694412" cy="1016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E62E2-5F60-407C-A00F-321B57168850}">
      <dsp:nvSpPr>
        <dsp:cNvPr id="0" name=""/>
        <dsp:cNvSpPr/>
      </dsp:nvSpPr>
      <dsp:spPr>
        <a:xfrm>
          <a:off x="0" y="0"/>
          <a:ext cx="4728219" cy="1059090"/>
        </a:xfrm>
        <a:prstGeom prst="roundRect">
          <a:avLst>
            <a:gd name="adj" fmla="val 10000"/>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Hyper-parmeter</a:t>
          </a:r>
          <a:r>
            <a:rPr lang="en-US" sz="2000" b="1" kern="1200" dirty="0"/>
            <a:t> tuning</a:t>
          </a:r>
        </a:p>
      </dsp:txBody>
      <dsp:txXfrm>
        <a:off x="31020" y="31020"/>
        <a:ext cx="3495884" cy="997050"/>
      </dsp:txXfrm>
    </dsp:sp>
    <dsp:sp modelId="{29E69FB0-81C6-4A37-87B9-79B7F4E6DB50}">
      <dsp:nvSpPr>
        <dsp:cNvPr id="0" name=""/>
        <dsp:cNvSpPr/>
      </dsp:nvSpPr>
      <dsp:spPr>
        <a:xfrm>
          <a:off x="395988" y="1251652"/>
          <a:ext cx="4728219" cy="1059090"/>
        </a:xfrm>
        <a:prstGeom prst="roundRect">
          <a:avLst>
            <a:gd name="adj" fmla="val 10000"/>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Predicting machine and failure type together</a:t>
          </a:r>
        </a:p>
      </dsp:txBody>
      <dsp:txXfrm>
        <a:off x="427008" y="1282672"/>
        <a:ext cx="3581782" cy="997050"/>
      </dsp:txXfrm>
    </dsp:sp>
    <dsp:sp modelId="{F2DE8FF8-8231-4656-B2F0-24D7FACD0235}">
      <dsp:nvSpPr>
        <dsp:cNvPr id="0" name=""/>
        <dsp:cNvSpPr/>
      </dsp:nvSpPr>
      <dsp:spPr>
        <a:xfrm>
          <a:off x="786066" y="2503304"/>
          <a:ext cx="4728219" cy="1059090"/>
        </a:xfrm>
        <a:prstGeom prst="roundRect">
          <a:avLst>
            <a:gd name="adj" fmla="val 10000"/>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Use synthetic data to augment under-represented class</a:t>
          </a:r>
        </a:p>
      </dsp:txBody>
      <dsp:txXfrm>
        <a:off x="817086" y="2534324"/>
        <a:ext cx="3587692" cy="997050"/>
      </dsp:txXfrm>
    </dsp:sp>
    <dsp:sp modelId="{E82F69EC-B700-4F41-BBB2-27AA4E9054A2}">
      <dsp:nvSpPr>
        <dsp:cNvPr id="0" name=""/>
        <dsp:cNvSpPr/>
      </dsp:nvSpPr>
      <dsp:spPr>
        <a:xfrm>
          <a:off x="1182054" y="3754956"/>
          <a:ext cx="4728219" cy="1059090"/>
        </a:xfrm>
        <a:prstGeom prst="roundRect">
          <a:avLst>
            <a:gd name="adj" fmla="val 10000"/>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Include multi-modal data (engineer’s notes, image) along with tabular data to predict</a:t>
          </a:r>
        </a:p>
      </dsp:txBody>
      <dsp:txXfrm>
        <a:off x="1213074" y="3785976"/>
        <a:ext cx="3581782" cy="997050"/>
      </dsp:txXfrm>
    </dsp:sp>
    <dsp:sp modelId="{601D5681-207F-4FC2-ACB9-7F645EEC5ED9}">
      <dsp:nvSpPr>
        <dsp:cNvPr id="0" name=""/>
        <dsp:cNvSpPr/>
      </dsp:nvSpPr>
      <dsp:spPr>
        <a:xfrm>
          <a:off x="4039810" y="811166"/>
          <a:ext cx="688408" cy="68840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194702" y="811166"/>
        <a:ext cx="378624" cy="518027"/>
      </dsp:txXfrm>
    </dsp:sp>
    <dsp:sp modelId="{00E536FA-ABF7-4E80-AB06-D09FBAA77015}">
      <dsp:nvSpPr>
        <dsp:cNvPr id="0" name=""/>
        <dsp:cNvSpPr/>
      </dsp:nvSpPr>
      <dsp:spPr>
        <a:xfrm>
          <a:off x="4435798" y="2062819"/>
          <a:ext cx="688408" cy="688408"/>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b="1" kern="1200"/>
        </a:p>
      </dsp:txBody>
      <dsp:txXfrm>
        <a:off x="4590690" y="2062819"/>
        <a:ext cx="378624" cy="518027"/>
      </dsp:txXfrm>
    </dsp:sp>
    <dsp:sp modelId="{387D796F-DE01-4889-BE0C-D630DE906F6C}">
      <dsp:nvSpPr>
        <dsp:cNvPr id="0" name=""/>
        <dsp:cNvSpPr/>
      </dsp:nvSpPr>
      <dsp:spPr>
        <a:xfrm>
          <a:off x="4825876" y="3314471"/>
          <a:ext cx="688408" cy="688408"/>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b="1" kern="1200"/>
        </a:p>
      </dsp:txBody>
      <dsp:txXfrm>
        <a:off x="4980768" y="3314471"/>
        <a:ext cx="378624" cy="5180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33D6361-1E3C-4214-95E1-B8DE93421F8F}" type="datetimeFigureOut">
              <a:rPr lang="en-US" smtClean="0"/>
              <a:t>5/5/2024</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6F9CFFA-1E2F-4435-8DD6-9B5CC3FF4505}" type="datetimeFigureOut">
              <a:rPr lang="en-US" smtClean="0"/>
              <a:t>5/5/2024</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10</a:t>
            </a:fld>
            <a:endParaRPr lang="en-US" dirty="0"/>
          </a:p>
        </p:txBody>
      </p:sp>
    </p:spTree>
    <p:extLst>
      <p:ext uri="{BB962C8B-B14F-4D97-AF65-F5344CB8AC3E}">
        <p14:creationId xmlns:p14="http://schemas.microsoft.com/office/powerpoint/2010/main" val="2378090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11</a:t>
            </a:fld>
            <a:endParaRPr lang="en-US" dirty="0"/>
          </a:p>
        </p:txBody>
      </p:sp>
    </p:spTree>
    <p:extLst>
      <p:ext uri="{BB962C8B-B14F-4D97-AF65-F5344CB8AC3E}">
        <p14:creationId xmlns:p14="http://schemas.microsoft.com/office/powerpoint/2010/main" val="3929177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a:t>
            </a:fld>
            <a:endParaRPr lang="en-US" dirty="0"/>
          </a:p>
        </p:txBody>
      </p:sp>
    </p:spTree>
    <p:extLst>
      <p:ext uri="{BB962C8B-B14F-4D97-AF65-F5344CB8AC3E}">
        <p14:creationId xmlns:p14="http://schemas.microsoft.com/office/powerpoint/2010/main" val="64323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Predictive maintenance helps organizations optimize their maintenance strategies, minimize downtime, and improve operational efficiency, ultimately leading to increased profitability and customer satisfaction. Appropriate predictive maintenance plan helps to reduce cost, increase equipment lifespan, improve efficiency, productivity, enhance safety.</a:t>
            </a:r>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3</a:t>
            </a:fld>
            <a:endParaRPr lang="en-US" dirty="0"/>
          </a:p>
        </p:txBody>
      </p:sp>
    </p:spTree>
    <p:extLst>
      <p:ext uri="{BB962C8B-B14F-4D97-AF65-F5344CB8AC3E}">
        <p14:creationId xmlns:p14="http://schemas.microsoft.com/office/powerpoint/2010/main" val="47071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Different types of machine failures are associated with various levels of downtime and shop floor loss. In our organization, machine failures over the last quarter incurred a loss of 25K USD.</a:t>
            </a:r>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4</a:t>
            </a:fld>
            <a:endParaRPr lang="en-US" dirty="0"/>
          </a:p>
        </p:txBody>
      </p:sp>
    </p:spTree>
    <p:extLst>
      <p:ext uri="{BB962C8B-B14F-4D97-AF65-F5344CB8AC3E}">
        <p14:creationId xmlns:p14="http://schemas.microsoft.com/office/powerpoint/2010/main" val="567798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ingesting the IoT data from various sensors. It captures </a:t>
            </a:r>
            <a:r>
              <a:rPr lang="en-US" b="0" i="0" dirty="0">
                <a:solidFill>
                  <a:srgbClr val="3C4043"/>
                </a:solidFill>
                <a:effectLst/>
                <a:latin typeface="Inter"/>
              </a:rPr>
              <a:t>air temperature, process temperature, rotational speed, torque, tool wear for three different product types ranging from low grade product to high grade product. It also captures machine failure status or not which can be related to tool wear failure, heat dissipation failure, power failure, overstrain failure and random failures.</a:t>
            </a:r>
          </a:p>
          <a:p>
            <a:r>
              <a:rPr lang="en-US" b="0" i="0" dirty="0">
                <a:solidFill>
                  <a:srgbClr val="3C4043"/>
                </a:solidFill>
                <a:effectLst/>
                <a:latin typeface="Inter"/>
              </a:rPr>
              <a:t>The dataset we used has 10K data points, pertaining to highest number of low-grade products, followed by medium-grade products and then small number of high grade products.</a:t>
            </a:r>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5</a:t>
            </a:fld>
            <a:endParaRPr lang="en-US" dirty="0"/>
          </a:p>
        </p:txBody>
      </p:sp>
    </p:spTree>
    <p:extLst>
      <p:ext uri="{BB962C8B-B14F-4D97-AF65-F5344CB8AC3E}">
        <p14:creationId xmlns:p14="http://schemas.microsoft.com/office/powerpoint/2010/main" val="420442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4043"/>
                </a:solidFill>
                <a:effectLst/>
                <a:latin typeface="Inter"/>
              </a:rPr>
              <a:t>The dataset we used has 10K data points, pertaining to highest number of low-grade products, followed by medium-grade products and then small number of high grade products. The dataset is heavily imbalanced, most of our data points show no error.</a:t>
            </a:r>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6</a:t>
            </a:fld>
            <a:endParaRPr lang="en-US" dirty="0"/>
          </a:p>
        </p:txBody>
      </p:sp>
    </p:spTree>
    <p:extLst>
      <p:ext uri="{BB962C8B-B14F-4D97-AF65-F5344CB8AC3E}">
        <p14:creationId xmlns:p14="http://schemas.microsoft.com/office/powerpoint/2010/main" val="859993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SMOTE (Synthetic Minority Over-sampling Technique) is a popular technique used to address class imbalance in machine learning datasets, particularly in binary classification problems where one class (the minority class) is significantly underrepresented compared to the other class (the majority class). It works by creating synthetic samples of the minority class to balance the class distribution.</a:t>
            </a:r>
          </a:p>
          <a:p>
            <a:pPr algn="l"/>
            <a:r>
              <a:rPr lang="en-US" b="0" i="0" dirty="0">
                <a:solidFill>
                  <a:srgbClr val="0D0D0D"/>
                </a:solidFill>
                <a:effectLst/>
                <a:latin typeface="Söhne"/>
              </a:rPr>
              <a:t>Here's how SMOTE works:</a:t>
            </a:r>
          </a:p>
          <a:p>
            <a:pPr algn="l">
              <a:buFont typeface="+mj-lt"/>
              <a:buAutoNum type="arabicPeriod"/>
            </a:pPr>
            <a:r>
              <a:rPr lang="en-US" b="1" i="0" dirty="0">
                <a:solidFill>
                  <a:srgbClr val="0D0D0D"/>
                </a:solidFill>
                <a:effectLst/>
                <a:latin typeface="Söhne"/>
              </a:rPr>
              <a:t>Identify Minority Class:</a:t>
            </a:r>
            <a:r>
              <a:rPr lang="en-US" b="0" i="0" dirty="0">
                <a:solidFill>
                  <a:srgbClr val="0D0D0D"/>
                </a:solidFill>
                <a:effectLst/>
                <a:latin typeface="Söhne"/>
              </a:rPr>
              <a:t> First, identify the minority class in the dataset, which typically has fewer instances.</a:t>
            </a:r>
          </a:p>
          <a:p>
            <a:pPr algn="l">
              <a:buFont typeface="+mj-lt"/>
              <a:buAutoNum type="arabicPeriod"/>
            </a:pPr>
            <a:r>
              <a:rPr lang="en-US" b="1" i="0" dirty="0">
                <a:solidFill>
                  <a:srgbClr val="0D0D0D"/>
                </a:solidFill>
                <a:effectLst/>
                <a:latin typeface="Söhne"/>
              </a:rPr>
              <a:t>Nearest Neighbor Selection:</a:t>
            </a:r>
            <a:r>
              <a:rPr lang="en-US" b="0" i="0" dirty="0">
                <a:solidFill>
                  <a:srgbClr val="0D0D0D"/>
                </a:solidFill>
                <a:effectLst/>
                <a:latin typeface="Söhne"/>
              </a:rPr>
              <a:t> For each instance in the minority class, find its k nearest neighbors in the feature space. The number of neighbors, k, is usually chosen based on the level of imbalance in the dataset.</a:t>
            </a:r>
          </a:p>
          <a:p>
            <a:pPr algn="l">
              <a:buFont typeface="+mj-lt"/>
              <a:buAutoNum type="arabicPeriod"/>
            </a:pPr>
            <a:r>
              <a:rPr lang="en-US" b="1" i="0" dirty="0">
                <a:solidFill>
                  <a:srgbClr val="0D0D0D"/>
                </a:solidFill>
                <a:effectLst/>
                <a:latin typeface="Söhne"/>
              </a:rPr>
              <a:t>Synthetic Sample Generation:</a:t>
            </a:r>
            <a:r>
              <a:rPr lang="en-US" b="0" i="0" dirty="0">
                <a:solidFill>
                  <a:srgbClr val="0D0D0D"/>
                </a:solidFill>
                <a:effectLst/>
                <a:latin typeface="Söhne"/>
              </a:rPr>
              <a:t> For each instance in the minority class, select one of its k nearest neighbors randomly. Then, create a synthetic sample along the line connecting the instance and its selected neighbor in the feature space. The synthetic sample is generated by randomly selecting points along this line.</a:t>
            </a:r>
          </a:p>
          <a:p>
            <a:pPr algn="l">
              <a:buFont typeface="+mj-lt"/>
              <a:buAutoNum type="arabicPeriod"/>
            </a:pPr>
            <a:r>
              <a:rPr lang="en-US" b="1" i="0" dirty="0">
                <a:solidFill>
                  <a:srgbClr val="0D0D0D"/>
                </a:solidFill>
                <a:effectLst/>
                <a:latin typeface="Söhne"/>
              </a:rPr>
              <a:t>Repeat:</a:t>
            </a:r>
            <a:r>
              <a:rPr lang="en-US" b="0" i="0" dirty="0">
                <a:solidFill>
                  <a:srgbClr val="0D0D0D"/>
                </a:solidFill>
                <a:effectLst/>
                <a:latin typeface="Söhne"/>
              </a:rPr>
              <a:t> Repeat steps 2 and 3 until the desired balance between the minority and majority classes is achieved.</a:t>
            </a:r>
          </a:p>
          <a:p>
            <a:pPr algn="l"/>
            <a:r>
              <a:rPr lang="en-US" b="0" i="0" dirty="0">
                <a:solidFill>
                  <a:srgbClr val="0D0D0D"/>
                </a:solidFill>
                <a:effectLst/>
                <a:latin typeface="Söhne"/>
              </a:rPr>
              <a:t>By generating synthetic samples, SMOTE effectively increases the number of instances in the minority class, making it more balanced with the majority class. This can help improve the performance of classification models by reducing bias towards the majority class and allowing the model to learn more effectively from the minority class.</a:t>
            </a:r>
          </a:p>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7</a:t>
            </a:fld>
            <a:endParaRPr lang="en-US" dirty="0"/>
          </a:p>
        </p:txBody>
      </p:sp>
    </p:spTree>
    <p:extLst>
      <p:ext uri="{BB962C8B-B14F-4D97-AF65-F5344CB8AC3E}">
        <p14:creationId xmlns:p14="http://schemas.microsoft.com/office/powerpoint/2010/main" val="1792907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Macro precision, within the context of classification evaluation, is a metric that calculates the average precision across all classes without considering class imbalance. It is calculated by taking the arithmetic mean of the precision scores for each class.</a:t>
            </a:r>
          </a:p>
          <a:p>
            <a:pPr algn="l"/>
            <a:r>
              <a:rPr lang="en-US" b="0" i="0" dirty="0">
                <a:solidFill>
                  <a:srgbClr val="0D0D0D"/>
                </a:solidFill>
                <a:effectLst/>
                <a:latin typeface="Söhne"/>
              </a:rPr>
              <a:t>The F2 score is a metric used to evaluate the performance of a classification model, similar to the F1 score, but with a higher emphasis on recall. It is particularly useful in situations where recall is more important than precision, such as when the cost of false negatives (missed detections) is high.</a:t>
            </a:r>
          </a:p>
          <a:p>
            <a:pPr algn="l"/>
            <a:r>
              <a:rPr lang="en-US" b="0" i="0" dirty="0">
                <a:solidFill>
                  <a:srgbClr val="0D0D0D"/>
                </a:solidFill>
                <a:effectLst/>
                <a:latin typeface="Söhne"/>
              </a:rPr>
              <a:t>The F2 score is calculated as the weighted harmonic mean of precision and recall, with more weight given to recall:</a:t>
            </a:r>
          </a:p>
          <a:p>
            <a:pPr algn="l"/>
            <a:r>
              <a:rPr lang="en-US" b="0" i="0" dirty="0">
                <a:solidFill>
                  <a:srgbClr val="0D0D0D"/>
                </a:solidFill>
                <a:effectLst/>
                <a:latin typeface="KaTeX_Main"/>
              </a:rPr>
              <a:t>𝐹2=(1+𝛽2)×</a:t>
            </a:r>
            <a:r>
              <a:rPr lang="en-US" b="0" i="0" dirty="0" err="1">
                <a:solidFill>
                  <a:srgbClr val="0D0D0D"/>
                </a:solidFill>
                <a:effectLst/>
                <a:latin typeface="KaTeX_Main"/>
              </a:rPr>
              <a:t>Precision×Recall</a:t>
            </a:r>
            <a:r>
              <a:rPr lang="en-US" b="0" i="0" dirty="0">
                <a:solidFill>
                  <a:srgbClr val="0D0D0D"/>
                </a:solidFill>
                <a:effectLst/>
                <a:latin typeface="KaTeX_Main"/>
              </a:rPr>
              <a:t>(𝛽2×Precision)+Recall</a:t>
            </a:r>
            <a:r>
              <a:rPr lang="en-US" b="0" i="1" dirty="0">
                <a:solidFill>
                  <a:srgbClr val="0D0D0D"/>
                </a:solidFill>
                <a:effectLst/>
                <a:latin typeface="KaTeX_Math"/>
              </a:rPr>
              <a:t>F</a:t>
            </a:r>
            <a:r>
              <a:rPr lang="en-US" b="0" i="0" dirty="0">
                <a:solidFill>
                  <a:srgbClr val="0D0D0D"/>
                </a:solidFill>
                <a:effectLst/>
                <a:latin typeface="KaTeX_Main"/>
              </a:rPr>
              <a:t>2=(</a:t>
            </a:r>
            <a:r>
              <a:rPr lang="en-US" b="0" i="1" dirty="0">
                <a:solidFill>
                  <a:srgbClr val="0D0D0D"/>
                </a:solidFill>
                <a:effectLst/>
                <a:latin typeface="KaTeX_Math"/>
              </a:rPr>
              <a:t>β</a:t>
            </a:r>
            <a:r>
              <a:rPr lang="en-US" b="0" i="0" dirty="0">
                <a:solidFill>
                  <a:srgbClr val="0D0D0D"/>
                </a:solidFill>
                <a:effectLst/>
                <a:latin typeface="KaTeX_Main"/>
              </a:rPr>
              <a:t>2×Precision)+Recall(1+</a:t>
            </a:r>
            <a:r>
              <a:rPr lang="en-US" b="0" i="1" dirty="0">
                <a:solidFill>
                  <a:srgbClr val="0D0D0D"/>
                </a:solidFill>
                <a:effectLst/>
                <a:latin typeface="KaTeX_Math"/>
              </a:rPr>
              <a:t>β</a:t>
            </a:r>
            <a:r>
              <a:rPr lang="en-US" b="0" i="0" dirty="0">
                <a:solidFill>
                  <a:srgbClr val="0D0D0D"/>
                </a:solidFill>
                <a:effectLst/>
                <a:latin typeface="KaTeX_Main"/>
              </a:rPr>
              <a:t>2)×</a:t>
            </a:r>
            <a:r>
              <a:rPr lang="en-US" b="0" i="0" dirty="0" err="1">
                <a:solidFill>
                  <a:srgbClr val="0D0D0D"/>
                </a:solidFill>
                <a:effectLst/>
                <a:latin typeface="KaTeX_Main"/>
              </a:rPr>
              <a:t>Precision×Recall</a:t>
            </a:r>
            <a:r>
              <a:rPr lang="en-US" b="0" i="0" dirty="0">
                <a:solidFill>
                  <a:srgbClr val="0D0D0D"/>
                </a:solidFill>
                <a:effectLst/>
                <a:latin typeface="KaTeX_Main"/>
              </a:rPr>
              <a:t>​</a:t>
            </a:r>
            <a:endParaRPr lang="en-US" b="0" i="0" dirty="0">
              <a:solidFill>
                <a:srgbClr val="0D0D0D"/>
              </a:solidFill>
              <a:effectLst/>
              <a:latin typeface="Söhne"/>
            </a:endParaRPr>
          </a:p>
          <a:p>
            <a:pPr algn="l"/>
            <a:r>
              <a:rPr lang="en-US" b="0" i="0" dirty="0">
                <a:solidFill>
                  <a:srgbClr val="0D0D0D"/>
                </a:solidFill>
                <a:effectLst/>
                <a:latin typeface="Söhne"/>
              </a:rPr>
              <a:t>Where:</a:t>
            </a:r>
          </a:p>
          <a:p>
            <a:pPr algn="l">
              <a:buFont typeface="Arial" panose="020B0604020202020204" pitchFamily="34" charset="0"/>
              <a:buChar char="•"/>
            </a:pPr>
            <a:r>
              <a:rPr lang="en-US" b="0" i="0" dirty="0">
                <a:solidFill>
                  <a:srgbClr val="0D0D0D"/>
                </a:solidFill>
                <a:effectLst/>
                <a:latin typeface="Söhne"/>
              </a:rPr>
              <a:t>Precision is the proportion of true positive predictions among all positive predictions.</a:t>
            </a:r>
          </a:p>
          <a:p>
            <a:pPr algn="l">
              <a:buFont typeface="Arial" panose="020B0604020202020204" pitchFamily="34" charset="0"/>
              <a:buChar char="•"/>
            </a:pPr>
            <a:r>
              <a:rPr lang="en-US" b="0" i="0" dirty="0">
                <a:solidFill>
                  <a:srgbClr val="0D0D0D"/>
                </a:solidFill>
                <a:effectLst/>
                <a:latin typeface="Söhne"/>
              </a:rPr>
              <a:t>Recall is the proportion of true positive predictions identified correctly out of all actual positives.</a:t>
            </a:r>
          </a:p>
          <a:p>
            <a:pPr algn="l">
              <a:buFont typeface="Arial" panose="020B0604020202020204" pitchFamily="34" charset="0"/>
              <a:buChar char="•"/>
            </a:pPr>
            <a:r>
              <a:rPr lang="en-US" b="0" i="0" dirty="0">
                <a:solidFill>
                  <a:srgbClr val="0D0D0D"/>
                </a:solidFill>
                <a:effectLst/>
                <a:latin typeface="Söhne"/>
              </a:rPr>
              <a:t>β (beta) is a parameter that controls the weight of recall in the calculation. For the F2 score, β = 2.</a:t>
            </a:r>
          </a:p>
          <a:p>
            <a:pPr algn="l"/>
            <a:r>
              <a:rPr lang="en-US" b="0" i="0" dirty="0">
                <a:solidFill>
                  <a:srgbClr val="0D0D0D"/>
                </a:solidFill>
                <a:effectLst/>
                <a:latin typeface="Söhne"/>
              </a:rPr>
              <a:t>In essence, the F2 score penalizes false negatives (missed detections) more than false positives, making it suitable for scenarios where minimizing false negatives is crucial, such as medical diagnosis or fraud detection.</a:t>
            </a:r>
          </a:p>
          <a:p>
            <a:endParaRPr lang="en-US" b="0" i="0" dirty="0">
              <a:solidFill>
                <a:srgbClr val="0D0D0D"/>
              </a:solidFill>
              <a:effectLst/>
              <a:latin typeface="Söhne"/>
            </a:endParaRPr>
          </a:p>
          <a:p>
            <a:r>
              <a:rPr lang="en-US" b="0" i="0" dirty="0">
                <a:solidFill>
                  <a:srgbClr val="0D0D0D"/>
                </a:solidFill>
                <a:effectLst/>
                <a:latin typeface="Söhne"/>
              </a:rPr>
              <a:t>Macro recall, in the context of classification evaluation, is a metric that calculates the average recall across all classes without considering class imbalance. Recall, also known as sensitivity, measures the ability of a classifier to correctly identify all relevant instances (true positives) out of the total number of actual instances for a given class.</a:t>
            </a:r>
          </a:p>
          <a:p>
            <a:r>
              <a:rPr lang="en-US" b="0" i="0" dirty="0">
                <a:solidFill>
                  <a:srgbClr val="0D0D0D"/>
                </a:solidFill>
                <a:effectLst/>
                <a:latin typeface="Söhne"/>
              </a:rPr>
              <a:t>Weighted precision and recall are evaluation metrics used in the context of imbalanced classification problems. They are variants of precision and recall that account for class imbalance by weighting the scores based on the number of instances in each class.</a:t>
            </a:r>
          </a:p>
          <a:p>
            <a:r>
              <a:rPr lang="en-US" b="0" i="0" dirty="0">
                <a:solidFill>
                  <a:srgbClr val="0D0D0D"/>
                </a:solidFill>
                <a:effectLst/>
                <a:latin typeface="Söhne"/>
              </a:rPr>
              <a:t>Weighted precision calculates the precision for each class and then computes the average, weighted by the number of instances in each class. It gives more weight to classes with more instances, making it useful for imbalanced datasets.</a:t>
            </a:r>
          </a:p>
          <a:p>
            <a:r>
              <a:rPr lang="en-US" b="0" i="0" dirty="0">
                <a:solidFill>
                  <a:srgbClr val="0D0D0D"/>
                </a:solidFill>
                <a:effectLst/>
                <a:latin typeface="Söhne"/>
              </a:rPr>
              <a:t>Weighted recall calculates the recall for each class and then computes the average, weighted by the number of instances in each class. Like weighted precision, it gives more weight to classes with more instances, making it suitable for imbalanced datasets.</a:t>
            </a:r>
          </a:p>
          <a:p>
            <a:pPr algn="l"/>
            <a:r>
              <a:rPr lang="en-US" b="0" i="0" dirty="0">
                <a:solidFill>
                  <a:srgbClr val="0D0D0D"/>
                </a:solidFill>
                <a:effectLst/>
                <a:latin typeface="Söhne"/>
              </a:rPr>
              <a:t>Balanced accuracy is a metric used to evaluate the performance of a classification model on imbalanced datasets. It provides a more accurate measure of a model's effectiveness when classes are imbalanced by taking into account the sensitivity to each class.</a:t>
            </a:r>
          </a:p>
          <a:p>
            <a:pPr algn="l"/>
            <a:r>
              <a:rPr lang="en-US" b="0" i="0" dirty="0">
                <a:solidFill>
                  <a:srgbClr val="0D0D0D"/>
                </a:solidFill>
                <a:effectLst/>
                <a:latin typeface="Söhne"/>
              </a:rPr>
              <a:t>Balanced accuracy is calculated as the arithmetic mean of the sensitivity (true positive rate, recall) of each class:</a:t>
            </a:r>
          </a:p>
          <a:p>
            <a:pPr algn="l"/>
            <a:r>
              <a:rPr lang="en-US" b="0" i="0" dirty="0">
                <a:solidFill>
                  <a:srgbClr val="0D0D0D"/>
                </a:solidFill>
                <a:effectLst/>
                <a:latin typeface="KaTeX_Main"/>
              </a:rPr>
              <a:t>Balanced Accuracy=1𝑁∑𝑖=1𝑁Recall𝑖Balanced Accuracy=</a:t>
            </a:r>
            <a:r>
              <a:rPr lang="en-US" b="0" i="1" dirty="0">
                <a:solidFill>
                  <a:srgbClr val="0D0D0D"/>
                </a:solidFill>
                <a:effectLst/>
                <a:latin typeface="KaTeX_Math"/>
              </a:rPr>
              <a:t>N</a:t>
            </a:r>
            <a:r>
              <a:rPr lang="en-US" b="0" i="0" dirty="0">
                <a:solidFill>
                  <a:srgbClr val="0D0D0D"/>
                </a:solidFill>
                <a:effectLst/>
                <a:latin typeface="KaTeX_Main"/>
              </a:rPr>
              <a:t>1​</a:t>
            </a:r>
            <a:r>
              <a:rPr lang="en-US" b="0" i="0" dirty="0">
                <a:solidFill>
                  <a:srgbClr val="0D0D0D"/>
                </a:solidFill>
                <a:effectLst/>
                <a:latin typeface="KaTeX_Size1"/>
              </a:rPr>
              <a:t>∑</a:t>
            </a:r>
            <a:r>
              <a:rPr lang="en-US" b="0" i="1" dirty="0" err="1">
                <a:solidFill>
                  <a:srgbClr val="0D0D0D"/>
                </a:solidFill>
                <a:effectLst/>
                <a:latin typeface="KaTeX_Math"/>
              </a:rPr>
              <a:t>i</a:t>
            </a:r>
            <a:r>
              <a:rPr lang="en-US" b="0" i="0" dirty="0">
                <a:solidFill>
                  <a:srgbClr val="0D0D0D"/>
                </a:solidFill>
                <a:effectLst/>
                <a:latin typeface="KaTeX_Main"/>
              </a:rPr>
              <a:t>=1</a:t>
            </a:r>
            <a:r>
              <a:rPr lang="en-US" b="0" i="1" dirty="0">
                <a:solidFill>
                  <a:srgbClr val="0D0D0D"/>
                </a:solidFill>
                <a:effectLst/>
                <a:latin typeface="KaTeX_Math"/>
              </a:rPr>
              <a:t>N</a:t>
            </a:r>
            <a:r>
              <a:rPr lang="en-US" b="0" i="0" dirty="0">
                <a:solidFill>
                  <a:srgbClr val="0D0D0D"/>
                </a:solidFill>
                <a:effectLst/>
                <a:latin typeface="KaTeX_Main"/>
              </a:rPr>
              <a:t>​</a:t>
            </a:r>
            <a:r>
              <a:rPr lang="en-US" b="0" i="0" dirty="0" err="1">
                <a:solidFill>
                  <a:srgbClr val="0D0D0D"/>
                </a:solidFill>
                <a:effectLst/>
                <a:latin typeface="KaTeX_Main"/>
              </a:rPr>
              <a:t>Recall</a:t>
            </a:r>
            <a:r>
              <a:rPr lang="en-US" b="0" i="1" dirty="0" err="1">
                <a:solidFill>
                  <a:srgbClr val="0D0D0D"/>
                </a:solidFill>
                <a:effectLst/>
                <a:latin typeface="KaTeX_Math"/>
              </a:rPr>
              <a:t>i</a:t>
            </a:r>
            <a:r>
              <a:rPr lang="en-US" b="0" i="0" dirty="0">
                <a:solidFill>
                  <a:srgbClr val="0D0D0D"/>
                </a:solidFill>
                <a:effectLst/>
                <a:latin typeface="KaTeX_Main"/>
              </a:rPr>
              <a:t>​</a:t>
            </a:r>
            <a:endParaRPr lang="en-US" b="0" i="0" dirty="0">
              <a:solidFill>
                <a:srgbClr val="0D0D0D"/>
              </a:solidFill>
              <a:effectLst/>
              <a:latin typeface="Söhne"/>
            </a:endParaRPr>
          </a:p>
          <a:p>
            <a:pPr algn="l"/>
            <a:r>
              <a:rPr lang="en-US" b="0" i="0" dirty="0">
                <a:solidFill>
                  <a:srgbClr val="0D0D0D"/>
                </a:solidFill>
                <a:effectLst/>
                <a:latin typeface="Söhne"/>
              </a:rPr>
              <a:t>Where:</a:t>
            </a:r>
          </a:p>
          <a:p>
            <a:pPr algn="l">
              <a:buFont typeface="Arial" panose="020B0604020202020204" pitchFamily="34" charset="0"/>
              <a:buChar char="•"/>
            </a:pPr>
            <a:r>
              <a:rPr lang="en-US" b="0" i="0" dirty="0">
                <a:solidFill>
                  <a:srgbClr val="0D0D0D"/>
                </a:solidFill>
                <a:effectLst/>
                <a:latin typeface="KaTeX_Main"/>
              </a:rPr>
              <a:t>𝑁</a:t>
            </a:r>
            <a:r>
              <a:rPr lang="en-US" b="0" i="1" dirty="0">
                <a:solidFill>
                  <a:srgbClr val="0D0D0D"/>
                </a:solidFill>
                <a:effectLst/>
                <a:latin typeface="KaTeX_Math"/>
              </a:rPr>
              <a:t>N</a:t>
            </a:r>
            <a:r>
              <a:rPr lang="en-US" b="0" i="0" dirty="0">
                <a:solidFill>
                  <a:srgbClr val="0D0D0D"/>
                </a:solidFill>
                <a:effectLst/>
                <a:latin typeface="Söhne"/>
              </a:rPr>
              <a:t> is the total number of classes.</a:t>
            </a:r>
          </a:p>
          <a:p>
            <a:pPr algn="l">
              <a:buFont typeface="Arial" panose="020B0604020202020204" pitchFamily="34" charset="0"/>
              <a:buChar char="•"/>
            </a:pPr>
            <a:r>
              <a:rPr lang="en-US" b="0" i="0" dirty="0">
                <a:solidFill>
                  <a:srgbClr val="0D0D0D"/>
                </a:solidFill>
                <a:effectLst/>
                <a:latin typeface="KaTeX_Main"/>
              </a:rPr>
              <a:t>Recall𝑖</a:t>
            </a:r>
            <a:r>
              <a:rPr lang="en-US" b="0" i="0" dirty="0" err="1">
                <a:solidFill>
                  <a:srgbClr val="0D0D0D"/>
                </a:solidFill>
                <a:effectLst/>
                <a:latin typeface="KaTeX_Main"/>
              </a:rPr>
              <a:t>Recall</a:t>
            </a:r>
            <a:r>
              <a:rPr lang="en-US" b="0" i="1" dirty="0" err="1">
                <a:solidFill>
                  <a:srgbClr val="0D0D0D"/>
                </a:solidFill>
                <a:effectLst/>
                <a:latin typeface="KaTeX_Math"/>
              </a:rPr>
              <a:t>i</a:t>
            </a:r>
            <a:r>
              <a:rPr lang="en-US" b="0" i="0" dirty="0">
                <a:solidFill>
                  <a:srgbClr val="0D0D0D"/>
                </a:solidFill>
                <a:effectLst/>
                <a:latin typeface="KaTeX_Main"/>
              </a:rPr>
              <a:t>​</a:t>
            </a:r>
            <a:r>
              <a:rPr lang="en-US" b="0" i="0" dirty="0">
                <a:solidFill>
                  <a:srgbClr val="0D0D0D"/>
                </a:solidFill>
                <a:effectLst/>
                <a:latin typeface="Söhne"/>
              </a:rPr>
              <a:t> is the recall (true positive rate) for class </a:t>
            </a:r>
            <a:r>
              <a:rPr lang="en-US" b="0" i="0" dirty="0">
                <a:solidFill>
                  <a:srgbClr val="0D0D0D"/>
                </a:solidFill>
                <a:effectLst/>
                <a:latin typeface="KaTeX_Main"/>
              </a:rPr>
              <a:t>𝑖</a:t>
            </a:r>
            <a:r>
              <a:rPr lang="en-US" b="0" i="1" dirty="0" err="1">
                <a:solidFill>
                  <a:srgbClr val="0D0D0D"/>
                </a:solidFill>
                <a:effectLst/>
                <a:latin typeface="KaTeX_Math"/>
              </a:rPr>
              <a:t>i</a:t>
            </a:r>
            <a:r>
              <a:rPr lang="en-US" b="0" i="0" dirty="0">
                <a:solidFill>
                  <a:srgbClr val="0D0D0D"/>
                </a:solidFill>
                <a:effectLst/>
                <a:latin typeface="Söhne"/>
              </a:rPr>
              <a:t>.</a:t>
            </a:r>
          </a:p>
          <a:p>
            <a:pPr algn="l"/>
            <a:r>
              <a:rPr lang="en-US" b="0" i="0" dirty="0">
                <a:solidFill>
                  <a:srgbClr val="0D0D0D"/>
                </a:solidFill>
                <a:effectLst/>
                <a:latin typeface="Söhne"/>
              </a:rPr>
              <a:t>Weighted F1-score is a metric used to evaluate the performance of a classification model on imbalanced datasets. It calculates the F1-score for each class and then computes the average, weighted by the number of instances in each class. This gives more weight to classes with more instances, making it suitable for imbalanced datasets.</a:t>
            </a:r>
          </a:p>
          <a:p>
            <a:pPr algn="l"/>
            <a:r>
              <a:rPr lang="en-US" b="0" i="0" dirty="0">
                <a:solidFill>
                  <a:srgbClr val="0D0D0D"/>
                </a:solidFill>
                <a:effectLst/>
                <a:latin typeface="Söhne"/>
              </a:rPr>
              <a:t>F1-score is the harmonic mean of precision and recall. It provides a balance between precision and recall, making it a useful metric for binary and multiclass classification tasks.</a:t>
            </a:r>
          </a:p>
          <a:p>
            <a:pPr algn="l"/>
            <a:r>
              <a:rPr lang="en-US" b="0" i="0" dirty="0">
                <a:solidFill>
                  <a:srgbClr val="0D0D0D"/>
                </a:solidFill>
                <a:effectLst/>
                <a:latin typeface="Söhne"/>
              </a:rPr>
              <a:t>Mathematically, the weighted F1-score is calculated as:</a:t>
            </a:r>
          </a:p>
          <a:p>
            <a:pPr algn="l"/>
            <a:r>
              <a:rPr lang="en-US" b="0" i="0" dirty="0">
                <a:solidFill>
                  <a:srgbClr val="0D0D0D"/>
                </a:solidFill>
                <a:effectLst/>
                <a:latin typeface="KaTeX_Main"/>
              </a:rPr>
              <a:t>Weighted F1-score=∑𝑖=1𝑁F1-score𝑖×Support𝑖∑𝑖=1𝑁Support𝑖Weighted F1-score=</a:t>
            </a:r>
            <a:r>
              <a:rPr lang="en-US" b="0" i="0" dirty="0">
                <a:solidFill>
                  <a:srgbClr val="0D0D0D"/>
                </a:solidFill>
                <a:effectLst/>
                <a:latin typeface="KaTeX_Size1"/>
              </a:rPr>
              <a:t>∑</a:t>
            </a:r>
            <a:r>
              <a:rPr lang="en-US" b="0" i="1" dirty="0" err="1">
                <a:solidFill>
                  <a:srgbClr val="0D0D0D"/>
                </a:solidFill>
                <a:effectLst/>
                <a:latin typeface="KaTeX_Math"/>
              </a:rPr>
              <a:t>i</a:t>
            </a:r>
            <a:r>
              <a:rPr lang="en-US" b="0" i="0" dirty="0">
                <a:solidFill>
                  <a:srgbClr val="0D0D0D"/>
                </a:solidFill>
                <a:effectLst/>
                <a:latin typeface="KaTeX_Main"/>
              </a:rPr>
              <a:t>=1</a:t>
            </a:r>
            <a:r>
              <a:rPr lang="en-US" b="0" i="1" dirty="0">
                <a:solidFill>
                  <a:srgbClr val="0D0D0D"/>
                </a:solidFill>
                <a:effectLst/>
                <a:latin typeface="KaTeX_Math"/>
              </a:rPr>
              <a:t>N</a:t>
            </a:r>
            <a:r>
              <a:rPr lang="en-US" b="0" i="0" dirty="0">
                <a:solidFill>
                  <a:srgbClr val="0D0D0D"/>
                </a:solidFill>
                <a:effectLst/>
                <a:latin typeface="KaTeX_Main"/>
              </a:rPr>
              <a:t>​</a:t>
            </a:r>
            <a:r>
              <a:rPr lang="en-US" b="0" i="0" dirty="0" err="1">
                <a:solidFill>
                  <a:srgbClr val="0D0D0D"/>
                </a:solidFill>
                <a:effectLst/>
                <a:latin typeface="KaTeX_Main"/>
              </a:rPr>
              <a:t>Support</a:t>
            </a:r>
            <a:r>
              <a:rPr lang="en-US" b="0" i="1" dirty="0" err="1">
                <a:solidFill>
                  <a:srgbClr val="0D0D0D"/>
                </a:solidFill>
                <a:effectLst/>
                <a:latin typeface="KaTeX_Math"/>
              </a:rPr>
              <a:t>i</a:t>
            </a:r>
            <a:r>
              <a:rPr lang="en-US" b="0" i="0" dirty="0">
                <a:solidFill>
                  <a:srgbClr val="0D0D0D"/>
                </a:solidFill>
                <a:effectLst/>
                <a:latin typeface="KaTeX_Main"/>
              </a:rPr>
              <a:t>​</a:t>
            </a:r>
            <a:r>
              <a:rPr lang="en-US" b="0" i="0" dirty="0">
                <a:solidFill>
                  <a:srgbClr val="0D0D0D"/>
                </a:solidFill>
                <a:effectLst/>
                <a:latin typeface="KaTeX_Size1"/>
              </a:rPr>
              <a:t>∑</a:t>
            </a:r>
            <a:r>
              <a:rPr lang="en-US" b="0" i="1" dirty="0" err="1">
                <a:solidFill>
                  <a:srgbClr val="0D0D0D"/>
                </a:solidFill>
                <a:effectLst/>
                <a:latin typeface="KaTeX_Math"/>
              </a:rPr>
              <a:t>i</a:t>
            </a:r>
            <a:r>
              <a:rPr lang="en-US" b="0" i="0" dirty="0">
                <a:solidFill>
                  <a:srgbClr val="0D0D0D"/>
                </a:solidFill>
                <a:effectLst/>
                <a:latin typeface="KaTeX_Main"/>
              </a:rPr>
              <a:t>=1</a:t>
            </a:r>
            <a:r>
              <a:rPr lang="en-US" b="0" i="1" dirty="0">
                <a:solidFill>
                  <a:srgbClr val="0D0D0D"/>
                </a:solidFill>
                <a:effectLst/>
                <a:latin typeface="KaTeX_Math"/>
              </a:rPr>
              <a:t>N</a:t>
            </a:r>
            <a:r>
              <a:rPr lang="en-US" b="0" i="0" dirty="0">
                <a:solidFill>
                  <a:srgbClr val="0D0D0D"/>
                </a:solidFill>
                <a:effectLst/>
                <a:latin typeface="KaTeX_Main"/>
              </a:rPr>
              <a:t>​F1-score</a:t>
            </a:r>
            <a:r>
              <a:rPr lang="en-US" b="0" i="1" dirty="0">
                <a:solidFill>
                  <a:srgbClr val="0D0D0D"/>
                </a:solidFill>
                <a:effectLst/>
                <a:latin typeface="KaTeX_Math"/>
              </a:rPr>
              <a:t>i</a:t>
            </a:r>
            <a:r>
              <a:rPr lang="en-US" b="0" i="0" dirty="0">
                <a:solidFill>
                  <a:srgbClr val="0D0D0D"/>
                </a:solidFill>
                <a:effectLst/>
                <a:latin typeface="KaTeX_Main"/>
              </a:rPr>
              <a:t>​×</a:t>
            </a:r>
            <a:r>
              <a:rPr lang="en-US" b="0" i="0" dirty="0" err="1">
                <a:solidFill>
                  <a:srgbClr val="0D0D0D"/>
                </a:solidFill>
                <a:effectLst/>
                <a:latin typeface="KaTeX_Main"/>
              </a:rPr>
              <a:t>Support</a:t>
            </a:r>
            <a:r>
              <a:rPr lang="en-US" b="0" i="1" dirty="0" err="1">
                <a:solidFill>
                  <a:srgbClr val="0D0D0D"/>
                </a:solidFill>
                <a:effectLst/>
                <a:latin typeface="KaTeX_Math"/>
              </a:rPr>
              <a:t>i</a:t>
            </a:r>
            <a:r>
              <a:rPr lang="en-US" b="0" i="0" dirty="0">
                <a:solidFill>
                  <a:srgbClr val="0D0D0D"/>
                </a:solidFill>
                <a:effectLst/>
                <a:latin typeface="KaTeX_Main"/>
              </a:rPr>
              <a:t>​​</a:t>
            </a:r>
            <a:endParaRPr lang="en-US" b="0" i="0" dirty="0">
              <a:solidFill>
                <a:srgbClr val="0D0D0D"/>
              </a:solidFill>
              <a:effectLst/>
              <a:latin typeface="Söhne"/>
            </a:endParaRPr>
          </a:p>
          <a:p>
            <a:pPr algn="l"/>
            <a:r>
              <a:rPr lang="en-US" b="0" i="0" dirty="0">
                <a:solidFill>
                  <a:srgbClr val="0D0D0D"/>
                </a:solidFill>
                <a:effectLst/>
                <a:latin typeface="Söhne"/>
              </a:rPr>
              <a:t>Where:</a:t>
            </a:r>
          </a:p>
          <a:p>
            <a:pPr algn="l">
              <a:buFont typeface="Arial" panose="020B0604020202020204" pitchFamily="34" charset="0"/>
              <a:buChar char="•"/>
            </a:pPr>
            <a:r>
              <a:rPr lang="en-US" b="0" i="0" dirty="0">
                <a:solidFill>
                  <a:srgbClr val="0D0D0D"/>
                </a:solidFill>
                <a:effectLst/>
                <a:latin typeface="KaTeX_Main"/>
              </a:rPr>
              <a:t>𝑁</a:t>
            </a:r>
            <a:r>
              <a:rPr lang="en-US" b="0" i="1" dirty="0">
                <a:solidFill>
                  <a:srgbClr val="0D0D0D"/>
                </a:solidFill>
                <a:effectLst/>
                <a:latin typeface="KaTeX_Math"/>
              </a:rPr>
              <a:t>N</a:t>
            </a:r>
            <a:r>
              <a:rPr lang="en-US" b="0" i="0" dirty="0">
                <a:solidFill>
                  <a:srgbClr val="0D0D0D"/>
                </a:solidFill>
                <a:effectLst/>
                <a:latin typeface="Söhne"/>
              </a:rPr>
              <a:t> is the total number of classes.</a:t>
            </a:r>
          </a:p>
          <a:p>
            <a:pPr algn="l">
              <a:buFont typeface="Arial" panose="020B0604020202020204" pitchFamily="34" charset="0"/>
              <a:buChar char="•"/>
            </a:pPr>
            <a:r>
              <a:rPr lang="en-US" b="0" i="0" dirty="0">
                <a:solidFill>
                  <a:srgbClr val="0D0D0D"/>
                </a:solidFill>
                <a:effectLst/>
                <a:latin typeface="KaTeX_Main"/>
              </a:rPr>
              <a:t>F1-score𝑖F1-score</a:t>
            </a:r>
            <a:r>
              <a:rPr lang="en-US" b="0" i="1" dirty="0">
                <a:solidFill>
                  <a:srgbClr val="0D0D0D"/>
                </a:solidFill>
                <a:effectLst/>
                <a:latin typeface="KaTeX_Math"/>
              </a:rPr>
              <a:t>i</a:t>
            </a:r>
            <a:r>
              <a:rPr lang="en-US" b="0" i="0" dirty="0">
                <a:solidFill>
                  <a:srgbClr val="0D0D0D"/>
                </a:solidFill>
                <a:effectLst/>
                <a:latin typeface="KaTeX_Main"/>
              </a:rPr>
              <a:t>​</a:t>
            </a:r>
            <a:r>
              <a:rPr lang="en-US" b="0" i="0" dirty="0">
                <a:solidFill>
                  <a:srgbClr val="0D0D0D"/>
                </a:solidFill>
                <a:effectLst/>
                <a:latin typeface="Söhne"/>
              </a:rPr>
              <a:t> is the F1-score for class </a:t>
            </a:r>
            <a:r>
              <a:rPr lang="en-US" b="0" i="0" dirty="0">
                <a:solidFill>
                  <a:srgbClr val="0D0D0D"/>
                </a:solidFill>
                <a:effectLst/>
                <a:latin typeface="KaTeX_Main"/>
              </a:rPr>
              <a:t>𝑖</a:t>
            </a:r>
            <a:r>
              <a:rPr lang="en-US" b="0" i="1" dirty="0" err="1">
                <a:solidFill>
                  <a:srgbClr val="0D0D0D"/>
                </a:solidFill>
                <a:effectLst/>
                <a:latin typeface="KaTeX_Math"/>
              </a:rPr>
              <a:t>i</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KaTeX_Main"/>
              </a:rPr>
              <a:t>Support𝑖</a:t>
            </a:r>
            <a:r>
              <a:rPr lang="en-US" b="0" i="0" dirty="0" err="1">
                <a:solidFill>
                  <a:srgbClr val="0D0D0D"/>
                </a:solidFill>
                <a:effectLst/>
                <a:latin typeface="KaTeX_Main"/>
              </a:rPr>
              <a:t>Support</a:t>
            </a:r>
            <a:r>
              <a:rPr lang="en-US" b="0" i="1" dirty="0" err="1">
                <a:solidFill>
                  <a:srgbClr val="0D0D0D"/>
                </a:solidFill>
                <a:effectLst/>
                <a:latin typeface="KaTeX_Math"/>
              </a:rPr>
              <a:t>i</a:t>
            </a:r>
            <a:r>
              <a:rPr lang="en-US" b="0" i="0" dirty="0">
                <a:solidFill>
                  <a:srgbClr val="0D0D0D"/>
                </a:solidFill>
                <a:effectLst/>
                <a:latin typeface="KaTeX_Main"/>
              </a:rPr>
              <a:t>​</a:t>
            </a:r>
            <a:r>
              <a:rPr lang="en-US" b="0" i="0" dirty="0">
                <a:solidFill>
                  <a:srgbClr val="0D0D0D"/>
                </a:solidFill>
                <a:effectLst/>
                <a:latin typeface="Söhne"/>
              </a:rPr>
              <a:t> is the number of instances of class </a:t>
            </a:r>
            <a:r>
              <a:rPr lang="en-US" b="0" i="0" dirty="0">
                <a:solidFill>
                  <a:srgbClr val="0D0D0D"/>
                </a:solidFill>
                <a:effectLst/>
                <a:latin typeface="KaTeX_Main"/>
              </a:rPr>
              <a:t>𝑖</a:t>
            </a:r>
            <a:r>
              <a:rPr lang="en-US" b="0" i="1" dirty="0" err="1">
                <a:solidFill>
                  <a:srgbClr val="0D0D0D"/>
                </a:solidFill>
                <a:effectLst/>
                <a:latin typeface="KaTeX_Math"/>
              </a:rPr>
              <a:t>i</a:t>
            </a:r>
            <a:r>
              <a:rPr lang="en-US" b="0" i="0" dirty="0">
                <a:solidFill>
                  <a:srgbClr val="0D0D0D"/>
                </a:solidFill>
                <a:effectLst/>
                <a:latin typeface="Söhne"/>
              </a:rPr>
              <a:t>.</a:t>
            </a:r>
          </a:p>
          <a:p>
            <a:r>
              <a:rPr lang="en-US" dirty="0">
                <a:effectLst/>
              </a:rPr>
              <a:t>The Matthews correlation coefficient takes into account true positives, true negatives, false positives, and false negatives and is calculated using the following formula:</a:t>
            </a:r>
          </a:p>
          <a:p>
            <a:r>
              <a:rPr lang="en-US" dirty="0">
                <a:effectLst/>
                <a:latin typeface="KaTeX_Main"/>
              </a:rPr>
              <a:t>MCC=𝑇𝑃×𝑇𝑁−𝐹𝑃×𝐹𝑁(𝑇𝑃+𝐹𝑃)(𝑇𝑃+𝐹𝑁)(𝑇𝑁+𝐹𝑃)(𝑇𝑁+𝐹𝑁)MCC=(</a:t>
            </a:r>
            <a:r>
              <a:rPr lang="en-US" i="1" dirty="0">
                <a:effectLst/>
                <a:latin typeface="KaTeX_Math"/>
              </a:rPr>
              <a:t>TP</a:t>
            </a:r>
            <a:r>
              <a:rPr lang="en-US" dirty="0">
                <a:effectLst/>
                <a:latin typeface="KaTeX_Main"/>
              </a:rPr>
              <a:t>+</a:t>
            </a:r>
            <a:r>
              <a:rPr lang="en-US" i="1" dirty="0">
                <a:effectLst/>
                <a:latin typeface="KaTeX_Math"/>
              </a:rPr>
              <a:t>FP</a:t>
            </a:r>
            <a:r>
              <a:rPr lang="en-US" dirty="0">
                <a:effectLst/>
                <a:latin typeface="KaTeX_Main"/>
              </a:rPr>
              <a:t>)(</a:t>
            </a:r>
            <a:r>
              <a:rPr lang="en-US" i="1" dirty="0">
                <a:effectLst/>
                <a:latin typeface="KaTeX_Math"/>
              </a:rPr>
              <a:t>TP</a:t>
            </a:r>
            <a:r>
              <a:rPr lang="en-US" dirty="0">
                <a:effectLst/>
                <a:latin typeface="KaTeX_Main"/>
              </a:rPr>
              <a:t>+</a:t>
            </a:r>
            <a:r>
              <a:rPr lang="en-US" i="1" dirty="0">
                <a:effectLst/>
                <a:latin typeface="KaTeX_Math"/>
              </a:rPr>
              <a:t>FN</a:t>
            </a:r>
            <a:r>
              <a:rPr lang="en-US" dirty="0">
                <a:effectLst/>
                <a:latin typeface="KaTeX_Main"/>
              </a:rPr>
              <a:t>)(</a:t>
            </a:r>
            <a:r>
              <a:rPr lang="en-US" i="1" dirty="0">
                <a:effectLst/>
                <a:latin typeface="KaTeX_Math"/>
              </a:rPr>
              <a:t>TN</a:t>
            </a:r>
            <a:r>
              <a:rPr lang="en-US" dirty="0">
                <a:effectLst/>
                <a:latin typeface="KaTeX_Main"/>
              </a:rPr>
              <a:t>+</a:t>
            </a:r>
            <a:r>
              <a:rPr lang="en-US" i="1" dirty="0">
                <a:effectLst/>
                <a:latin typeface="KaTeX_Math"/>
              </a:rPr>
              <a:t>FP</a:t>
            </a:r>
            <a:r>
              <a:rPr lang="en-US" dirty="0">
                <a:effectLst/>
                <a:latin typeface="KaTeX_Main"/>
              </a:rPr>
              <a:t>)(</a:t>
            </a:r>
            <a:r>
              <a:rPr lang="en-US" i="1" dirty="0">
                <a:effectLst/>
                <a:latin typeface="KaTeX_Math"/>
              </a:rPr>
              <a:t>TN</a:t>
            </a:r>
            <a:r>
              <a:rPr lang="en-US" dirty="0">
                <a:effectLst/>
                <a:latin typeface="KaTeX_Main"/>
              </a:rPr>
              <a:t>+</a:t>
            </a:r>
            <a:r>
              <a:rPr lang="en-US" i="1" dirty="0">
                <a:effectLst/>
                <a:latin typeface="KaTeX_Math"/>
              </a:rPr>
              <a:t>FN</a:t>
            </a:r>
            <a:r>
              <a:rPr lang="en-US" dirty="0">
                <a:effectLst/>
                <a:latin typeface="KaTeX_Main"/>
              </a:rPr>
              <a:t>)​</a:t>
            </a:r>
            <a:r>
              <a:rPr lang="en-US" i="1" dirty="0">
                <a:effectLst/>
                <a:latin typeface="KaTeX_Math"/>
              </a:rPr>
              <a:t>TP</a:t>
            </a:r>
            <a:r>
              <a:rPr lang="en-US" dirty="0">
                <a:effectLst/>
                <a:latin typeface="KaTeX_Main"/>
              </a:rPr>
              <a:t>×</a:t>
            </a:r>
            <a:r>
              <a:rPr lang="en-US" i="1" dirty="0">
                <a:effectLst/>
                <a:latin typeface="KaTeX_Math"/>
              </a:rPr>
              <a:t>TN</a:t>
            </a:r>
            <a:r>
              <a:rPr lang="en-US" dirty="0">
                <a:effectLst/>
                <a:latin typeface="KaTeX_Main"/>
              </a:rPr>
              <a:t>−</a:t>
            </a:r>
            <a:r>
              <a:rPr lang="en-US" i="1" dirty="0">
                <a:effectLst/>
                <a:latin typeface="KaTeX_Math"/>
              </a:rPr>
              <a:t>FP</a:t>
            </a:r>
            <a:r>
              <a:rPr lang="en-US" dirty="0">
                <a:effectLst/>
                <a:latin typeface="KaTeX_Main"/>
              </a:rPr>
              <a:t>×</a:t>
            </a:r>
            <a:r>
              <a:rPr lang="en-US" i="1" dirty="0">
                <a:effectLst/>
                <a:latin typeface="KaTeX_Math"/>
              </a:rPr>
              <a:t>FN</a:t>
            </a:r>
            <a:r>
              <a:rPr lang="en-US" dirty="0">
                <a:effectLst/>
                <a:latin typeface="KaTeX_Main"/>
              </a:rPr>
              <a:t>​</a:t>
            </a:r>
            <a:endParaRPr lang="en-US" dirty="0">
              <a:effectLst/>
            </a:endParaRPr>
          </a:p>
          <a:p>
            <a:r>
              <a:rPr lang="en-US" dirty="0">
                <a:effectLst/>
              </a:rPr>
              <a:t>Where:</a:t>
            </a:r>
          </a:p>
          <a:p>
            <a:pPr>
              <a:buFont typeface="Arial" panose="020B0604020202020204" pitchFamily="34" charset="0"/>
              <a:buChar char="•"/>
            </a:pPr>
            <a:r>
              <a:rPr lang="en-US" dirty="0">
                <a:effectLst/>
                <a:latin typeface="KaTeX_Main"/>
              </a:rPr>
              <a:t>𝑇𝑃</a:t>
            </a:r>
            <a:r>
              <a:rPr lang="en-US" i="1" dirty="0">
                <a:effectLst/>
                <a:latin typeface="KaTeX_Math"/>
              </a:rPr>
              <a:t>TP</a:t>
            </a:r>
            <a:r>
              <a:rPr lang="en-US" dirty="0">
                <a:effectLst/>
              </a:rPr>
              <a:t> is the number of true positives.</a:t>
            </a:r>
          </a:p>
          <a:p>
            <a:pPr>
              <a:buFont typeface="Arial" panose="020B0604020202020204" pitchFamily="34" charset="0"/>
              <a:buChar char="•"/>
            </a:pPr>
            <a:r>
              <a:rPr lang="en-US" dirty="0">
                <a:effectLst/>
                <a:latin typeface="KaTeX_Main"/>
              </a:rPr>
              <a:t>𝑇𝑁</a:t>
            </a:r>
            <a:r>
              <a:rPr lang="en-US" i="1" dirty="0">
                <a:effectLst/>
                <a:latin typeface="KaTeX_Math"/>
              </a:rPr>
              <a:t>TN</a:t>
            </a:r>
            <a:r>
              <a:rPr lang="en-US" dirty="0">
                <a:effectLst/>
              </a:rPr>
              <a:t> is the number of true negatives.</a:t>
            </a:r>
          </a:p>
          <a:p>
            <a:pPr>
              <a:buFont typeface="Arial" panose="020B0604020202020204" pitchFamily="34" charset="0"/>
              <a:buChar char="•"/>
            </a:pPr>
            <a:r>
              <a:rPr lang="en-US" dirty="0">
                <a:effectLst/>
                <a:latin typeface="KaTeX_Main"/>
              </a:rPr>
              <a:t>𝐹𝑃</a:t>
            </a:r>
            <a:r>
              <a:rPr lang="en-US" i="1" dirty="0">
                <a:effectLst/>
                <a:latin typeface="KaTeX_Math"/>
              </a:rPr>
              <a:t>FP</a:t>
            </a:r>
            <a:r>
              <a:rPr lang="en-US" dirty="0">
                <a:effectLst/>
              </a:rPr>
              <a:t> is the number of false positives.</a:t>
            </a:r>
          </a:p>
          <a:p>
            <a:pPr>
              <a:buFont typeface="Arial" panose="020B0604020202020204" pitchFamily="34" charset="0"/>
              <a:buChar char="•"/>
            </a:pPr>
            <a:r>
              <a:rPr lang="en-US" dirty="0">
                <a:effectLst/>
                <a:latin typeface="KaTeX_Main"/>
              </a:rPr>
              <a:t>𝐹𝑁</a:t>
            </a:r>
            <a:r>
              <a:rPr lang="en-US" i="1" dirty="0">
                <a:effectLst/>
                <a:latin typeface="KaTeX_Math"/>
              </a:rPr>
              <a:t>FN</a:t>
            </a:r>
            <a:r>
              <a:rPr lang="en-US" dirty="0">
                <a:effectLst/>
              </a:rPr>
              <a:t> is the number of false negatives.</a:t>
            </a:r>
          </a:p>
          <a:p>
            <a:r>
              <a:rPr lang="en-US" dirty="0">
                <a:effectLst/>
              </a:rPr>
              <a:t>The MCC value ranges from -1 to +1, where:</a:t>
            </a:r>
          </a:p>
          <a:p>
            <a:pPr>
              <a:buFont typeface="Arial" panose="020B0604020202020204" pitchFamily="34" charset="0"/>
              <a:buChar char="•"/>
            </a:pPr>
            <a:r>
              <a:rPr lang="en-US" b="0" i="0" dirty="0">
                <a:solidFill>
                  <a:srgbClr val="0D0D0D"/>
                </a:solidFill>
                <a:effectLst/>
                <a:latin typeface="Söhne"/>
              </a:rPr>
              <a:t>+1 indicates perfect prediction.</a:t>
            </a:r>
          </a:p>
          <a:p>
            <a:pPr>
              <a:buFont typeface="Arial" panose="020B0604020202020204" pitchFamily="34" charset="0"/>
              <a:buChar char="•"/>
            </a:pPr>
            <a:r>
              <a:rPr lang="en-US" b="0" i="0" dirty="0">
                <a:solidFill>
                  <a:srgbClr val="0D0D0D"/>
                </a:solidFill>
                <a:effectLst/>
                <a:latin typeface="Söhne"/>
              </a:rPr>
              <a:t>0 indicates random prediction.</a:t>
            </a:r>
          </a:p>
          <a:p>
            <a:pPr>
              <a:buFont typeface="Arial" panose="020B0604020202020204" pitchFamily="34" charset="0"/>
              <a:buChar char="•"/>
            </a:pPr>
            <a:endParaRPr lang="en-US" b="0" i="0" dirty="0">
              <a:solidFill>
                <a:srgbClr val="0D0D0D"/>
              </a:solidFill>
              <a:effectLst/>
              <a:latin typeface="Söhne"/>
            </a:endParaRPr>
          </a:p>
          <a:p>
            <a:pPr>
              <a:buFont typeface="Arial" panose="020B0604020202020204" pitchFamily="34" charset="0"/>
              <a:buChar char="•"/>
            </a:pPr>
            <a:r>
              <a:rPr lang="en-US" b="0" i="0" dirty="0">
                <a:solidFill>
                  <a:srgbClr val="0D0D0D"/>
                </a:solidFill>
                <a:effectLst/>
                <a:latin typeface="Söhne"/>
              </a:rPr>
              <a:t>The F2 score and Matthews Correlation Coefficient (MCC) are both metrics used to evaluate the performance of classification models, but they emphasize different aspects of classification performance.</a:t>
            </a:r>
          </a:p>
          <a:p>
            <a:pPr>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Emphasis on Recall:</a:t>
            </a:r>
            <a:r>
              <a:rPr lang="en-US" b="0" i="0" dirty="0">
                <a:solidFill>
                  <a:srgbClr val="0D0D0D"/>
                </a:solidFill>
                <a:effectLst/>
                <a:latin typeface="Söhne"/>
              </a:rPr>
              <a:t> The F2 score is similar to the F1 score but gives more weight to recall. It is particularly useful when minimizing false negatives (missed detections) is more important than minimizing false positives.</a:t>
            </a:r>
          </a:p>
          <a:p>
            <a:pPr algn="l">
              <a:buFont typeface="Arial" panose="020B0604020202020204" pitchFamily="34" charset="0"/>
              <a:buChar char="•"/>
            </a:pPr>
            <a:r>
              <a:rPr lang="en-US" b="1" i="0" dirty="0">
                <a:solidFill>
                  <a:srgbClr val="0D0D0D"/>
                </a:solidFill>
                <a:effectLst/>
                <a:latin typeface="Söhne"/>
              </a:rPr>
              <a:t>Suitability for Imbalanced Data:</a:t>
            </a:r>
            <a:r>
              <a:rPr lang="en-US" b="0" i="0" dirty="0">
                <a:solidFill>
                  <a:srgbClr val="0D0D0D"/>
                </a:solidFill>
                <a:effectLst/>
                <a:latin typeface="Söhne"/>
              </a:rPr>
              <a:t> The F2 score is beneficial in imbalanced datasets, where one class is much smaller than the other. It helps prioritize the correct classification of instances in the minority class.</a:t>
            </a:r>
          </a:p>
          <a:p>
            <a:pPr algn="l">
              <a:buFont typeface="Arial" panose="020B0604020202020204" pitchFamily="34" charset="0"/>
              <a:buChar char="•"/>
            </a:pPr>
            <a:r>
              <a:rPr lang="en-US" b="1" i="0" dirty="0">
                <a:solidFill>
                  <a:srgbClr val="0D0D0D"/>
                </a:solidFill>
                <a:effectLst/>
                <a:latin typeface="Söhne"/>
              </a:rPr>
              <a:t>Controlled by β Parameter:</a:t>
            </a:r>
            <a:r>
              <a:rPr lang="en-US" b="0" i="0" dirty="0">
                <a:solidFill>
                  <a:srgbClr val="0D0D0D"/>
                </a:solidFill>
                <a:effectLst/>
                <a:latin typeface="Söhne"/>
              </a:rPr>
              <a:t> The F2 score allows controlling the balance between precision and recall through the β parameter. A higher β value (e.g., β = 2) places more emphasis on recall.</a:t>
            </a:r>
          </a:p>
          <a:p>
            <a:pPr>
              <a:buFont typeface="Arial" panose="020B0604020202020204" pitchFamily="34" charset="0"/>
              <a:buChar char="•"/>
            </a:pPr>
            <a:endParaRPr lang="en-US" b="0" i="0" dirty="0">
              <a:solidFill>
                <a:srgbClr val="0D0D0D"/>
              </a:solidFill>
              <a:effectLst/>
              <a:latin typeface="Söhne"/>
            </a:endParaRPr>
          </a:p>
          <a:p>
            <a:pPr algn="l"/>
            <a:r>
              <a:rPr lang="en-US" b="1" i="0" dirty="0">
                <a:solidFill>
                  <a:srgbClr val="0D0D0D"/>
                </a:solidFill>
                <a:effectLst/>
                <a:latin typeface="Söhne"/>
              </a:rPr>
              <a:t>Matthews Correlation Coefficient (MCC):</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Overall Measure of Quality:</a:t>
            </a:r>
            <a:r>
              <a:rPr lang="en-US" b="0" i="0" dirty="0">
                <a:solidFill>
                  <a:srgbClr val="0D0D0D"/>
                </a:solidFill>
                <a:effectLst/>
                <a:latin typeface="Söhne"/>
              </a:rPr>
              <a:t> MCC takes into account all four elements of the confusion matrix (true positives, true negatives, false positives, and false negatives) and provides a balanced measure of classification quality.</a:t>
            </a:r>
          </a:p>
          <a:p>
            <a:pPr algn="l">
              <a:buFont typeface="Arial" panose="020B0604020202020204" pitchFamily="34" charset="0"/>
              <a:buChar char="•"/>
            </a:pPr>
            <a:r>
              <a:rPr lang="en-US" b="1" i="0" dirty="0">
                <a:solidFill>
                  <a:srgbClr val="0D0D0D"/>
                </a:solidFill>
                <a:effectLst/>
                <a:latin typeface="Söhne"/>
              </a:rPr>
              <a:t>Suitability for Balanced Data:</a:t>
            </a:r>
            <a:r>
              <a:rPr lang="en-US" b="0" i="0" dirty="0">
                <a:solidFill>
                  <a:srgbClr val="0D0D0D"/>
                </a:solidFill>
                <a:effectLst/>
                <a:latin typeface="Söhne"/>
              </a:rPr>
              <a:t> MCC is suitable for both balanced and imbalanced datasets. It is particularly useful when both false positives and false negatives need to be minimized.</a:t>
            </a:r>
          </a:p>
          <a:p>
            <a:pPr algn="l">
              <a:buFont typeface="Arial" panose="020B0604020202020204" pitchFamily="34" charset="0"/>
              <a:buChar char="•"/>
            </a:pPr>
            <a:r>
              <a:rPr lang="en-US" b="1" i="0" dirty="0">
                <a:solidFill>
                  <a:srgbClr val="0D0D0D"/>
                </a:solidFill>
                <a:effectLst/>
                <a:latin typeface="Söhne"/>
              </a:rPr>
              <a:t>Range of Values:</a:t>
            </a:r>
            <a:r>
              <a:rPr lang="en-US" b="0" i="0" dirty="0">
                <a:solidFill>
                  <a:srgbClr val="0D0D0D"/>
                </a:solidFill>
                <a:effectLst/>
                <a:latin typeface="Söhne"/>
              </a:rPr>
              <a:t> MCC ranges from -1 to +1, where +1 indicates perfect prediction, 0 indicates no better than random prediction, and -1 indicates inverse prediction. It provides a holistic view of the model's performance.</a:t>
            </a:r>
          </a:p>
          <a:p>
            <a:pPr>
              <a:buFont typeface="Arial" panose="020B0604020202020204" pitchFamily="34" charset="0"/>
              <a:buChar char="•"/>
            </a:pPr>
            <a:endParaRPr lang="en-US" b="0" i="0" dirty="0">
              <a:solidFill>
                <a:srgbClr val="0D0D0D"/>
              </a:solidFill>
              <a:effectLst/>
              <a:latin typeface="Söhne"/>
            </a:endParaRPr>
          </a:p>
          <a:p>
            <a:pPr>
              <a:buFont typeface="Arial" panose="020B0604020202020204" pitchFamily="34" charset="0"/>
              <a:buChar char="•"/>
            </a:pPr>
            <a:r>
              <a:rPr lang="en-US" b="0" i="0" dirty="0">
                <a:solidFill>
                  <a:srgbClr val="0D0D0D"/>
                </a:solidFill>
                <a:effectLst/>
                <a:latin typeface="Söhne"/>
              </a:rPr>
              <a:t>In summary, the choice between F2 score and MCC depends on the specific requirements and priorities of the classification task. If minimizing false negatives is critical, especially in imbalanced datasets, F2 score may be preferred. On the other hand, if you need a comprehensive measure of classification quality that takes into account all aspects of the confusion matrix, MCC is a good choice.</a:t>
            </a:r>
          </a:p>
          <a:p>
            <a:pPr>
              <a:buFont typeface="Arial" panose="020B0604020202020204" pitchFamily="34" charset="0"/>
              <a:buChar char="•"/>
            </a:pPr>
            <a:endParaRPr lang="en-US" b="0" i="0" dirty="0">
              <a:solidFill>
                <a:srgbClr val="0D0D0D"/>
              </a:solidFill>
              <a:effectLst/>
              <a:latin typeface="Söhne"/>
            </a:endParaRPr>
          </a:p>
          <a:p>
            <a:pPr>
              <a:buFont typeface="Arial" panose="020B0604020202020204" pitchFamily="34" charset="0"/>
              <a:buChar char="•"/>
            </a:pPr>
            <a:endParaRPr lang="en-US" b="0" i="0" dirty="0">
              <a:solidFill>
                <a:srgbClr val="0D0D0D"/>
              </a:solidFill>
              <a:effectLst/>
              <a:latin typeface="Söhne"/>
            </a:endParaRPr>
          </a:p>
          <a:p>
            <a:br>
              <a:rPr lang="en-US" dirty="0">
                <a:effectLst/>
              </a:rPr>
            </a:br>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8</a:t>
            </a:fld>
            <a:endParaRPr lang="en-US" dirty="0"/>
          </a:p>
        </p:txBody>
      </p:sp>
    </p:spTree>
    <p:extLst>
      <p:ext uri="{BB962C8B-B14F-4D97-AF65-F5344CB8AC3E}">
        <p14:creationId xmlns:p14="http://schemas.microsoft.com/office/powerpoint/2010/main" val="2303626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9</a:t>
            </a:fld>
            <a:endParaRPr lang="en-US" dirty="0"/>
          </a:p>
        </p:txBody>
      </p:sp>
    </p:spTree>
    <p:extLst>
      <p:ext uri="{BB962C8B-B14F-4D97-AF65-F5344CB8AC3E}">
        <p14:creationId xmlns:p14="http://schemas.microsoft.com/office/powerpoint/2010/main" val="3453078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64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4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7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png"/><Relationship Id="rId7" Type="http://schemas.openxmlformats.org/officeDocument/2006/relationships/diagramLayout" Target="../diagrams/layout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Data" Target="../diagrams/data2.xml"/><Relationship Id="rId5" Type="http://schemas.openxmlformats.org/officeDocument/2006/relationships/image" Target="../media/image18.png"/><Relationship Id="rId10" Type="http://schemas.microsoft.com/office/2007/relationships/diagramDrawing" Target="../diagrams/drawing2.xml"/><Relationship Id="rId4" Type="http://schemas.openxmlformats.org/officeDocument/2006/relationships/image" Target="../media/image6.png"/><Relationship Id="rId9"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3AFEACD-1CF5-86DC-BEE9-E1F6992D2F35}"/>
              </a:ext>
            </a:extLst>
          </p:cNvPr>
          <p:cNvPicPr>
            <a:picLocks noChangeAspect="1"/>
          </p:cNvPicPr>
          <p:nvPr/>
        </p:nvPicPr>
        <p:blipFill>
          <a:blip r:embed="rId3"/>
          <a:stretch>
            <a:fillRect/>
          </a:stretch>
        </p:blipFill>
        <p:spPr>
          <a:xfrm>
            <a:off x="1361128" y="957486"/>
            <a:ext cx="5200415" cy="494039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47" name="Picture 46">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056C9C5B-866C-C473-32F8-13F25B023B1F}"/>
              </a:ext>
            </a:extLst>
          </p:cNvPr>
          <p:cNvSpPr txBox="1"/>
          <p:nvPr/>
        </p:nvSpPr>
        <p:spPr>
          <a:xfrm>
            <a:off x="7570382" y="957486"/>
            <a:ext cx="3707844" cy="313191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100" b="1" cap="all" dirty="0">
                <a:latin typeface="+mj-lt"/>
                <a:ea typeface="+mj-ea"/>
                <a:cs typeface="+mj-cs"/>
              </a:rPr>
              <a:t>Predictive Maintenance </a:t>
            </a:r>
          </a:p>
          <a:p>
            <a:pPr algn="ctr" defTabSz="914400">
              <a:lnSpc>
                <a:spcPct val="90000"/>
              </a:lnSpc>
              <a:spcBef>
                <a:spcPct val="0"/>
              </a:spcBef>
              <a:spcAft>
                <a:spcPts val="600"/>
              </a:spcAft>
            </a:pPr>
            <a:r>
              <a:rPr lang="en-US" sz="4100" b="1" cap="all" dirty="0">
                <a:latin typeface="+mj-lt"/>
                <a:ea typeface="+mj-ea"/>
                <a:cs typeface="+mj-cs"/>
              </a:rPr>
              <a:t>using </a:t>
            </a:r>
          </a:p>
          <a:p>
            <a:pPr algn="ctr" defTabSz="914400">
              <a:lnSpc>
                <a:spcPct val="90000"/>
              </a:lnSpc>
              <a:spcBef>
                <a:spcPct val="0"/>
              </a:spcBef>
              <a:spcAft>
                <a:spcPts val="600"/>
              </a:spcAft>
            </a:pPr>
            <a:r>
              <a:rPr lang="en-US" sz="4100" b="1" cap="all" dirty="0">
                <a:latin typeface="+mj-lt"/>
                <a:ea typeface="+mj-ea"/>
                <a:cs typeface="+mj-cs"/>
              </a:rPr>
              <a:t>IoT Data</a:t>
            </a:r>
          </a:p>
        </p:txBody>
      </p:sp>
      <p:sp>
        <p:nvSpPr>
          <p:cNvPr id="3" name="Subtitle 2">
            <a:extLst>
              <a:ext uri="{FF2B5EF4-FFF2-40B4-BE49-F238E27FC236}">
                <a16:creationId xmlns:a16="http://schemas.microsoft.com/office/drawing/2014/main" id="{6063915B-82A1-4F1C-B5C6-3E18DDD97232}"/>
              </a:ext>
            </a:extLst>
          </p:cNvPr>
          <p:cNvSpPr>
            <a:spLocks noGrp="1"/>
          </p:cNvSpPr>
          <p:nvPr>
            <p:ph type="subTitle" idx="1"/>
          </p:nvPr>
        </p:nvSpPr>
        <p:spPr>
          <a:xfrm>
            <a:off x="7570383" y="4165600"/>
            <a:ext cx="3707844" cy="1717675"/>
          </a:xfrm>
        </p:spPr>
        <p:txBody>
          <a:bodyPr vert="horz" lIns="91440" tIns="45720" rIns="91440" bIns="45720" rtlCol="0">
            <a:normAutofit/>
          </a:bodyPr>
          <a:lstStyle/>
          <a:p>
            <a:r>
              <a:rPr lang="en-US" dirty="0">
                <a:solidFill>
                  <a:schemeClr val="tx1">
                    <a:lumMod val="50000"/>
                    <a:lumOff val="50000"/>
                  </a:schemeClr>
                </a:solidFill>
              </a:rPr>
              <a:t>Srila Maiti</a:t>
            </a:r>
          </a:p>
        </p:txBody>
      </p:sp>
    </p:spTree>
    <p:extLst>
      <p:ext uri="{BB962C8B-B14F-4D97-AF65-F5344CB8AC3E}">
        <p14:creationId xmlns:p14="http://schemas.microsoft.com/office/powerpoint/2010/main" val="26420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0"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2" name="Rectangle 71">
            <a:extLst>
              <a:ext uri="{FF2B5EF4-FFF2-40B4-BE49-F238E27FC236}">
                <a16:creationId xmlns:a16="http://schemas.microsoft.com/office/drawing/2014/main" id="{D20EF05B-48CD-41DE-82FE-C25A5A300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12">
            <a:extLst>
              <a:ext uri="{FF2B5EF4-FFF2-40B4-BE49-F238E27FC236}">
                <a16:creationId xmlns:a16="http://schemas.microsoft.com/office/drawing/2014/main" id="{C9DFF8EB-B522-4773-B8CF-C10622C1F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887150"/>
            <a:ext cx="410428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4" name="Picture 3">
            <a:extLst>
              <a:ext uri="{FF2B5EF4-FFF2-40B4-BE49-F238E27FC236}">
                <a16:creationId xmlns:a16="http://schemas.microsoft.com/office/drawing/2014/main" id="{D20BEEE7-2B6A-65B7-F7F1-3CF9E899D738}"/>
              </a:ext>
            </a:extLst>
          </p:cNvPr>
          <p:cNvPicPr>
            <a:picLocks noChangeAspect="1"/>
          </p:cNvPicPr>
          <p:nvPr/>
        </p:nvPicPr>
        <p:blipFill rotWithShape="1">
          <a:blip r:embed="rId5"/>
          <a:srcRect l="7587" r="10926" b="1"/>
          <a:stretch/>
        </p:blipFill>
        <p:spPr>
          <a:xfrm>
            <a:off x="7594560" y="1013903"/>
            <a:ext cx="3683664" cy="4686887"/>
          </a:xfrm>
          <a:prstGeom prst="rect">
            <a:avLst/>
          </a:prstGeom>
        </p:spPr>
      </p:pic>
      <p:pic>
        <p:nvPicPr>
          <p:cNvPr id="76" name="Picture 75">
            <a:extLst>
              <a:ext uri="{FF2B5EF4-FFF2-40B4-BE49-F238E27FC236}">
                <a16:creationId xmlns:a16="http://schemas.microsoft.com/office/drawing/2014/main" id="{6EA99E25-F57B-4182-929C-D5A100153A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B2B72-EB44-4428-96AA-8636E4A4ADFD}"/>
              </a:ext>
            </a:extLst>
          </p:cNvPr>
          <p:cNvSpPr>
            <a:spLocks noGrp="1"/>
          </p:cNvSpPr>
          <p:nvPr>
            <p:ph type="title"/>
          </p:nvPr>
        </p:nvSpPr>
        <p:spPr>
          <a:xfrm>
            <a:off x="913776" y="618517"/>
            <a:ext cx="5910272" cy="1596177"/>
          </a:xfrm>
        </p:spPr>
        <p:txBody>
          <a:bodyPr vert="horz" lIns="91440" tIns="45720" rIns="91440" bIns="45720" rtlCol="0" anchor="ctr">
            <a:normAutofit/>
          </a:bodyPr>
          <a:lstStyle/>
          <a:p>
            <a:r>
              <a:rPr lang="en-US"/>
              <a:t>Enhancements</a:t>
            </a:r>
          </a:p>
        </p:txBody>
      </p:sp>
      <p:graphicFrame>
        <p:nvGraphicFramePr>
          <p:cNvPr id="12" name="Content Placeholder 8" descr="SmartArt">
            <a:extLst>
              <a:ext uri="{FF2B5EF4-FFF2-40B4-BE49-F238E27FC236}">
                <a16:creationId xmlns:a16="http://schemas.microsoft.com/office/drawing/2014/main" id="{392A9BA3-CD8D-4E63-8279-5904B3797DA7}"/>
              </a:ext>
            </a:extLst>
          </p:cNvPr>
          <p:cNvGraphicFramePr>
            <a:graphicFrameLocks noGrp="1"/>
          </p:cNvGraphicFramePr>
          <p:nvPr>
            <p:ph sz="quarter" idx="14"/>
            <p:extLst>
              <p:ext uri="{D42A27DB-BD31-4B8C-83A1-F6EECF244321}">
                <p14:modId xmlns:p14="http://schemas.microsoft.com/office/powerpoint/2010/main" val="1137372926"/>
              </p:ext>
            </p:extLst>
          </p:nvPr>
        </p:nvGraphicFramePr>
        <p:xfrm>
          <a:off x="913775" y="1761565"/>
          <a:ext cx="5910274" cy="481404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4537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1"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48C5ABCF-55F8-19F3-DF7D-60D237A1DCA5}"/>
              </a:ext>
            </a:extLst>
          </p:cNvPr>
          <p:cNvPicPr>
            <a:picLocks noChangeAspect="1"/>
          </p:cNvPicPr>
          <p:nvPr/>
        </p:nvPicPr>
        <p:blipFill>
          <a:blip r:embed="rId5"/>
          <a:stretch>
            <a:fillRect/>
          </a:stretch>
        </p:blipFill>
        <p:spPr>
          <a:xfrm>
            <a:off x="3969222" y="1812195"/>
            <a:ext cx="2934086" cy="2924562"/>
          </a:xfrm>
          <a:prstGeom prst="rect">
            <a:avLst/>
          </a:prstGeom>
        </p:spPr>
      </p:pic>
    </p:spTree>
    <p:extLst>
      <p:ext uri="{BB962C8B-B14F-4D97-AF65-F5344CB8AC3E}">
        <p14:creationId xmlns:p14="http://schemas.microsoft.com/office/powerpoint/2010/main" val="298461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5" name="Picture 114">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4419936" y="228112"/>
            <a:ext cx="3352128" cy="1573863"/>
          </a:xfrm>
        </p:spPr>
        <p:txBody>
          <a:bodyPr>
            <a:normAutofit/>
          </a:bodyPr>
          <a:lstStyle/>
          <a:p>
            <a:r>
              <a:rPr lang="en-US" dirty="0"/>
              <a:t>Agenda</a:t>
            </a:r>
          </a:p>
        </p:txBody>
      </p:sp>
      <p:grpSp>
        <p:nvGrpSpPr>
          <p:cNvPr id="6" name="Group 5">
            <a:extLst>
              <a:ext uri="{FF2B5EF4-FFF2-40B4-BE49-F238E27FC236}">
                <a16:creationId xmlns:a16="http://schemas.microsoft.com/office/drawing/2014/main" id="{573821A3-59B1-66E9-DAE6-4BEE00C96DC5}"/>
              </a:ext>
            </a:extLst>
          </p:cNvPr>
          <p:cNvGrpSpPr/>
          <p:nvPr/>
        </p:nvGrpSpPr>
        <p:grpSpPr>
          <a:xfrm>
            <a:off x="80727" y="1665575"/>
            <a:ext cx="1862807" cy="1862807"/>
            <a:chOff x="2474872" y="1089"/>
            <a:chExt cx="1862807" cy="1862807"/>
          </a:xfrm>
        </p:grpSpPr>
        <p:sp>
          <p:nvSpPr>
            <p:cNvPr id="7" name="Oval 6">
              <a:extLst>
                <a:ext uri="{FF2B5EF4-FFF2-40B4-BE49-F238E27FC236}">
                  <a16:creationId xmlns:a16="http://schemas.microsoft.com/office/drawing/2014/main" id="{C4FE3554-4C9B-14A2-3EA6-646082942420}"/>
                </a:ext>
              </a:extLst>
            </p:cNvPr>
            <p:cNvSpPr/>
            <p:nvPr/>
          </p:nvSpPr>
          <p:spPr>
            <a:xfrm>
              <a:off x="2474872" y="1089"/>
              <a:ext cx="1862807" cy="1862807"/>
            </a:xfrm>
            <a:prstGeom prst="ellipse">
              <a:avLst/>
            </a:prstGeom>
          </p:spPr>
          <p:style>
            <a:lnRef idx="0">
              <a:schemeClr val="lt1">
                <a:alpha val="0"/>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US"/>
            </a:p>
          </p:txBody>
        </p:sp>
        <p:sp>
          <p:nvSpPr>
            <p:cNvPr id="8" name="Oval 4">
              <a:extLst>
                <a:ext uri="{FF2B5EF4-FFF2-40B4-BE49-F238E27FC236}">
                  <a16:creationId xmlns:a16="http://schemas.microsoft.com/office/drawing/2014/main" id="{F75B3813-368F-68C1-D5E2-0AACD4D24A10}"/>
                </a:ext>
              </a:extLst>
            </p:cNvPr>
            <p:cNvSpPr txBox="1"/>
            <p:nvPr/>
          </p:nvSpPr>
          <p:spPr>
            <a:xfrm>
              <a:off x="2747674" y="273891"/>
              <a:ext cx="1317203" cy="13172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defRPr cap="all"/>
              </a:pPr>
              <a:r>
                <a:rPr lang="en-US" sz="1200" b="1" kern="1200" dirty="0">
                  <a:solidFill>
                    <a:schemeClr val="tx1"/>
                  </a:solidFill>
                </a:rPr>
                <a:t>1.</a:t>
              </a:r>
            </a:p>
            <a:p>
              <a:pPr marL="0" lvl="0" indent="0" algn="ctr" defTabSz="533400">
                <a:lnSpc>
                  <a:spcPct val="90000"/>
                </a:lnSpc>
                <a:spcBef>
                  <a:spcPct val="0"/>
                </a:spcBef>
                <a:spcAft>
                  <a:spcPct val="35000"/>
                </a:spcAft>
                <a:buNone/>
                <a:defRPr cap="all"/>
              </a:pPr>
              <a:r>
                <a:rPr lang="en-US" sz="1200" b="1" kern="1200" dirty="0">
                  <a:solidFill>
                    <a:schemeClr val="tx1"/>
                  </a:solidFill>
                </a:rPr>
                <a:t>Business Problem</a:t>
              </a:r>
            </a:p>
          </p:txBody>
        </p:sp>
      </p:grpSp>
      <p:grpSp>
        <p:nvGrpSpPr>
          <p:cNvPr id="10" name="Group 9">
            <a:extLst>
              <a:ext uri="{FF2B5EF4-FFF2-40B4-BE49-F238E27FC236}">
                <a16:creationId xmlns:a16="http://schemas.microsoft.com/office/drawing/2014/main" id="{E3F5BA93-B491-A0DC-2E01-D9BE4402D920}"/>
              </a:ext>
            </a:extLst>
          </p:cNvPr>
          <p:cNvGrpSpPr/>
          <p:nvPr/>
        </p:nvGrpSpPr>
        <p:grpSpPr>
          <a:xfrm>
            <a:off x="1629796" y="4016700"/>
            <a:ext cx="1862807" cy="1862807"/>
            <a:chOff x="2474872" y="1089"/>
            <a:chExt cx="1862807" cy="1862807"/>
          </a:xfrm>
        </p:grpSpPr>
        <p:sp>
          <p:nvSpPr>
            <p:cNvPr id="11" name="Oval 10">
              <a:extLst>
                <a:ext uri="{FF2B5EF4-FFF2-40B4-BE49-F238E27FC236}">
                  <a16:creationId xmlns:a16="http://schemas.microsoft.com/office/drawing/2014/main" id="{69421EA0-EAB4-9C14-C44F-5258C73B341C}"/>
                </a:ext>
              </a:extLst>
            </p:cNvPr>
            <p:cNvSpPr/>
            <p:nvPr/>
          </p:nvSpPr>
          <p:spPr>
            <a:xfrm>
              <a:off x="2474872" y="1089"/>
              <a:ext cx="1862807" cy="1862807"/>
            </a:xfrm>
            <a:prstGeom prst="ellipse">
              <a:avLst/>
            </a:prstGeom>
          </p:spPr>
          <p:style>
            <a:lnRef idx="0">
              <a:schemeClr val="lt1">
                <a:alpha val="0"/>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US"/>
            </a:p>
          </p:txBody>
        </p:sp>
        <p:sp>
          <p:nvSpPr>
            <p:cNvPr id="12" name="Oval 4">
              <a:extLst>
                <a:ext uri="{FF2B5EF4-FFF2-40B4-BE49-F238E27FC236}">
                  <a16:creationId xmlns:a16="http://schemas.microsoft.com/office/drawing/2014/main" id="{A1114453-6583-71BD-8458-32DFD8162EE0}"/>
                </a:ext>
              </a:extLst>
            </p:cNvPr>
            <p:cNvSpPr txBox="1"/>
            <p:nvPr/>
          </p:nvSpPr>
          <p:spPr>
            <a:xfrm>
              <a:off x="2747674" y="273891"/>
              <a:ext cx="1317203" cy="13172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defRPr cap="all"/>
              </a:pPr>
              <a:r>
                <a:rPr lang="en-US" sz="1200" b="1" dirty="0">
                  <a:solidFill>
                    <a:schemeClr val="tx1"/>
                  </a:solidFill>
                </a:rPr>
                <a:t>2.</a:t>
              </a:r>
            </a:p>
            <a:p>
              <a:pPr marL="0" lvl="0" indent="0" algn="ctr" defTabSz="533400">
                <a:lnSpc>
                  <a:spcPct val="90000"/>
                </a:lnSpc>
                <a:spcBef>
                  <a:spcPct val="0"/>
                </a:spcBef>
                <a:spcAft>
                  <a:spcPct val="35000"/>
                </a:spcAft>
                <a:buNone/>
                <a:defRPr cap="all"/>
              </a:pPr>
              <a:r>
                <a:rPr lang="en-US" sz="1200" b="1" dirty="0">
                  <a:solidFill>
                    <a:schemeClr val="tx1"/>
                  </a:solidFill>
                </a:rPr>
                <a:t>Business Impact</a:t>
              </a:r>
              <a:endParaRPr lang="en-US" sz="1200" b="1" kern="1200" dirty="0">
                <a:solidFill>
                  <a:schemeClr val="tx1"/>
                </a:solidFill>
              </a:endParaRPr>
            </a:p>
          </p:txBody>
        </p:sp>
      </p:grpSp>
      <p:grpSp>
        <p:nvGrpSpPr>
          <p:cNvPr id="13" name="Group 12">
            <a:extLst>
              <a:ext uri="{FF2B5EF4-FFF2-40B4-BE49-F238E27FC236}">
                <a16:creationId xmlns:a16="http://schemas.microsoft.com/office/drawing/2014/main" id="{195B21CC-0947-91CF-621D-123F7900109F}"/>
              </a:ext>
            </a:extLst>
          </p:cNvPr>
          <p:cNvGrpSpPr/>
          <p:nvPr/>
        </p:nvGrpSpPr>
        <p:grpSpPr>
          <a:xfrm>
            <a:off x="3453142" y="1675502"/>
            <a:ext cx="1862807" cy="1862807"/>
            <a:chOff x="2474872" y="1089"/>
            <a:chExt cx="1862807" cy="1862807"/>
          </a:xfrm>
        </p:grpSpPr>
        <p:sp>
          <p:nvSpPr>
            <p:cNvPr id="14" name="Oval 13">
              <a:extLst>
                <a:ext uri="{FF2B5EF4-FFF2-40B4-BE49-F238E27FC236}">
                  <a16:creationId xmlns:a16="http://schemas.microsoft.com/office/drawing/2014/main" id="{3D657CFE-53B8-0803-BC12-759E95E65A06}"/>
                </a:ext>
              </a:extLst>
            </p:cNvPr>
            <p:cNvSpPr/>
            <p:nvPr/>
          </p:nvSpPr>
          <p:spPr>
            <a:xfrm>
              <a:off x="2474872" y="1089"/>
              <a:ext cx="1862807" cy="1862807"/>
            </a:xfrm>
            <a:prstGeom prst="ellipse">
              <a:avLst/>
            </a:prstGeom>
          </p:spPr>
          <p:style>
            <a:lnRef idx="0">
              <a:schemeClr val="lt1">
                <a:alpha val="0"/>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US"/>
            </a:p>
          </p:txBody>
        </p:sp>
        <p:sp>
          <p:nvSpPr>
            <p:cNvPr id="15" name="Oval 4">
              <a:extLst>
                <a:ext uri="{FF2B5EF4-FFF2-40B4-BE49-F238E27FC236}">
                  <a16:creationId xmlns:a16="http://schemas.microsoft.com/office/drawing/2014/main" id="{9D049B87-9518-8A9C-A9EF-829812964B58}"/>
                </a:ext>
              </a:extLst>
            </p:cNvPr>
            <p:cNvSpPr txBox="1"/>
            <p:nvPr/>
          </p:nvSpPr>
          <p:spPr>
            <a:xfrm>
              <a:off x="2747674" y="273891"/>
              <a:ext cx="1317203" cy="13172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defRPr cap="all"/>
              </a:pPr>
              <a:r>
                <a:rPr lang="en-US" sz="1200" b="1" kern="1200" dirty="0">
                  <a:solidFill>
                    <a:schemeClr val="tx1"/>
                  </a:solidFill>
                </a:rPr>
                <a:t>3. </a:t>
              </a:r>
            </a:p>
            <a:p>
              <a:pPr marL="0" lvl="0" indent="0" algn="ctr" defTabSz="533400">
                <a:lnSpc>
                  <a:spcPct val="90000"/>
                </a:lnSpc>
                <a:spcBef>
                  <a:spcPct val="0"/>
                </a:spcBef>
                <a:spcAft>
                  <a:spcPct val="35000"/>
                </a:spcAft>
                <a:buNone/>
                <a:defRPr cap="all"/>
              </a:pPr>
              <a:r>
                <a:rPr lang="en-US" sz="1200" b="1" kern="1200" dirty="0">
                  <a:solidFill>
                    <a:schemeClr val="tx1"/>
                  </a:solidFill>
                </a:rPr>
                <a:t>data</a:t>
              </a:r>
            </a:p>
          </p:txBody>
        </p:sp>
      </p:grpSp>
      <p:grpSp>
        <p:nvGrpSpPr>
          <p:cNvPr id="16" name="Group 15">
            <a:extLst>
              <a:ext uri="{FF2B5EF4-FFF2-40B4-BE49-F238E27FC236}">
                <a16:creationId xmlns:a16="http://schemas.microsoft.com/office/drawing/2014/main" id="{EA9BDB3C-8DB9-57B0-1D37-EE45022E9E28}"/>
              </a:ext>
            </a:extLst>
          </p:cNvPr>
          <p:cNvGrpSpPr/>
          <p:nvPr/>
        </p:nvGrpSpPr>
        <p:grpSpPr>
          <a:xfrm>
            <a:off x="5257559" y="4016700"/>
            <a:ext cx="1862807" cy="1862807"/>
            <a:chOff x="2474872" y="1089"/>
            <a:chExt cx="1862807" cy="1862807"/>
          </a:xfrm>
        </p:grpSpPr>
        <p:sp>
          <p:nvSpPr>
            <p:cNvPr id="17" name="Oval 16">
              <a:extLst>
                <a:ext uri="{FF2B5EF4-FFF2-40B4-BE49-F238E27FC236}">
                  <a16:creationId xmlns:a16="http://schemas.microsoft.com/office/drawing/2014/main" id="{4C56CFC3-4C99-3B62-6352-9C282EF6EB50}"/>
                </a:ext>
              </a:extLst>
            </p:cNvPr>
            <p:cNvSpPr/>
            <p:nvPr/>
          </p:nvSpPr>
          <p:spPr>
            <a:xfrm>
              <a:off x="2474872" y="1089"/>
              <a:ext cx="1862807" cy="1862807"/>
            </a:xfrm>
            <a:prstGeom prst="ellipse">
              <a:avLst/>
            </a:prstGeom>
          </p:spPr>
          <p:style>
            <a:lnRef idx="0">
              <a:schemeClr val="lt1">
                <a:alpha val="0"/>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US"/>
            </a:p>
          </p:txBody>
        </p:sp>
        <p:sp>
          <p:nvSpPr>
            <p:cNvPr id="18" name="Oval 4">
              <a:extLst>
                <a:ext uri="{FF2B5EF4-FFF2-40B4-BE49-F238E27FC236}">
                  <a16:creationId xmlns:a16="http://schemas.microsoft.com/office/drawing/2014/main" id="{0877C54C-43BE-D22A-0005-AA26029EEBCC}"/>
                </a:ext>
              </a:extLst>
            </p:cNvPr>
            <p:cNvSpPr txBox="1"/>
            <p:nvPr/>
          </p:nvSpPr>
          <p:spPr>
            <a:xfrm>
              <a:off x="2747674" y="273891"/>
              <a:ext cx="1317203" cy="13172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defRPr cap="all"/>
              </a:pPr>
              <a:r>
                <a:rPr lang="en-US" sz="1200" b="1" dirty="0">
                  <a:solidFill>
                    <a:schemeClr val="tx1"/>
                  </a:solidFill>
                </a:rPr>
                <a:t>4. </a:t>
              </a:r>
            </a:p>
            <a:p>
              <a:pPr marL="0" lvl="0" indent="0" algn="ctr" defTabSz="533400">
                <a:lnSpc>
                  <a:spcPct val="90000"/>
                </a:lnSpc>
                <a:spcBef>
                  <a:spcPct val="0"/>
                </a:spcBef>
                <a:spcAft>
                  <a:spcPct val="35000"/>
                </a:spcAft>
                <a:buNone/>
                <a:defRPr cap="all"/>
              </a:pPr>
              <a:r>
                <a:rPr lang="en-US" sz="1200" b="1" dirty="0">
                  <a:solidFill>
                    <a:schemeClr val="tx1"/>
                  </a:solidFill>
                </a:rPr>
                <a:t>Analysis</a:t>
              </a:r>
              <a:endParaRPr lang="en-US" sz="1200" b="1" kern="1200" dirty="0">
                <a:solidFill>
                  <a:schemeClr val="tx1"/>
                </a:solidFill>
              </a:endParaRPr>
            </a:p>
          </p:txBody>
        </p:sp>
      </p:grpSp>
      <p:grpSp>
        <p:nvGrpSpPr>
          <p:cNvPr id="19" name="Group 18">
            <a:extLst>
              <a:ext uri="{FF2B5EF4-FFF2-40B4-BE49-F238E27FC236}">
                <a16:creationId xmlns:a16="http://schemas.microsoft.com/office/drawing/2014/main" id="{AD7632BF-6964-27E6-2F87-DB85A7AC9111}"/>
              </a:ext>
            </a:extLst>
          </p:cNvPr>
          <p:cNvGrpSpPr/>
          <p:nvPr/>
        </p:nvGrpSpPr>
        <p:grpSpPr>
          <a:xfrm>
            <a:off x="7117533" y="1665574"/>
            <a:ext cx="1862807" cy="1862807"/>
            <a:chOff x="2474872" y="1089"/>
            <a:chExt cx="1862807" cy="1862807"/>
          </a:xfrm>
        </p:grpSpPr>
        <p:sp>
          <p:nvSpPr>
            <p:cNvPr id="20" name="Oval 19">
              <a:extLst>
                <a:ext uri="{FF2B5EF4-FFF2-40B4-BE49-F238E27FC236}">
                  <a16:creationId xmlns:a16="http://schemas.microsoft.com/office/drawing/2014/main" id="{91D2F3FF-C605-E798-630E-A3427A00D1F3}"/>
                </a:ext>
              </a:extLst>
            </p:cNvPr>
            <p:cNvSpPr/>
            <p:nvPr/>
          </p:nvSpPr>
          <p:spPr>
            <a:xfrm>
              <a:off x="2474872" y="1089"/>
              <a:ext cx="1862807" cy="1862807"/>
            </a:xfrm>
            <a:prstGeom prst="ellipse">
              <a:avLst/>
            </a:prstGeom>
          </p:spPr>
          <p:style>
            <a:lnRef idx="0">
              <a:schemeClr val="lt1">
                <a:alpha val="0"/>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US"/>
            </a:p>
          </p:txBody>
        </p:sp>
        <p:sp>
          <p:nvSpPr>
            <p:cNvPr id="21" name="Oval 4">
              <a:extLst>
                <a:ext uri="{FF2B5EF4-FFF2-40B4-BE49-F238E27FC236}">
                  <a16:creationId xmlns:a16="http://schemas.microsoft.com/office/drawing/2014/main" id="{73D1AC5B-A811-F919-6BD9-586BB401A767}"/>
                </a:ext>
              </a:extLst>
            </p:cNvPr>
            <p:cNvSpPr txBox="1"/>
            <p:nvPr/>
          </p:nvSpPr>
          <p:spPr>
            <a:xfrm>
              <a:off x="2747674" y="273891"/>
              <a:ext cx="1317203" cy="13172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defRPr cap="all"/>
              </a:pPr>
              <a:r>
                <a:rPr lang="en-US" sz="1200" b="1" kern="1200" dirty="0">
                  <a:solidFill>
                    <a:schemeClr val="tx1"/>
                  </a:solidFill>
                </a:rPr>
                <a:t>5.</a:t>
              </a:r>
            </a:p>
            <a:p>
              <a:pPr marL="0" lvl="0" indent="0" algn="ctr" defTabSz="533400">
                <a:lnSpc>
                  <a:spcPct val="90000"/>
                </a:lnSpc>
                <a:spcBef>
                  <a:spcPct val="0"/>
                </a:spcBef>
                <a:spcAft>
                  <a:spcPct val="35000"/>
                </a:spcAft>
                <a:buNone/>
                <a:defRPr cap="all"/>
              </a:pPr>
              <a:r>
                <a:rPr lang="en-US" sz="1200" b="1" kern="1200" dirty="0">
                  <a:solidFill>
                    <a:schemeClr val="tx1"/>
                  </a:solidFill>
                </a:rPr>
                <a:t>Model</a:t>
              </a:r>
            </a:p>
          </p:txBody>
        </p:sp>
      </p:grpSp>
      <p:grpSp>
        <p:nvGrpSpPr>
          <p:cNvPr id="22" name="Group 21">
            <a:extLst>
              <a:ext uri="{FF2B5EF4-FFF2-40B4-BE49-F238E27FC236}">
                <a16:creationId xmlns:a16="http://schemas.microsoft.com/office/drawing/2014/main" id="{2A37F9D3-639D-EB8C-636A-39A5A3482F14}"/>
              </a:ext>
            </a:extLst>
          </p:cNvPr>
          <p:cNvGrpSpPr/>
          <p:nvPr/>
        </p:nvGrpSpPr>
        <p:grpSpPr>
          <a:xfrm>
            <a:off x="9044260" y="4016701"/>
            <a:ext cx="1862807" cy="1862807"/>
            <a:chOff x="2474872" y="1089"/>
            <a:chExt cx="1862807" cy="1862807"/>
          </a:xfrm>
        </p:grpSpPr>
        <p:sp>
          <p:nvSpPr>
            <p:cNvPr id="23" name="Oval 22">
              <a:extLst>
                <a:ext uri="{FF2B5EF4-FFF2-40B4-BE49-F238E27FC236}">
                  <a16:creationId xmlns:a16="http://schemas.microsoft.com/office/drawing/2014/main" id="{E20BC943-16F0-EB07-259F-E31E435D810D}"/>
                </a:ext>
              </a:extLst>
            </p:cNvPr>
            <p:cNvSpPr/>
            <p:nvPr/>
          </p:nvSpPr>
          <p:spPr>
            <a:xfrm>
              <a:off x="2474872" y="1089"/>
              <a:ext cx="1862807" cy="1862807"/>
            </a:xfrm>
            <a:prstGeom prst="ellipse">
              <a:avLst/>
            </a:prstGeom>
          </p:spPr>
          <p:style>
            <a:lnRef idx="0">
              <a:schemeClr val="lt1">
                <a:alpha val="0"/>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US"/>
            </a:p>
          </p:txBody>
        </p:sp>
        <p:sp>
          <p:nvSpPr>
            <p:cNvPr id="24" name="Oval 4">
              <a:extLst>
                <a:ext uri="{FF2B5EF4-FFF2-40B4-BE49-F238E27FC236}">
                  <a16:creationId xmlns:a16="http://schemas.microsoft.com/office/drawing/2014/main" id="{7AE83EB8-0ED3-6D0A-43A5-219ACD24520F}"/>
                </a:ext>
              </a:extLst>
            </p:cNvPr>
            <p:cNvSpPr txBox="1"/>
            <p:nvPr/>
          </p:nvSpPr>
          <p:spPr>
            <a:xfrm>
              <a:off x="2747674" y="273891"/>
              <a:ext cx="1317203" cy="13172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defRPr cap="all"/>
              </a:pPr>
              <a:r>
                <a:rPr lang="en-US" sz="1200" b="1" kern="1200" dirty="0">
                  <a:solidFill>
                    <a:schemeClr val="tx1"/>
                  </a:solidFill>
                </a:rPr>
                <a:t>6.</a:t>
              </a:r>
            </a:p>
            <a:p>
              <a:pPr marL="0" lvl="0" indent="0" algn="ctr" defTabSz="533400">
                <a:lnSpc>
                  <a:spcPct val="90000"/>
                </a:lnSpc>
                <a:spcBef>
                  <a:spcPct val="0"/>
                </a:spcBef>
                <a:spcAft>
                  <a:spcPct val="35000"/>
                </a:spcAft>
                <a:buNone/>
                <a:defRPr cap="all"/>
              </a:pPr>
              <a:r>
                <a:rPr lang="en-US" sz="1200" b="1" kern="1200" dirty="0">
                  <a:solidFill>
                    <a:schemeClr val="tx1"/>
                  </a:solidFill>
                </a:rPr>
                <a:t>evaluation</a:t>
              </a:r>
            </a:p>
          </p:txBody>
        </p:sp>
      </p:grpSp>
      <p:grpSp>
        <p:nvGrpSpPr>
          <p:cNvPr id="25" name="Group 24">
            <a:extLst>
              <a:ext uri="{FF2B5EF4-FFF2-40B4-BE49-F238E27FC236}">
                <a16:creationId xmlns:a16="http://schemas.microsoft.com/office/drawing/2014/main" id="{47F1E356-84CC-1B57-782A-AAAF8AB74334}"/>
              </a:ext>
            </a:extLst>
          </p:cNvPr>
          <p:cNvGrpSpPr/>
          <p:nvPr/>
        </p:nvGrpSpPr>
        <p:grpSpPr>
          <a:xfrm>
            <a:off x="10182814" y="1665574"/>
            <a:ext cx="1862807" cy="1862807"/>
            <a:chOff x="2474872" y="1089"/>
            <a:chExt cx="1862807" cy="1862807"/>
          </a:xfrm>
        </p:grpSpPr>
        <p:sp>
          <p:nvSpPr>
            <p:cNvPr id="26" name="Oval 25">
              <a:extLst>
                <a:ext uri="{FF2B5EF4-FFF2-40B4-BE49-F238E27FC236}">
                  <a16:creationId xmlns:a16="http://schemas.microsoft.com/office/drawing/2014/main" id="{F43251F3-5AE4-B482-6EA8-21DE1E1AEFD3}"/>
                </a:ext>
              </a:extLst>
            </p:cNvPr>
            <p:cNvSpPr/>
            <p:nvPr/>
          </p:nvSpPr>
          <p:spPr>
            <a:xfrm>
              <a:off x="2474872" y="1089"/>
              <a:ext cx="1862807" cy="1862807"/>
            </a:xfrm>
            <a:prstGeom prst="ellipse">
              <a:avLst/>
            </a:prstGeom>
          </p:spPr>
          <p:style>
            <a:lnRef idx="0">
              <a:schemeClr val="lt1">
                <a:alpha val="0"/>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US"/>
            </a:p>
          </p:txBody>
        </p:sp>
        <p:sp>
          <p:nvSpPr>
            <p:cNvPr id="27" name="Oval 4">
              <a:extLst>
                <a:ext uri="{FF2B5EF4-FFF2-40B4-BE49-F238E27FC236}">
                  <a16:creationId xmlns:a16="http://schemas.microsoft.com/office/drawing/2014/main" id="{6770DE92-17E6-66B4-AE42-1CD2738B3AE0}"/>
                </a:ext>
              </a:extLst>
            </p:cNvPr>
            <p:cNvSpPr txBox="1"/>
            <p:nvPr/>
          </p:nvSpPr>
          <p:spPr>
            <a:xfrm>
              <a:off x="2747674" y="273891"/>
              <a:ext cx="1317203" cy="13172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defRPr cap="all"/>
              </a:pPr>
              <a:r>
                <a:rPr lang="en-US" sz="1200" b="1" kern="1200" dirty="0">
                  <a:solidFill>
                    <a:schemeClr val="tx1"/>
                  </a:solidFill>
                </a:rPr>
                <a:t>7.</a:t>
              </a:r>
            </a:p>
            <a:p>
              <a:pPr marL="0" lvl="0" indent="0" algn="ctr" defTabSz="533400">
                <a:lnSpc>
                  <a:spcPct val="90000"/>
                </a:lnSpc>
                <a:spcBef>
                  <a:spcPct val="0"/>
                </a:spcBef>
                <a:spcAft>
                  <a:spcPct val="35000"/>
                </a:spcAft>
                <a:buNone/>
                <a:defRPr cap="all"/>
              </a:pPr>
              <a:r>
                <a:rPr lang="en-US" sz="1200" b="1" kern="1200" dirty="0">
                  <a:solidFill>
                    <a:schemeClr val="tx1"/>
                  </a:solidFill>
                </a:rPr>
                <a:t>conclusions</a:t>
              </a:r>
            </a:p>
          </p:txBody>
        </p:sp>
      </p:grpSp>
      <p:sp>
        <p:nvSpPr>
          <p:cNvPr id="28" name="Arrow: Curved Right 27">
            <a:extLst>
              <a:ext uri="{FF2B5EF4-FFF2-40B4-BE49-F238E27FC236}">
                <a16:creationId xmlns:a16="http://schemas.microsoft.com/office/drawing/2014/main" id="{5E5B09DB-E0F1-6B0B-2A20-A5B091C55964}"/>
              </a:ext>
            </a:extLst>
          </p:cNvPr>
          <p:cNvSpPr/>
          <p:nvPr/>
        </p:nvSpPr>
        <p:spPr>
          <a:xfrm>
            <a:off x="928861" y="3477833"/>
            <a:ext cx="758915" cy="122597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urved Right 28">
            <a:extLst>
              <a:ext uri="{FF2B5EF4-FFF2-40B4-BE49-F238E27FC236}">
                <a16:creationId xmlns:a16="http://schemas.microsoft.com/office/drawing/2014/main" id="{E4BE434C-7F6C-F0C4-3659-6A4AEBBCB278}"/>
              </a:ext>
            </a:extLst>
          </p:cNvPr>
          <p:cNvSpPr/>
          <p:nvPr/>
        </p:nvSpPr>
        <p:spPr>
          <a:xfrm>
            <a:off x="4688143" y="3391980"/>
            <a:ext cx="690812" cy="139348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Arrow: Curved Right 29">
            <a:extLst>
              <a:ext uri="{FF2B5EF4-FFF2-40B4-BE49-F238E27FC236}">
                <a16:creationId xmlns:a16="http://schemas.microsoft.com/office/drawing/2014/main" id="{DF4E2AB3-8281-06ED-0109-B5C294C7EE5C}"/>
              </a:ext>
            </a:extLst>
          </p:cNvPr>
          <p:cNvSpPr/>
          <p:nvPr/>
        </p:nvSpPr>
        <p:spPr>
          <a:xfrm>
            <a:off x="8322841" y="3393377"/>
            <a:ext cx="721420" cy="156523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Arrow: Curved Right 32">
            <a:extLst>
              <a:ext uri="{FF2B5EF4-FFF2-40B4-BE49-F238E27FC236}">
                <a16:creationId xmlns:a16="http://schemas.microsoft.com/office/drawing/2014/main" id="{8952260B-4378-E445-9968-029E3059FA72}"/>
              </a:ext>
            </a:extLst>
          </p:cNvPr>
          <p:cNvSpPr/>
          <p:nvPr/>
        </p:nvSpPr>
        <p:spPr>
          <a:xfrm rot="11129834">
            <a:off x="10902534" y="3549625"/>
            <a:ext cx="937927" cy="1367201"/>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Right 33">
            <a:extLst>
              <a:ext uri="{FF2B5EF4-FFF2-40B4-BE49-F238E27FC236}">
                <a16:creationId xmlns:a16="http://schemas.microsoft.com/office/drawing/2014/main" id="{069BDDBC-F5F2-7BF5-5A54-DF002B86065F}"/>
              </a:ext>
            </a:extLst>
          </p:cNvPr>
          <p:cNvSpPr/>
          <p:nvPr/>
        </p:nvSpPr>
        <p:spPr>
          <a:xfrm rot="11129834">
            <a:off x="3566103" y="3500489"/>
            <a:ext cx="852589" cy="1326858"/>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Arrow: Curved Right 35">
            <a:extLst>
              <a:ext uri="{FF2B5EF4-FFF2-40B4-BE49-F238E27FC236}">
                <a16:creationId xmlns:a16="http://schemas.microsoft.com/office/drawing/2014/main" id="{1FEB1839-599F-9F65-7982-81AD8995910B}"/>
              </a:ext>
            </a:extLst>
          </p:cNvPr>
          <p:cNvSpPr/>
          <p:nvPr/>
        </p:nvSpPr>
        <p:spPr>
          <a:xfrm rot="11129834">
            <a:off x="7201691" y="3427672"/>
            <a:ext cx="975798" cy="148762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2640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1751012" y="3909806"/>
            <a:ext cx="8689976" cy="1345888"/>
          </a:xfrm>
        </p:spPr>
        <p:txBody>
          <a:bodyPr vert="horz" lIns="91440" tIns="45720" rIns="91440" bIns="45720" rtlCol="0" anchor="b">
            <a:normAutofit/>
          </a:bodyPr>
          <a:lstStyle/>
          <a:p>
            <a:r>
              <a:rPr lang="en-US" sz="4800"/>
              <a:t>Business Problem</a:t>
            </a:r>
          </a:p>
        </p:txBody>
      </p:sp>
      <p:pic>
        <p:nvPicPr>
          <p:cNvPr id="9" name="Content Placeholder 8" descr="Close-up of a machine drilling a piece of metal&#10;&#10;Description automatically generated">
            <a:extLst>
              <a:ext uri="{FF2B5EF4-FFF2-40B4-BE49-F238E27FC236}">
                <a16:creationId xmlns:a16="http://schemas.microsoft.com/office/drawing/2014/main" id="{72B8A8F2-169C-B83C-9C96-B47A0C2D2F62}"/>
              </a:ext>
            </a:extLst>
          </p:cNvPr>
          <p:cNvPicPr>
            <a:picLocks noGrp="1" noChangeAspect="1"/>
          </p:cNvPicPr>
          <p:nvPr>
            <p:ph idx="1"/>
          </p:nvPr>
        </p:nvPicPr>
        <p:blipFill rotWithShape="1">
          <a:blip r:embed="rId5"/>
          <a:srcRect l="5303" r="1" b="1"/>
          <a:stretch/>
        </p:blipFill>
        <p:spPr>
          <a:xfrm>
            <a:off x="3078163" y="550656"/>
            <a:ext cx="6035675" cy="329247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1277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1751012" y="3909806"/>
            <a:ext cx="8689976" cy="1345888"/>
          </a:xfrm>
        </p:spPr>
        <p:txBody>
          <a:bodyPr vert="horz" lIns="91440" tIns="45720" rIns="91440" bIns="45720" rtlCol="0" anchor="b">
            <a:normAutofit/>
          </a:bodyPr>
          <a:lstStyle/>
          <a:p>
            <a:r>
              <a:rPr lang="en-US" sz="4800" dirty="0"/>
              <a:t>Business impact</a:t>
            </a:r>
          </a:p>
        </p:txBody>
      </p:sp>
      <p:pic>
        <p:nvPicPr>
          <p:cNvPr id="6" name="Content Placeholder 5">
            <a:extLst>
              <a:ext uri="{FF2B5EF4-FFF2-40B4-BE49-F238E27FC236}">
                <a16:creationId xmlns:a16="http://schemas.microsoft.com/office/drawing/2014/main" id="{3FA6B4A7-61BB-81CE-4033-EC28D8EE04EF}"/>
              </a:ext>
            </a:extLst>
          </p:cNvPr>
          <p:cNvPicPr>
            <a:picLocks noGrp="1" noChangeAspect="1"/>
          </p:cNvPicPr>
          <p:nvPr>
            <p:ph idx="1"/>
          </p:nvPr>
        </p:nvPicPr>
        <p:blipFill rotWithShape="1">
          <a:blip r:embed="rId5"/>
          <a:srcRect l="9820" r="2" b="2"/>
          <a:stretch/>
        </p:blipFill>
        <p:spPr>
          <a:xfrm>
            <a:off x="3078163" y="550656"/>
            <a:ext cx="6321476" cy="3755873"/>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775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43">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Content Placeholder 5">
            <a:extLst>
              <a:ext uri="{FF2B5EF4-FFF2-40B4-BE49-F238E27FC236}">
                <a16:creationId xmlns:a16="http://schemas.microsoft.com/office/drawing/2014/main" id="{553ABAC5-339C-0A04-2C76-96DBDFDFA648}"/>
              </a:ext>
            </a:extLst>
          </p:cNvPr>
          <p:cNvPicPr>
            <a:picLocks noGrp="1" noChangeAspect="1"/>
          </p:cNvPicPr>
          <p:nvPr>
            <p:ph idx="1"/>
          </p:nvPr>
        </p:nvPicPr>
        <p:blipFill rotWithShape="1">
          <a:blip r:embed="rId5"/>
          <a:srcRect l="2017" r="-1" b="-1"/>
          <a:stretch/>
        </p:blipFill>
        <p:spPr>
          <a:xfrm>
            <a:off x="8860" y="10"/>
            <a:ext cx="6924201" cy="6857990"/>
          </a:xfrm>
          <a:prstGeom prst="rect">
            <a:avLst/>
          </a:prstGeom>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7570382" y="1358901"/>
            <a:ext cx="3707844" cy="2730498"/>
          </a:xfrm>
        </p:spPr>
        <p:txBody>
          <a:bodyPr vert="horz" lIns="91440" tIns="45720" rIns="91440" bIns="45720" rtlCol="0" anchor="b">
            <a:normAutofit/>
          </a:bodyPr>
          <a:lstStyle/>
          <a:p>
            <a:r>
              <a:rPr lang="en-US" sz="4800" dirty="0"/>
              <a:t>Data</a:t>
            </a:r>
          </a:p>
        </p:txBody>
      </p:sp>
    </p:spTree>
    <p:extLst>
      <p:ext uri="{BB962C8B-B14F-4D97-AF65-F5344CB8AC3E}">
        <p14:creationId xmlns:p14="http://schemas.microsoft.com/office/powerpoint/2010/main" val="225376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0" name="Rectangle 149">
            <a:extLst>
              <a:ext uri="{FF2B5EF4-FFF2-40B4-BE49-F238E27FC236}">
                <a16:creationId xmlns:a16="http://schemas.microsoft.com/office/drawing/2014/main" id="{A911E254-2ACD-43AC-A820-8CBB17050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2">
            <a:extLst>
              <a:ext uri="{FF2B5EF4-FFF2-40B4-BE49-F238E27FC236}">
                <a16:creationId xmlns:a16="http://schemas.microsoft.com/office/drawing/2014/main" id="{5A5877A2-973E-4D6B-B2E1-C8B1C54374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54" name="Rounded Rectangle 13">
            <a:extLst>
              <a:ext uri="{FF2B5EF4-FFF2-40B4-BE49-F238E27FC236}">
                <a16:creationId xmlns:a16="http://schemas.microsoft.com/office/drawing/2014/main" id="{AE3D3859-5D0C-4E3E-8215-E246D3E2E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3" y="635245"/>
            <a:ext cx="6909478" cy="5613156"/>
          </a:xfrm>
          <a:prstGeom prst="roundRect">
            <a:avLst>
              <a:gd name="adj" fmla="val 2274"/>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ACDE237-EC72-1E26-270A-38276B234F40}"/>
              </a:ext>
            </a:extLst>
          </p:cNvPr>
          <p:cNvPicPr>
            <a:picLocks noChangeAspect="1"/>
          </p:cNvPicPr>
          <p:nvPr/>
        </p:nvPicPr>
        <p:blipFill>
          <a:blip r:embed="rId4"/>
          <a:stretch>
            <a:fillRect/>
          </a:stretch>
        </p:blipFill>
        <p:spPr>
          <a:xfrm>
            <a:off x="807186" y="868817"/>
            <a:ext cx="3209144" cy="2406858"/>
          </a:xfrm>
          <a:prstGeom prst="roundRect">
            <a:avLst>
              <a:gd name="adj" fmla="val 0"/>
            </a:avLst>
          </a:prstGeom>
          <a:ln w="82550" cap="sq">
            <a:noFill/>
            <a:miter lim="800000"/>
          </a:ln>
          <a:effectLst/>
        </p:spPr>
      </p:pic>
      <p:pic>
        <p:nvPicPr>
          <p:cNvPr id="13" name="Picture 12">
            <a:extLst>
              <a:ext uri="{FF2B5EF4-FFF2-40B4-BE49-F238E27FC236}">
                <a16:creationId xmlns:a16="http://schemas.microsoft.com/office/drawing/2014/main" id="{5EF32C4A-0BEA-28FE-A16C-7EA666F5DBDA}"/>
              </a:ext>
            </a:extLst>
          </p:cNvPr>
          <p:cNvPicPr>
            <a:picLocks noChangeAspect="1"/>
          </p:cNvPicPr>
          <p:nvPr/>
        </p:nvPicPr>
        <p:blipFill>
          <a:blip r:embed="rId5"/>
          <a:stretch>
            <a:fillRect/>
          </a:stretch>
        </p:blipFill>
        <p:spPr>
          <a:xfrm>
            <a:off x="4180059" y="872826"/>
            <a:ext cx="3209153" cy="2398842"/>
          </a:xfrm>
          <a:prstGeom prst="roundRect">
            <a:avLst>
              <a:gd name="adj" fmla="val 0"/>
            </a:avLst>
          </a:prstGeom>
          <a:ln w="82550" cap="sq">
            <a:noFill/>
            <a:miter lim="800000"/>
          </a:ln>
          <a:effectLst/>
          <a:scene3d>
            <a:camera prst="orthographicFront"/>
            <a:lightRig rig="threePt" dir="t">
              <a:rot lat="0" lon="0" rev="2700000"/>
            </a:lightRig>
          </a:scene3d>
          <a:sp3d contourW="6350">
            <a:bevelT h="38100"/>
            <a:contourClr>
              <a:srgbClr val="C0C0C0"/>
            </a:contourClr>
          </a:sp3d>
        </p:spPr>
      </p:pic>
      <p:pic>
        <p:nvPicPr>
          <p:cNvPr id="18" name="Picture 17">
            <a:extLst>
              <a:ext uri="{FF2B5EF4-FFF2-40B4-BE49-F238E27FC236}">
                <a16:creationId xmlns:a16="http://schemas.microsoft.com/office/drawing/2014/main" id="{B5D40FC7-F563-09FE-A374-DCA25A90EA0F}"/>
              </a:ext>
            </a:extLst>
          </p:cNvPr>
          <p:cNvPicPr>
            <a:picLocks noChangeAspect="1"/>
          </p:cNvPicPr>
          <p:nvPr/>
        </p:nvPicPr>
        <p:blipFill>
          <a:blip r:embed="rId6"/>
          <a:stretch>
            <a:fillRect/>
          </a:stretch>
        </p:blipFill>
        <p:spPr>
          <a:xfrm>
            <a:off x="1143787" y="3509248"/>
            <a:ext cx="2535941" cy="2574560"/>
          </a:xfrm>
          <a:prstGeom prst="roundRect">
            <a:avLst>
              <a:gd name="adj" fmla="val 0"/>
            </a:avLst>
          </a:prstGeom>
          <a:ln w="82550" cap="sq">
            <a:noFill/>
            <a:miter lim="800000"/>
          </a:ln>
          <a:effectLst/>
        </p:spPr>
      </p:pic>
      <p:pic>
        <p:nvPicPr>
          <p:cNvPr id="11" name="Picture 10">
            <a:extLst>
              <a:ext uri="{FF2B5EF4-FFF2-40B4-BE49-F238E27FC236}">
                <a16:creationId xmlns:a16="http://schemas.microsoft.com/office/drawing/2014/main" id="{98BCEFA5-9E28-59DA-B554-212D786226A4}"/>
              </a:ext>
            </a:extLst>
          </p:cNvPr>
          <p:cNvPicPr>
            <a:picLocks noChangeAspect="1"/>
          </p:cNvPicPr>
          <p:nvPr/>
        </p:nvPicPr>
        <p:blipFill>
          <a:blip r:embed="rId7"/>
          <a:stretch>
            <a:fillRect/>
          </a:stretch>
        </p:blipFill>
        <p:spPr>
          <a:xfrm>
            <a:off x="4180059" y="3577907"/>
            <a:ext cx="3209153" cy="2390818"/>
          </a:xfrm>
          <a:prstGeom prst="roundRect">
            <a:avLst>
              <a:gd name="adj" fmla="val 0"/>
            </a:avLst>
          </a:prstGeom>
          <a:ln w="82550" cap="sq">
            <a:noFill/>
            <a:miter lim="800000"/>
          </a:ln>
          <a:effectLst/>
          <a:scene3d>
            <a:camera prst="orthographicFront"/>
            <a:lightRig rig="threePt" dir="t">
              <a:rot lat="0" lon="0" rev="2700000"/>
            </a:lightRig>
          </a:scene3d>
          <a:sp3d contourW="6350">
            <a:bevelT h="38100"/>
            <a:contourClr>
              <a:srgbClr val="C0C0C0"/>
            </a:contourClr>
          </a:sp3d>
        </p:spPr>
      </p:pic>
      <p:sp>
        <p:nvSpPr>
          <p:cNvPr id="16" name="TextBox 15">
            <a:extLst>
              <a:ext uri="{FF2B5EF4-FFF2-40B4-BE49-F238E27FC236}">
                <a16:creationId xmlns:a16="http://schemas.microsoft.com/office/drawing/2014/main" id="{10F43F2E-D50C-75F0-50B1-884C5C96745E}"/>
              </a:ext>
            </a:extLst>
          </p:cNvPr>
          <p:cNvSpPr txBox="1"/>
          <p:nvPr/>
        </p:nvSpPr>
        <p:spPr>
          <a:xfrm>
            <a:off x="8091377" y="2367092"/>
            <a:ext cx="3457159" cy="3881309"/>
          </a:xfrm>
          <a:prstGeom prst="rect">
            <a:avLst/>
          </a:prstGeom>
        </p:spPr>
        <p:txBody>
          <a:bodyPr vert="horz" lIns="91440" tIns="45720" rIns="91440" bIns="45720" rtlCol="0">
            <a:normAutofit/>
          </a:bodyPr>
          <a:lstStyle/>
          <a:p>
            <a:pPr marL="285750" indent="-228600" defTabSz="914400">
              <a:lnSpc>
                <a:spcPct val="110000"/>
              </a:lnSpc>
              <a:spcAft>
                <a:spcPts val="600"/>
              </a:spcAft>
              <a:buClr>
                <a:schemeClr val="tx1"/>
              </a:buClr>
              <a:buFont typeface="Arial" panose="020B0604020202020204" pitchFamily="34" charset="0"/>
              <a:buChar char="•"/>
            </a:pPr>
            <a:r>
              <a:rPr lang="en-US" sz="1200" cap="all"/>
              <a:t>10,000 iot data points</a:t>
            </a:r>
          </a:p>
          <a:p>
            <a:pPr marL="285750" indent="-228600" defTabSz="914400">
              <a:lnSpc>
                <a:spcPct val="110000"/>
              </a:lnSpc>
              <a:spcAft>
                <a:spcPts val="600"/>
              </a:spcAft>
              <a:buClr>
                <a:schemeClr val="tx1"/>
              </a:buClr>
              <a:buFont typeface="Arial" panose="020B0604020202020204" pitchFamily="34" charset="0"/>
              <a:buChar char="•"/>
            </a:pPr>
            <a:r>
              <a:rPr lang="en-US" sz="1200" cap="all"/>
              <a:t>Three types of product data, predominantly low-grade products.</a:t>
            </a:r>
          </a:p>
          <a:p>
            <a:pPr marL="285750" indent="-228600" defTabSz="914400">
              <a:lnSpc>
                <a:spcPct val="110000"/>
              </a:lnSpc>
              <a:spcAft>
                <a:spcPts val="600"/>
              </a:spcAft>
              <a:buClr>
                <a:schemeClr val="tx1"/>
              </a:buClr>
              <a:buFont typeface="Arial" panose="020B0604020202020204" pitchFamily="34" charset="0"/>
              <a:buChar char="•"/>
            </a:pPr>
            <a:r>
              <a:rPr lang="en-US" sz="1200" cap="all"/>
              <a:t>There can be 5 different types of machine failures.</a:t>
            </a:r>
          </a:p>
          <a:p>
            <a:pPr marL="285750" indent="-228600" defTabSz="914400">
              <a:lnSpc>
                <a:spcPct val="110000"/>
              </a:lnSpc>
              <a:spcAft>
                <a:spcPts val="600"/>
              </a:spcAft>
              <a:buClr>
                <a:schemeClr val="tx1"/>
              </a:buClr>
              <a:buFont typeface="Arial" panose="020B0604020202020204" pitchFamily="34" charset="0"/>
              <a:buChar char="•"/>
            </a:pPr>
            <a:r>
              <a:rPr lang="en-US" sz="1200" cap="all"/>
              <a:t>Majority of the IoT data do not indicate any error.</a:t>
            </a:r>
          </a:p>
          <a:p>
            <a:pPr marL="285750" indent="-228600" defTabSz="914400">
              <a:lnSpc>
                <a:spcPct val="110000"/>
              </a:lnSpc>
              <a:spcAft>
                <a:spcPts val="600"/>
              </a:spcAft>
              <a:buClr>
                <a:schemeClr val="tx1"/>
              </a:buClr>
              <a:buFont typeface="Arial" panose="020B0604020202020204" pitchFamily="34" charset="0"/>
              <a:buChar char="•"/>
            </a:pPr>
            <a:r>
              <a:rPr lang="en-US" sz="1200" cap="all"/>
              <a:t> amongst the error records, the majority are due to heat dissipation error followed by power wear failure and overstrain failure.</a:t>
            </a:r>
          </a:p>
          <a:p>
            <a:pPr marL="285750" indent="-228600" defTabSz="914400">
              <a:lnSpc>
                <a:spcPct val="110000"/>
              </a:lnSpc>
              <a:spcAft>
                <a:spcPts val="600"/>
              </a:spcAft>
              <a:buClr>
                <a:schemeClr val="tx1"/>
              </a:buClr>
              <a:buFont typeface="Arial" panose="020B0604020202020204" pitchFamily="34" charset="0"/>
              <a:buChar char="•"/>
            </a:pPr>
            <a:r>
              <a:rPr lang="en-US" sz="1200" cap="all"/>
              <a:t>In case of error, we see average rotation and torque fluctuate from those without error.</a:t>
            </a:r>
          </a:p>
          <a:p>
            <a:pPr marL="285750" indent="-228600" defTabSz="914400">
              <a:lnSpc>
                <a:spcPct val="110000"/>
              </a:lnSpc>
              <a:spcAft>
                <a:spcPts val="600"/>
              </a:spcAft>
              <a:buClr>
                <a:schemeClr val="tx1"/>
              </a:buClr>
              <a:buFont typeface="Arial" panose="020B0604020202020204" pitchFamily="34" charset="0"/>
              <a:buChar char="•"/>
            </a:pPr>
            <a:endParaRPr lang="en-US" sz="1200" cap="all"/>
          </a:p>
        </p:txBody>
      </p:sp>
      <p:pic>
        <p:nvPicPr>
          <p:cNvPr id="156" name="Picture 155">
            <a:extLst>
              <a:ext uri="{FF2B5EF4-FFF2-40B4-BE49-F238E27FC236}">
                <a16:creationId xmlns:a16="http://schemas.microsoft.com/office/drawing/2014/main" id="{B673DE9B-32B1-488A-88A1-1CAF6E676F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091377" y="640831"/>
            <a:ext cx="3457159" cy="1573863"/>
          </a:xfrm>
        </p:spPr>
        <p:txBody>
          <a:bodyPr vert="horz" lIns="91440" tIns="45720" rIns="91440" bIns="45720" rtlCol="0" anchor="ctr">
            <a:normAutofit/>
          </a:bodyPr>
          <a:lstStyle/>
          <a:p>
            <a:pPr algn="l"/>
            <a:r>
              <a:rPr lang="en-US" sz="3200" kern="1200" cap="all" baseline="0">
                <a:solidFill>
                  <a:schemeClr val="tx1"/>
                </a:solidFill>
                <a:effectLst/>
                <a:latin typeface="+mj-lt"/>
                <a:ea typeface="+mj-ea"/>
                <a:cs typeface="+mj-cs"/>
              </a:rPr>
              <a:t>Analysis</a:t>
            </a:r>
          </a:p>
        </p:txBody>
      </p:sp>
    </p:spTree>
    <p:extLst>
      <p:ext uri="{BB962C8B-B14F-4D97-AF65-F5344CB8AC3E}">
        <p14:creationId xmlns:p14="http://schemas.microsoft.com/office/powerpoint/2010/main" val="14190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0" name="Rectangle 14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51">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196408" y="640831"/>
            <a:ext cx="3352128" cy="1573863"/>
          </a:xfrm>
        </p:spPr>
        <p:txBody>
          <a:bodyPr vert="horz" lIns="91440" tIns="45720" rIns="91440" bIns="45720" rtlCol="0" anchor="ctr">
            <a:normAutofit/>
          </a:bodyPr>
          <a:lstStyle/>
          <a:p>
            <a:r>
              <a:rPr lang="en-US" dirty="0"/>
              <a:t>Model</a:t>
            </a:r>
          </a:p>
        </p:txBody>
      </p:sp>
      <p:sp>
        <p:nvSpPr>
          <p:cNvPr id="16" name="TextBox 15">
            <a:extLst>
              <a:ext uri="{FF2B5EF4-FFF2-40B4-BE49-F238E27FC236}">
                <a16:creationId xmlns:a16="http://schemas.microsoft.com/office/drawing/2014/main" id="{10F43F2E-D50C-75F0-50B1-884C5C96745E}"/>
              </a:ext>
            </a:extLst>
          </p:cNvPr>
          <p:cNvSpPr txBox="1"/>
          <p:nvPr/>
        </p:nvSpPr>
        <p:spPr>
          <a:xfrm>
            <a:off x="8196408" y="1985320"/>
            <a:ext cx="3352128" cy="4263082"/>
          </a:xfrm>
          <a:prstGeom prst="rect">
            <a:avLst/>
          </a:prstGeom>
        </p:spPr>
        <p:txBody>
          <a:bodyPr vert="horz" lIns="91440" tIns="45720" rIns="91440" bIns="45720" rtlCol="0">
            <a:normAutofit lnSpcReduction="10000"/>
          </a:bodyPr>
          <a:lstStyle/>
          <a:p>
            <a:pPr marL="342900" indent="-228600" defTabSz="914400">
              <a:lnSpc>
                <a:spcPct val="110000"/>
              </a:lnSpc>
              <a:spcAft>
                <a:spcPts val="600"/>
              </a:spcAft>
              <a:buClr>
                <a:schemeClr val="tx1"/>
              </a:buClr>
              <a:buFont typeface="Arial" panose="020B0604020202020204" pitchFamily="34" charset="0"/>
              <a:buChar char="•"/>
            </a:pPr>
            <a:r>
              <a:rPr lang="en-US" sz="1300" cap="all" dirty="0"/>
              <a:t>We are aiming to find out the type of failure, rather than whether the machine will fail or not. </a:t>
            </a:r>
          </a:p>
          <a:p>
            <a:pPr marL="342900" indent="-228600" defTabSz="914400">
              <a:lnSpc>
                <a:spcPct val="110000"/>
              </a:lnSpc>
              <a:spcAft>
                <a:spcPts val="600"/>
              </a:spcAft>
              <a:buClr>
                <a:schemeClr val="tx1"/>
              </a:buClr>
              <a:buFont typeface="Arial" panose="020B0604020202020204" pitchFamily="34" charset="0"/>
              <a:buChar char="•"/>
            </a:pPr>
            <a:r>
              <a:rPr lang="en-US" sz="1300" cap="all" dirty="0"/>
              <a:t>Output can be one of the failure types. The output value is mutually exclusive.</a:t>
            </a:r>
          </a:p>
          <a:p>
            <a:pPr marL="342900" indent="-228600" defTabSz="914400">
              <a:lnSpc>
                <a:spcPct val="110000"/>
              </a:lnSpc>
              <a:spcAft>
                <a:spcPts val="600"/>
              </a:spcAft>
              <a:buClr>
                <a:schemeClr val="tx1"/>
              </a:buClr>
              <a:buFont typeface="Arial" panose="020B0604020202020204" pitchFamily="34" charset="0"/>
              <a:buChar char="•"/>
            </a:pPr>
            <a:r>
              <a:rPr lang="en-US" sz="1300" cap="all" dirty="0"/>
              <a:t>So, it is a multi-class classification problem.</a:t>
            </a:r>
          </a:p>
          <a:p>
            <a:pPr marL="342900" indent="-228600" defTabSz="914400">
              <a:lnSpc>
                <a:spcPct val="110000"/>
              </a:lnSpc>
              <a:spcAft>
                <a:spcPts val="600"/>
              </a:spcAft>
              <a:buClr>
                <a:schemeClr val="tx1"/>
              </a:buClr>
              <a:buFont typeface="Arial" panose="020B0604020202020204" pitchFamily="34" charset="0"/>
              <a:buChar char="•"/>
            </a:pPr>
            <a:r>
              <a:rPr lang="en-US" sz="1300" cap="all" dirty="0"/>
              <a:t>We have tried several classification models ranging from logistic regression to tree-based classification methods and neural network classification models.</a:t>
            </a:r>
          </a:p>
          <a:p>
            <a:pPr marL="342900" indent="-228600" defTabSz="914400">
              <a:lnSpc>
                <a:spcPct val="110000"/>
              </a:lnSpc>
              <a:spcAft>
                <a:spcPts val="600"/>
              </a:spcAft>
              <a:buClr>
                <a:schemeClr val="tx1"/>
              </a:buClr>
              <a:buFont typeface="Arial" panose="020B0604020202020204" pitchFamily="34" charset="0"/>
              <a:buChar char="•"/>
            </a:pPr>
            <a:r>
              <a:rPr lang="en-US" sz="1300" cap="all" dirty="0"/>
              <a:t>We have tried oversampling the less dominant classes.</a:t>
            </a:r>
          </a:p>
          <a:p>
            <a:pPr marL="342900" indent="-228600" defTabSz="914400">
              <a:lnSpc>
                <a:spcPct val="110000"/>
              </a:lnSpc>
              <a:spcAft>
                <a:spcPts val="600"/>
              </a:spcAft>
              <a:buClr>
                <a:schemeClr val="tx1"/>
              </a:buClr>
              <a:buFont typeface="Arial" panose="020B0604020202020204" pitchFamily="34" charset="0"/>
              <a:buChar char="•"/>
            </a:pPr>
            <a:r>
              <a:rPr lang="en-US" sz="1300" cap="all" dirty="0"/>
              <a:t>We have done experiments with standardizing the values as well.</a:t>
            </a:r>
          </a:p>
        </p:txBody>
      </p:sp>
      <p:graphicFrame>
        <p:nvGraphicFramePr>
          <p:cNvPr id="154" name="TextBox 4">
            <a:extLst>
              <a:ext uri="{FF2B5EF4-FFF2-40B4-BE49-F238E27FC236}">
                <a16:creationId xmlns:a16="http://schemas.microsoft.com/office/drawing/2014/main" id="{D92B95CA-B7F4-50AB-986B-1FAA6F216C62}"/>
              </a:ext>
            </a:extLst>
          </p:cNvPr>
          <p:cNvGraphicFramePr/>
          <p:nvPr/>
        </p:nvGraphicFramePr>
        <p:xfrm>
          <a:off x="790833" y="3847070"/>
          <a:ext cx="7290246" cy="2308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a:extLst>
              <a:ext uri="{FF2B5EF4-FFF2-40B4-BE49-F238E27FC236}">
                <a16:creationId xmlns:a16="http://schemas.microsoft.com/office/drawing/2014/main" id="{63FD841E-02CB-132E-9ADB-91B587D08D55}"/>
              </a:ext>
            </a:extLst>
          </p:cNvPr>
          <p:cNvPicPr>
            <a:picLocks noChangeAspect="1"/>
          </p:cNvPicPr>
          <p:nvPr/>
        </p:nvPicPr>
        <p:blipFill>
          <a:blip r:embed="rId9"/>
          <a:stretch>
            <a:fillRect/>
          </a:stretch>
        </p:blipFill>
        <p:spPr>
          <a:xfrm>
            <a:off x="3389363" y="1038685"/>
            <a:ext cx="2876550" cy="2676525"/>
          </a:xfrm>
          <a:prstGeom prst="rect">
            <a:avLst/>
          </a:prstGeom>
        </p:spPr>
      </p:pic>
    </p:spTree>
    <p:extLst>
      <p:ext uri="{BB962C8B-B14F-4D97-AF65-F5344CB8AC3E}">
        <p14:creationId xmlns:p14="http://schemas.microsoft.com/office/powerpoint/2010/main" val="188618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65" name="Rectangle 264">
            <a:extLst>
              <a:ext uri="{FF2B5EF4-FFF2-40B4-BE49-F238E27FC236}">
                <a16:creationId xmlns:a16="http://schemas.microsoft.com/office/drawing/2014/main" id="{CE194D91-9FD4-4CB4-AD8E-C842798FF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7" name="Picture 2">
            <a:extLst>
              <a:ext uri="{FF2B5EF4-FFF2-40B4-BE49-F238E27FC236}">
                <a16:creationId xmlns:a16="http://schemas.microsoft.com/office/drawing/2014/main" id="{287B275B-62BF-40C0-95BA-606F0ACCA8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4D9C88F-0713-8733-26E9-E93262192A79}"/>
              </a:ext>
            </a:extLst>
          </p:cNvPr>
          <p:cNvPicPr>
            <a:picLocks noChangeAspect="1"/>
          </p:cNvPicPr>
          <p:nvPr/>
        </p:nvPicPr>
        <p:blipFill rotWithShape="1">
          <a:blip r:embed="rId4"/>
          <a:srcRect t="19538" r="1" b="26366"/>
          <a:stretch/>
        </p:blipFill>
        <p:spPr>
          <a:xfrm>
            <a:off x="1" y="10"/>
            <a:ext cx="7479157" cy="3428987"/>
          </a:xfrm>
          <a:prstGeom prst="rect">
            <a:avLst/>
          </a:prstGeom>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31A36B4E-940E-CCCF-30A9-0BDDABC1EA98}"/>
              </a:ext>
            </a:extLst>
          </p:cNvPr>
          <p:cNvPicPr>
            <a:picLocks noChangeAspect="1"/>
          </p:cNvPicPr>
          <p:nvPr/>
        </p:nvPicPr>
        <p:blipFill rotWithShape="1">
          <a:blip r:embed="rId5"/>
          <a:srcRect l="20934" r="-1" b="-1"/>
          <a:stretch/>
        </p:blipFill>
        <p:spPr>
          <a:xfrm>
            <a:off x="1" y="3428998"/>
            <a:ext cx="7479157" cy="3429001"/>
          </a:xfrm>
          <a:prstGeom prst="rect">
            <a:avLst/>
          </a:prstGeom>
          <a:scene3d>
            <a:camera prst="orthographicFront"/>
            <a:lightRig rig="threePt" dir="t">
              <a:rot lat="0" lon="0" rev="2700000"/>
            </a:lightRig>
          </a:scene3d>
          <a:sp3d contourW="6350">
            <a:bevelT h="38100"/>
            <a:contourClr>
              <a:srgbClr val="C0C0C0"/>
            </a:contourClr>
          </a:sp3d>
        </p:spPr>
      </p:pic>
      <p:cxnSp>
        <p:nvCxnSpPr>
          <p:cNvPr id="269" name="Straight Connector 268">
            <a:extLst>
              <a:ext uri="{FF2B5EF4-FFF2-40B4-BE49-F238E27FC236}">
                <a16:creationId xmlns:a16="http://schemas.microsoft.com/office/drawing/2014/main" id="{2DDE8805-3EA4-4406-A843-10FB62D15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020" y="3429000"/>
            <a:ext cx="7421138" cy="1"/>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271" name="Rectangle 270">
            <a:extLst>
              <a:ext uri="{FF2B5EF4-FFF2-40B4-BE49-F238E27FC236}">
                <a16:creationId xmlns:a16="http://schemas.microsoft.com/office/drawing/2014/main" id="{0F72099E-AFE3-450F-AC2A-7A52DE354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791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 name="Picture 275">
            <a:extLst>
              <a:ext uri="{FF2B5EF4-FFF2-40B4-BE49-F238E27FC236}">
                <a16:creationId xmlns:a16="http://schemas.microsoft.com/office/drawing/2014/main" id="{F2BC5777-6C9B-4A78-9BA6-92FA4E86BD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196408" y="640831"/>
            <a:ext cx="3352128" cy="1573863"/>
          </a:xfrm>
        </p:spPr>
        <p:txBody>
          <a:bodyPr vert="horz" lIns="91440" tIns="45720" rIns="91440" bIns="45720" rtlCol="0" anchor="ctr">
            <a:normAutofit/>
          </a:bodyPr>
          <a:lstStyle/>
          <a:p>
            <a:pPr algn="l"/>
            <a:r>
              <a:rPr lang="en-US" dirty="0"/>
              <a:t>Evaluation</a:t>
            </a:r>
            <a:endParaRPr lang="en-US"/>
          </a:p>
        </p:txBody>
      </p:sp>
      <p:sp>
        <p:nvSpPr>
          <p:cNvPr id="13" name="TextBox 12">
            <a:extLst>
              <a:ext uri="{FF2B5EF4-FFF2-40B4-BE49-F238E27FC236}">
                <a16:creationId xmlns:a16="http://schemas.microsoft.com/office/drawing/2014/main" id="{2F819ACA-44A8-834C-0AC5-4E39B75F74D6}"/>
              </a:ext>
            </a:extLst>
          </p:cNvPr>
          <p:cNvSpPr txBox="1"/>
          <p:nvPr/>
        </p:nvSpPr>
        <p:spPr>
          <a:xfrm>
            <a:off x="7641787" y="1801906"/>
            <a:ext cx="4299201" cy="4446495"/>
          </a:xfrm>
          <a:prstGeom prst="rect">
            <a:avLst/>
          </a:prstGeom>
        </p:spPr>
        <p:txBody>
          <a:bodyPr vert="horz" lIns="91440" tIns="45720" rIns="91440" bIns="45720" rtlCol="0">
            <a:normAutofit/>
          </a:bodyPr>
          <a:lstStyle/>
          <a:p>
            <a:pPr defTabSz="914400">
              <a:lnSpc>
                <a:spcPct val="110000"/>
              </a:lnSpc>
              <a:spcAft>
                <a:spcPts val="600"/>
              </a:spcAft>
              <a:buClr>
                <a:schemeClr val="tx1"/>
              </a:buClr>
            </a:pPr>
            <a:r>
              <a:rPr lang="en-US" sz="1500" cap="all" dirty="0"/>
              <a:t>T</a:t>
            </a:r>
            <a:r>
              <a:rPr lang="en-US" sz="1500" b="0" i="0" cap="all" dirty="0"/>
              <a:t>he choice between F2 score and MCC depends on the specific requirements and priorities of the classification task. If minimizing false negatives is critical, especially in imbalanced datasets, F2 score may be preferred. On the other hand, if the need is a comprehensive measure of classification quality that Considers all aspects of the confusion matrix, MCC is a good choice.</a:t>
            </a:r>
          </a:p>
          <a:p>
            <a:pPr indent="-228600" defTabSz="914400">
              <a:lnSpc>
                <a:spcPct val="110000"/>
              </a:lnSpc>
              <a:spcAft>
                <a:spcPts val="600"/>
              </a:spcAft>
              <a:buClr>
                <a:schemeClr val="tx1"/>
              </a:buClr>
              <a:buFont typeface="Arial" panose="020B0604020202020204" pitchFamily="34" charset="0"/>
              <a:buChar char="•"/>
            </a:pPr>
            <a:endParaRPr lang="en-US" sz="1500" cap="all" dirty="0"/>
          </a:p>
        </p:txBody>
      </p:sp>
      <p:sp>
        <p:nvSpPr>
          <p:cNvPr id="6" name="Flowchart: Terminator 5">
            <a:extLst>
              <a:ext uri="{FF2B5EF4-FFF2-40B4-BE49-F238E27FC236}">
                <a16:creationId xmlns:a16="http://schemas.microsoft.com/office/drawing/2014/main" id="{7EA1598D-78FA-D960-98BF-3623606662AE}"/>
              </a:ext>
            </a:extLst>
          </p:cNvPr>
          <p:cNvSpPr/>
          <p:nvPr/>
        </p:nvSpPr>
        <p:spPr>
          <a:xfrm>
            <a:off x="11602064" y="6263148"/>
            <a:ext cx="589935" cy="314633"/>
          </a:xfrm>
          <a:prstGeom prst="flowChartTerminator">
            <a:avLst/>
          </a:prstGeom>
          <a:solidFill>
            <a:schemeClr val="accent4"/>
          </a:solidFill>
          <a:ln w="28575">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143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7"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1" name="Rectangle 40">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5AEF5D-C684-8807-DBFD-23F2D10B7A7A}"/>
              </a:ext>
            </a:extLst>
          </p:cNvPr>
          <p:cNvPicPr>
            <a:picLocks noChangeAspect="1"/>
          </p:cNvPicPr>
          <p:nvPr/>
        </p:nvPicPr>
        <p:blipFill rotWithShape="1">
          <a:blip r:embed="rId5"/>
          <a:srcRect l="15481" r="26035" b="-2"/>
          <a:stretch/>
        </p:blipFill>
        <p:spPr>
          <a:xfrm>
            <a:off x="20" y="10"/>
            <a:ext cx="4024741" cy="6857990"/>
          </a:xfrm>
          <a:prstGeom prst="rect">
            <a:avLst/>
          </a:prstGeom>
        </p:spPr>
      </p:pic>
      <p:sp>
        <p:nvSpPr>
          <p:cNvPr id="43" name="Rectangle 42">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B2B72-EB44-4428-96AA-8636E4A4ADFD}"/>
              </a:ext>
            </a:extLst>
          </p:cNvPr>
          <p:cNvSpPr>
            <a:spLocks noGrp="1"/>
          </p:cNvSpPr>
          <p:nvPr>
            <p:ph type="title"/>
          </p:nvPr>
        </p:nvSpPr>
        <p:spPr>
          <a:xfrm>
            <a:off x="4465050" y="618517"/>
            <a:ext cx="6672886" cy="1596177"/>
          </a:xfrm>
        </p:spPr>
        <p:txBody>
          <a:bodyPr vert="horz" lIns="91440" tIns="45720" rIns="91440" bIns="45720" rtlCol="0" anchor="ctr">
            <a:normAutofit/>
          </a:bodyPr>
          <a:lstStyle/>
          <a:p>
            <a:r>
              <a:rPr lang="en-US"/>
              <a:t>Observations</a:t>
            </a:r>
          </a:p>
        </p:txBody>
      </p:sp>
      <p:sp>
        <p:nvSpPr>
          <p:cNvPr id="9" name="Content Placeholder 8">
            <a:extLst>
              <a:ext uri="{FF2B5EF4-FFF2-40B4-BE49-F238E27FC236}">
                <a16:creationId xmlns:a16="http://schemas.microsoft.com/office/drawing/2014/main" id="{C30A7650-B5E0-A06E-37A2-3387FB9FCC8D}"/>
              </a:ext>
            </a:extLst>
          </p:cNvPr>
          <p:cNvSpPr>
            <a:spLocks noGrp="1"/>
          </p:cNvSpPr>
          <p:nvPr>
            <p:ph sz="quarter" idx="14"/>
          </p:nvPr>
        </p:nvSpPr>
        <p:spPr>
          <a:xfrm>
            <a:off x="4465048" y="2367092"/>
            <a:ext cx="6672887" cy="3424107"/>
          </a:xfrm>
        </p:spPr>
        <p:txBody>
          <a:bodyPr vert="horz" lIns="91440" tIns="45720" rIns="91440" bIns="45720" rtlCol="0">
            <a:normAutofit/>
          </a:bodyPr>
          <a:lstStyle/>
          <a:p>
            <a:pPr>
              <a:lnSpc>
                <a:spcPct val="110000"/>
              </a:lnSpc>
            </a:pPr>
            <a:r>
              <a:rPr lang="en-US" sz="1400" b="0" i="0"/>
              <a:t>Logistic regression struggles with highly imbalanced datasets where the classes are disproportionately represented. In such cases, additional techniques like class weighting or resampling may be necessary to improve performance.</a:t>
            </a:r>
          </a:p>
          <a:p>
            <a:pPr>
              <a:lnSpc>
                <a:spcPct val="110000"/>
              </a:lnSpc>
            </a:pPr>
            <a:r>
              <a:rPr lang="en-US" sz="1400" b="0" i="0"/>
              <a:t>KNN did not perform well on imbalanced datasets, where one class is significantly more prevalent than the others. In such cases, the majority class dominates the predictions, leading to biased results.</a:t>
            </a:r>
          </a:p>
          <a:p>
            <a:pPr>
              <a:lnSpc>
                <a:spcPct val="110000"/>
              </a:lnSpc>
            </a:pPr>
            <a:r>
              <a:rPr lang="en-US" sz="1400"/>
              <a:t>Random forests and gradient boosting methods like XGBoost, LightGBM, and GBM often achieve better predictive performance compared to individual decision trees, but they may require more computational resources and hyperparameter tuning.</a:t>
            </a:r>
          </a:p>
          <a:p>
            <a:pPr>
              <a:lnSpc>
                <a:spcPct val="110000"/>
              </a:lnSpc>
            </a:pPr>
            <a:endParaRPr lang="en-US" sz="1400" b="0" i="0"/>
          </a:p>
          <a:p>
            <a:pPr>
              <a:lnSpc>
                <a:spcPct val="110000"/>
              </a:lnSpc>
            </a:pPr>
            <a:endParaRPr lang="en-US" sz="1400" b="0" i="0"/>
          </a:p>
          <a:p>
            <a:pPr>
              <a:lnSpc>
                <a:spcPct val="110000"/>
              </a:lnSpc>
            </a:pPr>
            <a:endParaRPr lang="en-US" sz="1400"/>
          </a:p>
        </p:txBody>
      </p:sp>
    </p:spTree>
    <p:extLst>
      <p:ext uri="{BB962C8B-B14F-4D97-AF65-F5344CB8AC3E}">
        <p14:creationId xmlns:p14="http://schemas.microsoft.com/office/powerpoint/2010/main" val="306903669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2.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BA7D41-7EBD-45D7-AFB8-22EF4BFA6BA2}">
  <ds:schemaRefs>
    <ds:schemaRef ds:uri="http://schemas.microsoft.com/office/infopath/2007/PartnerControls"/>
    <ds:schemaRef ds:uri="71af3243-3dd4-4a8d-8c0d-dd76da1f02a5"/>
    <ds:schemaRef ds:uri="http://schemas.microsoft.com/office/2006/metadata/properties"/>
    <ds:schemaRef ds:uri="http://schemas.microsoft.com/office/2006/documentManagement/types"/>
    <ds:schemaRef ds:uri="http://purl.org/dc/elements/1.1/"/>
    <ds:schemaRef ds:uri="http://www.w3.org/XML/1998/namespace"/>
    <ds:schemaRef ds:uri="http://purl.org/dc/terms/"/>
    <ds:schemaRef ds:uri="http://schemas.openxmlformats.org/package/2006/metadata/core-propertie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{1ABDC958-B977-4FE0-BAFD-040E3A8CC510}tf33443810_win32</Template>
  <TotalTime>918</TotalTime>
  <Words>2134</Words>
  <Application>Microsoft Office PowerPoint</Application>
  <PresentationFormat>Widescreen</PresentationFormat>
  <Paragraphs>133</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Inter</vt:lpstr>
      <vt:lpstr>KaTeX_Main</vt:lpstr>
      <vt:lpstr>KaTeX_Math</vt:lpstr>
      <vt:lpstr>KaTeX_Size1</vt:lpstr>
      <vt:lpstr>Söhne</vt:lpstr>
      <vt:lpstr>Tw Cen MT</vt:lpstr>
      <vt:lpstr>Droplet</vt:lpstr>
      <vt:lpstr>PowerPoint Presentation</vt:lpstr>
      <vt:lpstr>Agenda</vt:lpstr>
      <vt:lpstr>Business Problem</vt:lpstr>
      <vt:lpstr>Business impact</vt:lpstr>
      <vt:lpstr>Data</vt:lpstr>
      <vt:lpstr>Analysis</vt:lpstr>
      <vt:lpstr>Model</vt:lpstr>
      <vt:lpstr>Evaluation</vt:lpstr>
      <vt:lpstr>Observations</vt:lpstr>
      <vt:lpstr>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Maiti, Srila</dc:creator>
  <cp:lastModifiedBy>Maiti, Srila</cp:lastModifiedBy>
  <cp:revision>4</cp:revision>
  <cp:lastPrinted>2024-05-06T05:13:24Z</cp:lastPrinted>
  <dcterms:created xsi:type="dcterms:W3CDTF">2024-05-06T02:09:52Z</dcterms:created>
  <dcterms:modified xsi:type="dcterms:W3CDTF">2024-05-06T17:28:28Z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