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embeddedFontLst>
    <p:embeddedFont>
      <p:font typeface="Comfortaa"/>
      <p:regular r:id="rId11"/>
    </p:embeddedFont>
    <p:embeddedFont>
      <p:font typeface="Comfortaa"/>
      <p:regular r:id="rId12"/>
    </p:embeddedFont>
    <p:embeddedFont>
      <p:font typeface="Raleway Medium"/>
      <p:regular r:id="rId13"/>
    </p:embeddedFont>
    <p:embeddedFont>
      <p:font typeface="Raleway Medium"/>
      <p:regular r:id="rId14"/>
    </p:embeddedFont>
    <p:embeddedFont>
      <p:font typeface="Raleway Medium"/>
      <p:regular r:id="rId15"/>
    </p:embeddedFont>
    <p:embeddedFont>
      <p:font typeface="Raleway Medium"/>
      <p:regular r:id="rId1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font" Target="fonts/font5.fntdata"/><Relationship Id="rId16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767959"/>
            <a:ext cx="7415927" cy="2743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Energy Consumption Prediction Model for Efficient Resource Management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864037" y="4881443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This presentation explores the development and application of an energy consumption prediction model. We will discuss the power of advanced time series models in optimizing resource management and driving sustainability.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9509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4618" y="3288268"/>
            <a:ext cx="13121164" cy="11977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Leveraging Advanced Time Series Models for Sustainability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754618" y="4809411"/>
            <a:ext cx="13121164" cy="68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Our objective is to create a tool that predicts energy consumption using historical data and time series models to enhance efficiency and sustainability.</a:t>
            </a:r>
            <a:endParaRPr lang="en-US" sz="1650" dirty="0"/>
          </a:p>
        </p:txBody>
      </p:sp>
      <p:sp>
        <p:nvSpPr>
          <p:cNvPr id="5" name="Shape 2"/>
          <p:cNvSpPr/>
          <p:nvPr/>
        </p:nvSpPr>
        <p:spPr>
          <a:xfrm>
            <a:off x="754618" y="5741789"/>
            <a:ext cx="4230053" cy="1894523"/>
          </a:xfrm>
          <a:prstGeom prst="roundRect">
            <a:avLst>
              <a:gd name="adj" fmla="val 17072"/>
            </a:avLst>
          </a:prstGeom>
          <a:solidFill>
            <a:srgbClr val="46464A"/>
          </a:solidFill>
          <a:ln/>
        </p:spPr>
      </p:sp>
      <p:sp>
        <p:nvSpPr>
          <p:cNvPr id="6" name="Text 3"/>
          <p:cNvSpPr/>
          <p:nvPr/>
        </p:nvSpPr>
        <p:spPr>
          <a:xfrm>
            <a:off x="970121" y="5957292"/>
            <a:ext cx="2689979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Accurate Forecasting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970121" y="6386036"/>
            <a:ext cx="3799046" cy="68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Predicting energy consumption with a high degree of accuracy.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5200174" y="5741789"/>
            <a:ext cx="4230053" cy="1894523"/>
          </a:xfrm>
          <a:prstGeom prst="roundRect">
            <a:avLst>
              <a:gd name="adj" fmla="val 17072"/>
            </a:avLst>
          </a:prstGeom>
          <a:solidFill>
            <a:srgbClr val="46464A"/>
          </a:solidFill>
          <a:ln/>
        </p:spPr>
      </p:sp>
      <p:sp>
        <p:nvSpPr>
          <p:cNvPr id="9" name="Text 6"/>
          <p:cNvSpPr/>
          <p:nvPr/>
        </p:nvSpPr>
        <p:spPr>
          <a:xfrm>
            <a:off x="5415677" y="5957292"/>
            <a:ext cx="2859405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Resource Optimization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5415677" y="6386036"/>
            <a:ext cx="3799046" cy="10347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Efficiently managing resources, minimizing waste and maximizing efficiency.</a:t>
            </a:r>
            <a:endParaRPr lang="en-US" sz="1650" dirty="0"/>
          </a:p>
        </p:txBody>
      </p:sp>
      <p:sp>
        <p:nvSpPr>
          <p:cNvPr id="11" name="Shape 8"/>
          <p:cNvSpPr/>
          <p:nvPr/>
        </p:nvSpPr>
        <p:spPr>
          <a:xfrm>
            <a:off x="9645729" y="5741789"/>
            <a:ext cx="4230053" cy="1894523"/>
          </a:xfrm>
          <a:prstGeom prst="roundRect">
            <a:avLst>
              <a:gd name="adj" fmla="val 17072"/>
            </a:avLst>
          </a:prstGeom>
          <a:solidFill>
            <a:srgbClr val="46464A"/>
          </a:solidFill>
          <a:ln/>
        </p:spPr>
      </p:sp>
      <p:sp>
        <p:nvSpPr>
          <p:cNvPr id="12" name="Text 9"/>
          <p:cNvSpPr/>
          <p:nvPr/>
        </p:nvSpPr>
        <p:spPr>
          <a:xfrm>
            <a:off x="9861233" y="5957292"/>
            <a:ext cx="2395657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Cost Reduction</a:t>
            </a:r>
            <a:endParaRPr lang="en-US" sz="1850" dirty="0"/>
          </a:p>
        </p:txBody>
      </p:sp>
      <p:sp>
        <p:nvSpPr>
          <p:cNvPr id="13" name="Text 10"/>
          <p:cNvSpPr/>
          <p:nvPr/>
        </p:nvSpPr>
        <p:spPr>
          <a:xfrm>
            <a:off x="9861233" y="6386036"/>
            <a:ext cx="3799046" cy="10347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Lowering energy costs by optimizing consumption and identifying potential savings.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31814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9010" y="2828092"/>
            <a:ext cx="6257449" cy="5150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050"/>
              </a:lnSpc>
              <a:buNone/>
            </a:pPr>
            <a:r>
              <a:rPr lang="en-US" sz="32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Accurate Energy Forecasting</a:t>
            </a:r>
            <a:endParaRPr lang="en-US" sz="3200" dirty="0"/>
          </a:p>
        </p:txBody>
      </p:sp>
      <p:sp>
        <p:nvSpPr>
          <p:cNvPr id="4" name="Text 1"/>
          <p:cNvSpPr/>
          <p:nvPr/>
        </p:nvSpPr>
        <p:spPr>
          <a:xfrm>
            <a:off x="649010" y="3621286"/>
            <a:ext cx="13332381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Our model utilizes advanced time series models to analyze historical energy consumption data and identify patterns and trends.</a:t>
            </a:r>
            <a:endParaRPr lang="en-US" sz="1450" dirty="0"/>
          </a:p>
        </p:txBody>
      </p:sp>
      <p:sp>
        <p:nvSpPr>
          <p:cNvPr id="5" name="Shape 2"/>
          <p:cNvSpPr/>
          <p:nvPr/>
        </p:nvSpPr>
        <p:spPr>
          <a:xfrm>
            <a:off x="649010" y="5923240"/>
            <a:ext cx="13332381" cy="22860"/>
          </a:xfrm>
          <a:prstGeom prst="roundRect">
            <a:avLst>
              <a:gd name="adj" fmla="val 1216904"/>
            </a:avLst>
          </a:prstGeom>
          <a:solidFill>
            <a:srgbClr val="5F5F63"/>
          </a:solidFill>
          <a:ln/>
        </p:spPr>
      </p:sp>
      <p:sp>
        <p:nvSpPr>
          <p:cNvPr id="6" name="Shape 3"/>
          <p:cNvSpPr/>
          <p:nvPr/>
        </p:nvSpPr>
        <p:spPr>
          <a:xfrm>
            <a:off x="3924300" y="5274231"/>
            <a:ext cx="22860" cy="649010"/>
          </a:xfrm>
          <a:prstGeom prst="roundRect">
            <a:avLst>
              <a:gd name="adj" fmla="val 1216904"/>
            </a:avLst>
          </a:prstGeom>
          <a:solidFill>
            <a:srgbClr val="5F5F63"/>
          </a:solidFill>
          <a:ln/>
        </p:spPr>
      </p:sp>
      <p:sp>
        <p:nvSpPr>
          <p:cNvPr id="7" name="Shape 4"/>
          <p:cNvSpPr/>
          <p:nvPr/>
        </p:nvSpPr>
        <p:spPr>
          <a:xfrm>
            <a:off x="3727133" y="5714643"/>
            <a:ext cx="417195" cy="417195"/>
          </a:xfrm>
          <a:prstGeom prst="roundRect">
            <a:avLst>
              <a:gd name="adj" fmla="val 66680"/>
            </a:avLst>
          </a:prstGeom>
          <a:solidFill>
            <a:srgbClr val="46464A"/>
          </a:solidFill>
          <a:ln/>
        </p:spPr>
      </p:sp>
      <p:sp>
        <p:nvSpPr>
          <p:cNvPr id="8" name="Text 5"/>
          <p:cNvSpPr/>
          <p:nvPr/>
        </p:nvSpPr>
        <p:spPr>
          <a:xfrm>
            <a:off x="3887153" y="5799534"/>
            <a:ext cx="97155" cy="2472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00"/>
              </a:lnSpc>
              <a:buNone/>
            </a:pPr>
            <a:r>
              <a:rPr lang="en-US" sz="19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1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2905363" y="4126587"/>
            <a:ext cx="2060615" cy="257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Data Collection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834390" y="4495324"/>
            <a:ext cx="6202680" cy="5934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Gathering comprehensive energy consumption data from various sources.</a:t>
            </a:r>
            <a:endParaRPr lang="en-US" sz="1450" dirty="0"/>
          </a:p>
        </p:txBody>
      </p:sp>
      <p:sp>
        <p:nvSpPr>
          <p:cNvPr id="11" name="Shape 8"/>
          <p:cNvSpPr/>
          <p:nvPr/>
        </p:nvSpPr>
        <p:spPr>
          <a:xfrm>
            <a:off x="7303651" y="5923240"/>
            <a:ext cx="22860" cy="649010"/>
          </a:xfrm>
          <a:prstGeom prst="roundRect">
            <a:avLst>
              <a:gd name="adj" fmla="val 1216904"/>
            </a:avLst>
          </a:prstGeom>
          <a:solidFill>
            <a:srgbClr val="5F5F63"/>
          </a:solidFill>
          <a:ln/>
        </p:spPr>
      </p:sp>
      <p:sp>
        <p:nvSpPr>
          <p:cNvPr id="12" name="Shape 9"/>
          <p:cNvSpPr/>
          <p:nvPr/>
        </p:nvSpPr>
        <p:spPr>
          <a:xfrm>
            <a:off x="7106483" y="5714643"/>
            <a:ext cx="417195" cy="417195"/>
          </a:xfrm>
          <a:prstGeom prst="roundRect">
            <a:avLst>
              <a:gd name="adj" fmla="val 66680"/>
            </a:avLst>
          </a:prstGeom>
          <a:solidFill>
            <a:srgbClr val="46464A"/>
          </a:solidFill>
          <a:ln/>
        </p:spPr>
      </p:sp>
      <p:sp>
        <p:nvSpPr>
          <p:cNvPr id="13" name="Text 10"/>
          <p:cNvSpPr/>
          <p:nvPr/>
        </p:nvSpPr>
        <p:spPr>
          <a:xfrm>
            <a:off x="7242334" y="5799534"/>
            <a:ext cx="145375" cy="2472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00"/>
              </a:lnSpc>
              <a:buNone/>
            </a:pPr>
            <a:r>
              <a:rPr lang="en-US" sz="19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2</a:t>
            </a:r>
            <a:endParaRPr lang="en-US" sz="1900" dirty="0"/>
          </a:p>
        </p:txBody>
      </p:sp>
      <p:sp>
        <p:nvSpPr>
          <p:cNvPr id="14" name="Text 11"/>
          <p:cNvSpPr/>
          <p:nvPr/>
        </p:nvSpPr>
        <p:spPr>
          <a:xfrm>
            <a:off x="6284833" y="6757749"/>
            <a:ext cx="2060615" cy="257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Model Training</a:t>
            </a:r>
            <a:endParaRPr lang="en-US" sz="1600" dirty="0"/>
          </a:p>
        </p:txBody>
      </p:sp>
      <p:sp>
        <p:nvSpPr>
          <p:cNvPr id="15" name="Text 12"/>
          <p:cNvSpPr/>
          <p:nvPr/>
        </p:nvSpPr>
        <p:spPr>
          <a:xfrm>
            <a:off x="4213741" y="7126486"/>
            <a:ext cx="6202799" cy="5934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Training the model on historical data to learn patterns and dependencies.</a:t>
            </a:r>
            <a:endParaRPr lang="en-US" sz="1450" dirty="0"/>
          </a:p>
        </p:txBody>
      </p:sp>
      <p:sp>
        <p:nvSpPr>
          <p:cNvPr id="16" name="Shape 13"/>
          <p:cNvSpPr/>
          <p:nvPr/>
        </p:nvSpPr>
        <p:spPr>
          <a:xfrm>
            <a:off x="10683121" y="5274231"/>
            <a:ext cx="22860" cy="649010"/>
          </a:xfrm>
          <a:prstGeom prst="roundRect">
            <a:avLst>
              <a:gd name="adj" fmla="val 1216904"/>
            </a:avLst>
          </a:prstGeom>
          <a:solidFill>
            <a:srgbClr val="5F5F63"/>
          </a:solidFill>
          <a:ln/>
        </p:spPr>
      </p:sp>
      <p:sp>
        <p:nvSpPr>
          <p:cNvPr id="17" name="Shape 14"/>
          <p:cNvSpPr/>
          <p:nvPr/>
        </p:nvSpPr>
        <p:spPr>
          <a:xfrm>
            <a:off x="10485953" y="5714643"/>
            <a:ext cx="417195" cy="417195"/>
          </a:xfrm>
          <a:prstGeom prst="roundRect">
            <a:avLst>
              <a:gd name="adj" fmla="val 66680"/>
            </a:avLst>
          </a:prstGeom>
          <a:solidFill>
            <a:srgbClr val="46464A"/>
          </a:solidFill>
          <a:ln/>
        </p:spPr>
      </p:sp>
      <p:sp>
        <p:nvSpPr>
          <p:cNvPr id="18" name="Text 15"/>
          <p:cNvSpPr/>
          <p:nvPr/>
        </p:nvSpPr>
        <p:spPr>
          <a:xfrm>
            <a:off x="10620494" y="5799534"/>
            <a:ext cx="148114" cy="2472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00"/>
              </a:lnSpc>
              <a:buNone/>
            </a:pPr>
            <a:r>
              <a:rPr lang="en-US" sz="19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3</a:t>
            </a:r>
            <a:endParaRPr lang="en-US" sz="1900" dirty="0"/>
          </a:p>
        </p:txBody>
      </p:sp>
      <p:sp>
        <p:nvSpPr>
          <p:cNvPr id="19" name="Text 16"/>
          <p:cNvSpPr/>
          <p:nvPr/>
        </p:nvSpPr>
        <p:spPr>
          <a:xfrm>
            <a:off x="9513213" y="4126587"/>
            <a:ext cx="2362795" cy="257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Prediction Generation</a:t>
            </a:r>
            <a:endParaRPr lang="en-US" sz="1600" dirty="0"/>
          </a:p>
        </p:txBody>
      </p:sp>
      <p:sp>
        <p:nvSpPr>
          <p:cNvPr id="20" name="Text 17"/>
          <p:cNvSpPr/>
          <p:nvPr/>
        </p:nvSpPr>
        <p:spPr>
          <a:xfrm>
            <a:off x="7593211" y="4495324"/>
            <a:ext cx="6202799" cy="5934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Generating accurate energy consumption predictions for future time periods.</a:t>
            </a:r>
            <a:endParaRPr lang="en-US" sz="14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905708"/>
            <a:ext cx="7415927" cy="2057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Efficient Resource Management and Cost Reduction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6350437" y="3333393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The model's predictions empower businesses to optimize resource allocation, reducing waste and energy consumption.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6350437" y="4524494"/>
            <a:ext cx="3522821" cy="814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6400"/>
              </a:lnSpc>
              <a:buNone/>
            </a:pPr>
            <a:r>
              <a:rPr lang="en-US" sz="64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10%</a:t>
            </a:r>
            <a:endParaRPr lang="en-US" sz="6400" dirty="0"/>
          </a:p>
        </p:txBody>
      </p:sp>
      <p:sp>
        <p:nvSpPr>
          <p:cNvPr id="6" name="Text 3"/>
          <p:cNvSpPr/>
          <p:nvPr/>
        </p:nvSpPr>
        <p:spPr>
          <a:xfrm>
            <a:off x="6488311" y="5647611"/>
            <a:ext cx="324695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Reduced Consumption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6350437" y="6138624"/>
            <a:ext cx="3522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The model is expected to reduce energy consumption by 10% or more.</a:t>
            </a:r>
            <a:endParaRPr lang="en-US" sz="1900" dirty="0"/>
          </a:p>
        </p:txBody>
      </p:sp>
      <p:sp>
        <p:nvSpPr>
          <p:cNvPr id="8" name="Text 5"/>
          <p:cNvSpPr/>
          <p:nvPr/>
        </p:nvSpPr>
        <p:spPr>
          <a:xfrm>
            <a:off x="10243542" y="4524494"/>
            <a:ext cx="3522821" cy="814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6400"/>
              </a:lnSpc>
              <a:buNone/>
            </a:pPr>
            <a:r>
              <a:rPr lang="en-US" sz="64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$1M</a:t>
            </a:r>
            <a:endParaRPr lang="en-US" sz="6400" dirty="0"/>
          </a:p>
        </p:txBody>
      </p:sp>
      <p:sp>
        <p:nvSpPr>
          <p:cNvPr id="9" name="Text 6"/>
          <p:cNvSpPr/>
          <p:nvPr/>
        </p:nvSpPr>
        <p:spPr>
          <a:xfrm>
            <a:off x="10633353" y="5647611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Cost Savings</a:t>
            </a:r>
            <a:endParaRPr lang="en-US" sz="2150" dirty="0"/>
          </a:p>
        </p:txBody>
      </p:sp>
      <p:sp>
        <p:nvSpPr>
          <p:cNvPr id="10" name="Text 7"/>
          <p:cNvSpPr/>
          <p:nvPr/>
        </p:nvSpPr>
        <p:spPr>
          <a:xfrm>
            <a:off x="10243542" y="6138624"/>
            <a:ext cx="3522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This translates to substantial cost savings and a significant environmental impact.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2024-12-14T03:07:20Z</dcterms:created>
  <dcterms:modified xsi:type="dcterms:W3CDTF">2024-12-14T03:07:20Z</dcterms:modified>
</cp:coreProperties>
</file>