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4"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a:t>FRUIT DETECTION</a:t>
            </a:r>
            <a:br>
              <a:rPr lang="en-US"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717C-10DE-4A42-9562-AFA3F2C0872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3EDA56B-F954-4BDF-943A-01D29C11790A}"/>
              </a:ext>
            </a:extLst>
          </p:cNvPr>
          <p:cNvSpPr>
            <a:spLocks noGrp="1"/>
          </p:cNvSpPr>
          <p:nvPr>
            <p:ph idx="1"/>
          </p:nvPr>
        </p:nvSpPr>
        <p:spPr/>
        <p:txBody>
          <a:bodyPr/>
          <a:lstStyle/>
          <a:p>
            <a:r>
              <a:rPr lang="en-US" dirty="0"/>
              <a:t>*Fruit recognition from images using deep learning.......</a:t>
            </a:r>
          </a:p>
          <a:p>
            <a:r>
              <a:rPr lang="en-US" dirty="0"/>
              <a:t>.ABSTRACT:       </a:t>
            </a:r>
          </a:p>
          <a:p>
            <a:r>
              <a:rPr lang="en-US" dirty="0"/>
              <a:t>  * In this project we introduce a </a:t>
            </a:r>
            <a:r>
              <a:rPr lang="en-US" dirty="0" err="1"/>
              <a:t>new,high-quality,dataset</a:t>
            </a:r>
            <a:r>
              <a:rPr lang="en-US" dirty="0"/>
              <a:t> of a images containing </a:t>
            </a:r>
            <a:r>
              <a:rPr lang="en-US" dirty="0" err="1"/>
              <a:t>fruits.we</a:t>
            </a:r>
            <a:r>
              <a:rPr lang="en-US" dirty="0"/>
              <a:t> also present the results of some numerical experiment for training a </a:t>
            </a:r>
            <a:r>
              <a:rPr lang="en-US" dirty="0" err="1"/>
              <a:t>neuralnetwork</a:t>
            </a:r>
            <a:r>
              <a:rPr lang="en-US" dirty="0"/>
              <a:t> </a:t>
            </a:r>
            <a:r>
              <a:rPr lang="en-US" dirty="0" err="1"/>
              <a:t>todetect</a:t>
            </a:r>
            <a:r>
              <a:rPr lang="en-US" dirty="0"/>
              <a:t> </a:t>
            </a:r>
            <a:r>
              <a:rPr lang="en-US" dirty="0" err="1"/>
              <a:t>fruits.we</a:t>
            </a:r>
            <a:r>
              <a:rPr lang="en-US" dirty="0"/>
              <a:t> discuss the reason why we choose to use fruits in this project by proposing a few applications that could use such classifier.one of the </a:t>
            </a:r>
            <a:r>
              <a:rPr lang="en-US" dirty="0" err="1"/>
              <a:t>majorquality</a:t>
            </a:r>
            <a:r>
              <a:rPr lang="en-US" dirty="0"/>
              <a:t> of grading fruits is its </a:t>
            </a:r>
            <a:r>
              <a:rPr lang="en-US" dirty="0" err="1"/>
              <a:t>appearance.appearance</a:t>
            </a:r>
            <a:r>
              <a:rPr lang="en-US" dirty="0"/>
              <a:t>  is effects the marketing and choice of </a:t>
            </a:r>
            <a:r>
              <a:rPr lang="en-US" dirty="0" err="1"/>
              <a:t>consumer.colour,texture,size,shape,are</a:t>
            </a:r>
            <a:r>
              <a:rPr lang="en-US" dirty="0"/>
              <a:t> used to find quality of fruit. </a:t>
            </a:r>
          </a:p>
        </p:txBody>
      </p:sp>
    </p:spTree>
    <p:extLst>
      <p:ext uri="{BB962C8B-B14F-4D97-AF65-F5344CB8AC3E}">
        <p14:creationId xmlns:p14="http://schemas.microsoft.com/office/powerpoint/2010/main" val="90398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F87A-A84B-4D31-ABA9-07757E45178B}"/>
              </a:ext>
            </a:extLst>
          </p:cNvPr>
          <p:cNvSpPr>
            <a:spLocks noGrp="1"/>
          </p:cNvSpPr>
          <p:nvPr>
            <p:ph type="title"/>
          </p:nvPr>
        </p:nvSpPr>
        <p:spPr>
          <a:xfrm>
            <a:off x="1097280" y="259970"/>
            <a:ext cx="10058400" cy="1450757"/>
          </a:xfrm>
        </p:spPr>
        <p:txBody>
          <a:bodyPr/>
          <a:lstStyle/>
          <a:p>
            <a:r>
              <a:rPr lang="en-US" dirty="0"/>
              <a:t>KEY WORDS</a:t>
            </a:r>
          </a:p>
        </p:txBody>
      </p:sp>
      <p:sp>
        <p:nvSpPr>
          <p:cNvPr id="3" name="Content Placeholder 2">
            <a:extLst>
              <a:ext uri="{FF2B5EF4-FFF2-40B4-BE49-F238E27FC236}">
                <a16:creationId xmlns:a16="http://schemas.microsoft.com/office/drawing/2014/main" id="{155F98F3-EC91-4146-91F0-5E604BAE2AC0}"/>
              </a:ext>
            </a:extLst>
          </p:cNvPr>
          <p:cNvSpPr>
            <a:spLocks noGrp="1"/>
          </p:cNvSpPr>
          <p:nvPr>
            <p:ph idx="1"/>
          </p:nvPr>
        </p:nvSpPr>
        <p:spPr/>
        <p:txBody>
          <a:bodyPr/>
          <a:lstStyle/>
          <a:p>
            <a:r>
              <a:rPr lang="en-US" dirty="0"/>
              <a:t>KEYWORDS:</a:t>
            </a:r>
          </a:p>
          <a:p>
            <a:r>
              <a:rPr lang="en-US" dirty="0"/>
              <a:t>1.Deep learning</a:t>
            </a:r>
          </a:p>
          <a:p>
            <a:r>
              <a:rPr lang="en-US" dirty="0"/>
              <a:t>2.Object recognition</a:t>
            </a:r>
          </a:p>
          <a:p>
            <a:r>
              <a:rPr lang="en-US" dirty="0"/>
              <a:t>3.Computer vision</a:t>
            </a:r>
          </a:p>
          <a:p>
            <a:r>
              <a:rPr lang="en-US" dirty="0"/>
              <a:t> 4.fruits dataset</a:t>
            </a:r>
          </a:p>
          <a:p>
            <a:r>
              <a:rPr lang="en-US" dirty="0"/>
              <a:t>5.image processing</a:t>
            </a:r>
          </a:p>
        </p:txBody>
      </p:sp>
    </p:spTree>
    <p:extLst>
      <p:ext uri="{BB962C8B-B14F-4D97-AF65-F5344CB8AC3E}">
        <p14:creationId xmlns:p14="http://schemas.microsoft.com/office/powerpoint/2010/main" val="85115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EBCB-F456-474D-B0B5-8E2B814272B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3F88CF2-092B-40E3-8E1C-612711F2FCB9}"/>
              </a:ext>
            </a:extLst>
          </p:cNvPr>
          <p:cNvSpPr>
            <a:spLocks noGrp="1"/>
          </p:cNvSpPr>
          <p:nvPr>
            <p:ph idx="1"/>
          </p:nvPr>
        </p:nvSpPr>
        <p:spPr/>
        <p:txBody>
          <a:bodyPr/>
          <a:lstStyle/>
          <a:p>
            <a:r>
              <a:rPr lang="en-US" dirty="0"/>
              <a:t> *  The aim of this project is to propose a new dataset of images containing popular </a:t>
            </a:r>
            <a:r>
              <a:rPr lang="en-US" dirty="0" err="1"/>
              <a:t>fruits.the</a:t>
            </a:r>
            <a:r>
              <a:rPr lang="en-US" dirty="0"/>
              <a:t> dataset was named fruits-360 and can be downloaded from the addresses pointed by references [21] and [22]21 the set contains 90483 images of 131 fruits and vegetables and it is constantly updated with the images of new fruits and vegetables as soon as the authors have accesses to them. </a:t>
            </a:r>
          </a:p>
          <a:p>
            <a:r>
              <a:rPr lang="en-US" dirty="0"/>
              <a:t>  * Having a high-quality datasets is </a:t>
            </a:r>
            <a:r>
              <a:rPr lang="en-US" dirty="0" err="1"/>
              <a:t>essesntial</a:t>
            </a:r>
            <a:r>
              <a:rPr lang="en-US" dirty="0"/>
              <a:t> for obtaining a good </a:t>
            </a:r>
            <a:r>
              <a:rPr lang="en-US" dirty="0" err="1"/>
              <a:t>classifier.most</a:t>
            </a:r>
            <a:r>
              <a:rPr lang="en-US" dirty="0"/>
              <a:t> of the existing datasets with images both the object of the noisy </a:t>
            </a:r>
            <a:r>
              <a:rPr lang="en-US" dirty="0" err="1"/>
              <a:t>background.this</a:t>
            </a:r>
            <a:r>
              <a:rPr lang="en-US" dirty="0"/>
              <a:t> could lead to cases where the changing background will lead to the incorrect classification of the object.</a:t>
            </a:r>
          </a:p>
        </p:txBody>
      </p:sp>
    </p:spTree>
    <p:extLst>
      <p:ext uri="{BB962C8B-B14F-4D97-AF65-F5344CB8AC3E}">
        <p14:creationId xmlns:p14="http://schemas.microsoft.com/office/powerpoint/2010/main" val="1307439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6A957-4AD9-40F2-9D8F-93F9FD51E237}"/>
              </a:ext>
            </a:extLst>
          </p:cNvPr>
          <p:cNvSpPr>
            <a:spLocks noGrp="1"/>
          </p:cNvSpPr>
          <p:nvPr>
            <p:ph type="title"/>
          </p:nvPr>
        </p:nvSpPr>
        <p:spPr/>
        <p:txBody>
          <a:bodyPr/>
          <a:lstStyle/>
          <a:p>
            <a:r>
              <a:rPr lang="en-US" dirty="0"/>
              <a:t>FRUIT DETECTION IMAGE</a:t>
            </a:r>
          </a:p>
        </p:txBody>
      </p:sp>
      <p:pic>
        <p:nvPicPr>
          <p:cNvPr id="5" name="Content Placeholder 4">
            <a:extLst>
              <a:ext uri="{FF2B5EF4-FFF2-40B4-BE49-F238E27FC236}">
                <a16:creationId xmlns:a16="http://schemas.microsoft.com/office/drawing/2014/main" id="{3EC24F68-6C1B-4690-8BE5-5AAB2771B5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0449" y="2125956"/>
            <a:ext cx="3305074" cy="3760788"/>
          </a:xfrm>
        </p:spPr>
      </p:pic>
    </p:spTree>
    <p:extLst>
      <p:ext uri="{BB962C8B-B14F-4D97-AF65-F5344CB8AC3E}">
        <p14:creationId xmlns:p14="http://schemas.microsoft.com/office/powerpoint/2010/main" val="420020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22E5-F393-446E-AEEC-D62BE6AA6868}"/>
              </a:ext>
            </a:extLst>
          </p:cNvPr>
          <p:cNvSpPr>
            <a:spLocks noGrp="1"/>
          </p:cNvSpPr>
          <p:nvPr>
            <p:ph type="title"/>
          </p:nvPr>
        </p:nvSpPr>
        <p:spPr/>
        <p:txBody>
          <a:bodyPr/>
          <a:lstStyle/>
          <a:p>
            <a:r>
              <a:rPr lang="en-US" dirty="0"/>
              <a:t>ROBOFLOW</a:t>
            </a:r>
          </a:p>
        </p:txBody>
      </p:sp>
      <p:sp>
        <p:nvSpPr>
          <p:cNvPr id="3" name="Content Placeholder 2">
            <a:extLst>
              <a:ext uri="{FF2B5EF4-FFF2-40B4-BE49-F238E27FC236}">
                <a16:creationId xmlns:a16="http://schemas.microsoft.com/office/drawing/2014/main" id="{2C3BF0DD-5514-427D-891A-64E472E1FB11}"/>
              </a:ext>
            </a:extLst>
          </p:cNvPr>
          <p:cNvSpPr>
            <a:spLocks noGrp="1"/>
          </p:cNvSpPr>
          <p:nvPr>
            <p:ph idx="1"/>
          </p:nvPr>
        </p:nvSpPr>
        <p:spPr/>
        <p:txBody>
          <a:bodyPr/>
          <a:lstStyle/>
          <a:p>
            <a:r>
              <a:rPr lang="en-US" dirty="0"/>
              <a:t>ROBOFLOW:   </a:t>
            </a:r>
          </a:p>
          <a:p>
            <a:r>
              <a:rPr lang="en-US" dirty="0"/>
              <a:t>   *makes managing, preprocessing, augmenting, and versioning datasets for computer vision </a:t>
            </a:r>
            <a:r>
              <a:rPr lang="en-US" dirty="0" err="1"/>
              <a:t>seamless.Developers</a:t>
            </a:r>
            <a:r>
              <a:rPr lang="en-US" dirty="0"/>
              <a:t> reduce 50% of their code when using </a:t>
            </a:r>
            <a:r>
              <a:rPr lang="en-US" dirty="0" err="1"/>
              <a:t>Roboflow's</a:t>
            </a:r>
            <a:r>
              <a:rPr lang="en-US" dirty="0"/>
              <a:t> workflow, automate annotation quality assurance, save training time, and increase model reproducibility.</a:t>
            </a:r>
          </a:p>
        </p:txBody>
      </p:sp>
    </p:spTree>
    <p:extLst>
      <p:ext uri="{BB962C8B-B14F-4D97-AF65-F5344CB8AC3E}">
        <p14:creationId xmlns:p14="http://schemas.microsoft.com/office/powerpoint/2010/main" val="229286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B4BB-8235-4AC9-BC52-A394C76FA2D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CB84743-B34B-4EEA-829A-ABAA8C871CB9}"/>
              </a:ext>
            </a:extLst>
          </p:cNvPr>
          <p:cNvSpPr>
            <a:spLocks noGrp="1"/>
          </p:cNvSpPr>
          <p:nvPr>
            <p:ph idx="1"/>
          </p:nvPr>
        </p:nvSpPr>
        <p:spPr/>
        <p:txBody>
          <a:bodyPr/>
          <a:lstStyle/>
          <a:p>
            <a:r>
              <a:rPr lang="en-US" dirty="0"/>
              <a:t>*he Fruits dataset is an image classification dataset of various fruits against white backgrounds from various angles, originally open sourced by GitHub user </a:t>
            </a:r>
            <a:r>
              <a:rPr lang="en-US" dirty="0" err="1"/>
              <a:t>horea</a:t>
            </a:r>
            <a:r>
              <a:rPr lang="en-US" dirty="0"/>
              <a:t>. This is a subset of </a:t>
            </a:r>
            <a:r>
              <a:rPr lang="en-US" dirty="0" err="1"/>
              <a:t>thatfull</a:t>
            </a:r>
            <a:r>
              <a:rPr lang="en-US" dirty="0"/>
              <a:t> dataset.</a:t>
            </a:r>
          </a:p>
        </p:txBody>
      </p:sp>
    </p:spTree>
    <p:extLst>
      <p:ext uri="{BB962C8B-B14F-4D97-AF65-F5344CB8AC3E}">
        <p14:creationId xmlns:p14="http://schemas.microsoft.com/office/powerpoint/2010/main" val="273038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4EFB5-B12D-499C-ADE8-B168A2BE33B5}"/>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82B09188-FEE1-4C69-A5A2-7940BECDE343}"/>
              </a:ext>
            </a:extLst>
          </p:cNvPr>
          <p:cNvSpPr>
            <a:spLocks noGrp="1"/>
          </p:cNvSpPr>
          <p:nvPr>
            <p:ph idx="1"/>
          </p:nvPr>
        </p:nvSpPr>
        <p:spPr/>
        <p:txBody>
          <a:bodyPr>
            <a:normAutofit fontScale="70000" lnSpcReduction="20000"/>
          </a:bodyPr>
          <a:lstStyle/>
          <a:p>
            <a:r>
              <a:rPr lang="en-US" dirty="0"/>
              <a:t>In the area of image recognition and classification, the most successful results were obtained using artificial neural networks .</a:t>
            </a:r>
          </a:p>
          <a:p>
            <a:r>
              <a:rPr lang="en-US" dirty="0"/>
              <a:t>*These </a:t>
            </a:r>
            <a:r>
              <a:rPr lang="en-US" dirty="0" err="1"/>
              <a:t>networksform</a:t>
            </a:r>
            <a:r>
              <a:rPr lang="en-US" dirty="0"/>
              <a:t> the basis for most deep learning models.*Deep learning is a class of machine learning algorithms that use multiple layers that contain nonlinear processing units.</a:t>
            </a:r>
          </a:p>
          <a:p>
            <a:r>
              <a:rPr lang="en-US" dirty="0"/>
              <a:t>*Each level learns </a:t>
            </a:r>
            <a:r>
              <a:rPr lang="en-US" dirty="0" err="1"/>
              <a:t>totransform</a:t>
            </a:r>
            <a:r>
              <a:rPr lang="en-US" dirty="0"/>
              <a:t> its input data into a slightly more abstract and composite representation.</a:t>
            </a:r>
          </a:p>
          <a:p>
            <a:r>
              <a:rPr lang="en-US" dirty="0"/>
              <a:t>*Deep neural networks have managed to outperform </a:t>
            </a:r>
            <a:r>
              <a:rPr lang="en-US" dirty="0" err="1"/>
              <a:t>othermachine</a:t>
            </a:r>
            <a:r>
              <a:rPr lang="en-US" dirty="0"/>
              <a:t> learning algorithms.</a:t>
            </a:r>
          </a:p>
          <a:p>
            <a:r>
              <a:rPr lang="en-US" dirty="0"/>
              <a:t>*They also achieved the first superhuman pattern recognition in certain domains .</a:t>
            </a:r>
          </a:p>
          <a:p>
            <a:r>
              <a:rPr lang="en-US" dirty="0"/>
              <a:t>*This is further reinforced by the </a:t>
            </a:r>
            <a:r>
              <a:rPr lang="en-US" dirty="0" err="1"/>
              <a:t>factthat</a:t>
            </a:r>
            <a:r>
              <a:rPr lang="en-US" dirty="0"/>
              <a:t> deep learning is considered as an important step towards </a:t>
            </a:r>
            <a:r>
              <a:rPr lang="en-US" dirty="0" err="1"/>
              <a:t>obtainingStrong</a:t>
            </a:r>
            <a:r>
              <a:rPr lang="en-US" dirty="0"/>
              <a:t> AI.</a:t>
            </a:r>
          </a:p>
          <a:p>
            <a:r>
              <a:rPr lang="en-US" dirty="0"/>
              <a:t> *Secondly, deep neural networks - specifically convolutional neural networks - have been proved to obtain great results in the field of </a:t>
            </a:r>
            <a:r>
              <a:rPr lang="en-US" dirty="0" err="1"/>
              <a:t>imagerecognition</a:t>
            </a:r>
            <a:r>
              <a:rPr lang="en-US" dirty="0"/>
              <a:t>.</a:t>
            </a:r>
          </a:p>
          <a:p>
            <a:r>
              <a:rPr lang="en-US" dirty="0"/>
              <a:t>*In the rest of this section we will briefly describe some models of </a:t>
            </a:r>
            <a:r>
              <a:rPr lang="en-US" dirty="0" err="1"/>
              <a:t>deepartificial</a:t>
            </a:r>
            <a:r>
              <a:rPr lang="en-US" dirty="0"/>
              <a:t> neural networks along with some results for some related problems</a:t>
            </a:r>
          </a:p>
        </p:txBody>
      </p:sp>
    </p:spTree>
    <p:extLst>
      <p:ext uri="{BB962C8B-B14F-4D97-AF65-F5344CB8AC3E}">
        <p14:creationId xmlns:p14="http://schemas.microsoft.com/office/powerpoint/2010/main" val="148551768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{C6C45B60-BD09-4C04-AD8F-18C459FA3ABF}tf56160789_win32</Template>
  <TotalTime>21</TotalTime>
  <Words>510</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Bookman Old Style</vt:lpstr>
      <vt:lpstr>Calibri</vt:lpstr>
      <vt:lpstr>Franklin Gothic Book</vt:lpstr>
      <vt:lpstr>1_RetrospectVTI</vt:lpstr>
      <vt:lpstr>FRUIT DETECTION </vt:lpstr>
      <vt:lpstr>ABSTRACT</vt:lpstr>
      <vt:lpstr>KEY WORDS</vt:lpstr>
      <vt:lpstr>INTRODUCTION</vt:lpstr>
      <vt:lpstr>FRUIT DETECTION IMAGE</vt:lpstr>
      <vt:lpstr>ROBOFLOW</vt:lpstr>
      <vt:lpstr>OVERVIEW</vt:lpstr>
      <vt:lpstr>DEEP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FRUIT DETECTION </dc:title>
  <dc:creator>srilasya</dc:creator>
  <cp:lastModifiedBy>srilasya</cp:lastModifiedBy>
  <cp:revision>1</cp:revision>
  <dcterms:created xsi:type="dcterms:W3CDTF">2021-11-10T20:42:46Z</dcterms:created>
  <dcterms:modified xsi:type="dcterms:W3CDTF">2021-11-10T21:04:08Z</dcterms:modified>
</cp:coreProperties>
</file>