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86" r:id="rId6"/>
    <p:sldId id="260" r:id="rId7"/>
    <p:sldId id="257" r:id="rId8"/>
    <p:sldId id="258" r:id="rId9"/>
    <p:sldId id="261" r:id="rId10"/>
    <p:sldId id="290" r:id="rId11"/>
    <p:sldId id="289" r:id="rId12"/>
    <p:sldId id="291" r:id="rId13"/>
    <p:sldId id="292" r:id="rId14"/>
    <p:sldId id="287" r:id="rId15"/>
    <p:sldId id="288"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360"/>
    <a:srgbClr val="10335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DBD77-CF63-473D-AD07-4096E4F2481D}" type="doc">
      <dgm:prSet loTypeId="urn:microsoft.com/office/officeart/2005/8/layout/vList3" loCatId="list" qsTypeId="urn:microsoft.com/office/officeart/2005/8/quickstyle/simple1" qsCatId="simple" csTypeId="urn:microsoft.com/office/officeart/2005/8/colors/accent1_2" csCatId="accent1" phldr="1"/>
      <dgm:spPr/>
    </dgm:pt>
    <dgm:pt modelId="{AEABDA9D-1581-4681-8694-514DA6AD74F5}">
      <dgm:prSet phldrT="[Text]"/>
      <dgm:spPr>
        <a:solidFill>
          <a:schemeClr val="accent5">
            <a:lumMod val="75000"/>
          </a:schemeClr>
        </a:solidFill>
      </dgm:spPr>
      <dgm:t>
        <a:bodyPr/>
        <a:lstStyle/>
        <a:p>
          <a:r>
            <a:rPr lang="en-IN" b="1" dirty="0">
              <a:effectLst/>
              <a:latin typeface="Times New Roman" panose="02020603050405020304" pitchFamily="18" charset="0"/>
              <a:ea typeface="宋体" panose="02010600030101010101" pitchFamily="2" charset="-122"/>
              <a:cs typeface="Times New Roman" panose="02020603050405020304" pitchFamily="18" charset="0"/>
            </a:rPr>
            <a:t>Dataset over-sampling:</a:t>
          </a:r>
          <a:endParaRPr lang="en-IN" dirty="0"/>
        </a:p>
      </dgm:t>
    </dgm:pt>
    <dgm:pt modelId="{7D0A70CE-1A5D-4A01-8BE9-A78A99AA896E}" type="parTrans" cxnId="{19D62F5C-7542-47C0-A43A-CF31FAEE4E7F}">
      <dgm:prSet/>
      <dgm:spPr/>
      <dgm:t>
        <a:bodyPr/>
        <a:lstStyle/>
        <a:p>
          <a:endParaRPr lang="en-IN"/>
        </a:p>
      </dgm:t>
    </dgm:pt>
    <dgm:pt modelId="{5D3D4482-E1B4-4022-B123-CF7637CEE469}" type="sibTrans" cxnId="{19D62F5C-7542-47C0-A43A-CF31FAEE4E7F}">
      <dgm:prSet/>
      <dgm:spPr/>
      <dgm:t>
        <a:bodyPr/>
        <a:lstStyle/>
        <a:p>
          <a:endParaRPr lang="en-IN"/>
        </a:p>
      </dgm:t>
    </dgm:pt>
    <dgm:pt modelId="{72D33DC5-A458-41A4-9B5C-A7AB714BD2E7}">
      <dgm:prSet phldrT="[Text]"/>
      <dgm:spPr>
        <a:solidFill>
          <a:schemeClr val="accent5">
            <a:lumMod val="75000"/>
          </a:schemeClr>
        </a:solidFill>
      </dgm:spPr>
      <dgm:t>
        <a:bodyPr/>
        <a:lstStyle/>
        <a:p>
          <a:r>
            <a:rPr lang="en-IN" b="1" dirty="0">
              <a:solidFill>
                <a:schemeClr val="bg1">
                  <a:lumMod val="95000"/>
                </a:schemeClr>
              </a:solidFill>
              <a:effectLst/>
              <a:latin typeface="Times New Roman" panose="02020603050405020304" pitchFamily="18" charset="0"/>
              <a:ea typeface="宋体" panose="02010600030101010101" pitchFamily="2" charset="-122"/>
              <a:cs typeface="Times New Roman" panose="02020603050405020304" pitchFamily="18" charset="0"/>
            </a:rPr>
            <a:t>Convolution Neural Network</a:t>
          </a:r>
          <a:r>
            <a:rPr lang="en-IN" b="1" dirty="0">
              <a:effectLst/>
              <a:latin typeface="Times New Roman" panose="02020603050405020304" pitchFamily="18" charset="0"/>
              <a:ea typeface="宋体" panose="02010600030101010101" pitchFamily="2" charset="-122"/>
              <a:cs typeface="Times New Roman" panose="02020603050405020304" pitchFamily="18" charset="0"/>
            </a:rPr>
            <a: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dgm:t>
    </dgm:pt>
    <dgm:pt modelId="{469D1F08-F8F6-45FA-A3AB-E83DDAB99D1D}" type="parTrans" cxnId="{39E10125-1336-4D8F-B06A-3D8A6F75C7E9}">
      <dgm:prSet/>
      <dgm:spPr/>
      <dgm:t>
        <a:bodyPr/>
        <a:lstStyle/>
        <a:p>
          <a:endParaRPr lang="en-IN"/>
        </a:p>
      </dgm:t>
    </dgm:pt>
    <dgm:pt modelId="{67B0C177-B4E8-4A3A-B8FD-44F3BD53E9DD}" type="sibTrans" cxnId="{39E10125-1336-4D8F-B06A-3D8A6F75C7E9}">
      <dgm:prSet/>
      <dgm:spPr/>
      <dgm:t>
        <a:bodyPr/>
        <a:lstStyle/>
        <a:p>
          <a:endParaRPr lang="en-IN"/>
        </a:p>
      </dgm:t>
    </dgm:pt>
    <dgm:pt modelId="{33804031-327A-42E4-B9DE-C302C1C62B6C}" type="pres">
      <dgm:prSet presAssocID="{B54DBD77-CF63-473D-AD07-4096E4F2481D}" presName="linearFlow" presStyleCnt="0">
        <dgm:presLayoutVars>
          <dgm:dir/>
          <dgm:resizeHandles val="exact"/>
        </dgm:presLayoutVars>
      </dgm:prSet>
      <dgm:spPr/>
    </dgm:pt>
    <dgm:pt modelId="{34361513-FDF4-41AC-AC3C-E86FCE67E498}" type="pres">
      <dgm:prSet presAssocID="{AEABDA9D-1581-4681-8694-514DA6AD74F5}" presName="composite" presStyleCnt="0"/>
      <dgm:spPr/>
    </dgm:pt>
    <dgm:pt modelId="{B49B0562-016C-4E66-8B50-0A58B94C3C54}" type="pres">
      <dgm:prSet presAssocID="{AEABDA9D-1581-4681-8694-514DA6AD74F5}" presName="imgShp" presStyleLbl="fgImgPlace1" presStyleIdx="0" presStyleCnt="2"/>
      <dgm:spPr>
        <a:blipFill>
          <a:blip xmlns:r="http://schemas.openxmlformats.org/officeDocument/2006/relationships" r:embed="rId1"/>
          <a:srcRect/>
          <a:stretch>
            <a:fillRect l="-31000" r="-31000"/>
          </a:stretch>
        </a:blipFill>
      </dgm:spPr>
    </dgm:pt>
    <dgm:pt modelId="{FDE666C0-F3FF-40F9-8952-D94E5668DE92}" type="pres">
      <dgm:prSet presAssocID="{AEABDA9D-1581-4681-8694-514DA6AD74F5}" presName="txShp" presStyleLbl="node1" presStyleIdx="0" presStyleCnt="2">
        <dgm:presLayoutVars>
          <dgm:bulletEnabled val="1"/>
        </dgm:presLayoutVars>
      </dgm:prSet>
      <dgm:spPr/>
    </dgm:pt>
    <dgm:pt modelId="{5EA1F0DA-11E0-4DC4-9835-1E7754C64CA1}" type="pres">
      <dgm:prSet presAssocID="{5D3D4482-E1B4-4022-B123-CF7637CEE469}" presName="spacing" presStyleCnt="0"/>
      <dgm:spPr/>
    </dgm:pt>
    <dgm:pt modelId="{C263600E-31E1-40ED-A7E0-1E52E3198206}" type="pres">
      <dgm:prSet presAssocID="{72D33DC5-A458-41A4-9B5C-A7AB714BD2E7}" presName="composite" presStyleCnt="0"/>
      <dgm:spPr/>
    </dgm:pt>
    <dgm:pt modelId="{5CE212D8-8D32-44AE-8779-3769CEEA4DDC}" type="pres">
      <dgm:prSet presAssocID="{72D33DC5-A458-41A4-9B5C-A7AB714BD2E7}" presName="imgShp" presStyleLbl="fgImgPlace1" presStyleIdx="1" presStyleCnt="2"/>
      <dgm:spPr>
        <a:blipFill>
          <a:blip xmlns:r="http://schemas.openxmlformats.org/officeDocument/2006/relationships" r:embed="rId2"/>
          <a:srcRect/>
          <a:stretch>
            <a:fillRect l="-7000" r="-7000"/>
          </a:stretch>
        </a:blipFill>
      </dgm:spPr>
    </dgm:pt>
    <dgm:pt modelId="{F3775847-8384-416E-8E3C-E01FA1E62587}" type="pres">
      <dgm:prSet presAssocID="{72D33DC5-A458-41A4-9B5C-A7AB714BD2E7}" presName="txShp" presStyleLbl="node1" presStyleIdx="1" presStyleCnt="2">
        <dgm:presLayoutVars>
          <dgm:bulletEnabled val="1"/>
        </dgm:presLayoutVars>
      </dgm:prSet>
      <dgm:spPr/>
    </dgm:pt>
  </dgm:ptLst>
  <dgm:cxnLst>
    <dgm:cxn modelId="{3385FA05-8A65-4F2F-888E-39CC00391DFB}" type="presOf" srcId="{AEABDA9D-1581-4681-8694-514DA6AD74F5}" destId="{FDE666C0-F3FF-40F9-8952-D94E5668DE92}" srcOrd="0" destOrd="0" presId="urn:microsoft.com/office/officeart/2005/8/layout/vList3"/>
    <dgm:cxn modelId="{39E10125-1336-4D8F-B06A-3D8A6F75C7E9}" srcId="{B54DBD77-CF63-473D-AD07-4096E4F2481D}" destId="{72D33DC5-A458-41A4-9B5C-A7AB714BD2E7}" srcOrd="1" destOrd="0" parTransId="{469D1F08-F8F6-45FA-A3AB-E83DDAB99D1D}" sibTransId="{67B0C177-B4E8-4A3A-B8FD-44F3BD53E9DD}"/>
    <dgm:cxn modelId="{19D62F5C-7542-47C0-A43A-CF31FAEE4E7F}" srcId="{B54DBD77-CF63-473D-AD07-4096E4F2481D}" destId="{AEABDA9D-1581-4681-8694-514DA6AD74F5}" srcOrd="0" destOrd="0" parTransId="{7D0A70CE-1A5D-4A01-8BE9-A78A99AA896E}" sibTransId="{5D3D4482-E1B4-4022-B123-CF7637CEE469}"/>
    <dgm:cxn modelId="{FDF6C16B-B552-49D2-9184-67FA31709D2D}" type="presOf" srcId="{72D33DC5-A458-41A4-9B5C-A7AB714BD2E7}" destId="{F3775847-8384-416E-8E3C-E01FA1E62587}" srcOrd="0" destOrd="0" presId="urn:microsoft.com/office/officeart/2005/8/layout/vList3"/>
    <dgm:cxn modelId="{728A6DB1-E592-4CA8-B433-970D134C8275}" type="presOf" srcId="{B54DBD77-CF63-473D-AD07-4096E4F2481D}" destId="{33804031-327A-42E4-B9DE-C302C1C62B6C}" srcOrd="0" destOrd="0" presId="urn:microsoft.com/office/officeart/2005/8/layout/vList3"/>
    <dgm:cxn modelId="{C1A39304-9F09-4B48-AA59-074979C3E939}" type="presParOf" srcId="{33804031-327A-42E4-B9DE-C302C1C62B6C}" destId="{34361513-FDF4-41AC-AC3C-E86FCE67E498}" srcOrd="0" destOrd="0" presId="urn:microsoft.com/office/officeart/2005/8/layout/vList3"/>
    <dgm:cxn modelId="{A57BC4FA-F90E-49A7-A148-EEF34EA57392}" type="presParOf" srcId="{34361513-FDF4-41AC-AC3C-E86FCE67E498}" destId="{B49B0562-016C-4E66-8B50-0A58B94C3C54}" srcOrd="0" destOrd="0" presId="urn:microsoft.com/office/officeart/2005/8/layout/vList3"/>
    <dgm:cxn modelId="{4FA1AF53-0B86-4597-9588-394DC248A9CD}" type="presParOf" srcId="{34361513-FDF4-41AC-AC3C-E86FCE67E498}" destId="{FDE666C0-F3FF-40F9-8952-D94E5668DE92}" srcOrd="1" destOrd="0" presId="urn:microsoft.com/office/officeart/2005/8/layout/vList3"/>
    <dgm:cxn modelId="{12B789BA-A9E0-4927-9591-61766209E0C2}" type="presParOf" srcId="{33804031-327A-42E4-B9DE-C302C1C62B6C}" destId="{5EA1F0DA-11E0-4DC4-9835-1E7754C64CA1}" srcOrd="1" destOrd="0" presId="urn:microsoft.com/office/officeart/2005/8/layout/vList3"/>
    <dgm:cxn modelId="{F26B48E9-CBCA-472E-8894-F66EC2661284}" type="presParOf" srcId="{33804031-327A-42E4-B9DE-C302C1C62B6C}" destId="{C263600E-31E1-40ED-A7E0-1E52E3198206}" srcOrd="2" destOrd="0" presId="urn:microsoft.com/office/officeart/2005/8/layout/vList3"/>
    <dgm:cxn modelId="{BC7C04A2-7FE3-4E03-8DFC-162B977DCDFB}" type="presParOf" srcId="{C263600E-31E1-40ED-A7E0-1E52E3198206}" destId="{5CE212D8-8D32-44AE-8779-3769CEEA4DDC}" srcOrd="0" destOrd="0" presId="urn:microsoft.com/office/officeart/2005/8/layout/vList3"/>
    <dgm:cxn modelId="{5B4A9E06-483C-42F3-B3E0-3D59D1F0795F}" type="presParOf" srcId="{C263600E-31E1-40ED-A7E0-1E52E3198206}" destId="{F3775847-8384-416E-8E3C-E01FA1E625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666C0-F3FF-40F9-8952-D94E5668DE92}">
      <dsp:nvSpPr>
        <dsp:cNvPr id="0" name=""/>
        <dsp:cNvSpPr/>
      </dsp:nvSpPr>
      <dsp:spPr>
        <a:xfrm rot="10800000">
          <a:off x="1386116" y="418016"/>
          <a:ext cx="3668725" cy="1848155"/>
        </a:xfrm>
        <a:prstGeom prst="homePlat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4985" tIns="121920" rIns="227584"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effectLst/>
              <a:latin typeface="Times New Roman" panose="02020603050405020304" pitchFamily="18" charset="0"/>
              <a:ea typeface="宋体" panose="02010600030101010101" pitchFamily="2" charset="-122"/>
              <a:cs typeface="Times New Roman" panose="02020603050405020304" pitchFamily="18" charset="0"/>
            </a:rPr>
            <a:t>Dataset over-sampling:</a:t>
          </a:r>
          <a:endParaRPr lang="en-IN" sz="3200" kern="1200" dirty="0"/>
        </a:p>
      </dsp:txBody>
      <dsp:txXfrm rot="10800000">
        <a:off x="1848155" y="418016"/>
        <a:ext cx="3206686" cy="1848155"/>
      </dsp:txXfrm>
    </dsp:sp>
    <dsp:sp modelId="{B49B0562-016C-4E66-8B50-0A58B94C3C54}">
      <dsp:nvSpPr>
        <dsp:cNvPr id="0" name=""/>
        <dsp:cNvSpPr/>
      </dsp:nvSpPr>
      <dsp:spPr>
        <a:xfrm>
          <a:off x="462038" y="418016"/>
          <a:ext cx="1848155" cy="1848155"/>
        </a:xfrm>
        <a:prstGeom prst="ellipse">
          <a:avLst/>
        </a:prstGeom>
        <a:blipFill>
          <a:blip xmlns:r="http://schemas.openxmlformats.org/officeDocument/2006/relationships" r:embed="rId1"/>
          <a:srcRect/>
          <a:stretch>
            <a:fillRect l="-31000" r="-3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775847-8384-416E-8E3C-E01FA1E62587}">
      <dsp:nvSpPr>
        <dsp:cNvPr id="0" name=""/>
        <dsp:cNvSpPr/>
      </dsp:nvSpPr>
      <dsp:spPr>
        <a:xfrm rot="10800000">
          <a:off x="1386116" y="2817859"/>
          <a:ext cx="3668725" cy="1848155"/>
        </a:xfrm>
        <a:prstGeom prst="homePlat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4985" tIns="121920" rIns="227584"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chemeClr val="bg1">
                  <a:lumMod val="95000"/>
                </a:schemeClr>
              </a:solidFill>
              <a:effectLst/>
              <a:latin typeface="Times New Roman" panose="02020603050405020304" pitchFamily="18" charset="0"/>
              <a:ea typeface="宋体" panose="02010600030101010101" pitchFamily="2" charset="-122"/>
              <a:cs typeface="Times New Roman" panose="02020603050405020304" pitchFamily="18" charset="0"/>
            </a:rPr>
            <a:t>Convolution Neural Network</a:t>
          </a:r>
          <a:r>
            <a:rPr lang="en-IN" sz="3200" b="1" kern="12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3200" b="1" kern="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200" kern="1200" dirty="0"/>
        </a:p>
      </dsp:txBody>
      <dsp:txXfrm rot="10800000">
        <a:off x="1848155" y="2817859"/>
        <a:ext cx="3206686" cy="1848155"/>
      </dsp:txXfrm>
    </dsp:sp>
    <dsp:sp modelId="{5CE212D8-8D32-44AE-8779-3769CEEA4DDC}">
      <dsp:nvSpPr>
        <dsp:cNvPr id="0" name=""/>
        <dsp:cNvSpPr/>
      </dsp:nvSpPr>
      <dsp:spPr>
        <a:xfrm>
          <a:off x="462038" y="2817859"/>
          <a:ext cx="1848155" cy="1848155"/>
        </a:xfrm>
        <a:prstGeom prst="ellipse">
          <a:avLst/>
        </a:prstGeom>
        <a:blipFill>
          <a:blip xmlns:r="http://schemas.openxmlformats.org/officeDocument/2006/relationships" r:embed="rId2"/>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84345" y="134754"/>
            <a:ext cx="7806089" cy="1559292"/>
          </a:xfrm>
        </p:spPr>
        <p:txBody>
          <a:bodyPr/>
          <a:lstStyle/>
          <a:p>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Deep Convolutional Forest: A Dynamic Deep Ensemble Approach for Spam Detection in Text</a:t>
            </a:r>
            <a:br>
              <a:rPr lang="en-US" sz="2800" dirty="0">
                <a:effectLst/>
                <a:latin typeface="Calibri" panose="020F0502020204030204" pitchFamily="34" charset="0"/>
                <a:cs typeface="Times New Roman" panose="02020603050405020304" pitchFamily="18" charset="0"/>
              </a:rPr>
            </a:br>
            <a:endParaRPr lang="en-US" sz="28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349592" y="1460512"/>
            <a:ext cx="6497053" cy="1263438"/>
          </a:xfrm>
        </p:spPr>
        <p:txBody>
          <a:bodyPr>
            <a:normAutofit/>
          </a:bodyPr>
          <a:lstStyle/>
          <a:p>
            <a:pPr marL="0" indent="0">
              <a:buNone/>
            </a:pPr>
            <a:r>
              <a:rPr lang="en-US" dirty="0"/>
              <a:t>         </a:t>
            </a:r>
            <a:r>
              <a:rPr lang="en-US" sz="2000" dirty="0">
                <a:solidFill>
                  <a:srgbClr val="00B0F0"/>
                </a:solidFill>
                <a:latin typeface="Times New Roman" panose="02020603050405020304" pitchFamily="18" charset="0"/>
                <a:cs typeface="Times New Roman" panose="02020603050405020304" pitchFamily="18" charset="0"/>
              </a:rPr>
              <a:t>BACHELOR OF TECHNOLOGY</a:t>
            </a:r>
          </a:p>
          <a:p>
            <a:pPr marL="0" indent="0">
              <a:buNone/>
            </a:pPr>
            <a:r>
              <a:rPr lang="en-US" sz="2000" dirty="0">
                <a:solidFill>
                  <a:srgbClr val="00B0F0"/>
                </a:solidFill>
                <a:latin typeface="Times New Roman" panose="02020603050405020304" pitchFamily="18" charset="0"/>
                <a:cs typeface="Times New Roman" panose="02020603050405020304" pitchFamily="18" charset="0"/>
              </a:rPr>
              <a:t>                          in </a:t>
            </a:r>
          </a:p>
          <a:p>
            <a:pPr marL="0" indent="0">
              <a:buNone/>
            </a:pPr>
            <a:r>
              <a:rPr lang="en-US" sz="2000" dirty="0">
                <a:solidFill>
                  <a:srgbClr val="00B0F0"/>
                </a:solidFill>
                <a:latin typeface="Times New Roman" panose="02020603050405020304" pitchFamily="18" charset="0"/>
                <a:cs typeface="Times New Roman" panose="02020603050405020304" pitchFamily="18" charset="0"/>
              </a:rPr>
              <a:t>         SKILLTIMATE INTERNSHIP</a:t>
            </a:r>
          </a:p>
          <a:p>
            <a:pPr marL="0" indent="0">
              <a:buNone/>
            </a:pPr>
            <a:endParaRPr lang="en-US" sz="2000" dirty="0">
              <a:solidFill>
                <a:srgbClr val="00B0F0"/>
              </a:solidFill>
            </a:endParaRPr>
          </a:p>
          <a:p>
            <a:pPr marL="0" indent="0">
              <a:buNone/>
            </a:pPr>
            <a:endParaRPr lang="en-US" sz="2000" dirty="0">
              <a:solidFill>
                <a:srgbClr val="00B0F0"/>
              </a:solidFill>
            </a:endParaRPr>
          </a:p>
        </p:txBody>
      </p:sp>
      <p:pic>
        <p:nvPicPr>
          <p:cNvPr id="5" name="Picture 4">
            <a:extLst>
              <a:ext uri="{FF2B5EF4-FFF2-40B4-BE49-F238E27FC236}">
                <a16:creationId xmlns:a16="http://schemas.microsoft.com/office/drawing/2014/main" id="{AB4E74CA-7D3B-BD83-7003-70D5F3826D94}"/>
              </a:ext>
            </a:extLst>
          </p:cNvPr>
          <p:cNvPicPr>
            <a:picLocks noChangeAspect="1"/>
          </p:cNvPicPr>
          <p:nvPr/>
        </p:nvPicPr>
        <p:blipFill>
          <a:blip r:embed="rId2"/>
          <a:stretch>
            <a:fillRect/>
          </a:stretch>
        </p:blipFill>
        <p:spPr>
          <a:xfrm>
            <a:off x="10481912" y="1694046"/>
            <a:ext cx="1366787" cy="1516241"/>
          </a:xfrm>
          <a:prstGeom prst="rect">
            <a:avLst/>
          </a:prstGeom>
        </p:spPr>
      </p:pic>
      <p:sp>
        <p:nvSpPr>
          <p:cNvPr id="9" name="TextBox 8">
            <a:extLst>
              <a:ext uri="{FF2B5EF4-FFF2-40B4-BE49-F238E27FC236}">
                <a16:creationId xmlns:a16="http://schemas.microsoft.com/office/drawing/2014/main" id="{5CA683D4-9715-BE81-C0D6-3F9D133F7AA6}"/>
              </a:ext>
            </a:extLst>
          </p:cNvPr>
          <p:cNvSpPr txBox="1"/>
          <p:nvPr/>
        </p:nvSpPr>
        <p:spPr>
          <a:xfrm>
            <a:off x="2916455" y="2723950"/>
            <a:ext cx="7141945" cy="2800767"/>
          </a:xfrm>
          <a:prstGeom prst="rect">
            <a:avLst/>
          </a:prstGeom>
          <a:noFill/>
        </p:spPr>
        <p:txBody>
          <a:bodyPr wrap="square">
            <a:spAutoFit/>
          </a:bodyPr>
          <a:lstStyle/>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Submitted by:</a:t>
            </a:r>
          </a:p>
          <a:p>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B.SWETHA(20J41A6707)</a:t>
            </a:r>
          </a:p>
          <a:p>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G.SRILATHA(20J41A6720)</a:t>
            </a:r>
          </a:p>
          <a:p>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 </a:t>
            </a:r>
            <a:r>
              <a:rPr lang="en-US" sz="2000" dirty="0">
                <a:solidFill>
                  <a:schemeClr val="accent5">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In Data Science</a:t>
            </a:r>
          </a:p>
          <a:p>
            <a:r>
              <a:rPr lang="en-US" sz="2000"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Malla Reddy Engineering College(Autonomous)</a:t>
            </a:r>
          </a:p>
          <a:p>
            <a:r>
              <a:rPr lang="en-US" sz="2000" dirty="0">
                <a:solidFill>
                  <a:schemeClr val="accent5">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Maisammaguda,Dhulapally,Via Kompally,Secunderabad-500100</a:t>
            </a:r>
            <a:endParaRPr lang="en-US" sz="2000"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FBB9E0-5FDD-8EC8-A521-ED3C03357727}"/>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4" name="Picture 3">
            <a:extLst>
              <a:ext uri="{FF2B5EF4-FFF2-40B4-BE49-F238E27FC236}">
                <a16:creationId xmlns:a16="http://schemas.microsoft.com/office/drawing/2014/main" id="{E5DA1CBB-7DAB-0393-D34C-447829F07CE6}"/>
              </a:ext>
            </a:extLst>
          </p:cNvPr>
          <p:cNvPicPr>
            <a:picLocks noChangeAspect="1"/>
          </p:cNvPicPr>
          <p:nvPr/>
        </p:nvPicPr>
        <p:blipFill>
          <a:blip r:embed="rId2"/>
          <a:stretch>
            <a:fillRect/>
          </a:stretch>
        </p:blipFill>
        <p:spPr>
          <a:xfrm>
            <a:off x="475130" y="163037"/>
            <a:ext cx="5827059" cy="36021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693ADE48-774D-A5C0-C06B-1EB9399261DB}"/>
              </a:ext>
            </a:extLst>
          </p:cNvPr>
          <p:cNvPicPr>
            <a:picLocks noChangeAspect="1"/>
          </p:cNvPicPr>
          <p:nvPr/>
        </p:nvPicPr>
        <p:blipFill>
          <a:blip r:embed="rId3"/>
          <a:stretch>
            <a:fillRect/>
          </a:stretch>
        </p:blipFill>
        <p:spPr>
          <a:xfrm>
            <a:off x="6409765" y="3364100"/>
            <a:ext cx="5495365" cy="32778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D910C57A-72FC-54C7-7A68-ABEE50C50DE8}"/>
              </a:ext>
            </a:extLst>
          </p:cNvPr>
          <p:cNvSpPr txBox="1"/>
          <p:nvPr/>
        </p:nvSpPr>
        <p:spPr>
          <a:xfrm>
            <a:off x="7198658" y="1255058"/>
            <a:ext cx="4053541" cy="1077218"/>
          </a:xfrm>
          <a:prstGeom prst="rect">
            <a:avLst/>
          </a:prstGeom>
          <a:solidFill>
            <a:schemeClr val="accent1">
              <a:lumMod val="50000"/>
            </a:schemeClr>
          </a:solidFill>
        </p:spPr>
        <p:txBody>
          <a:bodyPr wrap="square" rtlCol="0">
            <a:spAutoFit/>
          </a:bodyPr>
          <a:lstStyle/>
          <a:p>
            <a:r>
              <a:rPr lang="en-IN" sz="3200" dirty="0">
                <a:solidFill>
                  <a:schemeClr val="accent1">
                    <a:lumMod val="60000"/>
                    <a:lumOff val="40000"/>
                  </a:schemeClr>
                </a:solidFill>
                <a:effectLst/>
                <a:latin typeface="Times New Roman" panose="02020603050405020304" pitchFamily="18" charset="0"/>
                <a:ea typeface="Calibri" panose="020F0502020204030204" pitchFamily="34" charset="0"/>
              </a:rPr>
              <a:t>DCF we got 99.16% accuracy </a:t>
            </a:r>
            <a:endParaRPr lang="en-IN" sz="3200" dirty="0">
              <a:solidFill>
                <a:schemeClr val="accent1">
                  <a:lumMod val="60000"/>
                  <a:lumOff val="40000"/>
                </a:schemeClr>
              </a:solidFill>
            </a:endParaRPr>
          </a:p>
        </p:txBody>
      </p:sp>
      <p:sp>
        <p:nvSpPr>
          <p:cNvPr id="8" name="TextBox 7">
            <a:extLst>
              <a:ext uri="{FF2B5EF4-FFF2-40B4-BE49-F238E27FC236}">
                <a16:creationId xmlns:a16="http://schemas.microsoft.com/office/drawing/2014/main" id="{5A8B04E3-32E3-4ECB-F838-BBF3B108A76A}"/>
              </a:ext>
            </a:extLst>
          </p:cNvPr>
          <p:cNvSpPr txBox="1"/>
          <p:nvPr/>
        </p:nvSpPr>
        <p:spPr>
          <a:xfrm>
            <a:off x="2393575" y="4464424"/>
            <a:ext cx="3209365" cy="1077218"/>
          </a:xfrm>
          <a:prstGeom prst="rect">
            <a:avLst/>
          </a:prstGeom>
          <a:solidFill>
            <a:schemeClr val="accent1">
              <a:lumMod val="50000"/>
            </a:schemeClr>
          </a:solidFill>
        </p:spPr>
        <p:txBody>
          <a:bodyPr wrap="square" rtlCol="0">
            <a:spAutoFit/>
          </a:bodyPr>
          <a:lstStyle/>
          <a:p>
            <a:r>
              <a:rPr lang="en-IN" sz="3200" dirty="0">
                <a:solidFill>
                  <a:schemeClr val="accent1">
                    <a:lumMod val="60000"/>
                    <a:lumOff val="40000"/>
                  </a:schemeClr>
                </a:solidFill>
                <a:effectLst/>
                <a:latin typeface="Times New Roman" panose="02020603050405020304" pitchFamily="18" charset="0"/>
                <a:ea typeface="Calibri" panose="020F0502020204030204" pitchFamily="34" charset="0"/>
              </a:rPr>
              <a:t>Comparison Graph</a:t>
            </a:r>
            <a:endParaRPr lang="en-IN" sz="3200" dirty="0">
              <a:solidFill>
                <a:schemeClr val="accent1">
                  <a:lumMod val="60000"/>
                  <a:lumOff val="40000"/>
                </a:schemeClr>
              </a:solidFill>
            </a:endParaRPr>
          </a:p>
        </p:txBody>
      </p:sp>
    </p:spTree>
    <p:extLst>
      <p:ext uri="{BB962C8B-B14F-4D97-AF65-F5344CB8AC3E}">
        <p14:creationId xmlns:p14="http://schemas.microsoft.com/office/powerpoint/2010/main" val="145511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476A-F518-9FBF-4F44-FFB35F1B8A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OUTCOME OF DCF</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8EFE164-3D5D-5A8C-1FC1-DA67F59C1FA2}"/>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6" name="Content Placeholder 5">
            <a:extLst>
              <a:ext uri="{FF2B5EF4-FFF2-40B4-BE49-F238E27FC236}">
                <a16:creationId xmlns:a16="http://schemas.microsoft.com/office/drawing/2014/main" id="{913C5684-EA4D-DD64-EBA4-70BFFCE10164}"/>
              </a:ext>
            </a:extLst>
          </p:cNvPr>
          <p:cNvSpPr>
            <a:spLocks noGrp="1"/>
          </p:cNvSpPr>
          <p:nvPr>
            <p:ph sz="half" idx="2"/>
          </p:nvPr>
        </p:nvSpPr>
        <p:spPr>
          <a:xfrm>
            <a:off x="419100" y="1819176"/>
            <a:ext cx="5183187" cy="4370488"/>
          </a:xfrm>
        </p:spPr>
        <p:txBody>
          <a:bodyPr>
            <a:normAutofit/>
          </a:bodyPr>
          <a:lstStyle/>
          <a:p>
            <a:r>
              <a:rPr lang="en-US" sz="2000" dirty="0">
                <a:solidFill>
                  <a:srgbClr val="374151"/>
                </a:solidFill>
                <a:latin typeface="Söhne"/>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Overall, the outcome of the Deep Convolutional Forest approach for spam detection in text is a more effective and adaptive solution for combatting spam, which benefits both users and organizations by enhancing email and text communication security.</a:t>
            </a:r>
          </a:p>
          <a:p>
            <a:r>
              <a:rPr lang="en-IN" sz="2000" i="0" dirty="0">
                <a:effectLst/>
                <a:latin typeface="Times New Roman" panose="02020603050405020304" pitchFamily="18" charset="0"/>
                <a:cs typeface="Times New Roman" panose="02020603050405020304" pitchFamily="18" charset="0"/>
              </a:rPr>
              <a:t>Improved Spam Detection Accuracy</a:t>
            </a:r>
          </a:p>
          <a:p>
            <a:r>
              <a:rPr lang="en-US" sz="2000" i="0" dirty="0">
                <a:effectLst/>
                <a:latin typeface="Times New Roman" panose="02020603050405020304" pitchFamily="18" charset="0"/>
                <a:cs typeface="Times New Roman" panose="02020603050405020304" pitchFamily="18" charset="0"/>
              </a:rPr>
              <a:t>Reduced Impact of False Positives</a:t>
            </a:r>
          </a:p>
          <a:p>
            <a:r>
              <a:rPr lang="en-IN" sz="2000" i="0" dirty="0">
                <a:effectLst/>
                <a:latin typeface="Times New Roman" panose="02020603050405020304" pitchFamily="18" charset="0"/>
                <a:cs typeface="Times New Roman" panose="02020603050405020304" pitchFamily="18" charset="0"/>
              </a:rPr>
              <a:t>Research Advancements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64E928A-C224-9C1E-9327-9ED59241AB79}"/>
              </a:ext>
            </a:extLst>
          </p:cNvPr>
          <p:cNvPicPr>
            <a:picLocks noChangeAspect="1"/>
          </p:cNvPicPr>
          <p:nvPr/>
        </p:nvPicPr>
        <p:blipFill>
          <a:blip r:embed="rId2"/>
          <a:stretch>
            <a:fillRect/>
          </a:stretch>
        </p:blipFill>
        <p:spPr>
          <a:xfrm>
            <a:off x="5597542" y="896471"/>
            <a:ext cx="6513776" cy="4096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9510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367C7C-831D-402C-D69C-38D026331835}"/>
              </a:ext>
            </a:extLst>
          </p:cNvPr>
          <p:cNvSpPr>
            <a:spLocks noGrp="1"/>
          </p:cNvSpPr>
          <p:nvPr>
            <p:ph type="body" idx="1"/>
          </p:nvPr>
        </p:nvSpPr>
        <p:spPr>
          <a:xfrm>
            <a:off x="648970" y="2088681"/>
            <a:ext cx="6803136" cy="3118585"/>
          </a:xfrm>
        </p:spPr>
        <p:txBody>
          <a:bodyPr/>
          <a:lstStyle/>
          <a:p>
            <a:r>
              <a:rPr lang="en-US" dirty="0"/>
              <a:t>A dynamic team ensemble model for spam detection that adjust it complexity and extract future automatically the proposal model utilizes convolution and pooling layers for feature extraction along with base classify such as random forest and extremely random as the trees for classifying text into spam or a legitimate once moreover the model implies ensemble learning process like boosting and bagging. As a result model achieved high Precision recall F1 score and accuracy of 99%</a:t>
            </a:r>
            <a:endParaRPr lang="en-IN" dirty="0"/>
          </a:p>
        </p:txBody>
      </p:sp>
      <p:sp>
        <p:nvSpPr>
          <p:cNvPr id="3" name="Slide Number Placeholder 2">
            <a:extLst>
              <a:ext uri="{FF2B5EF4-FFF2-40B4-BE49-F238E27FC236}">
                <a16:creationId xmlns:a16="http://schemas.microsoft.com/office/drawing/2014/main" id="{121AE4BD-5E36-6A04-655E-AD83E8847E8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itle 3">
            <a:extLst>
              <a:ext uri="{FF2B5EF4-FFF2-40B4-BE49-F238E27FC236}">
                <a16:creationId xmlns:a16="http://schemas.microsoft.com/office/drawing/2014/main" id="{EECE3C16-9E96-2E12-9EB4-6B37A4892672}"/>
              </a:ext>
            </a:extLst>
          </p:cNvPr>
          <p:cNvSpPr>
            <a:spLocks noGrp="1"/>
          </p:cNvSpPr>
          <p:nvPr>
            <p:ph type="title"/>
          </p:nvPr>
        </p:nvSpPr>
        <p:spPr>
          <a:xfrm>
            <a:off x="1342243" y="960120"/>
            <a:ext cx="7781544" cy="859055"/>
          </a:xfrm>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04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000" dirty="0">
                <a:latin typeface="Times New Roman" panose="02020603050405020304" pitchFamily="18" charset="0"/>
                <a:cs typeface="Times New Roman" panose="02020603050405020304" pitchFamily="18" charset="0"/>
              </a:rPr>
              <a:t>ANY  QUERIES?</a:t>
            </a: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70C2-3303-F2F2-896F-B43193C7C598}"/>
              </a:ext>
            </a:extLst>
          </p:cNvPr>
          <p:cNvSpPr>
            <a:spLocks noGrp="1"/>
          </p:cNvSpPr>
          <p:nvPr>
            <p:ph type="body" idx="1"/>
          </p:nvPr>
        </p:nvSpPr>
        <p:spPr>
          <a:xfrm>
            <a:off x="831850" y="1568918"/>
            <a:ext cx="4452419" cy="4896853"/>
          </a:xfrm>
        </p:spPr>
        <p:txBody>
          <a:bodyPr>
            <a:norm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Spam detection in text-based communication has become increasingly challenging due to the evolving tactics employed by spammers. In response to this challenge, we introduce a novel approach called the "Deep Convolutional Forest" (DCF) for effective spam detection. DCF combines the power of deep learning and ensemble methods to create a dynamic and robust spam detection system.</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59CA239-D304-FB18-1C4D-EDAD40834857}"/>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8B14F6EF-F65A-7454-1CFD-488CCB6E309F}"/>
              </a:ext>
            </a:extLst>
          </p:cNvPr>
          <p:cNvSpPr>
            <a:spLocks noGrp="1"/>
          </p:cNvSpPr>
          <p:nvPr>
            <p:ph type="title"/>
          </p:nvPr>
        </p:nvSpPr>
        <p:spPr>
          <a:xfrm>
            <a:off x="2641654" y="392229"/>
            <a:ext cx="7781544" cy="859055"/>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55284B-25F1-5825-18B5-FC0A743E202C}"/>
              </a:ext>
            </a:extLst>
          </p:cNvPr>
          <p:cNvPicPr>
            <a:picLocks noChangeAspect="1"/>
          </p:cNvPicPr>
          <p:nvPr/>
        </p:nvPicPr>
        <p:blipFill>
          <a:blip r:embed="rId2"/>
          <a:stretch>
            <a:fillRect/>
          </a:stretch>
        </p:blipFill>
        <p:spPr>
          <a:xfrm>
            <a:off x="5855369" y="1076325"/>
            <a:ext cx="5974080" cy="52387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8695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154004"/>
            <a:ext cx="11315954" cy="847023"/>
          </a:xfrm>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557520" y="1395662"/>
            <a:ext cx="6431280" cy="2902018"/>
          </a:xfrm>
        </p:spPr>
        <p:txBody>
          <a:bodyPr>
            <a:noAutofit/>
          </a:bodyPr>
          <a:lstStyle/>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Now-a-days almost everything is available on internet such as traffic information, news, online banking, chat with friends and many more and this advantage leads a security issue where come malicious hackers can post Fake news or can steal information from network while sending request to bank or any other servers and to avoid such spamming or stealing many machine learning and deep learning algorithms are introduced but this algorithms has two limitation where ML require manual features for training and deep learning can extract features automatically but its computation cost is high.</a:t>
            </a:r>
            <a:endParaRPr lang="en-US" sz="2000" dirty="0">
              <a:effectLst/>
              <a:latin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8" name="Picture 7">
            <a:extLst>
              <a:ext uri="{FF2B5EF4-FFF2-40B4-BE49-F238E27FC236}">
                <a16:creationId xmlns:a16="http://schemas.microsoft.com/office/drawing/2014/main" id="{5A1FF701-F40E-8724-0EB9-2555EEC72B74}"/>
              </a:ext>
            </a:extLst>
          </p:cNvPr>
          <p:cNvPicPr>
            <a:picLocks noChangeAspect="1"/>
          </p:cNvPicPr>
          <p:nvPr/>
        </p:nvPicPr>
        <p:blipFill>
          <a:blip r:embed="rId3"/>
          <a:stretch>
            <a:fillRect/>
          </a:stretch>
        </p:blipFill>
        <p:spPr>
          <a:xfrm>
            <a:off x="203200" y="1899920"/>
            <a:ext cx="5049520" cy="3860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83388" y="603985"/>
            <a:ext cx="7781544" cy="859055"/>
          </a:xfrm>
        </p:spPr>
        <p:txBody>
          <a:bodyPr>
            <a:normAutofit/>
          </a:bodyPr>
          <a:lstStyle/>
          <a:p>
            <a:r>
              <a:rPr lang="en-US" sz="4000" dirty="0">
                <a:latin typeface="Times New Roman" panose="02020603050405020304" pitchFamily="18" charset="0"/>
                <a:cs typeface="Times New Roman" panose="02020603050405020304" pitchFamily="18" charset="0"/>
              </a:rPr>
              <a:t>OBJECTIVE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409408" y="1913824"/>
            <a:ext cx="6306352" cy="4119612"/>
          </a:xfrm>
        </p:spPr>
        <p:txBody>
          <a:bodyPr>
            <a:normAutofit fontScale="25000" lnSpcReduction="20000"/>
          </a:bodyPr>
          <a:lstStyle/>
          <a:p>
            <a:r>
              <a:rPr lang="en-US" sz="8000" dirty="0">
                <a:solidFill>
                  <a:schemeClr val="bg1"/>
                </a:solidFill>
                <a:latin typeface="Times New Roman" panose="02020603050405020304" pitchFamily="18" charset="0"/>
                <a:cs typeface="Times New Roman" panose="02020603050405020304" pitchFamily="18" charset="0"/>
              </a:rPr>
              <a:t>A Dynamic Deep Ensemble Approach for Spam Detection in Text" is to develop an innovative and effective method for detecting spam in textual data using a dynamic deep ensemble approach based on deep convolutional forests</a:t>
            </a:r>
            <a:r>
              <a:rPr lang="en-US" sz="8000" dirty="0">
                <a:latin typeface="Times New Roman" panose="02020603050405020304" pitchFamily="18" charset="0"/>
                <a:cs typeface="Times New Roman" panose="02020603050405020304" pitchFamily="18" charset="0"/>
              </a:rPr>
              <a:t>.</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This research aims to address the following specific objectives:</a:t>
            </a:r>
          </a:p>
          <a:p>
            <a:pPr marL="342900" indent="-342900">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Spam Detection Accuracy</a:t>
            </a:r>
          </a:p>
          <a:p>
            <a:pPr marL="342900" indent="-342900">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Deep Learning Integration</a:t>
            </a:r>
          </a:p>
          <a:p>
            <a:pPr marL="342900" indent="-342900">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Efficiency</a:t>
            </a:r>
          </a:p>
          <a:p>
            <a:pPr marL="342900" indent="-342900">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Security and Privacy</a:t>
            </a:r>
          </a:p>
          <a:p>
            <a:pPr marL="342900" indent="-342900">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Real-World Deployment</a:t>
            </a:r>
          </a:p>
          <a:p>
            <a:endParaRPr lang="en-US" sz="8000" dirty="0">
              <a:latin typeface="Times New Roman" panose="02020603050405020304" pitchFamily="18" charset="0"/>
              <a:cs typeface="Times New Roman" panose="02020603050405020304" pitchFamily="18" charset="0"/>
            </a:endParaRPr>
          </a:p>
          <a:p>
            <a:endParaRPr lang="en-IN"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6" name="Picture 5">
            <a:extLst>
              <a:ext uri="{FF2B5EF4-FFF2-40B4-BE49-F238E27FC236}">
                <a16:creationId xmlns:a16="http://schemas.microsoft.com/office/drawing/2014/main" id="{26A2C5E0-5D5A-7119-62A1-868DB31C3073}"/>
              </a:ext>
            </a:extLst>
          </p:cNvPr>
          <p:cNvPicPr>
            <a:picLocks noChangeAspect="1"/>
          </p:cNvPicPr>
          <p:nvPr/>
        </p:nvPicPr>
        <p:blipFill>
          <a:blip r:embed="rId2"/>
          <a:stretch>
            <a:fillRect/>
          </a:stretch>
        </p:blipFill>
        <p:spPr>
          <a:xfrm>
            <a:off x="7080464" y="1625600"/>
            <a:ext cx="4979456" cy="4254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latin typeface="Times New Roman" panose="02020603050405020304" pitchFamily="18" charset="0"/>
                <a:cs typeface="Times New Roman" panose="02020603050405020304" pitchFamily="18" charset="0"/>
              </a:rPr>
              <a:t>TECHNICAL OBSERVATIONS:DFC ALGORITHM MODULES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311900" cy="4093243"/>
          </a:xfrm>
        </p:spPr>
        <p:txBody>
          <a:bodyPr/>
          <a:lstStyle/>
          <a:p>
            <a:pPr algn="just">
              <a:spcBef>
                <a:spcPts val="0"/>
              </a:spcBef>
              <a:spcAft>
                <a:spcPts val="0"/>
              </a:spcAft>
            </a:pPr>
            <a:r>
              <a:rPr lang="en-IN" sz="1800" b="1" kern="100" dirty="0">
                <a:solidFill>
                  <a:schemeClr val="bg1">
                    <a:lumMod val="95000"/>
                  </a:schemeClr>
                </a:solidFill>
                <a:effectLst/>
                <a:latin typeface="Times New Roman" panose="02020603050405020304" pitchFamily="18" charset="0"/>
                <a:ea typeface="宋体" panose="02010600030101010101" pitchFamily="2" charset="-122"/>
                <a:cs typeface="Times New Roman" panose="02020603050405020304" pitchFamily="18" charset="0"/>
              </a:rPr>
              <a:t>Convolution Neural Network</a:t>
            </a:r>
            <a:r>
              <a:rPr lang="en-I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model will filter dataset features multiple times so we will have relevant and important features required to predict message as HAM or SPAM</a:t>
            </a:r>
          </a:p>
          <a:p>
            <a:pPr algn="just">
              <a:spcBef>
                <a:spcPts val="0"/>
              </a:spcBef>
              <a:spcAft>
                <a:spcPts val="0"/>
              </a:spcAft>
            </a:pPr>
            <a:endParaRPr lang="en-I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spcAft>
                <a:spcPts val="0"/>
              </a:spcAft>
            </a:pPr>
            <a:r>
              <a:rPr lang="en-IN" sz="1800" b="1" kern="100" dirty="0">
                <a:effectLst/>
                <a:latin typeface="Times New Roman" panose="02020603050405020304" pitchFamily="18" charset="0"/>
                <a:ea typeface="宋体" panose="02010600030101010101" pitchFamily="2" charset="-122"/>
                <a:cs typeface="Times New Roman" panose="02020603050405020304" pitchFamily="18" charset="0"/>
              </a:rPr>
              <a:t>Random Forest &amp; bagging Classifier:</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bagging classifier will take base estimator as Random Forest </a:t>
            </a:r>
          </a:p>
          <a:p>
            <a:pPr algn="just">
              <a:spcBef>
                <a:spcPts val="0"/>
              </a:spcBef>
              <a:spcAft>
                <a:spcPts val="0"/>
              </a:spcAft>
            </a:pPr>
            <a:endParaRPr lang="en-I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spcAft>
                <a:spcPts val="0"/>
              </a:spcAft>
            </a:pPr>
            <a:r>
              <a:rPr lang="en-IN" sz="1800" b="1" kern="100" dirty="0">
                <a:effectLst/>
                <a:latin typeface="Times New Roman" panose="02020603050405020304" pitchFamily="18" charset="0"/>
                <a:ea typeface="宋体" panose="02010600030101010101" pitchFamily="2" charset="-122"/>
                <a:cs typeface="Times New Roman" panose="02020603050405020304" pitchFamily="18" charset="0"/>
              </a:rPr>
              <a:t>Existing Algorithm:</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SVM accuracy comparing with Convolution and DCF algorithms accuracy.</a:t>
            </a:r>
          </a:p>
          <a:p>
            <a:pPr algn="just">
              <a:spcBef>
                <a:spcPts val="0"/>
              </a:spcBef>
              <a:spcAft>
                <a:spcPts val="0"/>
              </a:spcAft>
            </a:pPr>
            <a:endParaRPr lang="en-I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spcAft>
                <a:spcPts val="0"/>
              </a:spcAft>
            </a:pPr>
            <a:r>
              <a:rPr lang="en-IN" sz="1800" b="1" kern="100" dirty="0">
                <a:effectLst/>
                <a:latin typeface="Times New Roman" panose="02020603050405020304" pitchFamily="18" charset="0"/>
                <a:ea typeface="宋体" panose="02010600030101010101" pitchFamily="2" charset="-122"/>
                <a:cs typeface="Times New Roman" panose="02020603050405020304" pitchFamily="18" charset="0"/>
              </a:rPr>
              <a:t>Dataset over-sampling:</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To balance dataset we have used SMOTE algorithm which will generate new records to balance dataset</a:t>
            </a:r>
          </a:p>
          <a:p>
            <a:pPr algn="just">
              <a:spcBef>
                <a:spcPts val="0"/>
              </a:spcBef>
              <a:spcAft>
                <a:spcPts val="0"/>
              </a:spcAft>
            </a:pPr>
            <a:endParaRPr lang="en-I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spcAft>
                <a:spcPts val="0"/>
              </a:spcAft>
            </a:pPr>
            <a:endParaRPr lang="en-I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just">
              <a:spcBef>
                <a:spcPts val="0"/>
              </a:spcBef>
              <a:spcAft>
                <a:spcPts val="0"/>
              </a:spcAft>
            </a:pPr>
            <a:endParaRPr lang="en-IN" sz="1800" kern="100" dirty="0">
              <a:effectLst/>
              <a:latin typeface="Calibri" panose="020F0502020204030204" pitchFamily="34" charset="0"/>
              <a:ea typeface="宋体" panose="02010600030101010101" pitchFamily="2" charset="-122"/>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graphicFrame>
        <p:nvGraphicFramePr>
          <p:cNvPr id="8" name="Diagram 7">
            <a:extLst>
              <a:ext uri="{FF2B5EF4-FFF2-40B4-BE49-F238E27FC236}">
                <a16:creationId xmlns:a16="http://schemas.microsoft.com/office/drawing/2014/main" id="{0B986478-D203-9D5C-4890-ED2B3E9E4CF3}"/>
              </a:ext>
            </a:extLst>
          </p:cNvPr>
          <p:cNvGraphicFramePr/>
          <p:nvPr>
            <p:extLst>
              <p:ext uri="{D42A27DB-BD31-4B8C-83A1-F6EECF244321}">
                <p14:modId xmlns:p14="http://schemas.microsoft.com/office/powerpoint/2010/main" val="874976004"/>
              </p:ext>
            </p:extLst>
          </p:nvPr>
        </p:nvGraphicFramePr>
        <p:xfrm>
          <a:off x="6756400" y="886984"/>
          <a:ext cx="5516881" cy="5084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646331"/>
          </a:xfrm>
        </p:spPr>
        <p:txBody>
          <a:bodyPr/>
          <a:lstStyle/>
          <a:p>
            <a:r>
              <a:rPr lang="en-US" sz="4000" dirty="0">
                <a:latin typeface="Times New Roman" panose="02020603050405020304" pitchFamily="18" charset="0"/>
                <a:cs typeface="Times New Roman" panose="02020603050405020304" pitchFamily="18" charset="0"/>
              </a:rPr>
              <a:t>METHODOLOGY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pPr marL="0" indent="0">
              <a:buNone/>
            </a:pPr>
            <a:endParaRPr lang="en-US" dirty="0"/>
          </a:p>
          <a:p>
            <a:r>
              <a:rPr lang="en-IN" sz="1800" kern="100" dirty="0">
                <a:effectLst/>
                <a:latin typeface="Times New Roman" panose="02020603050405020304" pitchFamily="18" charset="0"/>
                <a:ea typeface="宋体" panose="02010600030101010101" pitchFamily="2" charset="-122"/>
              </a:rPr>
              <a:t>Upload SMS Dataset</a:t>
            </a:r>
            <a:endParaRPr lang="en-IN" sz="1800" kern="100" dirty="0">
              <a:effectLst/>
              <a:latin typeface="Calibri" panose="020F0502020204030204" pitchFamily="34" charset="0"/>
              <a:ea typeface="宋体" panose="02010600030101010101" pitchFamily="2" charset="-122"/>
            </a:endParaRPr>
          </a:p>
          <a:p>
            <a:r>
              <a:rPr lang="en-IN" sz="1800" kern="100" dirty="0">
                <a:effectLst/>
                <a:latin typeface="Times New Roman" panose="02020603050405020304" pitchFamily="18" charset="0"/>
                <a:ea typeface="宋体" panose="02010600030101010101" pitchFamily="2" charset="-122"/>
              </a:rPr>
              <a:t>Preprocess &amp; Word Embedding Vector</a:t>
            </a:r>
            <a:endParaRPr lang="en-IN" sz="1800" kern="100" dirty="0">
              <a:effectLst/>
              <a:latin typeface="Calibri" panose="020F0502020204030204" pitchFamily="34" charset="0"/>
              <a:ea typeface="宋体" panose="02010600030101010101" pitchFamily="2" charset="-122"/>
            </a:endParaRPr>
          </a:p>
          <a:p>
            <a:r>
              <a:rPr lang="en-IN" sz="1800" kern="100" dirty="0">
                <a:effectLst/>
                <a:latin typeface="Times New Roman" panose="02020603050405020304" pitchFamily="18" charset="0"/>
                <a:ea typeface="宋体" panose="02010600030101010101" pitchFamily="2" charset="-122"/>
              </a:rPr>
              <a:t>Run SMOTE Over-Sampling Dataset</a:t>
            </a:r>
            <a:endParaRPr lang="en-IN" sz="1800" kern="100" dirty="0">
              <a:effectLst/>
              <a:latin typeface="Calibri" panose="020F0502020204030204" pitchFamily="34" charset="0"/>
              <a:ea typeface="宋体" panose="02010600030101010101" pitchFamily="2" charset="-122"/>
            </a:endParaRPr>
          </a:p>
          <a:p>
            <a:r>
              <a:rPr lang="en-IN" sz="1800" kern="100" dirty="0">
                <a:effectLst/>
                <a:latin typeface="Times New Roman" panose="02020603050405020304" pitchFamily="18" charset="0"/>
                <a:ea typeface="宋体" panose="02010600030101010101" pitchFamily="2" charset="-122"/>
              </a:rPr>
              <a:t>Run Existing Algorithm</a:t>
            </a:r>
            <a:endParaRPr lang="en-IN" sz="1800" kern="100" dirty="0">
              <a:effectLst/>
              <a:latin typeface="Calibri" panose="020F0502020204030204" pitchFamily="34" charset="0"/>
              <a:ea typeface="宋体" panose="02010600030101010101" pitchFamily="2" charset="-122"/>
            </a:endParaRPr>
          </a:p>
          <a:p>
            <a:r>
              <a:rPr lang="en-IN" sz="1800" kern="100" dirty="0">
                <a:effectLst/>
                <a:latin typeface="Times New Roman" panose="02020603050405020304" pitchFamily="18" charset="0"/>
                <a:ea typeface="宋体" panose="02010600030101010101" pitchFamily="2" charset="-122"/>
              </a:rPr>
              <a:t>Convolution Based Features Extraction</a:t>
            </a:r>
            <a:endParaRPr lang="en-IN" sz="1800" kern="100" dirty="0">
              <a:effectLst/>
              <a:latin typeface="Calibri" panose="020F0502020204030204" pitchFamily="34" charset="0"/>
              <a:ea typeface="宋体" panose="02010600030101010101" pitchFamily="2" charset="-122"/>
            </a:endParaRPr>
          </a:p>
          <a:p>
            <a:r>
              <a:rPr lang="en-IN" sz="1800" kern="100" dirty="0">
                <a:effectLst/>
                <a:latin typeface="Times New Roman" panose="02020603050405020304" pitchFamily="18" charset="0"/>
                <a:ea typeface="宋体" panose="02010600030101010101" pitchFamily="2" charset="-122"/>
              </a:rPr>
              <a:t>Run Propose DCF Algorithm</a:t>
            </a:r>
            <a:endParaRPr lang="en-IN" sz="1800" kern="100" dirty="0">
              <a:effectLst/>
              <a:latin typeface="Calibri" panose="020F0502020204030204" pitchFamily="34" charset="0"/>
              <a:ea typeface="宋体" panose="02010600030101010101" pitchFamily="2" charset="-122"/>
            </a:endParaRPr>
          </a:p>
          <a:p>
            <a:r>
              <a:rPr lang="en-IN" sz="1800" kern="100" dirty="0">
                <a:effectLst/>
                <a:latin typeface="Times New Roman" panose="02020603050405020304" pitchFamily="18" charset="0"/>
                <a:ea typeface="宋体" panose="02010600030101010101" pitchFamily="2" charset="-122"/>
              </a:rPr>
              <a:t>Comparison Graph</a:t>
            </a:r>
            <a:endParaRPr lang="en-IN" sz="1800" kern="100" dirty="0">
              <a:effectLst/>
              <a:latin typeface="Calibri" panose="020F0502020204030204" pitchFamily="34" charset="0"/>
              <a:ea typeface="宋体" panose="02010600030101010101" pitchFamily="2" charset="-122"/>
            </a:endParaRPr>
          </a:p>
          <a:p>
            <a:r>
              <a:rPr lang="en-US" sz="1800" kern="100" dirty="0">
                <a:effectLst/>
                <a:latin typeface="Times New Roman" panose="02020603050405020304" pitchFamily="18" charset="0"/>
                <a:ea typeface="宋体" panose="02010600030101010101" pitchFamily="2" charset="-122"/>
              </a:rPr>
              <a:t>Spam Prediction from Test Data</a:t>
            </a:r>
            <a:endParaRPr lang="en-US" sz="1800" kern="100" dirty="0">
              <a:effectLst/>
              <a:latin typeface="Calibri" panose="020F0502020204030204" pitchFamily="34" charset="0"/>
              <a:ea typeface="宋体" panose="02010600030101010101" pitchFamily="2" charset="-122"/>
            </a:endParaRPr>
          </a:p>
          <a:p>
            <a:endParaRPr lang="en-US" dirty="0"/>
          </a:p>
        </p:txBody>
      </p:sp>
      <p:sp>
        <p:nvSpPr>
          <p:cNvPr id="9" name="Text Placeholder 8">
            <a:extLst>
              <a:ext uri="{FF2B5EF4-FFF2-40B4-BE49-F238E27FC236}">
                <a16:creationId xmlns:a16="http://schemas.microsoft.com/office/drawing/2014/main" id="{34BFF52A-A321-0F60-6506-283BF50D267E}"/>
              </a:ext>
            </a:extLst>
          </p:cNvPr>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implement this project we have designed following modules</a:t>
            </a:r>
            <a:endParaRPr lang="en-US" sz="1800" dirty="0">
              <a:effectLst/>
              <a:latin typeface="Calibri" panose="020F0502020204030204" pitchFamily="34" charset="0"/>
              <a:cs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33B8C991-5625-6E66-E712-1E31697B8C62}"/>
              </a:ext>
            </a:extLst>
          </p:cNvPr>
          <p:cNvPicPr>
            <a:picLocks noGrp="1" noChangeAspect="1"/>
          </p:cNvPicPr>
          <p:nvPr>
            <p:ph sz="quarter" idx="4"/>
          </p:nvPr>
        </p:nvPicPr>
        <p:blipFill>
          <a:blip r:embed="rId2"/>
          <a:stretch>
            <a:fillRect/>
          </a:stretch>
        </p:blipFill>
        <p:spPr>
          <a:xfrm>
            <a:off x="5602287" y="2013168"/>
            <a:ext cx="6223000" cy="3403818"/>
          </a:xfr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AE2533-F5F4-84B0-A33B-5FF42B7CE1BD}"/>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18" name="Picture 17">
            <a:extLst>
              <a:ext uri="{FF2B5EF4-FFF2-40B4-BE49-F238E27FC236}">
                <a16:creationId xmlns:a16="http://schemas.microsoft.com/office/drawing/2014/main" id="{E6E78703-937E-2645-2CCE-5C5275EC637A}"/>
              </a:ext>
            </a:extLst>
          </p:cNvPr>
          <p:cNvPicPr>
            <a:picLocks noChangeAspect="1"/>
          </p:cNvPicPr>
          <p:nvPr/>
        </p:nvPicPr>
        <p:blipFill>
          <a:blip r:embed="rId2"/>
          <a:stretch>
            <a:fillRect/>
          </a:stretch>
        </p:blipFill>
        <p:spPr>
          <a:xfrm>
            <a:off x="457200" y="781739"/>
            <a:ext cx="5145742" cy="31851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a:extLst>
              <a:ext uri="{FF2B5EF4-FFF2-40B4-BE49-F238E27FC236}">
                <a16:creationId xmlns:a16="http://schemas.microsoft.com/office/drawing/2014/main" id="{42C5297C-0E6E-822F-B315-D85FC43660E2}"/>
              </a:ext>
            </a:extLst>
          </p:cNvPr>
          <p:cNvPicPr>
            <a:picLocks noChangeAspect="1"/>
          </p:cNvPicPr>
          <p:nvPr/>
        </p:nvPicPr>
        <p:blipFill>
          <a:blip r:embed="rId3"/>
          <a:stretch>
            <a:fillRect/>
          </a:stretch>
        </p:blipFill>
        <p:spPr>
          <a:xfrm>
            <a:off x="5809128" y="3429000"/>
            <a:ext cx="6078072" cy="31466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5" name="TextBox 24">
            <a:extLst>
              <a:ext uri="{FF2B5EF4-FFF2-40B4-BE49-F238E27FC236}">
                <a16:creationId xmlns:a16="http://schemas.microsoft.com/office/drawing/2014/main" id="{75480128-AE0B-B157-BF15-1186B68ECF60}"/>
              </a:ext>
            </a:extLst>
          </p:cNvPr>
          <p:cNvSpPr txBox="1"/>
          <p:nvPr/>
        </p:nvSpPr>
        <p:spPr>
          <a:xfrm>
            <a:off x="6176682" y="905435"/>
            <a:ext cx="4401671" cy="1938992"/>
          </a:xfrm>
          <a:prstGeom prst="rect">
            <a:avLst/>
          </a:prstGeom>
          <a:solidFill>
            <a:srgbClr val="0C4360"/>
          </a:solidFill>
        </p:spPr>
        <p:txBody>
          <a:bodyPr wrap="square" rtlCol="0">
            <a:spAutoFit/>
          </a:bodyPr>
          <a:lstStyle/>
          <a:p>
            <a:r>
              <a:rPr lang="en-US" sz="4000" dirty="0">
                <a:solidFill>
                  <a:schemeClr val="accent1">
                    <a:lumMod val="60000"/>
                    <a:lumOff val="40000"/>
                  </a:schemeClr>
                </a:solidFill>
              </a:rPr>
              <a:t>When we click run.py file to get screen</a:t>
            </a:r>
            <a:endParaRPr lang="en-IN" sz="4000" dirty="0">
              <a:solidFill>
                <a:schemeClr val="accent1">
                  <a:lumMod val="60000"/>
                  <a:lumOff val="40000"/>
                </a:schemeClr>
              </a:solidFill>
            </a:endParaRPr>
          </a:p>
        </p:txBody>
      </p:sp>
      <p:sp>
        <p:nvSpPr>
          <p:cNvPr id="26" name="TextBox 25">
            <a:extLst>
              <a:ext uri="{FF2B5EF4-FFF2-40B4-BE49-F238E27FC236}">
                <a16:creationId xmlns:a16="http://schemas.microsoft.com/office/drawing/2014/main" id="{046AD702-52E7-7E25-1444-3AF8C10125E6}"/>
              </a:ext>
            </a:extLst>
          </p:cNvPr>
          <p:cNvSpPr txBox="1"/>
          <p:nvPr/>
        </p:nvSpPr>
        <p:spPr>
          <a:xfrm>
            <a:off x="1398493" y="4345267"/>
            <a:ext cx="3666565" cy="1938992"/>
          </a:xfrm>
          <a:prstGeom prst="rect">
            <a:avLst/>
          </a:prstGeom>
          <a:solidFill>
            <a:schemeClr val="accent1">
              <a:lumMod val="50000"/>
            </a:schemeClr>
          </a:solidFill>
        </p:spPr>
        <p:txBody>
          <a:bodyPr wrap="square" rtlCol="0">
            <a:spAutoFit/>
          </a:bodyPr>
          <a:lstStyle/>
          <a:p>
            <a:r>
              <a:rPr lang="en-US" sz="4000" dirty="0">
                <a:solidFill>
                  <a:schemeClr val="accent1">
                    <a:lumMod val="60000"/>
                    <a:lumOff val="40000"/>
                  </a:schemeClr>
                </a:solidFill>
              </a:rPr>
              <a:t>Uploading the files</a:t>
            </a:r>
          </a:p>
          <a:p>
            <a:endParaRPr lang="en-IN" sz="4000" dirty="0">
              <a:solidFill>
                <a:schemeClr val="accent1">
                  <a:lumMod val="60000"/>
                  <a:lumOff val="40000"/>
                </a:schemeClr>
              </a:solidFill>
            </a:endParaRPr>
          </a:p>
        </p:txBody>
      </p:sp>
      <p:sp>
        <p:nvSpPr>
          <p:cNvPr id="27" name="TextBox 26">
            <a:extLst>
              <a:ext uri="{FF2B5EF4-FFF2-40B4-BE49-F238E27FC236}">
                <a16:creationId xmlns:a16="http://schemas.microsoft.com/office/drawing/2014/main" id="{443F0C2F-95B8-5582-93D3-8FBE76A98A98}"/>
              </a:ext>
            </a:extLst>
          </p:cNvPr>
          <p:cNvSpPr txBox="1"/>
          <p:nvPr/>
        </p:nvSpPr>
        <p:spPr>
          <a:xfrm>
            <a:off x="2384613" y="243818"/>
            <a:ext cx="6078072" cy="369332"/>
          </a:xfrm>
          <a:prstGeom prst="rect">
            <a:avLst/>
          </a:prstGeom>
          <a:noFill/>
        </p:spPr>
        <p:txBody>
          <a:bodyPr wrap="square" rtlCol="0">
            <a:spAutoFit/>
          </a:bodyPr>
          <a:lstStyle/>
          <a:p>
            <a:pPr algn="ctr"/>
            <a:r>
              <a:rPr lang="en-US" dirty="0">
                <a:solidFill>
                  <a:schemeClr val="accent1">
                    <a:lumMod val="60000"/>
                    <a:lumOff val="40000"/>
                  </a:schemeClr>
                </a:solidFill>
                <a:latin typeface="Algerian" panose="04020705040A02060702" pitchFamily="82" charset="0"/>
              </a:rPr>
              <a:t>******OUTPUTS******</a:t>
            </a:r>
            <a:endParaRPr lang="en-IN" dirty="0">
              <a:solidFill>
                <a:schemeClr val="accent1">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164781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5F1AF3-1692-E8BD-D27A-8AABF2B8FFC0}"/>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4" name="Picture 3">
            <a:extLst>
              <a:ext uri="{FF2B5EF4-FFF2-40B4-BE49-F238E27FC236}">
                <a16:creationId xmlns:a16="http://schemas.microsoft.com/office/drawing/2014/main" id="{CBB8FC3B-A594-E531-C7FA-3251E5CD12B3}"/>
              </a:ext>
            </a:extLst>
          </p:cNvPr>
          <p:cNvPicPr>
            <a:picLocks noChangeAspect="1"/>
          </p:cNvPicPr>
          <p:nvPr/>
        </p:nvPicPr>
        <p:blipFill>
          <a:blip r:embed="rId2"/>
          <a:stretch>
            <a:fillRect/>
          </a:stretch>
        </p:blipFill>
        <p:spPr>
          <a:xfrm>
            <a:off x="295835" y="174814"/>
            <a:ext cx="5979459" cy="31466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C72A1C0F-258B-F54D-983B-B1F68EA8DAAD}"/>
              </a:ext>
            </a:extLst>
          </p:cNvPr>
          <p:cNvSpPr txBox="1"/>
          <p:nvPr/>
        </p:nvSpPr>
        <p:spPr>
          <a:xfrm>
            <a:off x="6822141" y="941294"/>
            <a:ext cx="4836459" cy="1077218"/>
          </a:xfrm>
          <a:prstGeom prst="rect">
            <a:avLst/>
          </a:prstGeom>
          <a:solidFill>
            <a:schemeClr val="accent1">
              <a:lumMod val="50000"/>
            </a:schemeClr>
          </a:solidFill>
        </p:spPr>
        <p:txBody>
          <a:bodyPr wrap="square" rtlCol="0">
            <a:spAutoFit/>
          </a:bodyPr>
          <a:lstStyle/>
          <a:p>
            <a:r>
              <a:rPr lang="en-US" sz="3200" dirty="0">
                <a:solidFill>
                  <a:schemeClr val="accent1">
                    <a:lumMod val="60000"/>
                    <a:lumOff val="40000"/>
                  </a:schemeClr>
                </a:solidFill>
              </a:rPr>
              <a:t>Preprocessing  and Word Embedding Vector</a:t>
            </a:r>
            <a:endParaRPr lang="en-IN" sz="3200"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4EBDBAA2-C9A1-3800-23EA-93521901F44D}"/>
              </a:ext>
            </a:extLst>
          </p:cNvPr>
          <p:cNvPicPr>
            <a:picLocks noChangeAspect="1"/>
          </p:cNvPicPr>
          <p:nvPr/>
        </p:nvPicPr>
        <p:blipFill>
          <a:blip r:embed="rId3"/>
          <a:stretch>
            <a:fillRect/>
          </a:stretch>
        </p:blipFill>
        <p:spPr>
          <a:xfrm>
            <a:off x="6185647" y="3154157"/>
            <a:ext cx="5818094" cy="34214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969EC340-5AEA-4AB0-D0A0-5F55F7D51FF8}"/>
              </a:ext>
            </a:extLst>
          </p:cNvPr>
          <p:cNvSpPr txBox="1"/>
          <p:nvPr/>
        </p:nvSpPr>
        <p:spPr>
          <a:xfrm>
            <a:off x="627529" y="4365811"/>
            <a:ext cx="4679577" cy="1077218"/>
          </a:xfrm>
          <a:prstGeom prst="rect">
            <a:avLst/>
          </a:prstGeom>
          <a:solidFill>
            <a:schemeClr val="accent1">
              <a:lumMod val="50000"/>
            </a:schemeClr>
          </a:solidFill>
        </p:spPr>
        <p:txBody>
          <a:bodyPr wrap="square" rtlCol="0">
            <a:spAutoFit/>
          </a:bodyPr>
          <a:lstStyle/>
          <a:p>
            <a:r>
              <a:rPr lang="en-US" sz="3200" dirty="0">
                <a:solidFill>
                  <a:schemeClr val="accent1">
                    <a:lumMod val="60000"/>
                    <a:lumOff val="40000"/>
                  </a:schemeClr>
                </a:solidFill>
              </a:rPr>
              <a:t>Running the SMOTE Over-Sampling Data Set</a:t>
            </a:r>
            <a:endParaRPr lang="en-IN" sz="3200" dirty="0">
              <a:solidFill>
                <a:schemeClr val="accent1">
                  <a:lumMod val="60000"/>
                  <a:lumOff val="40000"/>
                </a:schemeClr>
              </a:solidFill>
            </a:endParaRPr>
          </a:p>
        </p:txBody>
      </p:sp>
    </p:spTree>
    <p:extLst>
      <p:ext uri="{BB962C8B-B14F-4D97-AF65-F5344CB8AC3E}">
        <p14:creationId xmlns:p14="http://schemas.microsoft.com/office/powerpoint/2010/main" val="85515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FBB9E0-5FDD-8EC8-A521-ED3C0335772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8" name="Picture 7">
            <a:extLst>
              <a:ext uri="{FF2B5EF4-FFF2-40B4-BE49-F238E27FC236}">
                <a16:creationId xmlns:a16="http://schemas.microsoft.com/office/drawing/2014/main" id="{71BD568B-3561-EAA1-59BA-E740280F9570}"/>
              </a:ext>
            </a:extLst>
          </p:cNvPr>
          <p:cNvPicPr>
            <a:picLocks noChangeAspect="1"/>
          </p:cNvPicPr>
          <p:nvPr/>
        </p:nvPicPr>
        <p:blipFill>
          <a:blip r:embed="rId2"/>
          <a:stretch>
            <a:fillRect/>
          </a:stretch>
        </p:blipFill>
        <p:spPr>
          <a:xfrm>
            <a:off x="215152" y="188259"/>
            <a:ext cx="5791199" cy="33147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E4CC85CB-23B1-AE7E-20F7-86E2D78795B8}"/>
              </a:ext>
            </a:extLst>
          </p:cNvPr>
          <p:cNvPicPr>
            <a:picLocks noChangeAspect="1"/>
          </p:cNvPicPr>
          <p:nvPr/>
        </p:nvPicPr>
        <p:blipFill>
          <a:blip r:embed="rId3"/>
          <a:stretch>
            <a:fillRect/>
          </a:stretch>
        </p:blipFill>
        <p:spPr>
          <a:xfrm>
            <a:off x="6185648" y="3256262"/>
            <a:ext cx="5791200" cy="32413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3" name="TextBox 12">
            <a:extLst>
              <a:ext uri="{FF2B5EF4-FFF2-40B4-BE49-F238E27FC236}">
                <a16:creationId xmlns:a16="http://schemas.microsoft.com/office/drawing/2014/main" id="{A6C6F6FF-716A-F021-612C-4F3A98A1A75A}"/>
              </a:ext>
            </a:extLst>
          </p:cNvPr>
          <p:cNvSpPr txBox="1"/>
          <p:nvPr/>
        </p:nvSpPr>
        <p:spPr>
          <a:xfrm>
            <a:off x="6454588" y="1111624"/>
            <a:ext cx="3576918" cy="1077218"/>
          </a:xfrm>
          <a:prstGeom prst="rect">
            <a:avLst/>
          </a:prstGeom>
          <a:solidFill>
            <a:schemeClr val="accent1">
              <a:lumMod val="50000"/>
            </a:schemeClr>
          </a:solidFill>
        </p:spPr>
        <p:txBody>
          <a:bodyPr wrap="square" rtlCol="0">
            <a:spAutoFit/>
          </a:bodyPr>
          <a:lstStyle/>
          <a:p>
            <a:r>
              <a:rPr lang="en-IN" sz="3200" dirty="0">
                <a:solidFill>
                  <a:schemeClr val="accent1">
                    <a:lumMod val="60000"/>
                    <a:lumOff val="40000"/>
                  </a:schemeClr>
                </a:solidFill>
                <a:effectLst/>
                <a:latin typeface="Times New Roman" panose="02020603050405020304" pitchFamily="18" charset="0"/>
                <a:ea typeface="Calibri" panose="020F0502020204030204" pitchFamily="34" charset="0"/>
              </a:rPr>
              <a:t>SVM we got 96% accuracy</a:t>
            </a:r>
            <a:endParaRPr lang="en-IN" sz="3200" dirty="0">
              <a:solidFill>
                <a:schemeClr val="accent1">
                  <a:lumMod val="60000"/>
                  <a:lumOff val="40000"/>
                </a:schemeClr>
              </a:solidFill>
            </a:endParaRPr>
          </a:p>
        </p:txBody>
      </p:sp>
      <p:sp>
        <p:nvSpPr>
          <p:cNvPr id="15" name="TextBox 14">
            <a:extLst>
              <a:ext uri="{FF2B5EF4-FFF2-40B4-BE49-F238E27FC236}">
                <a16:creationId xmlns:a16="http://schemas.microsoft.com/office/drawing/2014/main" id="{656C9CBA-D564-98AF-2F70-5AAA1B9D96E7}"/>
              </a:ext>
            </a:extLst>
          </p:cNvPr>
          <p:cNvSpPr txBox="1"/>
          <p:nvPr/>
        </p:nvSpPr>
        <p:spPr>
          <a:xfrm>
            <a:off x="1272988" y="4141694"/>
            <a:ext cx="3980330" cy="1569660"/>
          </a:xfrm>
          <a:prstGeom prst="rect">
            <a:avLst/>
          </a:prstGeom>
          <a:solidFill>
            <a:schemeClr val="accent1">
              <a:lumMod val="50000"/>
            </a:schemeClr>
          </a:solidFill>
        </p:spPr>
        <p:txBody>
          <a:bodyPr wrap="square" rtlCol="0">
            <a:spAutoFit/>
          </a:bodyPr>
          <a:lstStyle/>
          <a:p>
            <a:r>
              <a:rPr lang="en-IN" sz="3200" dirty="0">
                <a:solidFill>
                  <a:schemeClr val="accent1">
                    <a:lumMod val="60000"/>
                    <a:lumOff val="40000"/>
                  </a:schemeClr>
                </a:solidFill>
                <a:effectLst/>
                <a:latin typeface="Times New Roman" panose="02020603050405020304" pitchFamily="18" charset="0"/>
                <a:ea typeface="Calibri" panose="020F0502020204030204" pitchFamily="34" charset="0"/>
              </a:rPr>
              <a:t>CNN features extraction we got 99.09 </a:t>
            </a:r>
            <a:endParaRPr lang="en-IN" sz="3200" dirty="0">
              <a:solidFill>
                <a:schemeClr val="accent1">
                  <a:lumMod val="60000"/>
                  <a:lumOff val="40000"/>
                </a:schemeClr>
              </a:solidFill>
            </a:endParaRPr>
          </a:p>
        </p:txBody>
      </p:sp>
    </p:spTree>
    <p:extLst>
      <p:ext uri="{BB962C8B-B14F-4D97-AF65-F5344CB8AC3E}">
        <p14:creationId xmlns:p14="http://schemas.microsoft.com/office/powerpoint/2010/main" val="10857850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146</TotalTime>
  <Words>615</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Söhne</vt:lpstr>
      <vt:lpstr>Times New Roman</vt:lpstr>
      <vt:lpstr>Trade Gothic LT Pro</vt:lpstr>
      <vt:lpstr>Trebuchet MS</vt:lpstr>
      <vt:lpstr>Office Theme</vt:lpstr>
      <vt:lpstr>Deep Convolutional Forest: A Dynamic Deep Ensemble Approach for Spam Detection in Text </vt:lpstr>
      <vt:lpstr>ABSTRACT</vt:lpstr>
      <vt:lpstr>INTRODUCTION</vt:lpstr>
      <vt:lpstr>OBJECTIVE</vt:lpstr>
      <vt:lpstr>TECHNICAL OBSERVATIONS:DFC ALGORITHM MODULES</vt:lpstr>
      <vt:lpstr>METHODOLOGY</vt:lpstr>
      <vt:lpstr>PowerPoint Presentation</vt:lpstr>
      <vt:lpstr>PowerPoint Presentation</vt:lpstr>
      <vt:lpstr>PowerPoint Presentation</vt:lpstr>
      <vt:lpstr>PowerPoint Presentation</vt:lpstr>
      <vt:lpstr>OUTCOME OF DCF</vt:lpstr>
      <vt:lpstr>CONCLUSION</vt:lpstr>
      <vt:lpstr>ANY  QUERIES?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Convolutional Forest: A Dynamic Deep Ensemble Approach for Spam Detection in Text</dc:title>
  <dc:creator>Basu Akhila</dc:creator>
  <cp:lastModifiedBy>gogula srilatha</cp:lastModifiedBy>
  <cp:revision>3</cp:revision>
  <dcterms:created xsi:type="dcterms:W3CDTF">2023-09-26T19:45:03Z</dcterms:created>
  <dcterms:modified xsi:type="dcterms:W3CDTF">2023-09-27T03:11:01Z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