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85" r:id="rId16"/>
    <p:sldId id="271" r:id="rId17"/>
    <p:sldId id="286" r:id="rId18"/>
    <p:sldId id="274" r:id="rId19"/>
    <p:sldId id="287" r:id="rId20"/>
    <p:sldId id="275" r:id="rId21"/>
    <p:sldId id="288" r:id="rId22"/>
    <p:sldId id="276" r:id="rId23"/>
    <p:sldId id="283" r:id="rId24"/>
    <p:sldId id="282" r:id="rId25"/>
    <p:sldId id="289" r:id="rId26"/>
    <p:sldId id="29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030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54584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249570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870151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729230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529957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12/22/2022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903515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8713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1634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1224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627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123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243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12/22/2022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0666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12/22/2022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865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12/22/2022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50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672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12/22/2022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95442355"/>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0317" y="700454"/>
            <a:ext cx="8402283" cy="2710961"/>
          </a:xfrm>
        </p:spPr>
        <p:txBody>
          <a:bodyPr/>
          <a:lstStyle/>
          <a:p>
            <a:r>
              <a:rPr lang="en-IN" sz="5600" dirty="0">
                <a:latin typeface="Algerian" panose="04020705040A02060702" pitchFamily="82" charset="0"/>
              </a:rPr>
              <a:t>Email Spam detection using machine learning</a:t>
            </a:r>
          </a:p>
        </p:txBody>
      </p:sp>
      <p:sp>
        <p:nvSpPr>
          <p:cNvPr id="3" name="Subtitle 2"/>
          <p:cNvSpPr>
            <a:spLocks noGrp="1"/>
          </p:cNvSpPr>
          <p:nvPr>
            <p:ph type="subTitle" idx="1"/>
          </p:nvPr>
        </p:nvSpPr>
        <p:spPr>
          <a:xfrm>
            <a:off x="8511185" y="4425686"/>
            <a:ext cx="3613407" cy="2159753"/>
          </a:xfrm>
        </p:spPr>
        <p:txBody>
          <a:bodyPr>
            <a:normAutofit/>
          </a:bodyPr>
          <a:lstStyle/>
          <a:p>
            <a:r>
              <a:rPr lang="en-IN" b="1" u="sng" dirty="0">
                <a:latin typeface="Bell MT" panose="02020503060305020303" pitchFamily="18" charset="0"/>
              </a:rPr>
              <a:t>Done by: </a:t>
            </a:r>
          </a:p>
          <a:p>
            <a:r>
              <a:rPr lang="en-IN" dirty="0">
                <a:solidFill>
                  <a:schemeClr val="tx1">
                    <a:lumMod val="95000"/>
                  </a:schemeClr>
                </a:solidFill>
                <a:latin typeface="Bell MT" panose="02020503060305020303" pitchFamily="18" charset="0"/>
              </a:rPr>
              <a:t>Raghu </a:t>
            </a:r>
            <a:r>
              <a:rPr lang="en-IN" dirty="0" err="1">
                <a:solidFill>
                  <a:schemeClr val="tx1">
                    <a:lumMod val="95000"/>
                  </a:schemeClr>
                </a:solidFill>
                <a:latin typeface="Bell MT" panose="02020503060305020303" pitchFamily="18" charset="0"/>
              </a:rPr>
              <a:t>sai</a:t>
            </a:r>
            <a:r>
              <a:rPr lang="en-IN" dirty="0">
                <a:solidFill>
                  <a:schemeClr val="tx1">
                    <a:lumMod val="95000"/>
                  </a:schemeClr>
                </a:solidFill>
                <a:latin typeface="Bell MT" panose="02020503060305020303" pitchFamily="18" charset="0"/>
              </a:rPr>
              <a:t> k</a:t>
            </a:r>
          </a:p>
          <a:p>
            <a:r>
              <a:rPr lang="en-IN" dirty="0">
                <a:solidFill>
                  <a:schemeClr val="tx1">
                    <a:lumMod val="95000"/>
                  </a:schemeClr>
                </a:solidFill>
                <a:latin typeface="Bell MT" panose="02020503060305020303" pitchFamily="18" charset="0"/>
              </a:rPr>
              <a:t>Sai </a:t>
            </a:r>
            <a:r>
              <a:rPr lang="en-IN" dirty="0" err="1">
                <a:solidFill>
                  <a:schemeClr val="tx1">
                    <a:lumMod val="95000"/>
                  </a:schemeClr>
                </a:solidFill>
                <a:latin typeface="Bell MT" panose="02020503060305020303" pitchFamily="18" charset="0"/>
              </a:rPr>
              <a:t>sri</a:t>
            </a:r>
            <a:r>
              <a:rPr lang="en-IN" dirty="0">
                <a:solidFill>
                  <a:schemeClr val="tx1">
                    <a:lumMod val="95000"/>
                  </a:schemeClr>
                </a:solidFill>
                <a:latin typeface="Bell MT" panose="02020503060305020303" pitchFamily="18" charset="0"/>
              </a:rPr>
              <a:t> </a:t>
            </a:r>
            <a:r>
              <a:rPr lang="en-IN" dirty="0" err="1">
                <a:solidFill>
                  <a:schemeClr val="tx1">
                    <a:lumMod val="95000"/>
                  </a:schemeClr>
                </a:solidFill>
                <a:latin typeface="Bell MT" panose="02020503060305020303" pitchFamily="18" charset="0"/>
              </a:rPr>
              <a:t>latha</a:t>
            </a:r>
            <a:r>
              <a:rPr lang="en-IN" dirty="0">
                <a:solidFill>
                  <a:schemeClr val="tx1">
                    <a:lumMod val="95000"/>
                  </a:schemeClr>
                </a:solidFill>
                <a:latin typeface="Bell MT" panose="02020503060305020303" pitchFamily="18" charset="0"/>
              </a:rPr>
              <a:t> k</a:t>
            </a:r>
          </a:p>
          <a:p>
            <a:r>
              <a:rPr lang="en-IN" dirty="0" err="1">
                <a:solidFill>
                  <a:schemeClr val="tx1">
                    <a:lumMod val="95000"/>
                  </a:schemeClr>
                </a:solidFill>
                <a:latin typeface="Bell MT" panose="02020503060305020303" pitchFamily="18" charset="0"/>
              </a:rPr>
              <a:t>Pavan</a:t>
            </a:r>
            <a:r>
              <a:rPr lang="en-IN" dirty="0">
                <a:solidFill>
                  <a:schemeClr val="tx1">
                    <a:lumMod val="95000"/>
                  </a:schemeClr>
                </a:solidFill>
                <a:latin typeface="Bell MT" panose="02020503060305020303" pitchFamily="18" charset="0"/>
              </a:rPr>
              <a:t> </a:t>
            </a:r>
            <a:r>
              <a:rPr lang="en-IN" dirty="0" err="1">
                <a:solidFill>
                  <a:schemeClr val="tx1">
                    <a:lumMod val="95000"/>
                  </a:schemeClr>
                </a:solidFill>
                <a:latin typeface="Bell MT" panose="02020503060305020303" pitchFamily="18" charset="0"/>
              </a:rPr>
              <a:t>charan</a:t>
            </a:r>
            <a:r>
              <a:rPr lang="en-IN" dirty="0">
                <a:solidFill>
                  <a:schemeClr val="tx1">
                    <a:lumMod val="95000"/>
                  </a:schemeClr>
                </a:solidFill>
                <a:latin typeface="Bell MT" panose="02020503060305020303" pitchFamily="18" charset="0"/>
              </a:rPr>
              <a:t> p</a:t>
            </a:r>
          </a:p>
          <a:p>
            <a:r>
              <a:rPr lang="en-IN" dirty="0" err="1">
                <a:solidFill>
                  <a:schemeClr val="tx1">
                    <a:lumMod val="95000"/>
                  </a:schemeClr>
                </a:solidFill>
                <a:latin typeface="Bell MT" panose="02020503060305020303" pitchFamily="18" charset="0"/>
              </a:rPr>
              <a:t>Puneeth</a:t>
            </a:r>
            <a:r>
              <a:rPr lang="en-IN" dirty="0">
                <a:solidFill>
                  <a:schemeClr val="tx1">
                    <a:lumMod val="95000"/>
                  </a:schemeClr>
                </a:solidFill>
                <a:latin typeface="Bell MT" panose="02020503060305020303" pitchFamily="18" charset="0"/>
              </a:rPr>
              <a:t> t</a:t>
            </a:r>
          </a:p>
        </p:txBody>
      </p:sp>
    </p:spTree>
    <p:extLst>
      <p:ext uri="{BB962C8B-B14F-4D97-AF65-F5344CB8AC3E}">
        <p14:creationId xmlns:p14="http://schemas.microsoft.com/office/powerpoint/2010/main" val="263623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31" y="800100"/>
            <a:ext cx="9404723" cy="1089660"/>
          </a:xfrm>
        </p:spPr>
        <p:txBody>
          <a:bodyPr/>
          <a:lstStyle/>
          <a:p>
            <a:pPr lvl="1"/>
            <a:r>
              <a:rPr lang="en-US" sz="4000" dirty="0">
                <a:latin typeface="+mj-lt"/>
              </a:rPr>
              <a:t>Naive Bayes Approach</a:t>
            </a:r>
            <a:endParaRPr lang="en-IN" sz="4000" dirty="0">
              <a:latin typeface="+mj-lt"/>
            </a:endParaRPr>
          </a:p>
        </p:txBody>
      </p:sp>
      <p:sp>
        <p:nvSpPr>
          <p:cNvPr id="3" name="Content Placeholder 2"/>
          <p:cNvSpPr>
            <a:spLocks noGrp="1"/>
          </p:cNvSpPr>
          <p:nvPr>
            <p:ph idx="1"/>
          </p:nvPr>
        </p:nvSpPr>
        <p:spPr>
          <a:xfrm>
            <a:off x="1202372" y="2251039"/>
            <a:ext cx="8946541" cy="3456342"/>
          </a:xfrm>
        </p:spPr>
        <p:txBody>
          <a:bodyPr/>
          <a:lstStyle/>
          <a:p>
            <a:r>
              <a:rPr lang="en-US" dirty="0">
                <a:latin typeface="Cambria" panose="02040503050406030204" pitchFamily="18" charset="0"/>
                <a:ea typeface="Cambria" panose="02040503050406030204" pitchFamily="18" charset="0"/>
              </a:rPr>
              <a:t>We choose the </a:t>
            </a:r>
            <a:r>
              <a:rPr lang="en-US" dirty="0" err="1">
                <a:latin typeface="Cambria" panose="02040503050406030204" pitchFamily="18" charset="0"/>
                <a:ea typeface="Cambria" panose="02040503050406030204" pitchFamily="18" charset="0"/>
              </a:rPr>
              <a:t>GaussianNB</a:t>
            </a:r>
            <a:r>
              <a:rPr lang="en-US" dirty="0">
                <a:latin typeface="Cambria" panose="02040503050406030204" pitchFamily="18" charset="0"/>
                <a:ea typeface="Cambria" panose="02040503050406030204" pitchFamily="18" charset="0"/>
              </a:rPr>
              <a:t> classifier for the Naive Bayes, Bernoulli, and </a:t>
            </a:r>
            <a:r>
              <a:rPr lang="en-US" dirty="0" err="1">
                <a:latin typeface="Cambria" panose="02040503050406030204" pitchFamily="18" charset="0"/>
                <a:ea typeface="Cambria" panose="02040503050406030204" pitchFamily="18" charset="0"/>
              </a:rPr>
              <a:t>MultinomialNB</a:t>
            </a:r>
            <a:r>
              <a:rPr lang="en-US" dirty="0">
                <a:latin typeface="Cambria" panose="02040503050406030204" pitchFamily="18" charset="0"/>
                <a:ea typeface="Cambria" panose="02040503050406030204" pitchFamily="18" charset="0"/>
              </a:rPr>
              <a:t> models/algorithms. As previously stated, we will perform data analysis using the NLTK package.</a:t>
            </a:r>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The dataset has been cleaned and converted to text. even though there are several </a:t>
            </a:r>
            <a:r>
              <a:rPr lang="en-US" dirty="0" err="1">
                <a:latin typeface="Cambria" panose="02040503050406030204" pitchFamily="18" charset="0"/>
                <a:ea typeface="Cambria" panose="02040503050406030204" pitchFamily="18" charset="0"/>
              </a:rPr>
              <a:t>no.of</a:t>
            </a:r>
            <a:r>
              <a:rPr lang="en-US" dirty="0">
                <a:latin typeface="Cambria" panose="02040503050406030204" pitchFamily="18" charset="0"/>
                <a:ea typeface="Cambria" panose="02040503050406030204" pitchFamily="18" charset="0"/>
              </a:rPr>
              <a:t> approaches How to determine whether an email is spam. I employed a naive Bayes method. The components of a naïve Bayes Classifier are using Bayesian theorem-based classification methods.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58528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defTabSz="457200" rtl="0">
              <a:spcBef>
                <a:spcPct val="0"/>
              </a:spcBef>
            </a:pPr>
            <a:r>
              <a:rPr lang="en-US" sz="4000" dirty="0">
                <a:latin typeface="+mj-lt"/>
              </a:rPr>
              <a:t>Bayes </a:t>
            </a:r>
            <a:r>
              <a:rPr lang="en-US" sz="4000" dirty="0" err="1">
                <a:latin typeface="+mj-lt"/>
              </a:rPr>
              <a:t>Therom</a:t>
            </a:r>
            <a:br>
              <a:rPr lang="en-IN" b="1" dirty="0"/>
            </a:br>
            <a:endParaRPr lang="en-IN" dirty="0"/>
          </a:p>
        </p:txBody>
      </p:sp>
      <p:sp>
        <p:nvSpPr>
          <p:cNvPr id="3" name="Content Placeholder 2"/>
          <p:cNvSpPr>
            <a:spLocks noGrp="1"/>
          </p:cNvSpPr>
          <p:nvPr>
            <p:ph idx="1"/>
          </p:nvPr>
        </p:nvSpPr>
        <p:spPr>
          <a:xfrm>
            <a:off x="1104293" y="2135142"/>
            <a:ext cx="8946541" cy="2587715"/>
          </a:xfrm>
        </p:spPr>
        <p:txBody>
          <a:bodyPr>
            <a:normAutofit/>
          </a:bodyPr>
          <a:lstStyle/>
          <a:p>
            <a:r>
              <a:rPr lang="en-US" dirty="0">
                <a:latin typeface="Cambria" panose="02040503050406030204" pitchFamily="18" charset="0"/>
                <a:ea typeface="Cambria" panose="02040503050406030204" pitchFamily="18" charset="0"/>
              </a:rPr>
              <a:t>The Bayes theorem can be used to determine the likelihood that A will take place now that B has happened. where B is proof and A is a supposition. Here, it is assumed that The predictors and characteristics are separate. Meaning, the existence of Other attributes is unaffected by a particular trait. Thus, it is known as naïve.</a:t>
            </a:r>
          </a:p>
          <a:p>
            <a:pPr marL="0" indent="0">
              <a:buNone/>
            </a:pPr>
            <a:endParaRPr lang="en-IN" dirty="0">
              <a:latin typeface="Cambria" panose="02040503050406030204" pitchFamily="18" charset="0"/>
              <a:ea typeface="Cambria" panose="02040503050406030204" pitchFamily="18" charset="0"/>
            </a:endParaRPr>
          </a:p>
          <a:p>
            <a:r>
              <a:rPr lang="en-US" b="1" dirty="0">
                <a:latin typeface="Cambria" panose="02040503050406030204" pitchFamily="18" charset="0"/>
                <a:ea typeface="Cambria" panose="02040503050406030204" pitchFamily="18" charset="0"/>
              </a:rPr>
              <a:t>P(A|B) = P(B|A)*P(A) / P(B)</a:t>
            </a:r>
            <a:endParaRPr lang="en-IN" b="1" dirty="0">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68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41620"/>
          </a:xfrm>
        </p:spPr>
        <p:txBody>
          <a:bodyPr/>
          <a:lstStyle/>
          <a:p>
            <a:pPr lvl="2"/>
            <a:r>
              <a:rPr lang="en-US" sz="3600" dirty="0">
                <a:latin typeface="+mj-lt"/>
              </a:rPr>
              <a:t>Gaussian NB</a:t>
            </a:r>
            <a:endParaRPr lang="en-IN" sz="3600" dirty="0">
              <a:latin typeface="+mj-lt"/>
            </a:endParaRPr>
          </a:p>
        </p:txBody>
      </p:sp>
      <p:sp>
        <p:nvSpPr>
          <p:cNvPr id="3" name="Content Placeholder 2"/>
          <p:cNvSpPr>
            <a:spLocks noGrp="1"/>
          </p:cNvSpPr>
          <p:nvPr>
            <p:ph idx="1"/>
          </p:nvPr>
        </p:nvSpPr>
        <p:spPr>
          <a:xfrm>
            <a:off x="1103311" y="2047631"/>
            <a:ext cx="9644899" cy="3631274"/>
          </a:xfrm>
        </p:spPr>
        <p:txBody>
          <a:bodyPr>
            <a:normAutofit/>
          </a:bodyPr>
          <a:lstStyle/>
          <a:p>
            <a:r>
              <a:rPr lang="en-US" dirty="0">
                <a:latin typeface="Cambria" panose="02040503050406030204" pitchFamily="18" charset="0"/>
                <a:ea typeface="Cambria" panose="02040503050406030204" pitchFamily="18" charset="0"/>
              </a:rPr>
              <a:t>When it is assumed that all continuous variables connected to each feature are distributed randomly, Gaussian Naive Bayes is utilized. A normal distribution is another name for a </a:t>
            </a:r>
            <a:r>
              <a:rPr lang="en-US" dirty="0" err="1">
                <a:latin typeface="Cambria" panose="02040503050406030204" pitchFamily="18" charset="0"/>
                <a:ea typeface="Cambria" panose="02040503050406030204" pitchFamily="18" charset="0"/>
              </a:rPr>
              <a:t>gaussian</a:t>
            </a:r>
            <a:r>
              <a:rPr lang="en-US" dirty="0">
                <a:latin typeface="Cambria" panose="02040503050406030204" pitchFamily="18" charset="0"/>
                <a:ea typeface="Cambria" panose="02040503050406030204" pitchFamily="18" charset="0"/>
              </a:rPr>
              <a:t> distribution.</a:t>
            </a:r>
            <a:endParaRPr lang="en-IN" dirty="0">
              <a:latin typeface="Cambria" panose="02040503050406030204" pitchFamily="18" charset="0"/>
              <a:ea typeface="Cambria" panose="02040503050406030204" pitchFamily="18" charset="0"/>
            </a:endParaRP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					</a:t>
            </a:r>
            <a:endParaRPr lang="en-IN" dirty="0">
              <a:ea typeface="Cambria" panose="02040503050406030204" pitchFamily="18" charset="0"/>
            </a:endParaRPr>
          </a:p>
        </p:txBody>
      </p:sp>
    </p:spTree>
    <p:extLst>
      <p:ext uri="{BB962C8B-B14F-4D97-AF65-F5344CB8AC3E}">
        <p14:creationId xmlns:p14="http://schemas.microsoft.com/office/powerpoint/2010/main" val="324421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629222" cy="1400530"/>
          </a:xfrm>
        </p:spPr>
        <p:txBody>
          <a:bodyPr>
            <a:normAutofit/>
          </a:bodyPr>
          <a:lstStyle/>
          <a:p>
            <a:r>
              <a:rPr lang="en-US" dirty="0"/>
              <a:t>Implementation of Gaussian NB</a:t>
            </a:r>
            <a:endParaRPr lang="en-IN" dirty="0"/>
          </a:p>
        </p:txBody>
      </p:sp>
      <p:sp>
        <p:nvSpPr>
          <p:cNvPr id="11" name="Freeform: Shape 10">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3"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image8.png" descr="Graphical user interface&#10;&#10;Description automatically generated with medium confidence"/>
          <p:cNvPicPr/>
          <p:nvPr/>
        </p:nvPicPr>
        <p:blipFill>
          <a:blip r:embed="rId3" cstate="print"/>
          <a:stretch>
            <a:fillRect/>
          </a:stretch>
        </p:blipFill>
        <p:spPr>
          <a:xfrm>
            <a:off x="7295156" y="1017574"/>
            <a:ext cx="3324718" cy="5384133"/>
          </a:xfrm>
          <a:prstGeom prst="rect">
            <a:avLst/>
          </a:prstGeom>
          <a:effectLst/>
        </p:spPr>
      </p:pic>
      <p:sp>
        <p:nvSpPr>
          <p:cNvPr id="15" name="Rectangle 14">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6112" y="2052918"/>
            <a:ext cx="5628635" cy="4195481"/>
          </a:xfrm>
        </p:spPr>
        <p:txBody>
          <a:bodyPr>
            <a:normAutofit/>
          </a:bodyPr>
          <a:lstStyle/>
          <a:p>
            <a:r>
              <a:rPr lang="en-US" dirty="0">
                <a:latin typeface="Cambria" panose="02040503050406030204" pitchFamily="18" charset="0"/>
                <a:ea typeface="Cambria" panose="02040503050406030204" pitchFamily="18" charset="0"/>
              </a:rPr>
              <a:t>Gaussian Naive Bayes implementation on the training set. The outcome of applying the Gaussian NB classifier to the transformed text </a:t>
            </a:r>
            <a:r>
              <a:rPr lang="en-US" dirty="0"/>
              <a:t> </a:t>
            </a:r>
            <a:endParaRPr lang="en-IN" dirty="0"/>
          </a:p>
        </p:txBody>
      </p:sp>
      <p:sp>
        <p:nvSpPr>
          <p:cNvPr id="6" name="Rectangle 1">
            <a:extLst>
              <a:ext uri="{FF2B5EF4-FFF2-40B4-BE49-F238E27FC236}">
                <a16:creationId xmlns:a16="http://schemas.microsoft.com/office/drawing/2014/main" id="{4DA1AA44-0446-536F-C84A-7C32BB2078C2}"/>
              </a:ext>
            </a:extLst>
          </p:cNvPr>
          <p:cNvSpPr>
            <a:spLocks noChangeArrowheads="1"/>
          </p:cNvSpPr>
          <p:nvPr/>
        </p:nvSpPr>
        <p:spPr bwMode="auto">
          <a:xfrm>
            <a:off x="3287713" y="292327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1B8C89A3-5320-10CD-8985-44180E8B2BB1}"/>
              </a:ext>
            </a:extLst>
          </p:cNvPr>
          <p:cNvGraphicFramePr>
            <a:graphicFrameLocks noGrp="1"/>
          </p:cNvGraphicFramePr>
          <p:nvPr>
            <p:extLst>
              <p:ext uri="{D42A27DB-BD31-4B8C-83A1-F6EECF244321}">
                <p14:modId xmlns:p14="http://schemas.microsoft.com/office/powerpoint/2010/main" val="1826201245"/>
              </p:ext>
            </p:extLst>
          </p:nvPr>
        </p:nvGraphicFramePr>
        <p:xfrm>
          <a:off x="1233253" y="3709641"/>
          <a:ext cx="3980140" cy="2612433"/>
        </p:xfrm>
        <a:graphic>
          <a:graphicData uri="http://schemas.openxmlformats.org/drawingml/2006/table">
            <a:tbl>
              <a:tblPr/>
              <a:tblGrid>
                <a:gridCol w="864306">
                  <a:extLst>
                    <a:ext uri="{9D8B030D-6E8A-4147-A177-3AD203B41FA5}">
                      <a16:colId xmlns:a16="http://schemas.microsoft.com/office/drawing/2014/main" val="2006072023"/>
                    </a:ext>
                  </a:extLst>
                </a:gridCol>
                <a:gridCol w="852817">
                  <a:extLst>
                    <a:ext uri="{9D8B030D-6E8A-4147-A177-3AD203B41FA5}">
                      <a16:colId xmlns:a16="http://schemas.microsoft.com/office/drawing/2014/main" val="3700087630"/>
                    </a:ext>
                  </a:extLst>
                </a:gridCol>
                <a:gridCol w="698535">
                  <a:extLst>
                    <a:ext uri="{9D8B030D-6E8A-4147-A177-3AD203B41FA5}">
                      <a16:colId xmlns:a16="http://schemas.microsoft.com/office/drawing/2014/main" val="427060784"/>
                    </a:ext>
                  </a:extLst>
                </a:gridCol>
                <a:gridCol w="793730">
                  <a:extLst>
                    <a:ext uri="{9D8B030D-6E8A-4147-A177-3AD203B41FA5}">
                      <a16:colId xmlns:a16="http://schemas.microsoft.com/office/drawing/2014/main" val="3981895233"/>
                    </a:ext>
                  </a:extLst>
                </a:gridCol>
                <a:gridCol w="770752">
                  <a:extLst>
                    <a:ext uri="{9D8B030D-6E8A-4147-A177-3AD203B41FA5}">
                      <a16:colId xmlns:a16="http://schemas.microsoft.com/office/drawing/2014/main" val="3210813078"/>
                    </a:ext>
                  </a:extLst>
                </a:gridCol>
              </a:tblGrid>
              <a:tr h="321432">
                <a:tc>
                  <a:txBody>
                    <a:bodyPr/>
                    <a:lstStyle/>
                    <a:p>
                      <a:pPr algn="just" rtl="0" fontAlgn="ctr">
                        <a:spcBef>
                          <a:spcPts val="0"/>
                        </a:spcBef>
                        <a:spcAft>
                          <a:spcPts val="0"/>
                        </a:spcAft>
                      </a:pPr>
                      <a:r>
                        <a:rPr lang="en-IN" sz="1200" b="1" i="1" u="none" strike="noStrike">
                          <a:solidFill>
                            <a:srgbClr val="000000"/>
                          </a:solidFill>
                          <a:effectLst/>
                          <a:latin typeface="Calibri" panose="020F0502020204030204" pitchFamily="34" charset="0"/>
                        </a:rPr>
                        <a:t> </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Precision</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Recall</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F1 score</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w="6350" cap="flat" cmpd="sng" algn="ctr">
                      <a:solidFill>
                        <a:srgbClr val="7F7F7F"/>
                      </a:solidFill>
                      <a:prstDash val="solid"/>
                      <a:round/>
                      <a:headEnd type="none" w="med" len="med"/>
                      <a:tailEnd type="none" w="med" len="med"/>
                    </a:lnB>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support</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w="6350" cap="flat" cmpd="sng" algn="ctr">
                      <a:solidFill>
                        <a:srgbClr val="7F7F7F"/>
                      </a:solidFill>
                      <a:prstDash val="solid"/>
                      <a:round/>
                      <a:headEnd type="none" w="med" len="med"/>
                      <a:tailEnd type="none" w="med" len="med"/>
                    </a:lnB>
                  </a:tcPr>
                </a:tc>
                <a:extLst>
                  <a:ext uri="{0D108BD9-81ED-4DB2-BD59-A6C34878D82A}">
                    <a16:rowId xmlns:a16="http://schemas.microsoft.com/office/drawing/2014/main" val="164160639"/>
                  </a:ext>
                </a:extLst>
              </a:tr>
              <a:tr h="438042">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Ham</a:t>
                      </a:r>
                      <a:endParaRPr lang="en-IN" sz="1900" b="0" i="0" u="none" strike="noStrike">
                        <a:effectLst/>
                        <a:latin typeface="Arial" panose="020B0604020202020204" pitchFamily="34" charset="0"/>
                      </a:endParaRPr>
                    </a:p>
                  </a:txBody>
                  <a:tcPr marL="70904" marR="70904" marT="47269" marB="47269"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tcPr>
                </a:tc>
                <a:tc>
                  <a:txBody>
                    <a:bodyPr/>
                    <a:lstStyle/>
                    <a:p>
                      <a:pPr algn="just" rtl="0" fontAlgn="ctr">
                        <a:spcBef>
                          <a:spcPts val="0"/>
                        </a:spcBef>
                        <a:spcAft>
                          <a:spcPts val="0"/>
                        </a:spcAft>
                      </a:pPr>
                      <a:r>
                        <a:rPr lang="en-IN" sz="1200" b="0" i="0" u="none" strike="noStrike">
                          <a:solidFill>
                            <a:srgbClr val="000000"/>
                          </a:solidFill>
                          <a:effectLst/>
                          <a:latin typeface="Book Antiqua" panose="02040602050305030304" pitchFamily="18" charset="0"/>
                        </a:rPr>
                        <a:t>0.98</a:t>
                      </a:r>
                      <a:endParaRPr lang="en-IN" sz="1900" b="0" i="0" u="none" strike="noStrike">
                        <a:effectLst/>
                        <a:latin typeface="Arial" panose="020B0604020202020204" pitchFamily="34" charset="0"/>
                      </a:endParaRPr>
                    </a:p>
                  </a:txBody>
                  <a:tcPr marL="70904" marR="70904" marT="47269" marB="47269"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0.86     </a:t>
                      </a:r>
                      <a:endParaRPr lang="en-IN" sz="1900" b="0" i="0" u="none" strike="noStrike">
                        <a:effectLst/>
                        <a:latin typeface="Arial" panose="020B0604020202020204" pitchFamily="34" charset="0"/>
                      </a:endParaRPr>
                    </a:p>
                  </a:txBody>
                  <a:tcPr marL="70904" marR="70904" marT="47269" marB="47269"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0.92</a:t>
                      </a:r>
                      <a:endParaRPr lang="en-IN" sz="1900" b="0" i="0" u="none" strike="noStrike">
                        <a:effectLst/>
                        <a:latin typeface="Arial" panose="020B0604020202020204" pitchFamily="34" charset="0"/>
                      </a:endParaRPr>
                    </a:p>
                  </a:txBody>
                  <a:tcPr marL="70904" marR="70904" marT="47269" marB="47269"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1351</a:t>
                      </a:r>
                      <a:endParaRPr lang="en-IN" sz="1900" b="0" i="0" u="none" strike="noStrike">
                        <a:effectLst/>
                        <a:latin typeface="Arial" panose="020B0604020202020204" pitchFamily="34" charset="0"/>
                      </a:endParaRPr>
                    </a:p>
                  </a:txBody>
                  <a:tcPr marL="70904" marR="70904" marT="47269" marB="47269"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780236287"/>
                  </a:ext>
                </a:extLst>
              </a:tr>
              <a:tr h="321432">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Spam</a:t>
                      </a:r>
                      <a:endParaRPr lang="en-IN" sz="1900" b="0" i="0" u="none" strike="noStrike">
                        <a:effectLst/>
                        <a:latin typeface="Arial" panose="020B0604020202020204" pitchFamily="34" charset="0"/>
                      </a:endParaRPr>
                    </a:p>
                  </a:txBody>
                  <a:tcPr marL="70904" marR="70904" marT="47269" marB="47269" anchor="ctr">
                    <a:lnL>
                      <a:noFill/>
                    </a:lnL>
                    <a:lnR w="6350" cap="flat" cmpd="sng" algn="ctr">
                      <a:solidFill>
                        <a:srgbClr val="7F7F7F"/>
                      </a:solidFill>
                      <a:prstDash val="solid"/>
                      <a:round/>
                      <a:headEnd type="none" w="med" len="med"/>
                      <a:tailEnd type="none" w="med" len="med"/>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0.48 </a:t>
                      </a:r>
                      <a:endParaRPr lang="en-IN" sz="1900" b="0" i="0" u="none" strike="noStrike">
                        <a:effectLst/>
                        <a:latin typeface="Arial" panose="020B0604020202020204" pitchFamily="34" charset="0"/>
                      </a:endParaRPr>
                    </a:p>
                  </a:txBody>
                  <a:tcPr marL="70904" marR="70904" marT="47269" marB="47269"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0.86      </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0.61      </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197</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a:noFill/>
                    </a:lnB>
                  </a:tcPr>
                </a:tc>
                <a:extLst>
                  <a:ext uri="{0D108BD9-81ED-4DB2-BD59-A6C34878D82A}">
                    <a16:rowId xmlns:a16="http://schemas.microsoft.com/office/drawing/2014/main" val="2462362516"/>
                  </a:ext>
                </a:extLst>
              </a:tr>
              <a:tr h="699586">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accuracy</a:t>
                      </a:r>
                      <a:endParaRPr lang="en-IN" sz="1900" b="0" i="0" u="none" strike="noStrike">
                        <a:effectLst/>
                        <a:latin typeface="Arial" panose="020B0604020202020204" pitchFamily="34" charset="0"/>
                      </a:endParaRPr>
                    </a:p>
                  </a:txBody>
                  <a:tcPr marL="70904" marR="70904" marT="47269" marB="47269" anchor="ctr">
                    <a:lnL>
                      <a:noFill/>
                    </a:lnL>
                    <a:lnR w="6350" cap="flat" cmpd="sng" algn="ctr">
                      <a:solidFill>
                        <a:srgbClr val="7F7F7F"/>
                      </a:solidFill>
                      <a:prstDash val="solid"/>
                      <a:round/>
                      <a:headEnd type="none" w="med" len="med"/>
                      <a:tailEnd type="none" w="med" len="med"/>
                    </a:lnR>
                    <a:lnT>
                      <a:noFill/>
                    </a:lnT>
                    <a:lnB>
                      <a:noFill/>
                    </a:lnB>
                  </a:tcPr>
                </a:tc>
                <a:tc>
                  <a:txBody>
                    <a:bodyPr/>
                    <a:lstStyle/>
                    <a:p>
                      <a:pPr algn="l" fontAlgn="ctr">
                        <a:spcBef>
                          <a:spcPts val="0"/>
                        </a:spcBef>
                        <a:spcAft>
                          <a:spcPts val="0"/>
                        </a:spcAft>
                      </a:pPr>
                      <a:br>
                        <a:rPr lang="en-IN" sz="1900" b="0" i="0" u="none" strike="noStrike">
                          <a:effectLst/>
                          <a:latin typeface="Arial" panose="020B0604020202020204" pitchFamily="34" charset="0"/>
                        </a:rPr>
                      </a:br>
                      <a:endParaRPr lang="en-IN" sz="1900" b="0" i="0" u="none" strike="noStrike">
                        <a:effectLst/>
                        <a:latin typeface="Arial" panose="020B0604020202020204" pitchFamily="34" charset="0"/>
                      </a:endParaRPr>
                    </a:p>
                  </a:txBody>
                  <a:tcPr marL="70904" marR="70904" marT="47269" marB="47269"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algn="l" fontAlgn="ctr">
                        <a:spcBef>
                          <a:spcPts val="0"/>
                        </a:spcBef>
                        <a:spcAft>
                          <a:spcPts val="0"/>
                        </a:spcAft>
                      </a:pPr>
                      <a:br>
                        <a:rPr lang="en-IN" sz="1900" b="0" i="0" u="none" strike="noStrike">
                          <a:effectLst/>
                          <a:latin typeface="Arial" panose="020B0604020202020204" pitchFamily="34" charset="0"/>
                        </a:rPr>
                      </a:br>
                      <a:endParaRPr lang="en-IN" sz="1900" b="0" i="0" u="none" strike="noStrike">
                        <a:effectLst/>
                        <a:latin typeface="Arial" panose="020B0604020202020204" pitchFamily="34" charset="0"/>
                      </a:endParaRPr>
                    </a:p>
                  </a:txBody>
                  <a:tcPr marL="70904" marR="70904" marT="47269" marB="47269"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0.86</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1548</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a:noFill/>
                    </a:lnB>
                    <a:solidFill>
                      <a:srgbClr val="F2F2F2"/>
                    </a:solidFill>
                  </a:tcPr>
                </a:tc>
                <a:extLst>
                  <a:ext uri="{0D108BD9-81ED-4DB2-BD59-A6C34878D82A}">
                    <a16:rowId xmlns:a16="http://schemas.microsoft.com/office/drawing/2014/main" val="3609625122"/>
                  </a:ext>
                </a:extLst>
              </a:tr>
              <a:tr h="321432">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macro avg</a:t>
                      </a:r>
                      <a:endParaRPr lang="en-IN" sz="1900" b="0" i="0" u="none" strike="noStrike">
                        <a:effectLst/>
                        <a:latin typeface="Arial" panose="020B0604020202020204" pitchFamily="34" charset="0"/>
                      </a:endParaRPr>
                    </a:p>
                  </a:txBody>
                  <a:tcPr marL="70904" marR="70904" marT="47269" marB="47269" anchor="ctr">
                    <a:lnL>
                      <a:noFill/>
                    </a:lnL>
                    <a:lnR w="6350" cap="flat" cmpd="sng" algn="ctr">
                      <a:solidFill>
                        <a:srgbClr val="7F7F7F"/>
                      </a:solidFill>
                      <a:prstDash val="solid"/>
                      <a:round/>
                      <a:headEnd type="none" w="med" len="med"/>
                      <a:tailEnd type="none" w="med" len="med"/>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0.73      </a:t>
                      </a:r>
                      <a:endParaRPr lang="en-IN" sz="1900" b="0" i="0" u="none" strike="noStrike">
                        <a:effectLst/>
                        <a:latin typeface="Arial" panose="020B0604020202020204" pitchFamily="34" charset="0"/>
                      </a:endParaRPr>
                    </a:p>
                  </a:txBody>
                  <a:tcPr marL="70904" marR="70904" marT="47269" marB="47269"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0.86      </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0.77     </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1548</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a:noFill/>
                    </a:lnB>
                  </a:tcPr>
                </a:tc>
                <a:extLst>
                  <a:ext uri="{0D108BD9-81ED-4DB2-BD59-A6C34878D82A}">
                    <a16:rowId xmlns:a16="http://schemas.microsoft.com/office/drawing/2014/main" val="2303589144"/>
                  </a:ext>
                </a:extLst>
              </a:tr>
              <a:tr h="510509">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weighted avg</a:t>
                      </a:r>
                      <a:endParaRPr lang="en-IN" sz="1900" b="0" i="0" u="none" strike="noStrike">
                        <a:effectLst/>
                        <a:latin typeface="Arial" panose="020B0604020202020204" pitchFamily="34" charset="0"/>
                      </a:endParaRPr>
                    </a:p>
                  </a:txBody>
                  <a:tcPr marL="70904" marR="70904" marT="47269" marB="47269" anchor="ctr">
                    <a:lnL>
                      <a:noFill/>
                    </a:lnL>
                    <a:lnR w="6350" cap="flat" cmpd="sng" algn="ctr">
                      <a:solidFill>
                        <a:srgbClr val="7F7F7F"/>
                      </a:solidFill>
                      <a:prstDash val="solid"/>
                      <a:round/>
                      <a:headEnd type="none" w="med" len="med"/>
                      <a:tailEnd type="none" w="med" len="med"/>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0.91     </a:t>
                      </a:r>
                      <a:endParaRPr lang="en-IN" sz="1900" b="0" i="0" u="none" strike="noStrike">
                        <a:effectLst/>
                        <a:latin typeface="Arial" panose="020B0604020202020204" pitchFamily="34" charset="0"/>
                      </a:endParaRPr>
                    </a:p>
                  </a:txBody>
                  <a:tcPr marL="70904" marR="70904" marT="47269" marB="47269"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0.86      </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0.88     </a:t>
                      </a:r>
                      <a:endParaRPr lang="en-IN" sz="1900" b="0" i="0" u="none" strike="noStrike">
                        <a:effectLst/>
                        <a:latin typeface="Arial" panose="020B0604020202020204" pitchFamily="34" charset="0"/>
                      </a:endParaRPr>
                    </a:p>
                  </a:txBody>
                  <a:tcPr marL="70904" marR="70904" marT="47269" marB="47269"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dirty="0">
                          <a:solidFill>
                            <a:srgbClr val="000000"/>
                          </a:solidFill>
                          <a:effectLst/>
                          <a:latin typeface="Book Antiqua" panose="02040602050305030304" pitchFamily="18" charset="0"/>
                        </a:rPr>
                        <a:t>1548</a:t>
                      </a:r>
                      <a:endParaRPr lang="en-IN" sz="1900" b="0" i="0" u="none" strike="noStrike" dirty="0">
                        <a:effectLst/>
                        <a:latin typeface="Arial" panose="020B0604020202020204" pitchFamily="34" charset="0"/>
                      </a:endParaRPr>
                    </a:p>
                  </a:txBody>
                  <a:tcPr marL="70904" marR="70904" marT="47269" marB="47269" anchor="ctr">
                    <a:lnL>
                      <a:noFill/>
                    </a:lnL>
                    <a:lnR>
                      <a:noFill/>
                    </a:lnR>
                    <a:lnT>
                      <a:noFill/>
                    </a:lnT>
                    <a:lnB>
                      <a:noFill/>
                    </a:lnB>
                    <a:solidFill>
                      <a:srgbClr val="F2F2F2"/>
                    </a:solidFill>
                  </a:tcPr>
                </a:tc>
                <a:extLst>
                  <a:ext uri="{0D108BD9-81ED-4DB2-BD59-A6C34878D82A}">
                    <a16:rowId xmlns:a16="http://schemas.microsoft.com/office/drawing/2014/main" val="698344003"/>
                  </a:ext>
                </a:extLst>
              </a:tr>
            </a:tbl>
          </a:graphicData>
        </a:graphic>
      </p:graphicFrame>
    </p:spTree>
    <p:extLst>
      <p:ext uri="{BB962C8B-B14F-4D97-AF65-F5344CB8AC3E}">
        <p14:creationId xmlns:p14="http://schemas.microsoft.com/office/powerpoint/2010/main" val="290714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52388"/>
            <a:ext cx="9573691" cy="1400530"/>
          </a:xfrm>
        </p:spPr>
        <p:txBody>
          <a:bodyPr/>
          <a:lstStyle/>
          <a:p>
            <a:pPr lvl="2"/>
            <a:r>
              <a:rPr lang="en-US" sz="4000" dirty="0">
                <a:latin typeface="+mj-lt"/>
              </a:rPr>
              <a:t>Multinomial NB</a:t>
            </a:r>
            <a:br>
              <a:rPr lang="en-IN" b="1" dirty="0"/>
            </a:br>
            <a:r>
              <a:rPr lang="en-US" sz="2000" b="1" dirty="0"/>
              <a:t> </a:t>
            </a:r>
            <a:br>
              <a:rPr lang="en-IN" dirty="0"/>
            </a:br>
            <a:endParaRPr lang="en-IN" dirty="0"/>
          </a:p>
        </p:txBody>
      </p:sp>
      <p:sp>
        <p:nvSpPr>
          <p:cNvPr id="3" name="Content Placeholder 2"/>
          <p:cNvSpPr>
            <a:spLocks noGrp="1"/>
          </p:cNvSpPr>
          <p:nvPr>
            <p:ph idx="1"/>
          </p:nvPr>
        </p:nvSpPr>
        <p:spPr>
          <a:xfrm>
            <a:off x="958705" y="2181255"/>
            <a:ext cx="9725338" cy="1989692"/>
          </a:xfrm>
        </p:spPr>
        <p:txBody>
          <a:bodyPr>
            <a:normAutofit/>
          </a:bodyPr>
          <a:lstStyle/>
          <a:p>
            <a:r>
              <a:rPr lang="en-US" dirty="0">
                <a:latin typeface="Cambria" panose="02040503050406030204" pitchFamily="18" charset="0"/>
                <a:ea typeface="Cambria" panose="02040503050406030204" pitchFamily="18" charset="0"/>
              </a:rPr>
              <a:t>Multinomial Naive Bayes, For classification based on separate features (such as word counts for text classification), Bayes classifiers work well. In general, integer numbers of features are needed for multinomial distributions. However, in actuality, decimals like TF-IDF also function</a:t>
            </a:r>
            <a:r>
              <a:rPr lang="en-US" dirty="0"/>
              <a:t>.</a:t>
            </a:r>
          </a:p>
          <a:p>
            <a:pPr marL="0" indent="0">
              <a:buNone/>
            </a:pPr>
            <a:endParaRPr lang="en-US" dirty="0"/>
          </a:p>
          <a:p>
            <a:pPr marL="0" indent="0">
              <a:buNone/>
            </a:pPr>
            <a:endParaRPr lang="en-IN" dirty="0"/>
          </a:p>
          <a:p>
            <a:endParaRPr lang="en-IN" dirty="0"/>
          </a:p>
        </p:txBody>
      </p:sp>
    </p:spTree>
    <p:extLst>
      <p:ext uri="{BB962C8B-B14F-4D97-AF65-F5344CB8AC3E}">
        <p14:creationId xmlns:p14="http://schemas.microsoft.com/office/powerpoint/2010/main" val="1840799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629222" cy="1400530"/>
          </a:xfrm>
        </p:spPr>
        <p:txBody>
          <a:bodyPr>
            <a:normAutofit/>
          </a:bodyPr>
          <a:lstStyle/>
          <a:p>
            <a:r>
              <a:rPr lang="en-US" dirty="0"/>
              <a:t>Implementation of Multinomial NB</a:t>
            </a:r>
            <a:endParaRPr lang="en-IN" dirty="0"/>
          </a:p>
        </p:txBody>
      </p:sp>
      <p:sp>
        <p:nvSpPr>
          <p:cNvPr id="20" name="Freeform: Shape 19">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2"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image9.png" descr="Graphical user interface&#10;&#10;Description automatically generated with medium confidence">
            <a:extLst>
              <a:ext uri="{FF2B5EF4-FFF2-40B4-BE49-F238E27FC236}">
                <a16:creationId xmlns:a16="http://schemas.microsoft.com/office/drawing/2014/main" id="{C96D62F1-E18E-BCD7-1CB7-1F811DC7980E}"/>
              </a:ext>
            </a:extLst>
          </p:cNvPr>
          <p:cNvPicPr/>
          <p:nvPr/>
        </p:nvPicPr>
        <p:blipFill>
          <a:blip r:embed="rId3" cstate="print"/>
          <a:stretch>
            <a:fillRect/>
          </a:stretch>
        </p:blipFill>
        <p:spPr>
          <a:xfrm>
            <a:off x="7408832" y="822885"/>
            <a:ext cx="3634616" cy="5451248"/>
          </a:xfrm>
          <a:prstGeom prst="rect">
            <a:avLst/>
          </a:prstGeom>
          <a:effectLst/>
        </p:spPr>
      </p:pic>
      <p:sp>
        <p:nvSpPr>
          <p:cNvPr id="24" name="Rectangle 23">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6112" y="2052918"/>
            <a:ext cx="5628635" cy="4195481"/>
          </a:xfrm>
        </p:spPr>
        <p:txBody>
          <a:bodyPr>
            <a:normAutofit/>
          </a:bodyPr>
          <a:lstStyle/>
          <a:p>
            <a:r>
              <a:rPr lang="en-US" dirty="0">
                <a:latin typeface="Cambria" panose="02040503050406030204" pitchFamily="18" charset="0"/>
                <a:ea typeface="Cambria" panose="02040503050406030204" pitchFamily="18" charset="0"/>
              </a:rPr>
              <a:t>Naive Bayes implementation on the training set. The outcome of applying the Multinomial NB classifier to the transformed text </a:t>
            </a:r>
            <a:r>
              <a:rPr lang="en-US" dirty="0"/>
              <a:t> </a:t>
            </a:r>
            <a:endParaRPr lang="en-IN" dirty="0"/>
          </a:p>
        </p:txBody>
      </p:sp>
      <p:sp>
        <p:nvSpPr>
          <p:cNvPr id="6" name="Rectangle 1">
            <a:extLst>
              <a:ext uri="{FF2B5EF4-FFF2-40B4-BE49-F238E27FC236}">
                <a16:creationId xmlns:a16="http://schemas.microsoft.com/office/drawing/2014/main" id="{4DA1AA44-0446-536F-C84A-7C32BB2078C2}"/>
              </a:ext>
            </a:extLst>
          </p:cNvPr>
          <p:cNvSpPr>
            <a:spLocks noChangeArrowheads="1"/>
          </p:cNvSpPr>
          <p:nvPr/>
        </p:nvSpPr>
        <p:spPr bwMode="auto">
          <a:xfrm>
            <a:off x="3287713" y="292327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67315A4D-125A-5A34-2EF6-95DE2ECF697D}"/>
              </a:ext>
            </a:extLst>
          </p:cNvPr>
          <p:cNvGraphicFramePr>
            <a:graphicFrameLocks noGrp="1"/>
          </p:cNvGraphicFramePr>
          <p:nvPr>
            <p:extLst>
              <p:ext uri="{D42A27DB-BD31-4B8C-83A1-F6EECF244321}">
                <p14:modId xmlns:p14="http://schemas.microsoft.com/office/powerpoint/2010/main" val="3136409166"/>
              </p:ext>
            </p:extLst>
          </p:nvPr>
        </p:nvGraphicFramePr>
        <p:xfrm>
          <a:off x="1548817" y="3661756"/>
          <a:ext cx="3980141" cy="2622020"/>
        </p:xfrm>
        <a:graphic>
          <a:graphicData uri="http://schemas.openxmlformats.org/drawingml/2006/table">
            <a:tbl>
              <a:tblPr firstRow="1" bandRow="1"/>
              <a:tblGrid>
                <a:gridCol w="862528">
                  <a:extLst>
                    <a:ext uri="{9D8B030D-6E8A-4147-A177-3AD203B41FA5}">
                      <a16:colId xmlns:a16="http://schemas.microsoft.com/office/drawing/2014/main" val="2138463054"/>
                    </a:ext>
                  </a:extLst>
                </a:gridCol>
                <a:gridCol w="851062">
                  <a:extLst>
                    <a:ext uri="{9D8B030D-6E8A-4147-A177-3AD203B41FA5}">
                      <a16:colId xmlns:a16="http://schemas.microsoft.com/office/drawing/2014/main" val="2840265598"/>
                    </a:ext>
                  </a:extLst>
                </a:gridCol>
                <a:gridCol w="697098">
                  <a:extLst>
                    <a:ext uri="{9D8B030D-6E8A-4147-A177-3AD203B41FA5}">
                      <a16:colId xmlns:a16="http://schemas.microsoft.com/office/drawing/2014/main" val="2573693040"/>
                    </a:ext>
                  </a:extLst>
                </a:gridCol>
                <a:gridCol w="800287">
                  <a:extLst>
                    <a:ext uri="{9D8B030D-6E8A-4147-A177-3AD203B41FA5}">
                      <a16:colId xmlns:a16="http://schemas.microsoft.com/office/drawing/2014/main" val="1164978742"/>
                    </a:ext>
                  </a:extLst>
                </a:gridCol>
                <a:gridCol w="769166">
                  <a:extLst>
                    <a:ext uri="{9D8B030D-6E8A-4147-A177-3AD203B41FA5}">
                      <a16:colId xmlns:a16="http://schemas.microsoft.com/office/drawing/2014/main" val="196876305"/>
                    </a:ext>
                  </a:extLst>
                </a:gridCol>
              </a:tblGrid>
              <a:tr h="452106">
                <a:tc>
                  <a:txBody>
                    <a:bodyPr/>
                    <a:lstStyle/>
                    <a:p>
                      <a:pPr algn="just" rtl="0" fontAlgn="ctr">
                        <a:spcBef>
                          <a:spcPts val="0"/>
                        </a:spcBef>
                        <a:spcAft>
                          <a:spcPts val="0"/>
                        </a:spcAft>
                      </a:pPr>
                      <a:r>
                        <a:rPr lang="en-IN" sz="1200" b="1" i="1" u="none" strike="noStrike">
                          <a:solidFill>
                            <a:srgbClr val="000000"/>
                          </a:solidFill>
                          <a:effectLst/>
                          <a:latin typeface="Calibri" panose="020F0502020204030204" pitchFamily="34" charset="0"/>
                        </a:rPr>
                        <a:t> </a:t>
                      </a:r>
                      <a:endParaRPr lang="en-IN" sz="1900">
                        <a:effectLst/>
                      </a:endParaRPr>
                    </a:p>
                  </a:txBody>
                  <a:tcPr marL="70758" marR="70758" marT="47172" marB="47172"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Precision</a:t>
                      </a:r>
                      <a:endParaRPr lang="en-IN" sz="1900">
                        <a:effectLst/>
                      </a:endParaRPr>
                    </a:p>
                  </a:txBody>
                  <a:tcPr marL="70758" marR="70758" marT="47172" marB="47172"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Recall</a:t>
                      </a:r>
                      <a:endParaRPr lang="en-IN" sz="1900">
                        <a:effectLst/>
                      </a:endParaRPr>
                    </a:p>
                  </a:txBody>
                  <a:tcPr marL="70758" marR="70758" marT="47172" marB="47172"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F1 score</a:t>
                      </a:r>
                      <a:endParaRPr lang="en-IN" sz="1900">
                        <a:effectLst/>
                      </a:endParaRPr>
                    </a:p>
                  </a:txBody>
                  <a:tcPr marL="70758" marR="70758" marT="47172" marB="47172"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support</a:t>
                      </a:r>
                      <a:endParaRPr lang="en-IN" sz="1900">
                        <a:effectLst/>
                      </a:endParaRPr>
                    </a:p>
                  </a:txBody>
                  <a:tcPr marL="70758" marR="70758" marT="47172" marB="47172"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2053547275"/>
                  </a:ext>
                </a:extLst>
              </a:tr>
              <a:tr h="320770">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Ham</a:t>
                      </a:r>
                      <a:endParaRPr lang="en-IN" sz="1900">
                        <a:effectLst/>
                      </a:endParaRPr>
                    </a:p>
                  </a:txBody>
                  <a:tcPr marL="70758" marR="70758" marT="47172" marB="47172"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0.97     </a:t>
                      </a:r>
                      <a:endParaRPr lang="en-IN" sz="1900">
                        <a:effectLst/>
                      </a:endParaRPr>
                    </a:p>
                  </a:txBody>
                  <a:tcPr marL="70758" marR="70758" marT="47172" marB="47172"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1.00      </a:t>
                      </a:r>
                      <a:endParaRPr lang="en-IN" sz="1900">
                        <a:effectLst/>
                      </a:endParaRPr>
                    </a:p>
                  </a:txBody>
                  <a:tcPr marL="70758" marR="70758" marT="47172" marB="47172"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dirty="0">
                          <a:solidFill>
                            <a:srgbClr val="000000"/>
                          </a:solidFill>
                          <a:effectLst/>
                          <a:latin typeface="Book Antiqua" panose="02040602050305030304" pitchFamily="18" charset="0"/>
                        </a:rPr>
                        <a:t>0.98    </a:t>
                      </a:r>
                      <a:endParaRPr lang="en-IN" sz="1900" dirty="0">
                        <a:effectLst/>
                      </a:endParaRPr>
                    </a:p>
                  </a:txBody>
                  <a:tcPr marL="70758" marR="70758" marT="47172" marB="47172"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1351</a:t>
                      </a:r>
                      <a:endParaRPr lang="en-IN" sz="1900">
                        <a:effectLst/>
                      </a:endParaRPr>
                    </a:p>
                  </a:txBody>
                  <a:tcPr marL="70758" marR="70758" marT="47172" marB="47172"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982463770"/>
                  </a:ext>
                </a:extLst>
              </a:tr>
              <a:tr h="320770">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Spam</a:t>
                      </a:r>
                      <a:endParaRPr lang="en-IN" sz="1900">
                        <a:effectLst/>
                      </a:endParaRPr>
                    </a:p>
                  </a:txBody>
                  <a:tcPr marL="70758" marR="70758" marT="47172" marB="47172"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1.00     </a:t>
                      </a:r>
                      <a:endParaRPr lang="en-IN" sz="1900">
                        <a:effectLst/>
                      </a:endParaRPr>
                    </a:p>
                  </a:txBody>
                  <a:tcPr marL="70758" marR="70758" marT="47172" marB="47172"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0.78     </a:t>
                      </a:r>
                      <a:endParaRPr lang="en-IN" sz="1900">
                        <a:effectLst/>
                      </a:endParaRPr>
                    </a:p>
                  </a:txBody>
                  <a:tcPr marL="70758" marR="70758" marT="47172" marB="47172"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197 </a:t>
                      </a:r>
                      <a:endParaRPr lang="en-IN" sz="1900">
                        <a:effectLst/>
                      </a:endParaRPr>
                    </a:p>
                  </a:txBody>
                  <a:tcPr marL="70758" marR="70758" marT="47172" marB="47172"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197 </a:t>
                      </a:r>
                      <a:endParaRPr lang="en-IN" sz="1900">
                        <a:effectLst/>
                      </a:endParaRPr>
                    </a:p>
                  </a:txBody>
                  <a:tcPr marL="70758" marR="70758" marT="47172" marB="47172" anchor="ctr">
                    <a:lnL>
                      <a:noFill/>
                    </a:lnL>
                    <a:lnR>
                      <a:noFill/>
                    </a:lnR>
                    <a:lnT>
                      <a:noFill/>
                    </a:lnT>
                    <a:lnB>
                      <a:noFill/>
                    </a:lnB>
                  </a:tcPr>
                </a:tc>
                <a:extLst>
                  <a:ext uri="{0D108BD9-81ED-4DB2-BD59-A6C34878D82A}">
                    <a16:rowId xmlns:a16="http://schemas.microsoft.com/office/drawing/2014/main" val="823510311"/>
                  </a:ext>
                </a:extLst>
              </a:tr>
              <a:tr h="698146">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accuracy</a:t>
                      </a:r>
                      <a:endParaRPr lang="en-IN" sz="1900">
                        <a:effectLst/>
                      </a:endParaRPr>
                    </a:p>
                  </a:txBody>
                  <a:tcPr marL="70758" marR="70758" marT="47172" marB="47172"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fontAlgn="ctr"/>
                      <a:br>
                        <a:rPr lang="en-IN" sz="1900">
                          <a:effectLst/>
                        </a:rPr>
                      </a:br>
                      <a:endParaRPr lang="en-IN" sz="1900">
                        <a:effectLst/>
                      </a:endParaRPr>
                    </a:p>
                  </a:txBody>
                  <a:tcPr marL="70758" marR="70758" marT="47172" marB="47172"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fontAlgn="ctr"/>
                      <a:br>
                        <a:rPr lang="en-IN" sz="1900">
                          <a:effectLst/>
                        </a:rPr>
                      </a:br>
                      <a:endParaRPr lang="en-IN" sz="1900">
                        <a:effectLst/>
                      </a:endParaRPr>
                    </a:p>
                  </a:txBody>
                  <a:tcPr marL="70758" marR="70758" marT="47172" marB="47172"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0.97</a:t>
                      </a:r>
                      <a:endParaRPr lang="en-IN" sz="1900">
                        <a:effectLst/>
                      </a:endParaRPr>
                    </a:p>
                  </a:txBody>
                  <a:tcPr marL="70758" marR="70758" marT="47172" marB="47172"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1548</a:t>
                      </a:r>
                      <a:endParaRPr lang="en-IN" sz="1900">
                        <a:effectLst/>
                      </a:endParaRPr>
                    </a:p>
                  </a:txBody>
                  <a:tcPr marL="70758" marR="70758" marT="47172" marB="47172" anchor="ctr">
                    <a:lnL>
                      <a:noFill/>
                    </a:lnL>
                    <a:lnR>
                      <a:noFill/>
                    </a:lnR>
                    <a:lnT>
                      <a:noFill/>
                    </a:lnT>
                    <a:lnB>
                      <a:noFill/>
                    </a:lnB>
                    <a:solidFill>
                      <a:srgbClr val="F2F2F2"/>
                    </a:solidFill>
                  </a:tcPr>
                </a:tc>
                <a:extLst>
                  <a:ext uri="{0D108BD9-81ED-4DB2-BD59-A6C34878D82A}">
                    <a16:rowId xmlns:a16="http://schemas.microsoft.com/office/drawing/2014/main" val="2848460803"/>
                  </a:ext>
                </a:extLst>
              </a:tr>
              <a:tr h="320770">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macro avg</a:t>
                      </a:r>
                      <a:endParaRPr lang="en-IN" sz="1900">
                        <a:effectLst/>
                      </a:endParaRPr>
                    </a:p>
                  </a:txBody>
                  <a:tcPr marL="70758" marR="70758" marT="47172" marB="47172"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0.98     </a:t>
                      </a:r>
                      <a:endParaRPr lang="en-IN" sz="1900">
                        <a:effectLst/>
                      </a:endParaRPr>
                    </a:p>
                  </a:txBody>
                  <a:tcPr marL="70758" marR="70758" marT="47172" marB="47172"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0.89      </a:t>
                      </a:r>
                      <a:endParaRPr lang="en-IN" sz="1900">
                        <a:effectLst/>
                      </a:endParaRPr>
                    </a:p>
                  </a:txBody>
                  <a:tcPr marL="70758" marR="70758" marT="47172" marB="47172"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0.93</a:t>
                      </a:r>
                      <a:endParaRPr lang="en-IN" sz="1900">
                        <a:effectLst/>
                      </a:endParaRPr>
                    </a:p>
                  </a:txBody>
                  <a:tcPr marL="70758" marR="70758" marT="47172" marB="47172"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1548</a:t>
                      </a:r>
                      <a:endParaRPr lang="en-IN" sz="1900">
                        <a:effectLst/>
                      </a:endParaRPr>
                    </a:p>
                  </a:txBody>
                  <a:tcPr marL="70758" marR="70758" marT="47172" marB="47172" anchor="ctr">
                    <a:lnL>
                      <a:noFill/>
                    </a:lnL>
                    <a:lnR>
                      <a:noFill/>
                    </a:lnR>
                    <a:lnT>
                      <a:noFill/>
                    </a:lnT>
                    <a:lnB>
                      <a:noFill/>
                    </a:lnB>
                  </a:tcPr>
                </a:tc>
                <a:extLst>
                  <a:ext uri="{0D108BD9-81ED-4DB2-BD59-A6C34878D82A}">
                    <a16:rowId xmlns:a16="http://schemas.microsoft.com/office/drawing/2014/main" val="2142537615"/>
                  </a:ext>
                </a:extLst>
              </a:tr>
              <a:tr h="509458">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weighted avg</a:t>
                      </a:r>
                      <a:endParaRPr lang="en-IN" sz="1900">
                        <a:effectLst/>
                      </a:endParaRPr>
                    </a:p>
                  </a:txBody>
                  <a:tcPr marL="70758" marR="70758" marT="47172" marB="47172"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0.97        </a:t>
                      </a:r>
                      <a:endParaRPr lang="en-IN" sz="1900">
                        <a:effectLst/>
                      </a:endParaRPr>
                    </a:p>
                  </a:txBody>
                  <a:tcPr marL="70758" marR="70758" marT="47172" marB="47172"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0.97     </a:t>
                      </a:r>
                      <a:endParaRPr lang="en-IN" sz="1900">
                        <a:effectLst/>
                      </a:endParaRPr>
                    </a:p>
                  </a:txBody>
                  <a:tcPr marL="70758" marR="70758" marT="47172" marB="47172"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0.97         </a:t>
                      </a:r>
                      <a:endParaRPr lang="en-IN" sz="1900">
                        <a:effectLst/>
                      </a:endParaRPr>
                    </a:p>
                  </a:txBody>
                  <a:tcPr marL="70758" marR="70758" marT="47172" marB="47172"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dirty="0">
                          <a:solidFill>
                            <a:srgbClr val="000000"/>
                          </a:solidFill>
                          <a:effectLst/>
                          <a:latin typeface="Book Antiqua" panose="02040602050305030304" pitchFamily="18" charset="0"/>
                        </a:rPr>
                        <a:t>1548</a:t>
                      </a:r>
                      <a:endParaRPr lang="en-IN" sz="1900" dirty="0">
                        <a:effectLst/>
                      </a:endParaRPr>
                    </a:p>
                  </a:txBody>
                  <a:tcPr marL="70758" marR="70758" marT="47172" marB="47172" anchor="ctr">
                    <a:lnL>
                      <a:noFill/>
                    </a:lnL>
                    <a:lnR>
                      <a:noFill/>
                    </a:lnR>
                    <a:lnT>
                      <a:noFill/>
                    </a:lnT>
                    <a:lnB>
                      <a:noFill/>
                    </a:lnB>
                    <a:solidFill>
                      <a:srgbClr val="F2F2F2"/>
                    </a:solidFill>
                  </a:tcPr>
                </a:tc>
                <a:extLst>
                  <a:ext uri="{0D108BD9-81ED-4DB2-BD59-A6C34878D82A}">
                    <a16:rowId xmlns:a16="http://schemas.microsoft.com/office/drawing/2014/main" val="3624128018"/>
                  </a:ext>
                </a:extLst>
              </a:tr>
            </a:tbl>
          </a:graphicData>
        </a:graphic>
      </p:graphicFrame>
    </p:spTree>
    <p:extLst>
      <p:ext uri="{BB962C8B-B14F-4D97-AF65-F5344CB8AC3E}">
        <p14:creationId xmlns:p14="http://schemas.microsoft.com/office/powerpoint/2010/main" val="1195857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879" y="485624"/>
            <a:ext cx="9404723" cy="1400530"/>
          </a:xfrm>
        </p:spPr>
        <p:txBody>
          <a:bodyPr/>
          <a:lstStyle/>
          <a:p>
            <a:r>
              <a:rPr lang="en-US" dirty="0"/>
              <a:t> </a:t>
            </a:r>
            <a:br>
              <a:rPr lang="en-IN" dirty="0"/>
            </a:br>
            <a:r>
              <a:rPr lang="en-US" dirty="0"/>
              <a:t>Bernoulli NB</a:t>
            </a:r>
            <a:br>
              <a:rPr lang="en-IN" b="1" dirty="0"/>
            </a:br>
            <a:r>
              <a:rPr lang="en-US" b="1" dirty="0"/>
              <a:t> </a:t>
            </a:r>
            <a:endParaRPr lang="en-IN" dirty="0"/>
          </a:p>
        </p:txBody>
      </p:sp>
      <p:sp>
        <p:nvSpPr>
          <p:cNvPr id="3" name="Content Placeholder 2"/>
          <p:cNvSpPr>
            <a:spLocks noGrp="1"/>
          </p:cNvSpPr>
          <p:nvPr>
            <p:ph idx="1"/>
          </p:nvPr>
        </p:nvSpPr>
        <p:spPr>
          <a:xfrm>
            <a:off x="528879" y="2596765"/>
            <a:ext cx="10636425" cy="2392329"/>
          </a:xfrm>
        </p:spPr>
        <p:txBody>
          <a:bodyPr>
            <a:normAutofit/>
          </a:bodyPr>
          <a:lstStyle/>
          <a:p>
            <a:r>
              <a:rPr lang="en-US" dirty="0">
                <a:latin typeface="Cambria" panose="02040503050406030204" pitchFamily="18" charset="0"/>
                <a:ea typeface="Cambria" panose="02040503050406030204" pitchFamily="18" charset="0"/>
              </a:rPr>
              <a:t>Bernoulli Naive Bayes is part of the Naive Bayes family, Accepts only binary values. Checking to see if each value is a word that appears in a document is the most typical example. This is a fairly straightforward model. </a:t>
            </a:r>
          </a:p>
          <a:p>
            <a:pPr marL="457200" lvl="8" indent="0">
              <a:buNone/>
            </a:pPr>
            <a:endParaRPr lang="en-US" sz="2000" dirty="0"/>
          </a:p>
          <a:p>
            <a:pPr marL="457200" lvl="8" indent="0">
              <a:buNone/>
            </a:pPr>
            <a:r>
              <a:rPr lang="en-US" sz="2000" dirty="0"/>
              <a:t>	</a:t>
            </a:r>
            <a:endParaRPr lang="en-US"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51823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629222" cy="1400530"/>
          </a:xfrm>
        </p:spPr>
        <p:txBody>
          <a:bodyPr>
            <a:normAutofit/>
          </a:bodyPr>
          <a:lstStyle/>
          <a:p>
            <a:r>
              <a:rPr lang="en-US" dirty="0"/>
              <a:t>Implementation of Bernoulli NB</a:t>
            </a:r>
            <a:endParaRPr lang="en-IN" dirty="0"/>
          </a:p>
        </p:txBody>
      </p:sp>
      <p:sp>
        <p:nvSpPr>
          <p:cNvPr id="29" name="Freeform: Shape 28">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1"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image11.png" descr="Chart&#10;&#10;Description automatically generated">
            <a:extLst>
              <a:ext uri="{FF2B5EF4-FFF2-40B4-BE49-F238E27FC236}">
                <a16:creationId xmlns:a16="http://schemas.microsoft.com/office/drawing/2014/main" id="{AE29D280-24EE-96A8-6E4B-F0D9D91D2061}"/>
              </a:ext>
            </a:extLst>
          </p:cNvPr>
          <p:cNvPicPr/>
          <p:nvPr/>
        </p:nvPicPr>
        <p:blipFill>
          <a:blip r:embed="rId3" cstate="print"/>
          <a:stretch>
            <a:fillRect/>
          </a:stretch>
        </p:blipFill>
        <p:spPr>
          <a:xfrm>
            <a:off x="7397611" y="647699"/>
            <a:ext cx="3730637" cy="5487588"/>
          </a:xfrm>
          <a:prstGeom prst="rect">
            <a:avLst/>
          </a:prstGeom>
          <a:effectLst/>
        </p:spPr>
      </p:pic>
      <p:sp>
        <p:nvSpPr>
          <p:cNvPr id="33" name="Rectangle 32">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6112" y="2052918"/>
            <a:ext cx="5628635" cy="4195481"/>
          </a:xfrm>
        </p:spPr>
        <p:txBody>
          <a:bodyPr>
            <a:normAutofit/>
          </a:bodyPr>
          <a:lstStyle/>
          <a:p>
            <a:r>
              <a:rPr lang="en-US" dirty="0">
                <a:latin typeface="Cambria" panose="02040503050406030204" pitchFamily="18" charset="0"/>
                <a:ea typeface="Cambria" panose="02040503050406030204" pitchFamily="18" charset="0"/>
              </a:rPr>
              <a:t>Naive Bayes implementation on the training set. The outcome of applying the  Bernoulli NB classifier to the transformed text </a:t>
            </a:r>
            <a:r>
              <a:rPr lang="en-US" dirty="0"/>
              <a:t> </a:t>
            </a:r>
            <a:endParaRPr lang="en-IN" dirty="0"/>
          </a:p>
        </p:txBody>
      </p:sp>
      <p:sp>
        <p:nvSpPr>
          <p:cNvPr id="6" name="Rectangle 1">
            <a:extLst>
              <a:ext uri="{FF2B5EF4-FFF2-40B4-BE49-F238E27FC236}">
                <a16:creationId xmlns:a16="http://schemas.microsoft.com/office/drawing/2014/main" id="{4DA1AA44-0446-536F-C84A-7C32BB2078C2}"/>
              </a:ext>
            </a:extLst>
          </p:cNvPr>
          <p:cNvSpPr>
            <a:spLocks noChangeArrowheads="1"/>
          </p:cNvSpPr>
          <p:nvPr/>
        </p:nvSpPr>
        <p:spPr bwMode="auto">
          <a:xfrm>
            <a:off x="3287713" y="292327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FFE88386-9EEE-319E-483B-43A3969C49B1}"/>
              </a:ext>
            </a:extLst>
          </p:cNvPr>
          <p:cNvSpPr>
            <a:spLocks noChangeArrowheads="1"/>
          </p:cNvSpPr>
          <p:nvPr/>
        </p:nvSpPr>
        <p:spPr bwMode="auto">
          <a:xfrm>
            <a:off x="3287713" y="287882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E7B45B57-F79D-8CF0-C758-E541B59F24F2}"/>
              </a:ext>
            </a:extLst>
          </p:cNvPr>
          <p:cNvGraphicFramePr>
            <a:graphicFrameLocks noGrp="1"/>
          </p:cNvGraphicFramePr>
          <p:nvPr>
            <p:extLst>
              <p:ext uri="{D42A27DB-BD31-4B8C-83A1-F6EECF244321}">
                <p14:modId xmlns:p14="http://schemas.microsoft.com/office/powerpoint/2010/main" val="2182570888"/>
              </p:ext>
            </p:extLst>
          </p:nvPr>
        </p:nvGraphicFramePr>
        <p:xfrm>
          <a:off x="1297642" y="3569604"/>
          <a:ext cx="3980141" cy="2565683"/>
        </p:xfrm>
        <a:graphic>
          <a:graphicData uri="http://schemas.openxmlformats.org/drawingml/2006/table">
            <a:tbl>
              <a:tblPr firstRow="1" bandRow="1"/>
              <a:tblGrid>
                <a:gridCol w="840731">
                  <a:extLst>
                    <a:ext uri="{9D8B030D-6E8A-4147-A177-3AD203B41FA5}">
                      <a16:colId xmlns:a16="http://schemas.microsoft.com/office/drawing/2014/main" val="1356093594"/>
                    </a:ext>
                  </a:extLst>
                </a:gridCol>
                <a:gridCol w="829555">
                  <a:extLst>
                    <a:ext uri="{9D8B030D-6E8A-4147-A177-3AD203B41FA5}">
                      <a16:colId xmlns:a16="http://schemas.microsoft.com/office/drawing/2014/main" val="369109614"/>
                    </a:ext>
                  </a:extLst>
                </a:gridCol>
                <a:gridCol w="780063">
                  <a:extLst>
                    <a:ext uri="{9D8B030D-6E8A-4147-A177-3AD203B41FA5}">
                      <a16:colId xmlns:a16="http://schemas.microsoft.com/office/drawing/2014/main" val="2452877199"/>
                    </a:ext>
                  </a:extLst>
                </a:gridCol>
                <a:gridCol w="780063">
                  <a:extLst>
                    <a:ext uri="{9D8B030D-6E8A-4147-A177-3AD203B41FA5}">
                      <a16:colId xmlns:a16="http://schemas.microsoft.com/office/drawing/2014/main" val="5433646"/>
                    </a:ext>
                  </a:extLst>
                </a:gridCol>
                <a:gridCol w="749729">
                  <a:extLst>
                    <a:ext uri="{9D8B030D-6E8A-4147-A177-3AD203B41FA5}">
                      <a16:colId xmlns:a16="http://schemas.microsoft.com/office/drawing/2014/main" val="2962354484"/>
                    </a:ext>
                  </a:extLst>
                </a:gridCol>
              </a:tblGrid>
              <a:tr h="312664">
                <a:tc>
                  <a:txBody>
                    <a:bodyPr/>
                    <a:lstStyle/>
                    <a:p>
                      <a:pPr algn="just" rtl="0" fontAlgn="ctr">
                        <a:spcBef>
                          <a:spcPts val="0"/>
                        </a:spcBef>
                        <a:spcAft>
                          <a:spcPts val="0"/>
                        </a:spcAft>
                      </a:pPr>
                      <a:r>
                        <a:rPr lang="en-IN" sz="1200" b="1" i="1" u="none" strike="noStrike">
                          <a:solidFill>
                            <a:srgbClr val="000000"/>
                          </a:solidFill>
                          <a:effectLst/>
                          <a:latin typeface="Calibri" panose="020F0502020204030204" pitchFamily="34" charset="0"/>
                        </a:rPr>
                        <a:t> </a:t>
                      </a:r>
                      <a:endParaRPr lang="en-IN" sz="1800">
                        <a:effectLst/>
                      </a:endParaRPr>
                    </a:p>
                  </a:txBody>
                  <a:tcPr marL="68970" marR="68970" marT="45980" marB="45980"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dirty="0">
                          <a:solidFill>
                            <a:srgbClr val="000000"/>
                          </a:solidFill>
                          <a:effectLst/>
                          <a:latin typeface="Calibri" panose="020F0502020204030204" pitchFamily="34" charset="0"/>
                        </a:rPr>
                        <a:t>Precision</a:t>
                      </a:r>
                      <a:endParaRPr lang="en-IN" sz="1800" dirty="0">
                        <a:effectLst/>
                      </a:endParaRPr>
                    </a:p>
                  </a:txBody>
                  <a:tcPr marL="68970" marR="68970" marT="45980" marB="45980"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Recall</a:t>
                      </a:r>
                      <a:endParaRPr lang="en-IN" sz="1800">
                        <a:effectLst/>
                      </a:endParaRPr>
                    </a:p>
                  </a:txBody>
                  <a:tcPr marL="68970" marR="68970" marT="45980" marB="45980"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F1 score</a:t>
                      </a:r>
                      <a:endParaRPr lang="en-IN" sz="1800">
                        <a:effectLst/>
                      </a:endParaRPr>
                    </a:p>
                  </a:txBody>
                  <a:tcPr marL="68970" marR="68970" marT="45980" marB="45980"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support</a:t>
                      </a:r>
                      <a:endParaRPr lang="en-IN" sz="1800">
                        <a:effectLst/>
                      </a:endParaRPr>
                    </a:p>
                  </a:txBody>
                  <a:tcPr marL="68970" marR="68970" marT="45980" marB="45980"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1102295913"/>
                  </a:ext>
                </a:extLst>
              </a:tr>
              <a:tr h="450604">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Ham</a:t>
                      </a:r>
                      <a:endParaRPr lang="en-IN" sz="1800">
                        <a:effectLst/>
                      </a:endParaRPr>
                    </a:p>
                  </a:txBody>
                  <a:tcPr marL="68970" marR="68970" marT="45980" marB="45980"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0.98      </a:t>
                      </a:r>
                      <a:endParaRPr lang="en-IN" sz="1800">
                        <a:effectLst/>
                      </a:endParaRPr>
                    </a:p>
                  </a:txBody>
                  <a:tcPr marL="68970" marR="68970" marT="45980" marB="45980"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1.00      </a:t>
                      </a:r>
                      <a:endParaRPr lang="en-IN" sz="1800">
                        <a:effectLst/>
                      </a:endParaRPr>
                    </a:p>
                  </a:txBody>
                  <a:tcPr marL="68970" marR="68970" marT="45980" marB="45980"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0.99      </a:t>
                      </a:r>
                      <a:endParaRPr lang="en-IN" sz="1800">
                        <a:effectLst/>
                      </a:endParaRPr>
                    </a:p>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  </a:t>
                      </a:r>
                      <a:endParaRPr lang="en-IN" sz="1800">
                        <a:effectLst/>
                      </a:endParaRPr>
                    </a:p>
                  </a:txBody>
                  <a:tcPr marL="68970" marR="68970" marT="45980" marB="45980"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1351</a:t>
                      </a:r>
                      <a:endParaRPr lang="en-IN" sz="1800">
                        <a:effectLst/>
                      </a:endParaRPr>
                    </a:p>
                  </a:txBody>
                  <a:tcPr marL="68970" marR="68970" marT="45980" marB="45980"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605860897"/>
                  </a:ext>
                </a:extLst>
              </a:tr>
              <a:tr h="312664">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Spam</a:t>
                      </a:r>
                      <a:endParaRPr lang="en-IN" sz="1800">
                        <a:effectLst/>
                      </a:endParaRPr>
                    </a:p>
                  </a:txBody>
                  <a:tcPr marL="68970" marR="68970" marT="45980" marB="45980"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0.98          </a:t>
                      </a:r>
                      <a:endParaRPr lang="en-IN" sz="1800">
                        <a:effectLst/>
                      </a:endParaRPr>
                    </a:p>
                  </a:txBody>
                  <a:tcPr marL="68970" marR="68970" marT="45980" marB="4598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0.86         </a:t>
                      </a:r>
                      <a:endParaRPr lang="en-IN" sz="1800">
                        <a:effectLst/>
                      </a:endParaRPr>
                    </a:p>
                  </a:txBody>
                  <a:tcPr marL="68970" marR="68970" marT="45980" marB="45980"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0.92      </a:t>
                      </a:r>
                      <a:endParaRPr lang="en-IN" sz="1800">
                        <a:effectLst/>
                      </a:endParaRPr>
                    </a:p>
                  </a:txBody>
                  <a:tcPr marL="68970" marR="68970" marT="45980" marB="45980"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197 </a:t>
                      </a:r>
                      <a:endParaRPr lang="en-IN" sz="1800">
                        <a:effectLst/>
                      </a:endParaRPr>
                    </a:p>
                  </a:txBody>
                  <a:tcPr marL="68970" marR="68970" marT="45980" marB="45980" anchor="ctr">
                    <a:lnL>
                      <a:noFill/>
                    </a:lnL>
                    <a:lnR>
                      <a:noFill/>
                    </a:lnR>
                    <a:lnT>
                      <a:noFill/>
                    </a:lnT>
                    <a:lnB>
                      <a:noFill/>
                    </a:lnB>
                  </a:tcPr>
                </a:tc>
                <a:extLst>
                  <a:ext uri="{0D108BD9-81ED-4DB2-BD59-A6C34878D82A}">
                    <a16:rowId xmlns:a16="http://schemas.microsoft.com/office/drawing/2014/main" val="206192977"/>
                  </a:ext>
                </a:extLst>
              </a:tr>
              <a:tr h="680503">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accuracy</a:t>
                      </a:r>
                      <a:endParaRPr lang="en-IN" sz="1800">
                        <a:effectLst/>
                      </a:endParaRPr>
                    </a:p>
                  </a:txBody>
                  <a:tcPr marL="68970" marR="68970" marT="45980" marB="45980"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fontAlgn="ctr"/>
                      <a:br>
                        <a:rPr lang="en-IN" sz="1800">
                          <a:effectLst/>
                        </a:rPr>
                      </a:br>
                      <a:endParaRPr lang="en-IN" sz="1800">
                        <a:effectLst/>
                      </a:endParaRPr>
                    </a:p>
                  </a:txBody>
                  <a:tcPr marL="68970" marR="68970" marT="45980" marB="45980"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fontAlgn="ctr"/>
                      <a:br>
                        <a:rPr lang="en-IN" sz="1800">
                          <a:effectLst/>
                        </a:rPr>
                      </a:br>
                      <a:endParaRPr lang="en-IN" sz="1800">
                        <a:effectLst/>
                      </a:endParaRPr>
                    </a:p>
                  </a:txBody>
                  <a:tcPr marL="68970" marR="68970" marT="45980" marB="45980"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0.98</a:t>
                      </a:r>
                      <a:endParaRPr lang="en-IN" sz="1800">
                        <a:effectLst/>
                      </a:endParaRPr>
                    </a:p>
                  </a:txBody>
                  <a:tcPr marL="68970" marR="68970" marT="45980" marB="45980"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1548</a:t>
                      </a:r>
                      <a:endParaRPr lang="en-IN" sz="1800">
                        <a:effectLst/>
                      </a:endParaRPr>
                    </a:p>
                  </a:txBody>
                  <a:tcPr marL="68970" marR="68970" marT="45980" marB="45980" anchor="ctr">
                    <a:lnL>
                      <a:noFill/>
                    </a:lnL>
                    <a:lnR>
                      <a:noFill/>
                    </a:lnR>
                    <a:lnT>
                      <a:noFill/>
                    </a:lnT>
                    <a:lnB>
                      <a:noFill/>
                    </a:lnB>
                    <a:solidFill>
                      <a:srgbClr val="F2F2F2"/>
                    </a:solidFill>
                  </a:tcPr>
                </a:tc>
                <a:extLst>
                  <a:ext uri="{0D108BD9-81ED-4DB2-BD59-A6C34878D82A}">
                    <a16:rowId xmlns:a16="http://schemas.microsoft.com/office/drawing/2014/main" val="3815233898"/>
                  </a:ext>
                </a:extLst>
              </a:tr>
              <a:tr h="312664">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macro avg</a:t>
                      </a:r>
                      <a:endParaRPr lang="en-IN" sz="1800">
                        <a:effectLst/>
                      </a:endParaRPr>
                    </a:p>
                  </a:txBody>
                  <a:tcPr marL="68970" marR="68970" marT="45980" marB="45980"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0.98     </a:t>
                      </a:r>
                      <a:endParaRPr lang="en-IN" sz="1800">
                        <a:effectLst/>
                      </a:endParaRPr>
                    </a:p>
                  </a:txBody>
                  <a:tcPr marL="68970" marR="68970" marT="45980" marB="45980"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0.93    </a:t>
                      </a:r>
                      <a:endParaRPr lang="en-IN" sz="1800">
                        <a:effectLst/>
                      </a:endParaRPr>
                    </a:p>
                  </a:txBody>
                  <a:tcPr marL="68970" marR="68970" marT="45980" marB="45980"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0.95</a:t>
                      </a:r>
                      <a:endParaRPr lang="en-IN" sz="1800">
                        <a:effectLst/>
                      </a:endParaRPr>
                    </a:p>
                  </a:txBody>
                  <a:tcPr marL="68970" marR="68970" marT="45980" marB="45980"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1548</a:t>
                      </a:r>
                      <a:endParaRPr lang="en-IN" sz="1800">
                        <a:effectLst/>
                      </a:endParaRPr>
                    </a:p>
                  </a:txBody>
                  <a:tcPr marL="68970" marR="68970" marT="45980" marB="45980" anchor="ctr">
                    <a:lnL>
                      <a:noFill/>
                    </a:lnL>
                    <a:lnR>
                      <a:noFill/>
                    </a:lnR>
                    <a:lnT>
                      <a:noFill/>
                    </a:lnT>
                    <a:lnB>
                      <a:noFill/>
                    </a:lnB>
                  </a:tcPr>
                </a:tc>
                <a:extLst>
                  <a:ext uri="{0D108BD9-81ED-4DB2-BD59-A6C34878D82A}">
                    <a16:rowId xmlns:a16="http://schemas.microsoft.com/office/drawing/2014/main" val="753840512"/>
                  </a:ext>
                </a:extLst>
              </a:tr>
              <a:tr h="496584">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weighted avg</a:t>
                      </a:r>
                      <a:endParaRPr lang="en-IN" sz="1800">
                        <a:effectLst/>
                      </a:endParaRPr>
                    </a:p>
                  </a:txBody>
                  <a:tcPr marL="68970" marR="68970" marT="45980" marB="45980"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0.98        </a:t>
                      </a:r>
                      <a:endParaRPr lang="en-IN" sz="1800">
                        <a:effectLst/>
                      </a:endParaRPr>
                    </a:p>
                  </a:txBody>
                  <a:tcPr marL="68970" marR="68970" marT="45980" marB="45980"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0.98    </a:t>
                      </a:r>
                      <a:endParaRPr lang="en-IN" sz="1800">
                        <a:effectLst/>
                      </a:endParaRPr>
                    </a:p>
                  </a:txBody>
                  <a:tcPr marL="68970" marR="68970" marT="45980" marB="45980"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0.98         </a:t>
                      </a:r>
                      <a:endParaRPr lang="en-IN" sz="1800">
                        <a:effectLst/>
                      </a:endParaRPr>
                    </a:p>
                  </a:txBody>
                  <a:tcPr marL="68970" marR="68970" marT="45980" marB="45980"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dirty="0">
                          <a:solidFill>
                            <a:srgbClr val="000000"/>
                          </a:solidFill>
                          <a:effectLst/>
                          <a:latin typeface="Book Antiqua" panose="02040602050305030304" pitchFamily="18" charset="0"/>
                        </a:rPr>
                        <a:t>1548</a:t>
                      </a:r>
                      <a:endParaRPr lang="en-IN" sz="1800" dirty="0">
                        <a:effectLst/>
                      </a:endParaRPr>
                    </a:p>
                  </a:txBody>
                  <a:tcPr marL="68970" marR="68970" marT="45980" marB="45980" anchor="ctr">
                    <a:lnL>
                      <a:noFill/>
                    </a:lnL>
                    <a:lnR>
                      <a:noFill/>
                    </a:lnR>
                    <a:lnT>
                      <a:noFill/>
                    </a:lnT>
                    <a:lnB>
                      <a:noFill/>
                    </a:lnB>
                    <a:solidFill>
                      <a:srgbClr val="F2F2F2"/>
                    </a:solidFill>
                  </a:tcPr>
                </a:tc>
                <a:extLst>
                  <a:ext uri="{0D108BD9-81ED-4DB2-BD59-A6C34878D82A}">
                    <a16:rowId xmlns:a16="http://schemas.microsoft.com/office/drawing/2014/main" val="1019518765"/>
                  </a:ext>
                </a:extLst>
              </a:tr>
            </a:tbl>
          </a:graphicData>
        </a:graphic>
      </p:graphicFrame>
    </p:spTree>
    <p:extLst>
      <p:ext uri="{BB962C8B-B14F-4D97-AF65-F5344CB8AC3E}">
        <p14:creationId xmlns:p14="http://schemas.microsoft.com/office/powerpoint/2010/main" val="935289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000" dirty="0">
                <a:latin typeface="+mj-lt"/>
              </a:rPr>
              <a:t>Logistic Regression Approach</a:t>
            </a:r>
            <a:endParaRPr lang="en-IN" sz="4000" dirty="0">
              <a:latin typeface="+mj-lt"/>
            </a:endParaRP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Logistic Regression is a subset of the Generalized Linear Model algorithm class. Logistic regression is a statistical technique for predicting binary outcomes. Based on previous observations of the dataset, yes or no.</a:t>
            </a:r>
          </a:p>
          <a:p>
            <a:pPr marL="0" indent="0">
              <a:buNone/>
            </a:pPr>
            <a:endParaRPr lang="en-US" sz="2800" u="sng" dirty="0">
              <a:latin typeface="+mn-lt"/>
            </a:endParaRPr>
          </a:p>
          <a:p>
            <a:pPr marL="0" indent="0">
              <a:buNone/>
            </a:pPr>
            <a:r>
              <a:rPr lang="en-US" sz="2800" u="sng" dirty="0">
                <a:latin typeface="+mn-lt"/>
              </a:rPr>
              <a:t> I</a:t>
            </a:r>
            <a:r>
              <a:rPr lang="en-US" sz="2800" i="1" u="sng" dirty="0">
                <a:latin typeface="+mn-lt"/>
              </a:rPr>
              <a:t>mplementation of Logistic Regression</a:t>
            </a:r>
            <a:endParaRPr lang="en-IN" sz="2800" i="1" u="sng" dirty="0">
              <a:latin typeface="+mn-lt"/>
            </a:endParaRPr>
          </a:p>
          <a:p>
            <a:pPr marL="0" indent="0">
              <a:buNone/>
            </a:pPr>
            <a:endParaRPr lang="en-IN" sz="1400" dirty="0"/>
          </a:p>
          <a:p>
            <a:r>
              <a:rPr lang="en-US" dirty="0"/>
              <a:t>Implementation on the training set. The outcome of applying the Logistic Regression Linear classifier to the transformed text is</a:t>
            </a:r>
            <a:endParaRPr lang="en-IN" dirty="0"/>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59311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629222" cy="1400530"/>
          </a:xfrm>
        </p:spPr>
        <p:txBody>
          <a:bodyPr>
            <a:normAutofit/>
          </a:bodyPr>
          <a:lstStyle/>
          <a:p>
            <a:r>
              <a:rPr lang="en-US" dirty="0"/>
              <a:t>Implementation of Logistic Regression</a:t>
            </a:r>
            <a:endParaRPr lang="en-IN" dirty="0"/>
          </a:p>
        </p:txBody>
      </p:sp>
      <p:sp>
        <p:nvSpPr>
          <p:cNvPr id="38" name="Freeform: Shape 37">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40"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image12.png" descr="Chart&#10;&#10;Description automatically generated">
            <a:extLst>
              <a:ext uri="{FF2B5EF4-FFF2-40B4-BE49-F238E27FC236}">
                <a16:creationId xmlns:a16="http://schemas.microsoft.com/office/drawing/2014/main" id="{E032EF15-A075-9A1A-5968-366D8EE3FEC9}"/>
              </a:ext>
            </a:extLst>
          </p:cNvPr>
          <p:cNvPicPr/>
          <p:nvPr/>
        </p:nvPicPr>
        <p:blipFill>
          <a:blip r:embed="rId3" cstate="print"/>
          <a:stretch>
            <a:fillRect/>
          </a:stretch>
        </p:blipFill>
        <p:spPr>
          <a:xfrm>
            <a:off x="7539789" y="929340"/>
            <a:ext cx="3588459" cy="5191627"/>
          </a:xfrm>
          <a:prstGeom prst="rect">
            <a:avLst/>
          </a:prstGeom>
          <a:effectLst/>
        </p:spPr>
      </p:pic>
      <p:sp>
        <p:nvSpPr>
          <p:cNvPr id="42" name="Rectangle 41">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6112" y="2052918"/>
            <a:ext cx="5628635" cy="4195481"/>
          </a:xfrm>
        </p:spPr>
        <p:txBody>
          <a:bodyPr>
            <a:normAutofit/>
          </a:bodyPr>
          <a:lstStyle/>
          <a:p>
            <a:r>
              <a:rPr lang="en-US" dirty="0"/>
              <a:t>We obtained a precision of 0.97 and an accuracy of 0.95. We can see that there are 3 True Negatives and 68 False Positives from the confusion matrix above.</a:t>
            </a:r>
            <a:endParaRPr lang="en-IN" dirty="0"/>
          </a:p>
        </p:txBody>
      </p:sp>
      <p:sp>
        <p:nvSpPr>
          <p:cNvPr id="6" name="Rectangle 1">
            <a:extLst>
              <a:ext uri="{FF2B5EF4-FFF2-40B4-BE49-F238E27FC236}">
                <a16:creationId xmlns:a16="http://schemas.microsoft.com/office/drawing/2014/main" id="{4DA1AA44-0446-536F-C84A-7C32BB2078C2}"/>
              </a:ext>
            </a:extLst>
          </p:cNvPr>
          <p:cNvSpPr>
            <a:spLocks noChangeArrowheads="1"/>
          </p:cNvSpPr>
          <p:nvPr/>
        </p:nvSpPr>
        <p:spPr bwMode="auto">
          <a:xfrm>
            <a:off x="3287713" y="292327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FFE88386-9EEE-319E-483B-43A3969C49B1}"/>
              </a:ext>
            </a:extLst>
          </p:cNvPr>
          <p:cNvSpPr>
            <a:spLocks noChangeArrowheads="1"/>
          </p:cNvSpPr>
          <p:nvPr/>
        </p:nvSpPr>
        <p:spPr bwMode="auto">
          <a:xfrm>
            <a:off x="3287713" y="287882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A865816B-7F2D-3584-A5F1-6B4BF983CC5B}"/>
              </a:ext>
            </a:extLst>
          </p:cNvPr>
          <p:cNvGraphicFramePr>
            <a:graphicFrameLocks noGrp="1"/>
          </p:cNvGraphicFramePr>
          <p:nvPr>
            <p:extLst>
              <p:ext uri="{D42A27DB-BD31-4B8C-83A1-F6EECF244321}">
                <p14:modId xmlns:p14="http://schemas.microsoft.com/office/powerpoint/2010/main" val="2072295245"/>
              </p:ext>
            </p:extLst>
          </p:nvPr>
        </p:nvGraphicFramePr>
        <p:xfrm>
          <a:off x="1131205" y="3831319"/>
          <a:ext cx="3980141" cy="2417080"/>
        </p:xfrm>
        <a:graphic>
          <a:graphicData uri="http://schemas.openxmlformats.org/drawingml/2006/table">
            <a:tbl>
              <a:tblPr firstRow="1" bandRow="1"/>
              <a:tblGrid>
                <a:gridCol w="837038">
                  <a:extLst>
                    <a:ext uri="{9D8B030D-6E8A-4147-A177-3AD203B41FA5}">
                      <a16:colId xmlns:a16="http://schemas.microsoft.com/office/drawing/2014/main" val="61592898"/>
                    </a:ext>
                  </a:extLst>
                </a:gridCol>
                <a:gridCol w="876775">
                  <a:extLst>
                    <a:ext uri="{9D8B030D-6E8A-4147-A177-3AD203B41FA5}">
                      <a16:colId xmlns:a16="http://schemas.microsoft.com/office/drawing/2014/main" val="4104589572"/>
                    </a:ext>
                  </a:extLst>
                </a:gridCol>
                <a:gridCol w="743256">
                  <a:extLst>
                    <a:ext uri="{9D8B030D-6E8A-4147-A177-3AD203B41FA5}">
                      <a16:colId xmlns:a16="http://schemas.microsoft.com/office/drawing/2014/main" val="3065773289"/>
                    </a:ext>
                  </a:extLst>
                </a:gridCol>
                <a:gridCol w="776637">
                  <a:extLst>
                    <a:ext uri="{9D8B030D-6E8A-4147-A177-3AD203B41FA5}">
                      <a16:colId xmlns:a16="http://schemas.microsoft.com/office/drawing/2014/main" val="853843400"/>
                    </a:ext>
                  </a:extLst>
                </a:gridCol>
                <a:gridCol w="746435">
                  <a:extLst>
                    <a:ext uri="{9D8B030D-6E8A-4147-A177-3AD203B41FA5}">
                      <a16:colId xmlns:a16="http://schemas.microsoft.com/office/drawing/2014/main" val="895597091"/>
                    </a:ext>
                  </a:extLst>
                </a:gridCol>
              </a:tblGrid>
              <a:tr h="311291">
                <a:tc>
                  <a:txBody>
                    <a:bodyPr/>
                    <a:lstStyle/>
                    <a:p>
                      <a:pPr algn="just" rtl="0" fontAlgn="ctr">
                        <a:spcBef>
                          <a:spcPts val="0"/>
                        </a:spcBef>
                        <a:spcAft>
                          <a:spcPts val="0"/>
                        </a:spcAft>
                      </a:pPr>
                      <a:r>
                        <a:rPr lang="en-IN" sz="1200" b="1" i="1" u="none" strike="noStrike">
                          <a:solidFill>
                            <a:srgbClr val="000000"/>
                          </a:solidFill>
                          <a:effectLst/>
                          <a:latin typeface="Calibri" panose="020F0502020204030204" pitchFamily="34" charset="0"/>
                        </a:rPr>
                        <a:t> </a:t>
                      </a:r>
                      <a:endParaRPr lang="en-IN" sz="1800">
                        <a:effectLst/>
                      </a:endParaRPr>
                    </a:p>
                  </a:txBody>
                  <a:tcPr marL="68667" marR="68667" marT="45778" marB="45778"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Precision</a:t>
                      </a:r>
                      <a:endParaRPr lang="en-IN" sz="1800">
                        <a:effectLst/>
                      </a:endParaRPr>
                    </a:p>
                  </a:txBody>
                  <a:tcPr marL="68667" marR="68667" marT="45778" marB="45778"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Recall</a:t>
                      </a:r>
                      <a:endParaRPr lang="en-IN" sz="1800">
                        <a:effectLst/>
                      </a:endParaRPr>
                    </a:p>
                  </a:txBody>
                  <a:tcPr marL="68667" marR="68667" marT="45778" marB="45778"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F1 score</a:t>
                      </a:r>
                      <a:endParaRPr lang="en-IN" sz="1800">
                        <a:effectLst/>
                      </a:endParaRPr>
                    </a:p>
                  </a:txBody>
                  <a:tcPr marL="68667" marR="68667" marT="45778" marB="45778"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support</a:t>
                      </a:r>
                      <a:endParaRPr lang="en-IN" sz="1800">
                        <a:effectLst/>
                      </a:endParaRPr>
                    </a:p>
                  </a:txBody>
                  <a:tcPr marL="68667" marR="68667" marT="45778" marB="45778"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3305495592"/>
                  </a:ext>
                </a:extLst>
              </a:tr>
              <a:tr h="311291">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Ham</a:t>
                      </a:r>
                      <a:endParaRPr lang="en-IN" sz="1800">
                        <a:effectLst/>
                      </a:endParaRPr>
                    </a:p>
                  </a:txBody>
                  <a:tcPr marL="68667" marR="68667" marT="45778" marB="45778"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0.95            </a:t>
                      </a:r>
                      <a:endParaRPr lang="en-IN" sz="1800">
                        <a:effectLst/>
                      </a:endParaRPr>
                    </a:p>
                  </a:txBody>
                  <a:tcPr marL="68667" marR="68667" marT="45778" marB="45778"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1.00      </a:t>
                      </a:r>
                      <a:endParaRPr lang="en-IN" sz="1800">
                        <a:effectLst/>
                      </a:endParaRPr>
                    </a:p>
                  </a:txBody>
                  <a:tcPr marL="68667" marR="68667" marT="45778" marB="45778"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0.97        </a:t>
                      </a:r>
                      <a:endParaRPr lang="en-IN" sz="1800">
                        <a:effectLst/>
                      </a:endParaRPr>
                    </a:p>
                  </a:txBody>
                  <a:tcPr marL="68667" marR="68667" marT="45778" marB="45778"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1351</a:t>
                      </a:r>
                      <a:endParaRPr lang="en-IN" sz="1800">
                        <a:effectLst/>
                      </a:endParaRPr>
                    </a:p>
                  </a:txBody>
                  <a:tcPr marL="68667" marR="68667" marT="45778" marB="45778"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401596581"/>
                  </a:ext>
                </a:extLst>
              </a:tr>
              <a:tr h="311291">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Spam</a:t>
                      </a:r>
                      <a:endParaRPr lang="en-IN" sz="1800">
                        <a:effectLst/>
                      </a:endParaRPr>
                    </a:p>
                  </a:txBody>
                  <a:tcPr marL="68667" marR="68667" marT="45778" marB="45778"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0.98          </a:t>
                      </a:r>
                      <a:endParaRPr lang="en-IN" sz="1800">
                        <a:effectLst/>
                      </a:endParaRPr>
                    </a:p>
                  </a:txBody>
                  <a:tcPr marL="68667" marR="68667" marT="45778" marB="45778"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0.65        </a:t>
                      </a:r>
                      <a:endParaRPr lang="en-IN" sz="1800">
                        <a:effectLst/>
                      </a:endParaRPr>
                    </a:p>
                  </a:txBody>
                  <a:tcPr marL="68667" marR="68667" marT="45778" marB="45778"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0.78      </a:t>
                      </a:r>
                      <a:endParaRPr lang="en-IN" sz="1800">
                        <a:effectLst/>
                      </a:endParaRPr>
                    </a:p>
                  </a:txBody>
                  <a:tcPr marL="68667" marR="68667" marT="45778" marB="45778"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197 </a:t>
                      </a:r>
                      <a:endParaRPr lang="en-IN" sz="1800">
                        <a:effectLst/>
                      </a:endParaRPr>
                    </a:p>
                  </a:txBody>
                  <a:tcPr marL="68667" marR="68667" marT="45778" marB="45778" anchor="ctr">
                    <a:lnL>
                      <a:noFill/>
                    </a:lnL>
                    <a:lnR>
                      <a:noFill/>
                    </a:lnR>
                    <a:lnT>
                      <a:noFill/>
                    </a:lnT>
                    <a:lnB>
                      <a:noFill/>
                    </a:lnB>
                  </a:tcPr>
                </a:tc>
                <a:extLst>
                  <a:ext uri="{0D108BD9-81ED-4DB2-BD59-A6C34878D82A}">
                    <a16:rowId xmlns:a16="http://schemas.microsoft.com/office/drawing/2014/main" val="2339319012"/>
                  </a:ext>
                </a:extLst>
              </a:tr>
              <a:tr h="677514">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accuracy</a:t>
                      </a:r>
                      <a:endParaRPr lang="en-IN" sz="1800">
                        <a:effectLst/>
                      </a:endParaRPr>
                    </a:p>
                  </a:txBody>
                  <a:tcPr marL="68667" marR="68667" marT="45778" marB="45778"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fontAlgn="ctr"/>
                      <a:br>
                        <a:rPr lang="en-IN" sz="1800" dirty="0">
                          <a:effectLst/>
                        </a:rPr>
                      </a:br>
                      <a:endParaRPr lang="en-IN" sz="1800" dirty="0">
                        <a:effectLst/>
                      </a:endParaRPr>
                    </a:p>
                  </a:txBody>
                  <a:tcPr marL="68667" marR="68667" marT="45778" marB="45778"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fontAlgn="ctr"/>
                      <a:br>
                        <a:rPr lang="en-IN" sz="1800">
                          <a:effectLst/>
                        </a:rPr>
                      </a:br>
                      <a:endParaRPr lang="en-IN" sz="1800">
                        <a:effectLst/>
                      </a:endParaRPr>
                    </a:p>
                  </a:txBody>
                  <a:tcPr marL="68667" marR="68667" marT="45778" marB="45778"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dirty="0">
                          <a:solidFill>
                            <a:srgbClr val="000000"/>
                          </a:solidFill>
                          <a:effectLst/>
                          <a:latin typeface="Book Antiqua" panose="02040602050305030304" pitchFamily="18" charset="0"/>
                        </a:rPr>
                        <a:t>0.95</a:t>
                      </a:r>
                      <a:endParaRPr lang="en-IN" sz="1800" dirty="0">
                        <a:effectLst/>
                      </a:endParaRPr>
                    </a:p>
                  </a:txBody>
                  <a:tcPr marL="68667" marR="68667" marT="45778" marB="45778"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1548</a:t>
                      </a:r>
                      <a:endParaRPr lang="en-IN" sz="1800">
                        <a:effectLst/>
                      </a:endParaRPr>
                    </a:p>
                  </a:txBody>
                  <a:tcPr marL="68667" marR="68667" marT="45778" marB="45778" anchor="ctr">
                    <a:lnL>
                      <a:noFill/>
                    </a:lnL>
                    <a:lnR>
                      <a:noFill/>
                    </a:lnR>
                    <a:lnT>
                      <a:noFill/>
                    </a:lnT>
                    <a:lnB>
                      <a:noFill/>
                    </a:lnB>
                    <a:solidFill>
                      <a:srgbClr val="F2F2F2"/>
                    </a:solidFill>
                  </a:tcPr>
                </a:tc>
                <a:extLst>
                  <a:ext uri="{0D108BD9-81ED-4DB2-BD59-A6C34878D82A}">
                    <a16:rowId xmlns:a16="http://schemas.microsoft.com/office/drawing/2014/main" val="2242354155"/>
                  </a:ext>
                </a:extLst>
              </a:tr>
              <a:tr h="311291">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macro avg</a:t>
                      </a:r>
                      <a:endParaRPr lang="en-IN" sz="1800">
                        <a:effectLst/>
                      </a:endParaRPr>
                    </a:p>
                  </a:txBody>
                  <a:tcPr marL="68667" marR="68667" marT="45778" marB="45778"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0.96  </a:t>
                      </a:r>
                      <a:endParaRPr lang="en-IN" sz="1800">
                        <a:effectLst/>
                      </a:endParaRPr>
                    </a:p>
                  </a:txBody>
                  <a:tcPr marL="68667" marR="68667" marT="45778" marB="45778"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0.83    </a:t>
                      </a:r>
                      <a:endParaRPr lang="en-IN" sz="1800">
                        <a:effectLst/>
                      </a:endParaRPr>
                    </a:p>
                  </a:txBody>
                  <a:tcPr marL="68667" marR="68667" marT="45778" marB="45778"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0.88</a:t>
                      </a:r>
                      <a:endParaRPr lang="en-IN" sz="1800">
                        <a:effectLst/>
                      </a:endParaRPr>
                    </a:p>
                  </a:txBody>
                  <a:tcPr marL="68667" marR="68667" marT="45778" marB="45778" anchor="ctr">
                    <a:lnL>
                      <a:noFill/>
                    </a:lnL>
                    <a:lnR>
                      <a:noFill/>
                    </a:lnR>
                    <a:lnT>
                      <a:noFill/>
                    </a:lnT>
                    <a:lnB>
                      <a:noFill/>
                    </a:lnB>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1548</a:t>
                      </a:r>
                      <a:endParaRPr lang="en-IN" sz="1800">
                        <a:effectLst/>
                      </a:endParaRPr>
                    </a:p>
                  </a:txBody>
                  <a:tcPr marL="68667" marR="68667" marT="45778" marB="45778" anchor="ctr">
                    <a:lnL>
                      <a:noFill/>
                    </a:lnL>
                    <a:lnR>
                      <a:noFill/>
                    </a:lnR>
                    <a:lnT>
                      <a:noFill/>
                    </a:lnT>
                    <a:lnB>
                      <a:noFill/>
                    </a:lnB>
                  </a:tcPr>
                </a:tc>
                <a:extLst>
                  <a:ext uri="{0D108BD9-81ED-4DB2-BD59-A6C34878D82A}">
                    <a16:rowId xmlns:a16="http://schemas.microsoft.com/office/drawing/2014/main" val="2981546096"/>
                  </a:ext>
                </a:extLst>
              </a:tr>
              <a:tr h="494402">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weighted avg</a:t>
                      </a:r>
                      <a:endParaRPr lang="en-IN" sz="1800">
                        <a:effectLst/>
                      </a:endParaRPr>
                    </a:p>
                  </a:txBody>
                  <a:tcPr marL="68667" marR="68667" marT="45778" marB="45778"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0.96        </a:t>
                      </a:r>
                      <a:endParaRPr lang="en-IN" sz="1800">
                        <a:effectLst/>
                      </a:endParaRPr>
                    </a:p>
                  </a:txBody>
                  <a:tcPr marL="68667" marR="68667" marT="45778" marB="45778"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0.95    </a:t>
                      </a:r>
                      <a:endParaRPr lang="en-IN" sz="1800">
                        <a:effectLst/>
                      </a:endParaRPr>
                    </a:p>
                  </a:txBody>
                  <a:tcPr marL="68667" marR="68667" marT="45778" marB="45778"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a:solidFill>
                            <a:srgbClr val="000000"/>
                          </a:solidFill>
                          <a:effectLst/>
                          <a:latin typeface="Book Antiqua" panose="02040602050305030304" pitchFamily="18" charset="0"/>
                        </a:rPr>
                        <a:t>0.95         </a:t>
                      </a:r>
                      <a:endParaRPr lang="en-IN" sz="1800">
                        <a:effectLst/>
                      </a:endParaRPr>
                    </a:p>
                  </a:txBody>
                  <a:tcPr marL="68667" marR="68667" marT="45778" marB="45778"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100" b="0" i="0" u="none" strike="noStrike" dirty="0">
                          <a:solidFill>
                            <a:srgbClr val="000000"/>
                          </a:solidFill>
                          <a:effectLst/>
                          <a:latin typeface="Book Antiqua" panose="02040602050305030304" pitchFamily="18" charset="0"/>
                        </a:rPr>
                        <a:t>1548</a:t>
                      </a:r>
                      <a:endParaRPr lang="en-IN" sz="1800" dirty="0">
                        <a:effectLst/>
                      </a:endParaRPr>
                    </a:p>
                  </a:txBody>
                  <a:tcPr marL="68667" marR="68667" marT="45778" marB="45778" anchor="ctr">
                    <a:lnL>
                      <a:noFill/>
                    </a:lnL>
                    <a:lnR>
                      <a:noFill/>
                    </a:lnR>
                    <a:lnT>
                      <a:noFill/>
                    </a:lnT>
                    <a:lnB>
                      <a:noFill/>
                    </a:lnB>
                    <a:solidFill>
                      <a:srgbClr val="F2F2F2"/>
                    </a:solidFill>
                  </a:tcPr>
                </a:tc>
                <a:extLst>
                  <a:ext uri="{0D108BD9-81ED-4DB2-BD59-A6C34878D82A}">
                    <a16:rowId xmlns:a16="http://schemas.microsoft.com/office/drawing/2014/main" val="2608986228"/>
                  </a:ext>
                </a:extLst>
              </a:tr>
            </a:tbl>
          </a:graphicData>
        </a:graphic>
      </p:graphicFrame>
    </p:spTree>
    <p:extLst>
      <p:ext uri="{BB962C8B-B14F-4D97-AF65-F5344CB8AC3E}">
        <p14:creationId xmlns:p14="http://schemas.microsoft.com/office/powerpoint/2010/main" val="142506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875201" y="1525380"/>
            <a:ext cx="9816245" cy="4558897"/>
          </a:xfrm>
        </p:spPr>
        <p:txBody>
          <a:bodyPr>
            <a:normAutofit fontScale="92500" lnSpcReduction="10000"/>
          </a:bodyPr>
          <a:lstStyle/>
          <a:p>
            <a:pPr marL="0" indent="0">
              <a:buNone/>
            </a:pPr>
            <a:r>
              <a:rPr lang="en-US" b="1" dirty="0"/>
              <a:t> </a:t>
            </a:r>
            <a:endParaRPr lang="en-IN" sz="1100" dirty="0"/>
          </a:p>
          <a:p>
            <a:r>
              <a:rPr lang="en-US" dirty="0">
                <a:latin typeface="Cambria" panose="02040503050406030204" pitchFamily="18" charset="0"/>
                <a:ea typeface="Cambria" panose="02040503050406030204" pitchFamily="18" charset="0"/>
              </a:rPr>
              <a:t>Email or email spam is defined as” the use of email for unsolicited transmission. Automated email filtering is the most effective method It detects spam, but modern spammers can easily bypass all these spam filtering applications. Years ago, most spam emails could be blocked manually from a specific email address. A machine learning approach is used for spam detection.</a:t>
            </a:r>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Filtering is one of the most popular approaches developed to stop spam. important technique. Much spam filter research focuses on more. A challenging classifier-related problem. Machine learning for spam classification has become a major research topic in recent days.</a:t>
            </a:r>
          </a:p>
          <a:p>
            <a:r>
              <a:rPr lang="en-US" dirty="0">
                <a:latin typeface="Cambria" panose="02040503050406030204" pitchFamily="18" charset="0"/>
                <a:ea typeface="Cambria" panose="02040503050406030204" pitchFamily="18" charset="0"/>
              </a:rPr>
              <a:t> Effectiveness of the proposed work in investigating and identifying the use of various learning algorithms for classifying spam messages from email. These methods are used to classify emails as spam (valid messages) or spam (unwanted messages) using machine learning classifiers. The most common spam detection techniques use Naive Bayes and a set of functions that evaluate the presence of spam keywords.</a:t>
            </a:r>
            <a:endParaRPr lang="en-IN" dirty="0">
              <a:latin typeface="Cambria" panose="02040503050406030204" pitchFamily="18" charset="0"/>
              <a:ea typeface="Cambria" panose="02040503050406030204" pitchFamily="18" charset="0"/>
            </a:endParaRPr>
          </a:p>
          <a:p>
            <a:pPr marL="0" indent="0">
              <a:buNone/>
            </a:pPr>
            <a:endParaRPr lang="en-IN" sz="1800" dirty="0"/>
          </a:p>
        </p:txBody>
      </p:sp>
    </p:spTree>
    <p:extLst>
      <p:ext uri="{BB962C8B-B14F-4D97-AF65-F5344CB8AC3E}">
        <p14:creationId xmlns:p14="http://schemas.microsoft.com/office/powerpoint/2010/main" val="337009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200" dirty="0">
                <a:latin typeface="+mj-lt"/>
              </a:rPr>
              <a:t>Convolutional Neural Networks [CNN]</a:t>
            </a:r>
            <a:br>
              <a:rPr lang="en-IN" sz="4200" dirty="0">
                <a:latin typeface="+mj-lt"/>
              </a:rPr>
            </a:br>
            <a:r>
              <a:rPr lang="en-US" sz="4200" dirty="0">
                <a:latin typeface="+mj-lt"/>
              </a:rPr>
              <a:t> </a:t>
            </a:r>
            <a:endParaRPr lang="en-IN" sz="4200" dirty="0">
              <a:latin typeface="+mj-lt"/>
            </a:endParaRPr>
          </a:p>
        </p:txBody>
      </p:sp>
      <p:sp>
        <p:nvSpPr>
          <p:cNvPr id="3" name="Content Placeholder 2"/>
          <p:cNvSpPr>
            <a:spLocks noGrp="1"/>
          </p:cNvSpPr>
          <p:nvPr>
            <p:ph idx="1"/>
          </p:nvPr>
        </p:nvSpPr>
        <p:spPr/>
        <p:txBody>
          <a:bodyPr>
            <a:normAutofit lnSpcReduction="10000"/>
          </a:bodyPr>
          <a:lstStyle/>
          <a:p>
            <a:r>
              <a:rPr lang="en-US" dirty="0">
                <a:latin typeface="Cambria" panose="02040503050406030204" pitchFamily="18" charset="0"/>
                <a:ea typeface="Cambria" panose="02040503050406030204" pitchFamily="18" charset="0"/>
              </a:rPr>
              <a:t>Convolutional neural networks (CNN/</a:t>
            </a:r>
            <a:r>
              <a:rPr lang="en-US" dirty="0" err="1">
                <a:latin typeface="Cambria" panose="02040503050406030204" pitchFamily="18" charset="0"/>
                <a:ea typeface="Cambria" panose="02040503050406030204" pitchFamily="18" charset="0"/>
              </a:rPr>
              <a:t>ConvNet</a:t>
            </a:r>
            <a:r>
              <a:rPr lang="en-US" dirty="0">
                <a:latin typeface="Cambria" panose="02040503050406030204" pitchFamily="18" charset="0"/>
                <a:ea typeface="Cambria" panose="02040503050406030204" pitchFamily="18" charset="0"/>
              </a:rPr>
              <a:t>) are the most widely employed class of deep neural networks in deep learning for the analysis of visual images. Matrix multiplication comes to mind when we think of neural networks.</a:t>
            </a:r>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We will construct a CNN mod</a:t>
            </a:r>
            <a:r>
              <a:rPr lang="en-US" dirty="0"/>
              <a:t>el and train it using the train set.</a:t>
            </a:r>
          </a:p>
          <a:p>
            <a:pPr marL="0" indent="0">
              <a:buNone/>
            </a:pPr>
            <a:endParaRPr lang="en-IN" dirty="0"/>
          </a:p>
          <a:p>
            <a:pPr marL="0" indent="0">
              <a:buNone/>
            </a:pPr>
            <a:r>
              <a:rPr lang="en-US" i="1" u="sng" dirty="0">
                <a:latin typeface="+mn-lt"/>
              </a:rPr>
              <a:t>Implementation of CNN Model</a:t>
            </a:r>
            <a:endParaRPr lang="en-IN" i="1" u="sng" dirty="0">
              <a:latin typeface="+mn-lt"/>
            </a:endParaRPr>
          </a:p>
          <a:p>
            <a:pPr marL="0" indent="0">
              <a:buNone/>
            </a:pPr>
            <a:r>
              <a:rPr lang="en-US" b="1" dirty="0">
                <a:latin typeface="+mn-lt"/>
              </a:rPr>
              <a:t> </a:t>
            </a:r>
            <a:endParaRPr lang="en-IN" sz="1800" dirty="0">
              <a:latin typeface="+mn-lt"/>
            </a:endParaRPr>
          </a:p>
          <a:p>
            <a:r>
              <a:rPr lang="en-US" dirty="0"/>
              <a:t>CNN implementation on the training set. The outcome of applying the CNN model to the transformed text is:</a:t>
            </a:r>
            <a:endParaRPr lang="en-IN" dirty="0"/>
          </a:p>
          <a:p>
            <a:pPr marL="0" indent="0">
              <a:buNone/>
            </a:pPr>
            <a:r>
              <a:rPr lang="en-US" dirty="0"/>
              <a:t> </a:t>
            </a:r>
            <a:endParaRPr lang="en-IN" dirty="0"/>
          </a:p>
        </p:txBody>
      </p:sp>
    </p:spTree>
    <p:extLst>
      <p:ext uri="{BB962C8B-B14F-4D97-AF65-F5344CB8AC3E}">
        <p14:creationId xmlns:p14="http://schemas.microsoft.com/office/powerpoint/2010/main" val="148484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629222" cy="1400530"/>
          </a:xfrm>
        </p:spPr>
        <p:txBody>
          <a:bodyPr>
            <a:normAutofit/>
          </a:bodyPr>
          <a:lstStyle/>
          <a:p>
            <a:r>
              <a:rPr lang="en-US" dirty="0"/>
              <a:t>Implementation of CNN</a:t>
            </a:r>
            <a:endParaRPr lang="en-IN" dirty="0"/>
          </a:p>
        </p:txBody>
      </p:sp>
      <p:sp>
        <p:nvSpPr>
          <p:cNvPr id="56" name="Freeform: Shape 55">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58"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image13.png" descr="Text&#10;&#10;Description automatically generated with medium confidence">
            <a:extLst>
              <a:ext uri="{FF2B5EF4-FFF2-40B4-BE49-F238E27FC236}">
                <a16:creationId xmlns:a16="http://schemas.microsoft.com/office/drawing/2014/main" id="{B86585F4-0098-AA39-A8A8-418931D2DB25}"/>
              </a:ext>
            </a:extLst>
          </p:cNvPr>
          <p:cNvPicPr/>
          <p:nvPr/>
        </p:nvPicPr>
        <p:blipFill>
          <a:blip r:embed="rId3" cstate="print"/>
          <a:stretch>
            <a:fillRect/>
          </a:stretch>
        </p:blipFill>
        <p:spPr>
          <a:xfrm>
            <a:off x="7397611" y="647699"/>
            <a:ext cx="3863947" cy="5735909"/>
          </a:xfrm>
          <a:prstGeom prst="rect">
            <a:avLst/>
          </a:prstGeom>
          <a:effectLst/>
        </p:spPr>
      </p:pic>
      <p:sp>
        <p:nvSpPr>
          <p:cNvPr id="60" name="Rectangle 59">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6112" y="2052918"/>
            <a:ext cx="5628635" cy="4195481"/>
          </a:xfrm>
        </p:spPr>
        <p:txBody>
          <a:bodyPr>
            <a:normAutofit/>
          </a:bodyPr>
          <a:lstStyle/>
          <a:p>
            <a:r>
              <a:rPr lang="en-US" dirty="0"/>
              <a:t>We obtained a precision of 0.98 and an accuracy of 0.99. We can see that there are 1 True Negatives and 68 False Positives from the confusion matrix above.</a:t>
            </a:r>
            <a:endParaRPr lang="en-IN" dirty="0"/>
          </a:p>
        </p:txBody>
      </p:sp>
      <p:sp>
        <p:nvSpPr>
          <p:cNvPr id="6" name="Rectangle 1">
            <a:extLst>
              <a:ext uri="{FF2B5EF4-FFF2-40B4-BE49-F238E27FC236}">
                <a16:creationId xmlns:a16="http://schemas.microsoft.com/office/drawing/2014/main" id="{4DA1AA44-0446-536F-C84A-7C32BB2078C2}"/>
              </a:ext>
            </a:extLst>
          </p:cNvPr>
          <p:cNvSpPr>
            <a:spLocks noChangeArrowheads="1"/>
          </p:cNvSpPr>
          <p:nvPr/>
        </p:nvSpPr>
        <p:spPr bwMode="auto">
          <a:xfrm>
            <a:off x="3287713" y="292327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FFE88386-9EEE-319E-483B-43A3969C49B1}"/>
              </a:ext>
            </a:extLst>
          </p:cNvPr>
          <p:cNvSpPr>
            <a:spLocks noChangeArrowheads="1"/>
          </p:cNvSpPr>
          <p:nvPr/>
        </p:nvSpPr>
        <p:spPr bwMode="auto">
          <a:xfrm>
            <a:off x="3287713" y="287882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C1CFDFD7-101D-8D10-46BA-182D45127686}"/>
              </a:ext>
            </a:extLst>
          </p:cNvPr>
          <p:cNvGraphicFramePr>
            <a:graphicFrameLocks noGrp="1"/>
          </p:cNvGraphicFramePr>
          <p:nvPr>
            <p:extLst>
              <p:ext uri="{D42A27DB-BD31-4B8C-83A1-F6EECF244321}">
                <p14:modId xmlns:p14="http://schemas.microsoft.com/office/powerpoint/2010/main" val="843620058"/>
              </p:ext>
            </p:extLst>
          </p:nvPr>
        </p:nvGraphicFramePr>
        <p:xfrm>
          <a:off x="1980266" y="4025850"/>
          <a:ext cx="3980141" cy="2357758"/>
        </p:xfrm>
        <a:graphic>
          <a:graphicData uri="http://schemas.openxmlformats.org/drawingml/2006/table">
            <a:tbl>
              <a:tblPr firstRow="1" bandRow="1"/>
              <a:tblGrid>
                <a:gridCol w="816495">
                  <a:extLst>
                    <a:ext uri="{9D8B030D-6E8A-4147-A177-3AD203B41FA5}">
                      <a16:colId xmlns:a16="http://schemas.microsoft.com/office/drawing/2014/main" val="2458856778"/>
                    </a:ext>
                  </a:extLst>
                </a:gridCol>
                <a:gridCol w="952939">
                  <a:extLst>
                    <a:ext uri="{9D8B030D-6E8A-4147-A177-3AD203B41FA5}">
                      <a16:colId xmlns:a16="http://schemas.microsoft.com/office/drawing/2014/main" val="3984745796"/>
                    </a:ext>
                  </a:extLst>
                </a:gridCol>
                <a:gridCol w="725015">
                  <a:extLst>
                    <a:ext uri="{9D8B030D-6E8A-4147-A177-3AD203B41FA5}">
                      <a16:colId xmlns:a16="http://schemas.microsoft.com/office/drawing/2014/main" val="2344905445"/>
                    </a:ext>
                  </a:extLst>
                </a:gridCol>
                <a:gridCol w="757576">
                  <a:extLst>
                    <a:ext uri="{9D8B030D-6E8A-4147-A177-3AD203B41FA5}">
                      <a16:colId xmlns:a16="http://schemas.microsoft.com/office/drawing/2014/main" val="1921414556"/>
                    </a:ext>
                  </a:extLst>
                </a:gridCol>
                <a:gridCol w="728116">
                  <a:extLst>
                    <a:ext uri="{9D8B030D-6E8A-4147-A177-3AD203B41FA5}">
                      <a16:colId xmlns:a16="http://schemas.microsoft.com/office/drawing/2014/main" val="3007469642"/>
                    </a:ext>
                  </a:extLst>
                </a:gridCol>
              </a:tblGrid>
              <a:tr h="303651">
                <a:tc>
                  <a:txBody>
                    <a:bodyPr/>
                    <a:lstStyle/>
                    <a:p>
                      <a:pPr algn="just" rtl="0" fontAlgn="ctr">
                        <a:spcBef>
                          <a:spcPts val="0"/>
                        </a:spcBef>
                        <a:spcAft>
                          <a:spcPts val="0"/>
                        </a:spcAft>
                      </a:pPr>
                      <a:r>
                        <a:rPr lang="en-IN" sz="1200" b="1" i="1" u="none" strike="noStrike">
                          <a:solidFill>
                            <a:srgbClr val="000000"/>
                          </a:solidFill>
                          <a:effectLst/>
                          <a:latin typeface="Calibri" panose="020F0502020204030204" pitchFamily="34" charset="0"/>
                        </a:rPr>
                        <a:t> </a:t>
                      </a:r>
                      <a:endParaRPr lang="en-IN" sz="1800">
                        <a:effectLst/>
                      </a:endParaRPr>
                    </a:p>
                  </a:txBody>
                  <a:tcPr marL="66982" marR="66982" marT="44654" marB="44654"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dirty="0">
                          <a:solidFill>
                            <a:srgbClr val="000000"/>
                          </a:solidFill>
                          <a:effectLst/>
                          <a:latin typeface="Calibri" panose="020F0502020204030204" pitchFamily="34" charset="0"/>
                        </a:rPr>
                        <a:t>Precision</a:t>
                      </a:r>
                      <a:endParaRPr lang="en-IN" sz="1800" dirty="0">
                        <a:effectLst/>
                      </a:endParaRPr>
                    </a:p>
                  </a:txBody>
                  <a:tcPr marL="66982" marR="66982" marT="44654" marB="44654"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Recall</a:t>
                      </a:r>
                      <a:endParaRPr lang="en-IN" sz="1800">
                        <a:effectLst/>
                      </a:endParaRPr>
                    </a:p>
                  </a:txBody>
                  <a:tcPr marL="66982" marR="66982" marT="44654" marB="44654"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F1 score</a:t>
                      </a:r>
                      <a:endParaRPr lang="en-IN" sz="1800">
                        <a:effectLst/>
                      </a:endParaRPr>
                    </a:p>
                  </a:txBody>
                  <a:tcPr marL="66982" marR="66982" marT="44654" marB="44654"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support</a:t>
                      </a:r>
                      <a:endParaRPr lang="en-IN" sz="1800">
                        <a:effectLst/>
                      </a:endParaRPr>
                    </a:p>
                  </a:txBody>
                  <a:tcPr marL="66982" marR="66982" marT="44654" marB="44654"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3456051267"/>
                  </a:ext>
                </a:extLst>
              </a:tr>
              <a:tr h="303651">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Ham</a:t>
                      </a:r>
                      <a:endParaRPr lang="en-IN" sz="1800">
                        <a:effectLst/>
                      </a:endParaRPr>
                    </a:p>
                  </a:txBody>
                  <a:tcPr marL="66982" marR="66982" marT="44654" marB="44654"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solidFill>
                      <a:srgbClr val="FFFFFF"/>
                    </a:solidFill>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0.98               </a:t>
                      </a:r>
                      <a:endParaRPr lang="en-IN" sz="1800">
                        <a:effectLst/>
                      </a:endParaRPr>
                    </a:p>
                  </a:txBody>
                  <a:tcPr marL="66982" marR="66982" marT="44654" marB="44654"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1.00      </a:t>
                      </a:r>
                      <a:endParaRPr lang="en-IN" sz="1800">
                        <a:effectLst/>
                      </a:endParaRPr>
                    </a:p>
                  </a:txBody>
                  <a:tcPr marL="66982" marR="66982" marT="44654" marB="44654"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0.99       </a:t>
                      </a:r>
                      <a:endParaRPr lang="en-IN" sz="1800">
                        <a:effectLst/>
                      </a:endParaRPr>
                    </a:p>
                  </a:txBody>
                  <a:tcPr marL="66982" marR="66982" marT="44654" marB="44654"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1351</a:t>
                      </a:r>
                      <a:endParaRPr lang="en-IN" sz="1800">
                        <a:effectLst/>
                      </a:endParaRPr>
                    </a:p>
                  </a:txBody>
                  <a:tcPr marL="66982" marR="66982" marT="44654" marB="44654"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600976502"/>
                  </a:ext>
                </a:extLst>
              </a:tr>
              <a:tr h="303651">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Spam</a:t>
                      </a:r>
                      <a:endParaRPr lang="en-IN" sz="1800">
                        <a:effectLst/>
                      </a:endParaRPr>
                    </a:p>
                  </a:txBody>
                  <a:tcPr marL="66982" marR="66982" marT="44654" marB="44654"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0.99      </a:t>
                      </a:r>
                      <a:endParaRPr lang="en-IN" sz="1800">
                        <a:effectLst/>
                      </a:endParaRPr>
                    </a:p>
                  </a:txBody>
                  <a:tcPr marL="66982" marR="66982" marT="44654" marB="44654"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0.86        </a:t>
                      </a:r>
                      <a:endParaRPr lang="en-IN" sz="1800">
                        <a:effectLst/>
                      </a:endParaRPr>
                    </a:p>
                  </a:txBody>
                  <a:tcPr marL="66982" marR="66982" marT="44654" marB="44654" anchor="ctr">
                    <a:lnL>
                      <a:noFill/>
                    </a:lnL>
                    <a:lnR>
                      <a:noFill/>
                    </a:lnR>
                    <a:lnT>
                      <a:noFill/>
                    </a:lnT>
                    <a:lnB>
                      <a:noFill/>
                    </a:lnB>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0.92      </a:t>
                      </a:r>
                      <a:endParaRPr lang="en-IN" sz="1800">
                        <a:effectLst/>
                      </a:endParaRPr>
                    </a:p>
                  </a:txBody>
                  <a:tcPr marL="66982" marR="66982" marT="44654" marB="44654" anchor="ctr">
                    <a:lnL>
                      <a:noFill/>
                    </a:lnL>
                    <a:lnR>
                      <a:noFill/>
                    </a:lnR>
                    <a:lnT>
                      <a:noFill/>
                    </a:lnT>
                    <a:lnB>
                      <a:noFill/>
                    </a:lnB>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197 </a:t>
                      </a:r>
                      <a:endParaRPr lang="en-IN" sz="1800">
                        <a:effectLst/>
                      </a:endParaRPr>
                    </a:p>
                  </a:txBody>
                  <a:tcPr marL="66982" marR="66982" marT="44654" marB="44654" anchor="ctr">
                    <a:lnL>
                      <a:noFill/>
                    </a:lnL>
                    <a:lnR>
                      <a:noFill/>
                    </a:lnR>
                    <a:lnT>
                      <a:noFill/>
                    </a:lnT>
                    <a:lnB>
                      <a:noFill/>
                    </a:lnB>
                  </a:tcPr>
                </a:tc>
                <a:extLst>
                  <a:ext uri="{0D108BD9-81ED-4DB2-BD59-A6C34878D82A}">
                    <a16:rowId xmlns:a16="http://schemas.microsoft.com/office/drawing/2014/main" val="1296930175"/>
                  </a:ext>
                </a:extLst>
              </a:tr>
              <a:tr h="660886">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accuracy</a:t>
                      </a:r>
                      <a:endParaRPr lang="en-IN" sz="1800">
                        <a:effectLst/>
                      </a:endParaRPr>
                    </a:p>
                  </a:txBody>
                  <a:tcPr marL="66982" marR="66982" marT="44654" marB="44654"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fontAlgn="ctr"/>
                      <a:br>
                        <a:rPr lang="en-IN" sz="1800">
                          <a:effectLst/>
                        </a:rPr>
                      </a:br>
                      <a:endParaRPr lang="en-IN" sz="1800">
                        <a:effectLst/>
                      </a:endParaRPr>
                    </a:p>
                  </a:txBody>
                  <a:tcPr marL="66982" marR="66982" marT="44654" marB="44654"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fontAlgn="ctr"/>
                      <a:br>
                        <a:rPr lang="en-IN" sz="1800">
                          <a:effectLst/>
                        </a:rPr>
                      </a:br>
                      <a:endParaRPr lang="en-IN" sz="1800">
                        <a:effectLst/>
                      </a:endParaRPr>
                    </a:p>
                  </a:txBody>
                  <a:tcPr marL="66982" marR="66982" marT="44654" marB="44654"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0.98</a:t>
                      </a:r>
                      <a:endParaRPr lang="en-IN" sz="1800">
                        <a:effectLst/>
                      </a:endParaRPr>
                    </a:p>
                  </a:txBody>
                  <a:tcPr marL="66982" marR="66982" marT="44654" marB="44654"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1548</a:t>
                      </a:r>
                      <a:endParaRPr lang="en-IN" sz="1800">
                        <a:effectLst/>
                      </a:endParaRPr>
                    </a:p>
                  </a:txBody>
                  <a:tcPr marL="66982" marR="66982" marT="44654" marB="44654" anchor="ctr">
                    <a:lnL>
                      <a:noFill/>
                    </a:lnL>
                    <a:lnR>
                      <a:noFill/>
                    </a:lnR>
                    <a:lnT>
                      <a:noFill/>
                    </a:lnT>
                    <a:lnB>
                      <a:noFill/>
                    </a:lnB>
                    <a:solidFill>
                      <a:srgbClr val="F2F2F2"/>
                    </a:solidFill>
                  </a:tcPr>
                </a:tc>
                <a:extLst>
                  <a:ext uri="{0D108BD9-81ED-4DB2-BD59-A6C34878D82A}">
                    <a16:rowId xmlns:a16="http://schemas.microsoft.com/office/drawing/2014/main" val="1505122980"/>
                  </a:ext>
                </a:extLst>
              </a:tr>
              <a:tr h="303651">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macro avg</a:t>
                      </a:r>
                      <a:endParaRPr lang="en-IN" sz="1800">
                        <a:effectLst/>
                      </a:endParaRPr>
                    </a:p>
                  </a:txBody>
                  <a:tcPr marL="66982" marR="66982" marT="44654" marB="44654"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0.99  </a:t>
                      </a:r>
                      <a:endParaRPr lang="en-IN" sz="1800">
                        <a:effectLst/>
                      </a:endParaRPr>
                    </a:p>
                  </a:txBody>
                  <a:tcPr marL="66982" marR="66982" marT="44654" marB="44654"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0.93    </a:t>
                      </a:r>
                      <a:endParaRPr lang="en-IN" sz="1800">
                        <a:effectLst/>
                      </a:endParaRPr>
                    </a:p>
                  </a:txBody>
                  <a:tcPr marL="66982" marR="66982" marT="44654" marB="44654" anchor="ctr">
                    <a:lnL>
                      <a:noFill/>
                    </a:lnL>
                    <a:lnR>
                      <a:noFill/>
                    </a:lnR>
                    <a:lnT>
                      <a:noFill/>
                    </a:lnT>
                    <a:lnB>
                      <a:noFill/>
                    </a:lnB>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0.96</a:t>
                      </a:r>
                      <a:endParaRPr lang="en-IN" sz="1800">
                        <a:effectLst/>
                      </a:endParaRPr>
                    </a:p>
                  </a:txBody>
                  <a:tcPr marL="66982" marR="66982" marT="44654" marB="44654" anchor="ctr">
                    <a:lnL>
                      <a:noFill/>
                    </a:lnL>
                    <a:lnR>
                      <a:noFill/>
                    </a:lnR>
                    <a:lnT>
                      <a:noFill/>
                    </a:lnT>
                    <a:lnB>
                      <a:noFill/>
                    </a:lnB>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1548</a:t>
                      </a:r>
                      <a:endParaRPr lang="en-IN" sz="1800">
                        <a:effectLst/>
                      </a:endParaRPr>
                    </a:p>
                  </a:txBody>
                  <a:tcPr marL="66982" marR="66982" marT="44654" marB="44654" anchor="ctr">
                    <a:lnL>
                      <a:noFill/>
                    </a:lnL>
                    <a:lnR>
                      <a:noFill/>
                    </a:lnR>
                    <a:lnT>
                      <a:noFill/>
                    </a:lnT>
                    <a:lnB>
                      <a:noFill/>
                    </a:lnB>
                  </a:tcPr>
                </a:tc>
                <a:extLst>
                  <a:ext uri="{0D108BD9-81ED-4DB2-BD59-A6C34878D82A}">
                    <a16:rowId xmlns:a16="http://schemas.microsoft.com/office/drawing/2014/main" val="1632588962"/>
                  </a:ext>
                </a:extLst>
              </a:tr>
              <a:tr h="482268">
                <a:tc>
                  <a:txBody>
                    <a:bodyPr/>
                    <a:lstStyle/>
                    <a:p>
                      <a:pPr algn="just" rtl="0" fontAlgn="ctr">
                        <a:spcBef>
                          <a:spcPts val="0"/>
                        </a:spcBef>
                        <a:spcAft>
                          <a:spcPts val="0"/>
                        </a:spcAft>
                      </a:pPr>
                      <a:r>
                        <a:rPr lang="en-IN" sz="1200" b="1" i="0" u="none" strike="noStrike">
                          <a:solidFill>
                            <a:srgbClr val="000000"/>
                          </a:solidFill>
                          <a:effectLst/>
                          <a:latin typeface="Calibri" panose="020F0502020204030204" pitchFamily="34" charset="0"/>
                        </a:rPr>
                        <a:t>weighted avg</a:t>
                      </a:r>
                      <a:endParaRPr lang="en-IN" sz="1800">
                        <a:effectLst/>
                      </a:endParaRPr>
                    </a:p>
                  </a:txBody>
                  <a:tcPr marL="66982" marR="66982" marT="44654" marB="44654"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0.98       </a:t>
                      </a:r>
                      <a:endParaRPr lang="en-IN" sz="1800">
                        <a:effectLst/>
                      </a:endParaRPr>
                    </a:p>
                  </a:txBody>
                  <a:tcPr marL="66982" marR="66982" marT="44654" marB="44654"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0.98    </a:t>
                      </a:r>
                      <a:endParaRPr lang="en-IN" sz="1800">
                        <a:effectLst/>
                      </a:endParaRPr>
                    </a:p>
                  </a:txBody>
                  <a:tcPr marL="66982" marR="66982" marT="44654" marB="44654"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000" b="0" i="0" u="none" strike="noStrike">
                          <a:solidFill>
                            <a:srgbClr val="000000"/>
                          </a:solidFill>
                          <a:effectLst/>
                          <a:latin typeface="Book Antiqua" panose="02040602050305030304" pitchFamily="18" charset="0"/>
                        </a:rPr>
                        <a:t>0.98         </a:t>
                      </a:r>
                      <a:endParaRPr lang="en-IN" sz="1800">
                        <a:effectLst/>
                      </a:endParaRPr>
                    </a:p>
                  </a:txBody>
                  <a:tcPr marL="66982" marR="66982" marT="44654" marB="44654" anchor="ctr">
                    <a:lnL>
                      <a:noFill/>
                    </a:lnL>
                    <a:lnR>
                      <a:noFill/>
                    </a:lnR>
                    <a:lnT>
                      <a:noFill/>
                    </a:lnT>
                    <a:lnB>
                      <a:noFill/>
                    </a:lnB>
                    <a:solidFill>
                      <a:srgbClr val="F2F2F2"/>
                    </a:solidFill>
                  </a:tcPr>
                </a:tc>
                <a:tc>
                  <a:txBody>
                    <a:bodyPr/>
                    <a:lstStyle/>
                    <a:p>
                      <a:pPr algn="just" rtl="0" fontAlgn="ctr">
                        <a:spcBef>
                          <a:spcPts val="0"/>
                        </a:spcBef>
                        <a:spcAft>
                          <a:spcPts val="0"/>
                        </a:spcAft>
                      </a:pPr>
                      <a:r>
                        <a:rPr lang="en-IN" sz="1000" b="0" i="0" u="none" strike="noStrike" dirty="0">
                          <a:solidFill>
                            <a:srgbClr val="000000"/>
                          </a:solidFill>
                          <a:effectLst/>
                          <a:latin typeface="Book Antiqua" panose="02040602050305030304" pitchFamily="18" charset="0"/>
                        </a:rPr>
                        <a:t>1548</a:t>
                      </a:r>
                      <a:endParaRPr lang="en-IN" sz="1800" dirty="0">
                        <a:effectLst/>
                      </a:endParaRPr>
                    </a:p>
                  </a:txBody>
                  <a:tcPr marL="66982" marR="66982" marT="44654" marB="44654" anchor="ctr">
                    <a:lnL>
                      <a:noFill/>
                    </a:lnL>
                    <a:lnR>
                      <a:noFill/>
                    </a:lnR>
                    <a:lnT>
                      <a:noFill/>
                    </a:lnT>
                    <a:lnB>
                      <a:noFill/>
                    </a:lnB>
                    <a:solidFill>
                      <a:srgbClr val="F2F2F2"/>
                    </a:solidFill>
                  </a:tcPr>
                </a:tc>
                <a:extLst>
                  <a:ext uri="{0D108BD9-81ED-4DB2-BD59-A6C34878D82A}">
                    <a16:rowId xmlns:a16="http://schemas.microsoft.com/office/drawing/2014/main" val="4164571909"/>
                  </a:ext>
                </a:extLst>
              </a:tr>
            </a:tbl>
          </a:graphicData>
        </a:graphic>
      </p:graphicFrame>
    </p:spTree>
    <p:extLst>
      <p:ext uri="{BB962C8B-B14F-4D97-AF65-F5344CB8AC3E}">
        <p14:creationId xmlns:p14="http://schemas.microsoft.com/office/powerpoint/2010/main" val="1037886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000" dirty="0">
                <a:latin typeface="+mj-lt"/>
              </a:rPr>
              <a:t>Comparing Results Of Naive Bayes Classifiers</a:t>
            </a:r>
            <a:endParaRPr lang="en-IN" sz="4000" dirty="0">
              <a:latin typeface="+mj-lt"/>
            </a:endParaRPr>
          </a:p>
        </p:txBody>
      </p:sp>
      <p:sp>
        <p:nvSpPr>
          <p:cNvPr id="3" name="Content Placeholder 2"/>
          <p:cNvSpPr>
            <a:spLocks noGrp="1"/>
          </p:cNvSpPr>
          <p:nvPr>
            <p:ph idx="1"/>
          </p:nvPr>
        </p:nvSpPr>
        <p:spPr>
          <a:xfrm>
            <a:off x="1103312" y="2552701"/>
            <a:ext cx="8946541" cy="3649980"/>
          </a:xfrm>
        </p:spPr>
        <p:txBody>
          <a:bodyPr/>
          <a:lstStyle/>
          <a:p>
            <a:r>
              <a:rPr lang="en-US" dirty="0">
                <a:latin typeface="Cambria" panose="02040503050406030204" pitchFamily="18" charset="0"/>
                <a:ea typeface="Cambria" panose="02040503050406030204" pitchFamily="18" charset="0"/>
              </a:rPr>
              <a:t>On the training set, we have thus far </a:t>
            </a:r>
            <a:r>
              <a:rPr lang="en-US" dirty="0" err="1">
                <a:latin typeface="Cambria" panose="02040503050406030204" pitchFamily="18" charset="0"/>
                <a:ea typeface="Cambria" panose="02040503050406030204" pitchFamily="18" charset="0"/>
              </a:rPr>
              <a:t>utilised</a:t>
            </a:r>
            <a:r>
              <a:rPr lang="en-US" dirty="0">
                <a:latin typeface="Cambria" panose="02040503050406030204" pitchFamily="18" charset="0"/>
                <a:ea typeface="Cambria" panose="02040503050406030204" pitchFamily="18" charset="0"/>
              </a:rPr>
              <a:t> Gaussian NB, Multinomial NB, and Bernoulli NB classifiers, and the results are shown as a confusion matrix. Let's examine the results to determine which Naive Bayes classifier is more reliable at detecting spam.</a:t>
            </a:r>
            <a:endParaRPr lang="en-I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We have used pandas to construct a data frame that details the precision and accuracy of various models. Later, the </a:t>
            </a:r>
            <a:r>
              <a:rPr lang="en-US" dirty="0" err="1">
                <a:latin typeface="Cambria" panose="02040503050406030204" pitchFamily="18" charset="0"/>
                <a:ea typeface="Cambria" panose="02040503050406030204" pitchFamily="18" charset="0"/>
              </a:rPr>
              <a:t>seaborn</a:t>
            </a:r>
            <a:r>
              <a:rPr lang="en-US" dirty="0">
                <a:latin typeface="Cambria" panose="02040503050406030204" pitchFamily="18" charset="0"/>
                <a:ea typeface="Cambria" panose="02040503050406030204" pitchFamily="18" charset="0"/>
              </a:rPr>
              <a:t> library is used to represent graphs</a:t>
            </a:r>
            <a:r>
              <a:rPr lang="en-US" dirty="0"/>
              <a:t>.</a:t>
            </a:r>
            <a:endParaRPr lang="en-IN" dirty="0"/>
          </a:p>
        </p:txBody>
      </p:sp>
    </p:spTree>
    <p:extLst>
      <p:ext uri="{BB962C8B-B14F-4D97-AF65-F5344CB8AC3E}">
        <p14:creationId xmlns:p14="http://schemas.microsoft.com/office/powerpoint/2010/main" val="3330792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831" y="1152983"/>
            <a:ext cx="9404723" cy="1400530"/>
          </a:xfrm>
        </p:spPr>
        <p:txBody>
          <a:bodyPr/>
          <a:lstStyle/>
          <a:p>
            <a:r>
              <a:rPr lang="en-US" b="1" dirty="0">
                <a:latin typeface="Calibri" panose="020F0502020204030204" pitchFamily="34" charset="0"/>
                <a:ea typeface="Cambria" panose="02040503050406030204" pitchFamily="18" charset="0"/>
                <a:cs typeface="Cambria" panose="02040503050406030204" pitchFamily="18" charset="0"/>
              </a:rPr>
              <a:t>   </a:t>
            </a:r>
            <a:r>
              <a:rPr lang="en-US" sz="1400" b="1" dirty="0">
                <a:latin typeface="+mn-lt"/>
                <a:ea typeface="Cambria" panose="02040503050406030204" pitchFamily="18" charset="0"/>
                <a:cs typeface="Cambria" panose="02040503050406030204" pitchFamily="18" charset="0"/>
              </a:rPr>
              <a:t>Model	            Accuracy     Precision</a:t>
            </a:r>
            <a:br>
              <a:rPr lang="en-IN" sz="1400" b="1" dirty="0">
                <a:latin typeface="+mn-lt"/>
                <a:ea typeface="Cambria" panose="02040503050406030204" pitchFamily="18" charset="0"/>
                <a:cs typeface="Cambria" panose="02040503050406030204" pitchFamily="18" charset="0"/>
              </a:rPr>
            </a:br>
            <a:endParaRPr lang="en-IN" sz="1400"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3948564"/>
              </p:ext>
            </p:extLst>
          </p:nvPr>
        </p:nvGraphicFramePr>
        <p:xfrm>
          <a:off x="883919" y="1853248"/>
          <a:ext cx="4221483" cy="2947352"/>
        </p:xfrm>
        <a:graphic>
          <a:graphicData uri="http://schemas.openxmlformats.org/drawingml/2006/table">
            <a:tbl>
              <a:tblPr firstRow="1" firstCol="1" lastRow="1" lastCol="1" bandRow="1" bandCol="1">
                <a:tableStyleId>{5C22544A-7EE6-4342-B048-85BDC9FD1C3A}</a:tableStyleId>
              </a:tblPr>
              <a:tblGrid>
                <a:gridCol w="721000">
                  <a:extLst>
                    <a:ext uri="{9D8B030D-6E8A-4147-A177-3AD203B41FA5}">
                      <a16:colId xmlns:a16="http://schemas.microsoft.com/office/drawing/2014/main" val="2397275911"/>
                    </a:ext>
                  </a:extLst>
                </a:gridCol>
                <a:gridCol w="1401256">
                  <a:extLst>
                    <a:ext uri="{9D8B030D-6E8A-4147-A177-3AD203B41FA5}">
                      <a16:colId xmlns:a16="http://schemas.microsoft.com/office/drawing/2014/main" val="464820075"/>
                    </a:ext>
                  </a:extLst>
                </a:gridCol>
                <a:gridCol w="1002669">
                  <a:extLst>
                    <a:ext uri="{9D8B030D-6E8A-4147-A177-3AD203B41FA5}">
                      <a16:colId xmlns:a16="http://schemas.microsoft.com/office/drawing/2014/main" val="185238709"/>
                    </a:ext>
                  </a:extLst>
                </a:gridCol>
                <a:gridCol w="1096558">
                  <a:extLst>
                    <a:ext uri="{9D8B030D-6E8A-4147-A177-3AD203B41FA5}">
                      <a16:colId xmlns:a16="http://schemas.microsoft.com/office/drawing/2014/main" val="2938634233"/>
                    </a:ext>
                  </a:extLst>
                </a:gridCol>
              </a:tblGrid>
              <a:tr h="974257">
                <a:tc>
                  <a:txBody>
                    <a:bodyPr/>
                    <a:lstStyle/>
                    <a:p>
                      <a:pPr marL="9525" algn="ctr">
                        <a:spcBef>
                          <a:spcPts val="315"/>
                        </a:spcBef>
                        <a:spcAft>
                          <a:spcPts val="0"/>
                        </a:spcAft>
                      </a:pPr>
                      <a:r>
                        <a:rPr lang="en-US" sz="1200">
                          <a:effectLst/>
                        </a:rPr>
                        <a:t>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93040" marR="322580" algn="ctr">
                        <a:spcBef>
                          <a:spcPts val="400"/>
                        </a:spcBef>
                        <a:spcAft>
                          <a:spcPts val="0"/>
                        </a:spcAft>
                      </a:pPr>
                      <a:r>
                        <a:rPr lang="en-US" sz="1050">
                          <a:effectLst/>
                        </a:rPr>
                        <a:t>Gaussian</a:t>
                      </a:r>
                      <a:r>
                        <a:rPr lang="en-US" sz="1050" spc="25">
                          <a:effectLst/>
                        </a:rPr>
                        <a:t> </a:t>
                      </a:r>
                      <a:r>
                        <a:rPr lang="en-US" sz="1050">
                          <a:effectLst/>
                        </a:rPr>
                        <a:t>NB</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60680">
                        <a:spcBef>
                          <a:spcPts val="400"/>
                        </a:spcBef>
                        <a:spcAft>
                          <a:spcPts val="0"/>
                        </a:spcAft>
                      </a:pPr>
                      <a:r>
                        <a:rPr lang="en-US" sz="1050">
                          <a:effectLst/>
                        </a:rPr>
                        <a:t>0.86</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450850" marR="442595" algn="ctr">
                        <a:spcBef>
                          <a:spcPts val="400"/>
                        </a:spcBef>
                        <a:spcAft>
                          <a:spcPts val="0"/>
                        </a:spcAft>
                      </a:pPr>
                      <a:r>
                        <a:rPr lang="en-US" sz="1050">
                          <a:effectLst/>
                        </a:rPr>
                        <a:t>0.47</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028919432"/>
                  </a:ext>
                </a:extLst>
              </a:tr>
              <a:tr h="969789">
                <a:tc>
                  <a:txBody>
                    <a:bodyPr/>
                    <a:lstStyle/>
                    <a:p>
                      <a:pPr marL="9525" algn="ctr">
                        <a:spcBef>
                          <a:spcPts val="270"/>
                        </a:spcBef>
                        <a:spcAft>
                          <a:spcPts val="0"/>
                        </a:spcAft>
                      </a:pPr>
                      <a:r>
                        <a:rPr lang="en-US" sz="1200">
                          <a:effectLst/>
                        </a:rPr>
                        <a:t>1</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93040" marR="322580" algn="ctr">
                        <a:spcBef>
                          <a:spcPts val="355"/>
                        </a:spcBef>
                        <a:spcAft>
                          <a:spcPts val="0"/>
                        </a:spcAft>
                      </a:pPr>
                      <a:r>
                        <a:rPr lang="en-US" sz="1050">
                          <a:effectLst/>
                        </a:rPr>
                        <a:t>Multinomial</a:t>
                      </a:r>
                      <a:r>
                        <a:rPr lang="en-US" sz="1050" spc="25">
                          <a:effectLst/>
                        </a:rPr>
                        <a:t> </a:t>
                      </a:r>
                      <a:r>
                        <a:rPr lang="en-US" sz="1050">
                          <a:effectLst/>
                        </a:rPr>
                        <a:t>NB</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60680">
                        <a:spcBef>
                          <a:spcPts val="355"/>
                        </a:spcBef>
                        <a:spcAft>
                          <a:spcPts val="0"/>
                        </a:spcAft>
                      </a:pPr>
                      <a:r>
                        <a:rPr lang="en-US" sz="1050" dirty="0">
                          <a:effectLst/>
                        </a:rPr>
                        <a:t>0.97</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450850" marR="409575" algn="ctr">
                        <a:spcBef>
                          <a:spcPts val="355"/>
                        </a:spcBef>
                        <a:spcAft>
                          <a:spcPts val="0"/>
                        </a:spcAft>
                      </a:pPr>
                      <a:r>
                        <a:rPr lang="en-US" sz="1050">
                          <a:effectLst/>
                        </a:rPr>
                        <a:t>1.0</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17733905"/>
                  </a:ext>
                </a:extLst>
              </a:tr>
              <a:tr h="1003306">
                <a:tc>
                  <a:txBody>
                    <a:bodyPr/>
                    <a:lstStyle/>
                    <a:p>
                      <a:pPr marL="9525" algn="ctr">
                        <a:spcBef>
                          <a:spcPts val="305"/>
                        </a:spcBef>
                        <a:spcAft>
                          <a:spcPts val="0"/>
                        </a:spcAft>
                      </a:pPr>
                      <a:r>
                        <a:rPr lang="en-US" sz="1200" dirty="0">
                          <a:effectLst/>
                        </a:rPr>
                        <a:t>2</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193040" marR="322580" algn="ctr">
                        <a:spcBef>
                          <a:spcPts val="260"/>
                        </a:spcBef>
                        <a:spcAft>
                          <a:spcPts val="0"/>
                        </a:spcAft>
                      </a:pPr>
                      <a:r>
                        <a:rPr lang="en-US" sz="1200" dirty="0">
                          <a:effectLst/>
                        </a:rPr>
                        <a:t>Bernoulli</a:t>
                      </a:r>
                      <a:r>
                        <a:rPr lang="en-US" sz="1200" spc="15" dirty="0">
                          <a:effectLst/>
                        </a:rPr>
                        <a:t> </a:t>
                      </a:r>
                      <a:r>
                        <a:rPr lang="en-US" sz="1200" dirty="0">
                          <a:effectLst/>
                        </a:rPr>
                        <a:t>NB</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344170">
                        <a:spcBef>
                          <a:spcPts val="260"/>
                        </a:spcBef>
                        <a:spcAft>
                          <a:spcPts val="0"/>
                        </a:spcAft>
                      </a:pPr>
                      <a:r>
                        <a:rPr lang="en-US" sz="1200" dirty="0">
                          <a:effectLst/>
                        </a:rPr>
                        <a:t>0.98</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450850" marR="442595" algn="ctr">
                        <a:spcBef>
                          <a:spcPts val="390"/>
                        </a:spcBef>
                        <a:spcAft>
                          <a:spcPts val="0"/>
                        </a:spcAft>
                      </a:pPr>
                      <a:r>
                        <a:rPr lang="en-US" sz="1050" dirty="0">
                          <a:effectLst/>
                        </a:rPr>
                        <a:t>0.98</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710759228"/>
                  </a:ext>
                </a:extLst>
              </a:tr>
            </a:tbl>
          </a:graphicData>
        </a:graphic>
      </p:graphicFrame>
      <p:sp>
        <p:nvSpPr>
          <p:cNvPr id="7" name="Rectangle 6"/>
          <p:cNvSpPr/>
          <p:nvPr/>
        </p:nvSpPr>
        <p:spPr>
          <a:xfrm>
            <a:off x="381000" y="5013960"/>
            <a:ext cx="5631180" cy="369332"/>
          </a:xfrm>
          <a:prstGeom prst="rect">
            <a:avLst/>
          </a:prstGeom>
        </p:spPr>
        <p:txBody>
          <a:bodyPr wrap="square">
            <a:spAutoFit/>
          </a:bodyPr>
          <a:lstStyle/>
          <a:p>
            <a:pPr marL="890905" marR="855345" algn="ctr">
              <a:spcBef>
                <a:spcPts val="755"/>
              </a:spcBef>
              <a:spcAft>
                <a:spcPts val="0"/>
              </a:spcAft>
            </a:pPr>
            <a:r>
              <a:rPr lang="en-US" b="1" dirty="0">
                <a:latin typeface="Cambria" panose="02040503050406030204" pitchFamily="18" charset="0"/>
                <a:ea typeface="Cambria" panose="02040503050406030204" pitchFamily="18" charset="0"/>
                <a:cs typeface="Cambria" panose="02040503050406030204" pitchFamily="18" charset="0"/>
              </a:rPr>
              <a:t>Results</a:t>
            </a:r>
            <a:r>
              <a:rPr lang="en-US" b="1" spc="80" dirty="0">
                <a:latin typeface="Cambria" panose="02040503050406030204" pitchFamily="18" charset="0"/>
                <a:ea typeface="Cambria" panose="02040503050406030204" pitchFamily="18" charset="0"/>
                <a:cs typeface="Cambria" panose="02040503050406030204" pitchFamily="18" charset="0"/>
              </a:rPr>
              <a:t> </a:t>
            </a:r>
            <a:r>
              <a:rPr lang="en-US" b="1" dirty="0">
                <a:latin typeface="Cambria" panose="02040503050406030204" pitchFamily="18" charset="0"/>
                <a:ea typeface="Cambria" panose="02040503050406030204" pitchFamily="18" charset="0"/>
                <a:cs typeface="Cambria" panose="02040503050406030204" pitchFamily="18" charset="0"/>
              </a:rPr>
              <a:t>of</a:t>
            </a:r>
            <a:r>
              <a:rPr lang="en-US" b="1" spc="80" dirty="0">
                <a:latin typeface="Cambria" panose="02040503050406030204" pitchFamily="18" charset="0"/>
                <a:ea typeface="Cambria" panose="02040503050406030204" pitchFamily="18" charset="0"/>
                <a:cs typeface="Cambria" panose="02040503050406030204" pitchFamily="18" charset="0"/>
              </a:rPr>
              <a:t> </a:t>
            </a:r>
            <a:r>
              <a:rPr lang="en-US" b="1" dirty="0">
                <a:latin typeface="Cambria" panose="02040503050406030204" pitchFamily="18" charset="0"/>
                <a:ea typeface="Cambria" panose="02040503050406030204" pitchFamily="18" charset="0"/>
                <a:cs typeface="Cambria" panose="02040503050406030204" pitchFamily="18" charset="0"/>
              </a:rPr>
              <a:t>NB</a:t>
            </a:r>
            <a:r>
              <a:rPr lang="en-US" b="1" spc="80" dirty="0">
                <a:latin typeface="Cambria" panose="02040503050406030204" pitchFamily="18" charset="0"/>
                <a:ea typeface="Cambria" panose="02040503050406030204" pitchFamily="18" charset="0"/>
                <a:cs typeface="Cambria" panose="02040503050406030204" pitchFamily="18" charset="0"/>
              </a:rPr>
              <a:t> </a:t>
            </a:r>
            <a:r>
              <a:rPr lang="en-US" b="1" dirty="0">
                <a:latin typeface="Cambria" panose="02040503050406030204" pitchFamily="18" charset="0"/>
                <a:ea typeface="Cambria" panose="02040503050406030204" pitchFamily="18" charset="0"/>
                <a:cs typeface="Cambria" panose="02040503050406030204" pitchFamily="18" charset="0"/>
              </a:rPr>
              <a:t>Classifiers</a:t>
            </a:r>
            <a:endParaRPr lang="en-IN" sz="1600" dirty="0">
              <a:latin typeface="Cambria" panose="02040503050406030204" pitchFamily="18" charset="0"/>
              <a:ea typeface="Cambria" panose="02040503050406030204" pitchFamily="18" charset="0"/>
              <a:cs typeface="Cambria" panose="02040503050406030204" pitchFamily="18" charset="0"/>
            </a:endParaRPr>
          </a:p>
        </p:txBody>
      </p:sp>
      <p:sp>
        <p:nvSpPr>
          <p:cNvPr id="8" name="Rectangle 7"/>
          <p:cNvSpPr/>
          <p:nvPr/>
        </p:nvSpPr>
        <p:spPr>
          <a:xfrm>
            <a:off x="5585460" y="1607820"/>
            <a:ext cx="3558540" cy="373372"/>
          </a:xfrm>
          <a:prstGeom prst="rect">
            <a:avLst/>
          </a:prstGeom>
        </p:spPr>
        <p:txBody>
          <a:bodyPr wrap="square">
            <a:spAutoFit/>
          </a:bodyPr>
          <a:lstStyle/>
          <a:p>
            <a:pPr marL="100330" marR="126365" indent="456565">
              <a:lnSpc>
                <a:spcPct val="110000"/>
              </a:lnSpc>
              <a:spcAft>
                <a:spcPts val="0"/>
              </a:spcAft>
            </a:pPr>
            <a:r>
              <a:rPr lang="en-US" dirty="0">
                <a:latin typeface="Cambria" panose="02040503050406030204" pitchFamily="18" charset="0"/>
                <a:ea typeface="Cambria" panose="02040503050406030204" pitchFamily="18" charset="0"/>
                <a:cs typeface="Cambria" panose="02040503050406030204" pitchFamily="18" charset="0"/>
              </a:rPr>
              <a:t>.</a:t>
            </a:r>
            <a:endParaRPr lang="en-IN" dirty="0">
              <a:latin typeface="Cambria" panose="02040503050406030204" pitchFamily="18" charset="0"/>
              <a:ea typeface="Cambria" panose="02040503050406030204" pitchFamily="18" charset="0"/>
              <a:cs typeface="Cambria" panose="02040503050406030204" pitchFamily="18" charset="0"/>
            </a:endParaRPr>
          </a:p>
        </p:txBody>
      </p:sp>
      <p:sp>
        <p:nvSpPr>
          <p:cNvPr id="9" name="Rectangle 8"/>
          <p:cNvSpPr/>
          <p:nvPr/>
        </p:nvSpPr>
        <p:spPr>
          <a:xfrm>
            <a:off x="1453831" y="326032"/>
            <a:ext cx="6278880" cy="923330"/>
          </a:xfrm>
          <a:prstGeom prst="rect">
            <a:avLst/>
          </a:prstGeom>
        </p:spPr>
        <p:txBody>
          <a:bodyPr wrap="square">
            <a:spAutoFit/>
          </a:bodyPr>
          <a:lstStyle/>
          <a:p>
            <a:r>
              <a:rPr lang="en-US" dirty="0">
                <a:latin typeface="Cambria" panose="02040503050406030204" pitchFamily="18" charset="0"/>
                <a:ea typeface="Cambria" panose="02040503050406030204" pitchFamily="18" charset="0"/>
                <a:cs typeface="Cambria" panose="02040503050406030204" pitchFamily="18" charset="0"/>
              </a:rPr>
              <a:t>The</a:t>
            </a:r>
            <a:r>
              <a:rPr lang="en-US" spc="10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same</a:t>
            </a:r>
            <a:r>
              <a:rPr lang="en-US" spc="10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analysis</a:t>
            </a:r>
            <a:r>
              <a:rPr lang="en-US" spc="10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is</a:t>
            </a:r>
            <a:r>
              <a:rPr lang="en-US" spc="10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represented</a:t>
            </a:r>
            <a:r>
              <a:rPr lang="en-US" spc="10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in</a:t>
            </a:r>
            <a:r>
              <a:rPr lang="en-US" spc="10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the</a:t>
            </a:r>
            <a:r>
              <a:rPr lang="en-US" spc="10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graph</a:t>
            </a:r>
            <a:r>
              <a:rPr lang="en-US" spc="10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below,</a:t>
            </a:r>
            <a:r>
              <a:rPr lang="en-US" spc="10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where</a:t>
            </a:r>
            <a:r>
              <a:rPr lang="en-US" spc="10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models</a:t>
            </a:r>
            <a:r>
              <a:rPr lang="en-US" spc="10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are</a:t>
            </a:r>
            <a:r>
              <a:rPr lang="en-US" spc="10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taken</a:t>
            </a:r>
            <a:r>
              <a:rPr lang="en-US" spc="-2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on</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the</a:t>
            </a:r>
            <a:r>
              <a:rPr lang="en-US" spc="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x-axis,</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and</a:t>
            </a:r>
            <a:r>
              <a:rPr lang="en-US" spc="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their</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accuracy</a:t>
            </a:r>
            <a:r>
              <a:rPr lang="en-US" spc="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is</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scaled</a:t>
            </a:r>
            <a:r>
              <a:rPr lang="en-US" spc="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on</a:t>
            </a:r>
            <a:r>
              <a:rPr lang="en-US" spc="5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the</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y-axis</a:t>
            </a:r>
            <a:endParaRPr lang="en-IN" dirty="0"/>
          </a:p>
        </p:txBody>
      </p:sp>
      <p:pic>
        <p:nvPicPr>
          <p:cNvPr id="10" name="image14.jpeg"/>
          <p:cNvPicPr/>
          <p:nvPr/>
        </p:nvPicPr>
        <p:blipFill>
          <a:blip r:embed="rId2" cstate="print"/>
          <a:stretch>
            <a:fillRect/>
          </a:stretch>
        </p:blipFill>
        <p:spPr>
          <a:xfrm>
            <a:off x="7330440" y="1462722"/>
            <a:ext cx="3311525" cy="3833178"/>
          </a:xfrm>
          <a:prstGeom prst="rect">
            <a:avLst/>
          </a:prstGeom>
        </p:spPr>
      </p:pic>
      <p:sp>
        <p:nvSpPr>
          <p:cNvPr id="12" name="Rectangle 11"/>
          <p:cNvSpPr/>
          <p:nvPr/>
        </p:nvSpPr>
        <p:spPr>
          <a:xfrm>
            <a:off x="5111750" y="5099447"/>
            <a:ext cx="6096000" cy="1231106"/>
          </a:xfrm>
          <a:prstGeom prst="rect">
            <a:avLst/>
          </a:prstGeom>
        </p:spPr>
        <p:txBody>
          <a:bodyPr>
            <a:spAutoFit/>
          </a:bodyPr>
          <a:lstStyle/>
          <a:p>
            <a:r>
              <a:rPr lang="en-US" sz="2000" b="1" dirty="0">
                <a:latin typeface="Cambria" panose="02040503050406030204" pitchFamily="18" charset="0"/>
                <a:ea typeface="Cambria" panose="02040503050406030204" pitchFamily="18" charset="0"/>
                <a:cs typeface="Cambria" panose="02040503050406030204" pitchFamily="18" charset="0"/>
              </a:rPr>
              <a:t> </a:t>
            </a:r>
            <a:endParaRPr lang="en-IN" dirty="0">
              <a:latin typeface="Cambria" panose="02040503050406030204" pitchFamily="18" charset="0"/>
              <a:ea typeface="Cambria" panose="02040503050406030204" pitchFamily="18" charset="0"/>
              <a:cs typeface="Cambria" panose="02040503050406030204" pitchFamily="18" charset="0"/>
            </a:endParaRPr>
          </a:p>
          <a:p>
            <a:pPr>
              <a:spcBef>
                <a:spcPts val="45"/>
              </a:spcBef>
            </a:pPr>
            <a:r>
              <a:rPr lang="en-US" sz="3600" b="1" dirty="0">
                <a:latin typeface="Cambria" panose="02040503050406030204" pitchFamily="18" charset="0"/>
                <a:ea typeface="Cambria" panose="02040503050406030204" pitchFamily="18" charset="0"/>
                <a:cs typeface="Cambria" panose="02040503050406030204" pitchFamily="18" charset="0"/>
              </a:rPr>
              <a:t>                    </a:t>
            </a:r>
            <a:r>
              <a:rPr lang="en-US" b="1" dirty="0">
                <a:latin typeface="Cambria" panose="02040503050406030204" pitchFamily="18" charset="0"/>
                <a:ea typeface="Cambria" panose="02040503050406030204" pitchFamily="18" charset="0"/>
                <a:cs typeface="Cambria" panose="02040503050406030204" pitchFamily="18" charset="0"/>
              </a:rPr>
              <a:t>Comparison</a:t>
            </a:r>
            <a:r>
              <a:rPr lang="en-US" b="1" spc="35" dirty="0">
                <a:latin typeface="Cambria" panose="02040503050406030204" pitchFamily="18" charset="0"/>
                <a:ea typeface="Cambria" panose="02040503050406030204" pitchFamily="18" charset="0"/>
                <a:cs typeface="Cambria" panose="02040503050406030204" pitchFamily="18" charset="0"/>
              </a:rPr>
              <a:t> </a:t>
            </a:r>
            <a:r>
              <a:rPr lang="en-US" b="1" dirty="0">
                <a:latin typeface="Cambria" panose="02040503050406030204" pitchFamily="18" charset="0"/>
                <a:ea typeface="Cambria" panose="02040503050406030204" pitchFamily="18" charset="0"/>
                <a:cs typeface="Cambria" panose="02040503050406030204" pitchFamily="18" charset="0"/>
              </a:rPr>
              <a:t>of</a:t>
            </a:r>
            <a:r>
              <a:rPr lang="en-US" b="1" spc="40" dirty="0">
                <a:latin typeface="Cambria" panose="02040503050406030204" pitchFamily="18" charset="0"/>
                <a:ea typeface="Cambria" panose="02040503050406030204" pitchFamily="18" charset="0"/>
                <a:cs typeface="Cambria" panose="02040503050406030204" pitchFamily="18" charset="0"/>
              </a:rPr>
              <a:t> </a:t>
            </a:r>
            <a:r>
              <a:rPr lang="en-US" b="1" dirty="0">
                <a:latin typeface="Cambria" panose="02040503050406030204" pitchFamily="18" charset="0"/>
                <a:ea typeface="Cambria" panose="02040503050406030204" pitchFamily="18" charset="0"/>
                <a:cs typeface="Cambria" panose="02040503050406030204" pitchFamily="18" charset="0"/>
              </a:rPr>
              <a:t>Results</a:t>
            </a:r>
            <a:r>
              <a:rPr lang="en-US" b="1" spc="40" dirty="0">
                <a:latin typeface="Cambria" panose="02040503050406030204" pitchFamily="18" charset="0"/>
                <a:ea typeface="Cambria" panose="02040503050406030204" pitchFamily="18" charset="0"/>
                <a:cs typeface="Cambria" panose="02040503050406030204" pitchFamily="18" charset="0"/>
              </a:rPr>
              <a:t> </a:t>
            </a:r>
            <a:r>
              <a:rPr lang="en-US" b="1" dirty="0">
                <a:latin typeface="Cambria" panose="02040503050406030204" pitchFamily="18" charset="0"/>
                <a:ea typeface="Cambria" panose="02040503050406030204" pitchFamily="18" charset="0"/>
                <a:cs typeface="Cambria" panose="02040503050406030204" pitchFamily="18" charset="0"/>
              </a:rPr>
              <a:t>of</a:t>
            </a:r>
            <a:r>
              <a:rPr lang="en-US" b="1" spc="35" dirty="0">
                <a:latin typeface="Cambria" panose="02040503050406030204" pitchFamily="18" charset="0"/>
                <a:ea typeface="Cambria" panose="02040503050406030204" pitchFamily="18" charset="0"/>
                <a:cs typeface="Cambria" panose="02040503050406030204" pitchFamily="18" charset="0"/>
              </a:rPr>
              <a:t> </a:t>
            </a:r>
            <a:r>
              <a:rPr lang="en-US" b="1" dirty="0">
                <a:latin typeface="Cambria" panose="02040503050406030204" pitchFamily="18" charset="0"/>
                <a:ea typeface="Cambria" panose="02040503050406030204" pitchFamily="18" charset="0"/>
                <a:cs typeface="Cambria" panose="02040503050406030204" pitchFamily="18" charset="0"/>
              </a:rPr>
              <a:t>Naive</a:t>
            </a:r>
            <a:r>
              <a:rPr lang="en-US" b="1" spc="40" dirty="0">
                <a:latin typeface="Cambria" panose="02040503050406030204" pitchFamily="18" charset="0"/>
                <a:ea typeface="Cambria" panose="02040503050406030204" pitchFamily="18" charset="0"/>
                <a:cs typeface="Cambria" panose="02040503050406030204" pitchFamily="18" charset="0"/>
              </a:rPr>
              <a:t> </a:t>
            </a:r>
            <a:r>
              <a:rPr lang="en-US" b="1" dirty="0">
                <a:latin typeface="Cambria" panose="02040503050406030204" pitchFamily="18" charset="0"/>
                <a:ea typeface="Cambria" panose="02040503050406030204" pitchFamily="18" charset="0"/>
                <a:cs typeface="Cambria" panose="02040503050406030204" pitchFamily="18" charset="0"/>
              </a:rPr>
              <a:t>Bayes</a:t>
            </a:r>
            <a:endParaRPr lang="en-IN" sz="1600" dirty="0">
              <a:latin typeface="Cambria" panose="02040503050406030204" pitchFamily="18" charset="0"/>
              <a:ea typeface="Cambria" panose="02040503050406030204" pitchFamily="18" charset="0"/>
              <a:cs typeface="Cambria" panose="02040503050406030204" pitchFamily="18" charset="0"/>
            </a:endParaRPr>
          </a:p>
          <a:p>
            <a:pPr>
              <a:spcBef>
                <a:spcPts val="45"/>
              </a:spcBef>
            </a:pPr>
            <a:endParaRPr lang="en-IN" dirty="0">
              <a:latin typeface="Cambria" panose="02040503050406030204" pitchFamily="18" charset="0"/>
              <a:ea typeface="Cambria" panose="02040503050406030204" pitchFamily="18" charset="0"/>
              <a:cs typeface="Cambria" panose="02040503050406030204" pitchFamily="18" charset="0"/>
            </a:endParaRPr>
          </a:p>
        </p:txBody>
      </p:sp>
      <p:sp>
        <p:nvSpPr>
          <p:cNvPr id="14" name="Right Arrow 13"/>
          <p:cNvSpPr/>
          <p:nvPr/>
        </p:nvSpPr>
        <p:spPr>
          <a:xfrm>
            <a:off x="883919" y="448481"/>
            <a:ext cx="419100" cy="369332"/>
          </a:xfrm>
          <a:prstGeom prst="rightArrow">
            <a:avLst>
              <a:gd name="adj1" fmla="val 31367"/>
              <a:gd name="adj2" fmla="val 5000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489052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000" dirty="0">
                <a:latin typeface="+mj-lt"/>
              </a:rPr>
              <a:t>Model Results Comparison</a:t>
            </a:r>
            <a:br>
              <a:rPr lang="en-IN" sz="4000" dirty="0">
                <a:latin typeface="+mj-lt"/>
              </a:rPr>
            </a:br>
            <a:r>
              <a:rPr lang="en-US" sz="2100" b="1" dirty="0"/>
              <a:t> </a:t>
            </a:r>
            <a:endParaRPr lang="en-IN" sz="1200" dirty="0"/>
          </a:p>
        </p:txBody>
      </p:sp>
      <p:sp>
        <p:nvSpPr>
          <p:cNvPr id="3" name="Content Placeholder 2"/>
          <p:cNvSpPr>
            <a:spLocks noGrp="1"/>
          </p:cNvSpPr>
          <p:nvPr>
            <p:ph idx="1"/>
          </p:nvPr>
        </p:nvSpPr>
        <p:spPr/>
        <p:txBody>
          <a:bodyPr/>
          <a:lstStyle/>
          <a:p>
            <a:r>
              <a:rPr lang="en-US" dirty="0"/>
              <a:t>So far we have used Naive Bayes classifiers – </a:t>
            </a:r>
          </a:p>
          <a:p>
            <a:r>
              <a:rPr lang="en-US" dirty="0"/>
              <a:t>Gaussian NB, </a:t>
            </a:r>
          </a:p>
          <a:p>
            <a:r>
              <a:rPr lang="en-US" dirty="0"/>
              <a:t>Multinomial NB, </a:t>
            </a:r>
          </a:p>
          <a:p>
            <a:r>
              <a:rPr lang="en-US" dirty="0"/>
              <a:t>Bernoulli NB</a:t>
            </a:r>
          </a:p>
          <a:p>
            <a:r>
              <a:rPr lang="en-US" dirty="0"/>
              <a:t> Generalized Linear Classifier - Logistic Regression; </a:t>
            </a:r>
          </a:p>
          <a:p>
            <a:r>
              <a:rPr lang="en-US" dirty="0"/>
              <a:t>Convolutional Neural Networks - CNN.</a:t>
            </a:r>
            <a:endParaRPr lang="en-IN" dirty="0"/>
          </a:p>
          <a:p>
            <a:endParaRPr lang="en-IN" dirty="0"/>
          </a:p>
        </p:txBody>
      </p:sp>
    </p:spTree>
    <p:extLst>
      <p:ext uri="{BB962C8B-B14F-4D97-AF65-F5344CB8AC3E}">
        <p14:creationId xmlns:p14="http://schemas.microsoft.com/office/powerpoint/2010/main" val="4012828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5629222" cy="1400530"/>
          </a:xfrm>
        </p:spPr>
        <p:txBody>
          <a:bodyPr>
            <a:normAutofit/>
          </a:bodyPr>
          <a:lstStyle/>
          <a:p>
            <a:r>
              <a:rPr lang="en-US" dirty="0"/>
              <a:t>Models Comparison</a:t>
            </a:r>
            <a:endParaRPr lang="en-IN" dirty="0"/>
          </a:p>
        </p:txBody>
      </p:sp>
      <p:sp>
        <p:nvSpPr>
          <p:cNvPr id="65" name="Freeform: Shape 64">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67"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2" descr="Chart, bar chart&#10;&#10;Description automatically generated">
            <a:extLst>
              <a:ext uri="{FF2B5EF4-FFF2-40B4-BE49-F238E27FC236}">
                <a16:creationId xmlns:a16="http://schemas.microsoft.com/office/drawing/2014/main" id="{D32BCB97-39FE-B5CC-C773-F3C7FA0844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72308" y="1338417"/>
            <a:ext cx="3921334" cy="4742448"/>
          </a:xfrm>
          <a:prstGeom prst="rect">
            <a:avLst/>
          </a:prstGeom>
          <a:noFill/>
          <a:effectLst/>
          <a:extLst>
            <a:ext uri="{909E8E84-426E-40DD-AFC4-6F175D3DCCD1}">
              <a14:hiddenFill xmlns:a14="http://schemas.microsoft.com/office/drawing/2010/main">
                <a:solidFill>
                  <a:srgbClr val="FFFFFF"/>
                </a:solidFill>
              </a14:hiddenFill>
            </a:ext>
          </a:extLst>
        </p:spPr>
      </p:pic>
      <p:sp>
        <p:nvSpPr>
          <p:cNvPr id="69" name="Rectangle 68">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46112" y="2052918"/>
            <a:ext cx="5628635" cy="4195481"/>
          </a:xfrm>
        </p:spPr>
        <p:txBody>
          <a:bodyPr>
            <a:normAutofit/>
          </a:bodyPr>
          <a:lstStyle/>
          <a:p>
            <a:r>
              <a:rPr lang="en-US" dirty="0"/>
              <a:t>Below are the comparison results of every model</a:t>
            </a:r>
            <a:endParaRPr lang="en-IN" dirty="0"/>
          </a:p>
        </p:txBody>
      </p:sp>
      <p:sp>
        <p:nvSpPr>
          <p:cNvPr id="6" name="Rectangle 1">
            <a:extLst>
              <a:ext uri="{FF2B5EF4-FFF2-40B4-BE49-F238E27FC236}">
                <a16:creationId xmlns:a16="http://schemas.microsoft.com/office/drawing/2014/main" id="{4DA1AA44-0446-536F-C84A-7C32BB2078C2}"/>
              </a:ext>
            </a:extLst>
          </p:cNvPr>
          <p:cNvSpPr>
            <a:spLocks noChangeArrowheads="1"/>
          </p:cNvSpPr>
          <p:nvPr/>
        </p:nvSpPr>
        <p:spPr bwMode="auto">
          <a:xfrm>
            <a:off x="3287713" y="292327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FFE88386-9EEE-319E-483B-43A3969C49B1}"/>
              </a:ext>
            </a:extLst>
          </p:cNvPr>
          <p:cNvSpPr>
            <a:spLocks noChangeArrowheads="1"/>
          </p:cNvSpPr>
          <p:nvPr/>
        </p:nvSpPr>
        <p:spPr bwMode="auto">
          <a:xfrm>
            <a:off x="3287713" y="287882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2EF9BC2C-1FB0-7822-1701-E4E2783EA54B}"/>
              </a:ext>
            </a:extLst>
          </p:cNvPr>
          <p:cNvGraphicFramePr>
            <a:graphicFrameLocks noGrp="1"/>
          </p:cNvGraphicFramePr>
          <p:nvPr>
            <p:extLst>
              <p:ext uri="{D42A27DB-BD31-4B8C-83A1-F6EECF244321}">
                <p14:modId xmlns:p14="http://schemas.microsoft.com/office/powerpoint/2010/main" val="4259804665"/>
              </p:ext>
            </p:extLst>
          </p:nvPr>
        </p:nvGraphicFramePr>
        <p:xfrm>
          <a:off x="1470358" y="3180001"/>
          <a:ext cx="3980141" cy="2923420"/>
        </p:xfrm>
        <a:graphic>
          <a:graphicData uri="http://schemas.openxmlformats.org/drawingml/2006/table">
            <a:tbl>
              <a:tblPr firstRow="1" bandRow="1"/>
              <a:tblGrid>
                <a:gridCol w="419564">
                  <a:extLst>
                    <a:ext uri="{9D8B030D-6E8A-4147-A177-3AD203B41FA5}">
                      <a16:colId xmlns:a16="http://schemas.microsoft.com/office/drawing/2014/main" val="1797034756"/>
                    </a:ext>
                  </a:extLst>
                </a:gridCol>
                <a:gridCol w="1289031">
                  <a:extLst>
                    <a:ext uri="{9D8B030D-6E8A-4147-A177-3AD203B41FA5}">
                      <a16:colId xmlns:a16="http://schemas.microsoft.com/office/drawing/2014/main" val="1247365087"/>
                    </a:ext>
                  </a:extLst>
                </a:gridCol>
                <a:gridCol w="1211209">
                  <a:extLst>
                    <a:ext uri="{9D8B030D-6E8A-4147-A177-3AD203B41FA5}">
                      <a16:colId xmlns:a16="http://schemas.microsoft.com/office/drawing/2014/main" val="4083421570"/>
                    </a:ext>
                  </a:extLst>
                </a:gridCol>
                <a:gridCol w="1060337">
                  <a:extLst>
                    <a:ext uri="{9D8B030D-6E8A-4147-A177-3AD203B41FA5}">
                      <a16:colId xmlns:a16="http://schemas.microsoft.com/office/drawing/2014/main" val="831224450"/>
                    </a:ext>
                  </a:extLst>
                </a:gridCol>
              </a:tblGrid>
              <a:tr h="399647">
                <a:tc>
                  <a:txBody>
                    <a:bodyPr/>
                    <a:lstStyle/>
                    <a:p>
                      <a:pPr algn="ctr" rtl="0" fontAlgn="ctr">
                        <a:spcBef>
                          <a:spcPts val="0"/>
                        </a:spcBef>
                        <a:spcAft>
                          <a:spcPts val="0"/>
                        </a:spcAft>
                      </a:pPr>
                      <a:r>
                        <a:rPr lang="en-IN" sz="1500" b="1" i="1" u="none" strike="noStrike">
                          <a:solidFill>
                            <a:srgbClr val="000000"/>
                          </a:solidFill>
                          <a:effectLst/>
                          <a:latin typeface="Calibri" panose="020F0502020204030204" pitchFamily="34" charset="0"/>
                        </a:rPr>
                        <a:t> </a:t>
                      </a:r>
                      <a:endParaRPr lang="en-IN" sz="2300">
                        <a:effectLst/>
                      </a:endParaRPr>
                    </a:p>
                  </a:txBody>
                  <a:tcPr marL="88157" marR="88157" marT="58772" marB="58772"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IN" sz="1500" b="1" i="0" u="none" strike="noStrike" dirty="0">
                          <a:solidFill>
                            <a:srgbClr val="000000"/>
                          </a:solidFill>
                          <a:effectLst/>
                          <a:latin typeface="Calibri" panose="020F0502020204030204" pitchFamily="34" charset="0"/>
                        </a:rPr>
                        <a:t>Model</a:t>
                      </a:r>
                      <a:endParaRPr lang="en-IN" sz="2300" dirty="0">
                        <a:effectLst/>
                      </a:endParaRPr>
                    </a:p>
                  </a:txBody>
                  <a:tcPr marL="88157" marR="88157" marT="58772" marB="58772"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IN" sz="1500" b="1" i="0" u="none" strike="noStrike">
                          <a:solidFill>
                            <a:srgbClr val="000000"/>
                          </a:solidFill>
                          <a:effectLst/>
                          <a:latin typeface="Calibri" panose="020F0502020204030204" pitchFamily="34" charset="0"/>
                        </a:rPr>
                        <a:t>Accuracy</a:t>
                      </a:r>
                      <a:endParaRPr lang="en-IN" sz="2300">
                        <a:effectLst/>
                      </a:endParaRPr>
                    </a:p>
                  </a:txBody>
                  <a:tcPr marL="88157" marR="88157" marT="58772" marB="58772"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IN" sz="1500" b="1" i="0" u="none" strike="noStrike">
                          <a:solidFill>
                            <a:srgbClr val="000000"/>
                          </a:solidFill>
                          <a:effectLst/>
                          <a:latin typeface="Calibri" panose="020F0502020204030204" pitchFamily="34" charset="0"/>
                        </a:rPr>
                        <a:t>Precision</a:t>
                      </a:r>
                      <a:endParaRPr lang="en-IN" sz="2300">
                        <a:effectLst/>
                      </a:endParaRPr>
                    </a:p>
                  </a:txBody>
                  <a:tcPr marL="88157" marR="88157" marT="58772" marB="58772" anchor="ctr">
                    <a:lnL>
                      <a:noFill/>
                    </a:lnL>
                    <a:lnR>
                      <a:noFill/>
                    </a:lnR>
                    <a:lnT>
                      <a:noFill/>
                    </a:lnT>
                    <a:lnB w="635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1843273111"/>
                  </a:ext>
                </a:extLst>
              </a:tr>
              <a:tr h="575962">
                <a:tc>
                  <a:txBody>
                    <a:bodyPr/>
                    <a:lstStyle/>
                    <a:p>
                      <a:pPr algn="ctr" rtl="0" fontAlgn="ctr">
                        <a:spcBef>
                          <a:spcPts val="0"/>
                        </a:spcBef>
                        <a:spcAft>
                          <a:spcPts val="0"/>
                        </a:spcAft>
                      </a:pPr>
                      <a:r>
                        <a:rPr lang="en-IN" sz="1500" b="1" i="0" u="none" strike="noStrike">
                          <a:solidFill>
                            <a:srgbClr val="000000"/>
                          </a:solidFill>
                          <a:effectLst/>
                          <a:latin typeface="Calibri" panose="020F0502020204030204" pitchFamily="34" charset="0"/>
                        </a:rPr>
                        <a:t>0</a:t>
                      </a:r>
                      <a:endParaRPr lang="en-IN" sz="2300">
                        <a:effectLst/>
                      </a:endParaRPr>
                    </a:p>
                  </a:txBody>
                  <a:tcPr marL="88157" marR="88157" marT="58772" marB="58772" anchor="ctr">
                    <a:lnL>
                      <a:noFill/>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a:noFill/>
                    </a:lnB>
                    <a:solidFill>
                      <a:srgbClr val="FFFFFF"/>
                    </a:solidFill>
                  </a:tcPr>
                </a:tc>
                <a:tc>
                  <a:txBody>
                    <a:bodyPr/>
                    <a:lstStyle/>
                    <a:p>
                      <a:pPr algn="ctr" rtl="0" fontAlgn="ctr">
                        <a:spcBef>
                          <a:spcPts val="0"/>
                        </a:spcBef>
                        <a:spcAft>
                          <a:spcPts val="0"/>
                        </a:spcAft>
                      </a:pPr>
                      <a:r>
                        <a:rPr lang="en-IN" sz="1300" b="0" i="0" u="none" strike="noStrike">
                          <a:solidFill>
                            <a:srgbClr val="000000"/>
                          </a:solidFill>
                          <a:effectLst/>
                          <a:latin typeface="Book Antiqua" panose="02040602050305030304" pitchFamily="18" charset="0"/>
                        </a:rPr>
                        <a:t>Gaussian NB            </a:t>
                      </a:r>
                      <a:endParaRPr lang="en-IN" sz="2300">
                        <a:effectLst/>
                      </a:endParaRPr>
                    </a:p>
                  </a:txBody>
                  <a:tcPr marL="88157" marR="88157" marT="58772" marB="58772" anchor="ctr">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ctr" rtl="0" fontAlgn="ctr">
                        <a:spcBef>
                          <a:spcPts val="0"/>
                        </a:spcBef>
                        <a:spcAft>
                          <a:spcPts val="0"/>
                        </a:spcAft>
                      </a:pPr>
                      <a:r>
                        <a:rPr lang="en-IN" sz="1300" b="0" i="0" u="none" strike="noStrike">
                          <a:solidFill>
                            <a:srgbClr val="000000"/>
                          </a:solidFill>
                          <a:effectLst/>
                          <a:latin typeface="Book Antiqua" panose="02040602050305030304" pitchFamily="18" charset="0"/>
                        </a:rPr>
                        <a:t>0.86      </a:t>
                      </a:r>
                      <a:endParaRPr lang="en-IN" sz="2300">
                        <a:effectLst/>
                      </a:endParaRPr>
                    </a:p>
                  </a:txBody>
                  <a:tcPr marL="88157" marR="88157" marT="58772" marB="58772"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tc>
                  <a:txBody>
                    <a:bodyPr/>
                    <a:lstStyle/>
                    <a:p>
                      <a:pPr algn="ctr" rtl="0" fontAlgn="ctr">
                        <a:spcBef>
                          <a:spcPts val="0"/>
                        </a:spcBef>
                        <a:spcAft>
                          <a:spcPts val="0"/>
                        </a:spcAft>
                      </a:pPr>
                      <a:r>
                        <a:rPr lang="en-IN" sz="1300" b="0" i="0" u="none" strike="noStrike">
                          <a:solidFill>
                            <a:srgbClr val="000000"/>
                          </a:solidFill>
                          <a:effectLst/>
                          <a:latin typeface="Book Antiqua" panose="02040602050305030304" pitchFamily="18" charset="0"/>
                        </a:rPr>
                        <a:t>0.47     </a:t>
                      </a:r>
                      <a:endParaRPr lang="en-IN" sz="2300">
                        <a:effectLst/>
                      </a:endParaRPr>
                    </a:p>
                  </a:txBody>
                  <a:tcPr marL="88157" marR="88157" marT="58772" marB="58772" anchor="ctr">
                    <a:lnL>
                      <a:noFill/>
                    </a:lnL>
                    <a:lnR>
                      <a:noFill/>
                    </a:lnR>
                    <a:lnT w="635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604486081"/>
                  </a:ext>
                </a:extLst>
              </a:tr>
              <a:tr h="399647">
                <a:tc>
                  <a:txBody>
                    <a:bodyPr/>
                    <a:lstStyle/>
                    <a:p>
                      <a:pPr algn="ctr" rtl="0" fontAlgn="ctr">
                        <a:spcBef>
                          <a:spcPts val="0"/>
                        </a:spcBef>
                        <a:spcAft>
                          <a:spcPts val="0"/>
                        </a:spcAft>
                      </a:pPr>
                      <a:r>
                        <a:rPr lang="en-IN" sz="1500" b="1" i="0" u="none" strike="noStrike">
                          <a:solidFill>
                            <a:srgbClr val="000000"/>
                          </a:solidFill>
                          <a:effectLst/>
                          <a:latin typeface="Calibri" panose="020F0502020204030204" pitchFamily="34" charset="0"/>
                        </a:rPr>
                        <a:t>1</a:t>
                      </a:r>
                      <a:endParaRPr lang="en-IN" sz="2300">
                        <a:effectLst/>
                      </a:endParaRPr>
                    </a:p>
                  </a:txBody>
                  <a:tcPr marL="88157" marR="88157" marT="58772" marB="58772"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ctr" rtl="0" fontAlgn="ctr">
                        <a:spcBef>
                          <a:spcPts val="0"/>
                        </a:spcBef>
                        <a:spcAft>
                          <a:spcPts val="0"/>
                        </a:spcAft>
                      </a:pPr>
                      <a:r>
                        <a:rPr lang="en-IN" sz="1300" b="0" i="0" u="none" strike="noStrike">
                          <a:solidFill>
                            <a:srgbClr val="000000"/>
                          </a:solidFill>
                          <a:effectLst/>
                          <a:latin typeface="Book Antiqua" panose="02040602050305030304" pitchFamily="18" charset="0"/>
                        </a:rPr>
                        <a:t>Multinomial NB</a:t>
                      </a:r>
                      <a:endParaRPr lang="en-IN" sz="2300">
                        <a:effectLst/>
                      </a:endParaRPr>
                    </a:p>
                  </a:txBody>
                  <a:tcPr marL="88157" marR="88157" marT="58772" marB="58772"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ctr" rtl="0" fontAlgn="ctr">
                        <a:spcBef>
                          <a:spcPts val="0"/>
                        </a:spcBef>
                        <a:spcAft>
                          <a:spcPts val="0"/>
                        </a:spcAft>
                      </a:pPr>
                      <a:r>
                        <a:rPr lang="en-IN" sz="1300" b="0" i="0" u="none" strike="noStrike">
                          <a:solidFill>
                            <a:srgbClr val="000000"/>
                          </a:solidFill>
                          <a:effectLst/>
                          <a:latin typeface="Book Antiqua" panose="02040602050305030304" pitchFamily="18" charset="0"/>
                        </a:rPr>
                        <a:t>0.97      </a:t>
                      </a:r>
                      <a:endParaRPr lang="en-IN" sz="2300">
                        <a:effectLst/>
                      </a:endParaRPr>
                    </a:p>
                  </a:txBody>
                  <a:tcPr marL="88157" marR="88157" marT="58772" marB="58772" anchor="ctr">
                    <a:lnL>
                      <a:noFill/>
                    </a:lnL>
                    <a:lnR>
                      <a:noFill/>
                    </a:lnR>
                    <a:lnT>
                      <a:noFill/>
                    </a:lnT>
                    <a:lnB>
                      <a:noFill/>
                    </a:lnB>
                  </a:tcPr>
                </a:tc>
                <a:tc>
                  <a:txBody>
                    <a:bodyPr/>
                    <a:lstStyle/>
                    <a:p>
                      <a:pPr algn="ctr" rtl="0" fontAlgn="ctr">
                        <a:spcBef>
                          <a:spcPts val="0"/>
                        </a:spcBef>
                        <a:spcAft>
                          <a:spcPts val="0"/>
                        </a:spcAft>
                      </a:pPr>
                      <a:r>
                        <a:rPr lang="en-IN" sz="1300" b="0" i="0" u="none" strike="noStrike">
                          <a:solidFill>
                            <a:srgbClr val="000000"/>
                          </a:solidFill>
                          <a:effectLst/>
                          <a:latin typeface="Book Antiqua" panose="02040602050305030304" pitchFamily="18" charset="0"/>
                        </a:rPr>
                        <a:t>1.0      </a:t>
                      </a:r>
                      <a:endParaRPr lang="en-IN" sz="2300">
                        <a:effectLst/>
                      </a:endParaRPr>
                    </a:p>
                  </a:txBody>
                  <a:tcPr marL="88157" marR="88157" marT="58772" marB="58772" anchor="ctr">
                    <a:lnL>
                      <a:noFill/>
                    </a:lnL>
                    <a:lnR>
                      <a:noFill/>
                    </a:lnR>
                    <a:lnT>
                      <a:noFill/>
                    </a:lnT>
                    <a:lnB>
                      <a:noFill/>
                    </a:lnB>
                  </a:tcPr>
                </a:tc>
                <a:extLst>
                  <a:ext uri="{0D108BD9-81ED-4DB2-BD59-A6C34878D82A}">
                    <a16:rowId xmlns:a16="http://schemas.microsoft.com/office/drawing/2014/main" val="3975820768"/>
                  </a:ext>
                </a:extLst>
              </a:tr>
              <a:tr h="399647">
                <a:tc>
                  <a:txBody>
                    <a:bodyPr/>
                    <a:lstStyle/>
                    <a:p>
                      <a:pPr algn="ctr" rtl="0" fontAlgn="ctr">
                        <a:spcBef>
                          <a:spcPts val="0"/>
                        </a:spcBef>
                        <a:spcAft>
                          <a:spcPts val="0"/>
                        </a:spcAft>
                      </a:pPr>
                      <a:r>
                        <a:rPr lang="en-IN" sz="1500" b="1" i="0" u="none" strike="noStrike">
                          <a:solidFill>
                            <a:srgbClr val="000000"/>
                          </a:solidFill>
                          <a:effectLst/>
                          <a:latin typeface="Calibri" panose="020F0502020204030204" pitchFamily="34" charset="0"/>
                        </a:rPr>
                        <a:t>2</a:t>
                      </a:r>
                      <a:endParaRPr lang="en-IN" sz="2300">
                        <a:effectLst/>
                      </a:endParaRPr>
                    </a:p>
                  </a:txBody>
                  <a:tcPr marL="88157" marR="88157" marT="58772" marB="58772"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ctr" rtl="0" fontAlgn="ctr">
                        <a:spcBef>
                          <a:spcPts val="0"/>
                        </a:spcBef>
                        <a:spcAft>
                          <a:spcPts val="0"/>
                        </a:spcAft>
                      </a:pPr>
                      <a:r>
                        <a:rPr lang="en-IN" sz="1500" b="0" i="0" u="none" strike="noStrike">
                          <a:solidFill>
                            <a:srgbClr val="000000"/>
                          </a:solidFill>
                          <a:effectLst/>
                          <a:latin typeface="Book Antiqua" panose="02040602050305030304" pitchFamily="18" charset="0"/>
                        </a:rPr>
                        <a:t>Bernoulli NB</a:t>
                      </a:r>
                      <a:endParaRPr lang="en-IN" sz="2300">
                        <a:effectLst/>
                      </a:endParaRPr>
                    </a:p>
                  </a:txBody>
                  <a:tcPr marL="88157" marR="88157" marT="58772" marB="58772"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algn="ctr" rtl="0" fontAlgn="ctr">
                        <a:spcBef>
                          <a:spcPts val="0"/>
                        </a:spcBef>
                        <a:spcAft>
                          <a:spcPts val="0"/>
                        </a:spcAft>
                      </a:pPr>
                      <a:r>
                        <a:rPr lang="en-IN" sz="1500" b="0" i="0" u="none" strike="noStrike">
                          <a:solidFill>
                            <a:srgbClr val="000000"/>
                          </a:solidFill>
                          <a:effectLst/>
                          <a:latin typeface="Book Antiqua" panose="02040602050305030304" pitchFamily="18" charset="0"/>
                        </a:rPr>
                        <a:t>0.98</a:t>
                      </a:r>
                      <a:endParaRPr lang="en-IN" sz="2300">
                        <a:effectLst/>
                      </a:endParaRPr>
                    </a:p>
                  </a:txBody>
                  <a:tcPr marL="88157" marR="88157" marT="58772" marB="58772" anchor="ctr">
                    <a:lnL>
                      <a:noFill/>
                    </a:lnL>
                    <a:lnR>
                      <a:noFill/>
                    </a:lnR>
                    <a:lnT>
                      <a:noFill/>
                    </a:lnT>
                    <a:lnB>
                      <a:noFill/>
                    </a:lnB>
                    <a:solidFill>
                      <a:srgbClr val="F2F2F2"/>
                    </a:solidFill>
                  </a:tcPr>
                </a:tc>
                <a:tc>
                  <a:txBody>
                    <a:bodyPr/>
                    <a:lstStyle/>
                    <a:p>
                      <a:pPr algn="ctr" rtl="0" fontAlgn="ctr">
                        <a:spcBef>
                          <a:spcPts val="0"/>
                        </a:spcBef>
                        <a:spcAft>
                          <a:spcPts val="0"/>
                        </a:spcAft>
                      </a:pPr>
                      <a:r>
                        <a:rPr lang="en-IN" sz="1300" b="0" i="0" u="none" strike="noStrike">
                          <a:solidFill>
                            <a:srgbClr val="000000"/>
                          </a:solidFill>
                          <a:effectLst/>
                          <a:latin typeface="Book Antiqua" panose="02040602050305030304" pitchFamily="18" charset="0"/>
                        </a:rPr>
                        <a:t>0.98</a:t>
                      </a:r>
                      <a:endParaRPr lang="en-IN" sz="2300">
                        <a:effectLst/>
                      </a:endParaRPr>
                    </a:p>
                  </a:txBody>
                  <a:tcPr marL="88157" marR="88157" marT="58772" marB="58772" anchor="ctr">
                    <a:lnL>
                      <a:noFill/>
                    </a:lnL>
                    <a:lnR>
                      <a:noFill/>
                    </a:lnR>
                    <a:lnT>
                      <a:noFill/>
                    </a:lnT>
                    <a:lnB>
                      <a:noFill/>
                    </a:lnB>
                    <a:solidFill>
                      <a:srgbClr val="F2F2F2"/>
                    </a:solidFill>
                  </a:tcPr>
                </a:tc>
                <a:extLst>
                  <a:ext uri="{0D108BD9-81ED-4DB2-BD59-A6C34878D82A}">
                    <a16:rowId xmlns:a16="http://schemas.microsoft.com/office/drawing/2014/main" val="320279881"/>
                  </a:ext>
                </a:extLst>
              </a:tr>
              <a:tr h="634733">
                <a:tc>
                  <a:txBody>
                    <a:bodyPr/>
                    <a:lstStyle/>
                    <a:p>
                      <a:pPr algn="ctr" rtl="0" fontAlgn="ctr">
                        <a:spcBef>
                          <a:spcPts val="0"/>
                        </a:spcBef>
                        <a:spcAft>
                          <a:spcPts val="0"/>
                        </a:spcAft>
                      </a:pPr>
                      <a:r>
                        <a:rPr lang="en-IN" sz="1500" b="1" i="0" u="none" strike="noStrike">
                          <a:solidFill>
                            <a:srgbClr val="000000"/>
                          </a:solidFill>
                          <a:effectLst/>
                          <a:latin typeface="Calibri" panose="020F0502020204030204" pitchFamily="34" charset="0"/>
                        </a:rPr>
                        <a:t>3</a:t>
                      </a:r>
                      <a:endParaRPr lang="en-IN" sz="2300">
                        <a:effectLst/>
                      </a:endParaRPr>
                    </a:p>
                  </a:txBody>
                  <a:tcPr marL="88157" marR="88157" marT="58772" marB="58772"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ctr" rtl="0" fontAlgn="ctr">
                        <a:spcBef>
                          <a:spcPts val="0"/>
                        </a:spcBef>
                        <a:spcAft>
                          <a:spcPts val="0"/>
                        </a:spcAft>
                      </a:pPr>
                      <a:r>
                        <a:rPr lang="en-IN" sz="1500" b="0" i="0" u="none" strike="noStrike">
                          <a:solidFill>
                            <a:srgbClr val="000000"/>
                          </a:solidFill>
                          <a:effectLst/>
                          <a:latin typeface="Book Antiqua" panose="02040602050305030304" pitchFamily="18" charset="0"/>
                        </a:rPr>
                        <a:t>Logistic regression</a:t>
                      </a:r>
                      <a:endParaRPr lang="en-IN" sz="2300">
                        <a:effectLst/>
                      </a:endParaRPr>
                    </a:p>
                  </a:txBody>
                  <a:tcPr marL="88157" marR="88157" marT="58772" marB="58772" anchor="ctr">
                    <a:lnL w="6350" cap="flat" cmpd="sng" algn="ctr">
                      <a:solidFill>
                        <a:srgbClr val="7F7F7F"/>
                      </a:solidFill>
                      <a:prstDash val="solid"/>
                      <a:round/>
                      <a:headEnd type="none" w="med" len="med"/>
                      <a:tailEnd type="none" w="med" len="med"/>
                    </a:lnL>
                    <a:lnR>
                      <a:noFill/>
                    </a:lnR>
                    <a:lnT>
                      <a:noFill/>
                    </a:lnT>
                    <a:lnB>
                      <a:noFill/>
                    </a:lnB>
                  </a:tcPr>
                </a:tc>
                <a:tc>
                  <a:txBody>
                    <a:bodyPr/>
                    <a:lstStyle/>
                    <a:p>
                      <a:pPr algn="ctr" rtl="0" fontAlgn="ctr">
                        <a:spcBef>
                          <a:spcPts val="0"/>
                        </a:spcBef>
                        <a:spcAft>
                          <a:spcPts val="0"/>
                        </a:spcAft>
                      </a:pPr>
                      <a:r>
                        <a:rPr lang="en-IN" sz="1500" b="0" i="0" u="none" strike="noStrike">
                          <a:solidFill>
                            <a:srgbClr val="000000"/>
                          </a:solidFill>
                          <a:effectLst/>
                          <a:latin typeface="Book Antiqua" panose="02040602050305030304" pitchFamily="18" charset="0"/>
                        </a:rPr>
                        <a:t>0.95</a:t>
                      </a:r>
                      <a:endParaRPr lang="en-IN" sz="2300">
                        <a:effectLst/>
                      </a:endParaRPr>
                    </a:p>
                  </a:txBody>
                  <a:tcPr marL="88157" marR="88157" marT="58772" marB="58772" anchor="ctr">
                    <a:lnL>
                      <a:noFill/>
                    </a:lnL>
                    <a:lnR>
                      <a:noFill/>
                    </a:lnR>
                    <a:lnT>
                      <a:noFill/>
                    </a:lnT>
                    <a:lnB>
                      <a:noFill/>
                    </a:lnB>
                  </a:tcPr>
                </a:tc>
                <a:tc>
                  <a:txBody>
                    <a:bodyPr/>
                    <a:lstStyle/>
                    <a:p>
                      <a:pPr algn="ctr" rtl="0" fontAlgn="ctr">
                        <a:spcBef>
                          <a:spcPts val="0"/>
                        </a:spcBef>
                        <a:spcAft>
                          <a:spcPts val="0"/>
                        </a:spcAft>
                      </a:pPr>
                      <a:r>
                        <a:rPr lang="en-IN" sz="1300" b="0" i="0" u="none" strike="noStrike">
                          <a:solidFill>
                            <a:srgbClr val="000000"/>
                          </a:solidFill>
                          <a:effectLst/>
                          <a:latin typeface="Book Antiqua" panose="02040602050305030304" pitchFamily="18" charset="0"/>
                        </a:rPr>
                        <a:t>0.96</a:t>
                      </a:r>
                      <a:endParaRPr lang="en-IN" sz="2300">
                        <a:effectLst/>
                      </a:endParaRPr>
                    </a:p>
                  </a:txBody>
                  <a:tcPr marL="88157" marR="88157" marT="58772" marB="58772" anchor="ctr">
                    <a:lnL>
                      <a:noFill/>
                    </a:lnL>
                    <a:lnR>
                      <a:noFill/>
                    </a:lnR>
                    <a:lnT>
                      <a:noFill/>
                    </a:lnT>
                    <a:lnB>
                      <a:noFill/>
                    </a:lnB>
                  </a:tcPr>
                </a:tc>
                <a:extLst>
                  <a:ext uri="{0D108BD9-81ED-4DB2-BD59-A6C34878D82A}">
                    <a16:rowId xmlns:a16="http://schemas.microsoft.com/office/drawing/2014/main" val="157930663"/>
                  </a:ext>
                </a:extLst>
              </a:tr>
              <a:tr h="399647">
                <a:tc>
                  <a:txBody>
                    <a:bodyPr/>
                    <a:lstStyle/>
                    <a:p>
                      <a:pPr algn="ctr" rtl="0" fontAlgn="ctr">
                        <a:spcBef>
                          <a:spcPts val="0"/>
                        </a:spcBef>
                        <a:spcAft>
                          <a:spcPts val="0"/>
                        </a:spcAft>
                      </a:pPr>
                      <a:r>
                        <a:rPr lang="en-IN" sz="1500" b="1" i="0" u="none" strike="noStrike">
                          <a:solidFill>
                            <a:srgbClr val="000000"/>
                          </a:solidFill>
                          <a:effectLst/>
                          <a:latin typeface="Calibri" panose="020F0502020204030204" pitchFamily="34" charset="0"/>
                        </a:rPr>
                        <a:t>4</a:t>
                      </a:r>
                      <a:endParaRPr lang="en-IN" sz="2300">
                        <a:effectLst/>
                      </a:endParaRPr>
                    </a:p>
                  </a:txBody>
                  <a:tcPr marL="88157" marR="88157" marT="58772" marB="58772" anchor="ctr">
                    <a:lnL>
                      <a:noFill/>
                    </a:lnL>
                    <a:lnR w="635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gn="ctr" rtl="0" fontAlgn="ctr">
                        <a:spcBef>
                          <a:spcPts val="0"/>
                        </a:spcBef>
                        <a:spcAft>
                          <a:spcPts val="0"/>
                        </a:spcAft>
                      </a:pPr>
                      <a:r>
                        <a:rPr lang="en-IN" sz="1500" b="0" i="0" u="none" strike="noStrike" dirty="0">
                          <a:solidFill>
                            <a:srgbClr val="000000"/>
                          </a:solidFill>
                          <a:effectLst/>
                          <a:latin typeface="Book Antiqua" panose="02040602050305030304" pitchFamily="18" charset="0"/>
                        </a:rPr>
                        <a:t>CNN </a:t>
                      </a:r>
                      <a:endParaRPr lang="en-IN" sz="2300" dirty="0">
                        <a:effectLst/>
                      </a:endParaRPr>
                    </a:p>
                  </a:txBody>
                  <a:tcPr marL="88157" marR="88157" marT="58772" marB="58772" anchor="ctr">
                    <a:lnL w="635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algn="ctr" rtl="0" fontAlgn="ctr">
                        <a:spcBef>
                          <a:spcPts val="0"/>
                        </a:spcBef>
                        <a:spcAft>
                          <a:spcPts val="0"/>
                        </a:spcAft>
                      </a:pPr>
                      <a:r>
                        <a:rPr lang="en-IN" sz="1500" b="0" i="0" u="none" strike="noStrike" dirty="0">
                          <a:solidFill>
                            <a:srgbClr val="000000"/>
                          </a:solidFill>
                          <a:effectLst/>
                          <a:latin typeface="Book Antiqua" panose="02040602050305030304" pitchFamily="18" charset="0"/>
                        </a:rPr>
                        <a:t>0.98</a:t>
                      </a:r>
                      <a:endParaRPr lang="en-IN" sz="2300" dirty="0">
                        <a:effectLst/>
                      </a:endParaRPr>
                    </a:p>
                  </a:txBody>
                  <a:tcPr marL="88157" marR="88157" marT="58772" marB="58772" anchor="ctr">
                    <a:lnL>
                      <a:noFill/>
                    </a:lnL>
                    <a:lnR>
                      <a:noFill/>
                    </a:lnR>
                    <a:lnT>
                      <a:noFill/>
                    </a:lnT>
                    <a:lnB>
                      <a:noFill/>
                    </a:lnB>
                    <a:solidFill>
                      <a:srgbClr val="F2F2F2"/>
                    </a:solidFill>
                  </a:tcPr>
                </a:tc>
                <a:tc>
                  <a:txBody>
                    <a:bodyPr/>
                    <a:lstStyle/>
                    <a:p>
                      <a:pPr algn="ctr" rtl="0" fontAlgn="ctr">
                        <a:spcBef>
                          <a:spcPts val="0"/>
                        </a:spcBef>
                        <a:spcAft>
                          <a:spcPts val="0"/>
                        </a:spcAft>
                      </a:pPr>
                      <a:r>
                        <a:rPr lang="en-IN" sz="1300" b="0" i="0" u="none" strike="noStrike" dirty="0">
                          <a:solidFill>
                            <a:srgbClr val="000000"/>
                          </a:solidFill>
                          <a:effectLst/>
                          <a:latin typeface="Book Antiqua" panose="02040602050305030304" pitchFamily="18" charset="0"/>
                        </a:rPr>
                        <a:t>0.98</a:t>
                      </a:r>
                      <a:endParaRPr lang="en-IN" sz="2300" dirty="0">
                        <a:effectLst/>
                      </a:endParaRPr>
                    </a:p>
                  </a:txBody>
                  <a:tcPr marL="88157" marR="88157" marT="58772" marB="58772" anchor="ctr">
                    <a:lnL>
                      <a:noFill/>
                    </a:lnL>
                    <a:lnR>
                      <a:noFill/>
                    </a:lnR>
                    <a:lnT>
                      <a:noFill/>
                    </a:lnT>
                    <a:lnB>
                      <a:noFill/>
                    </a:lnB>
                    <a:solidFill>
                      <a:srgbClr val="F2F2F2"/>
                    </a:solidFill>
                  </a:tcPr>
                </a:tc>
                <a:extLst>
                  <a:ext uri="{0D108BD9-81ED-4DB2-BD59-A6C34878D82A}">
                    <a16:rowId xmlns:a16="http://schemas.microsoft.com/office/drawing/2014/main" val="757225302"/>
                  </a:ext>
                </a:extLst>
              </a:tr>
            </a:tbl>
          </a:graphicData>
        </a:graphic>
      </p:graphicFrame>
    </p:spTree>
    <p:extLst>
      <p:ext uri="{BB962C8B-B14F-4D97-AF65-F5344CB8AC3E}">
        <p14:creationId xmlns:p14="http://schemas.microsoft.com/office/powerpoint/2010/main" val="3507197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6431" y="2619846"/>
            <a:ext cx="5187761" cy="1141620"/>
          </a:xfrm>
        </p:spPr>
        <p:txBody>
          <a:bodyPr/>
          <a:lstStyle/>
          <a:p>
            <a:pPr lvl="2" algn="ctr"/>
            <a:r>
              <a:rPr lang="en-US" sz="3600" dirty="0">
                <a:latin typeface="+mj-lt"/>
              </a:rPr>
              <a:t>THANK YOU</a:t>
            </a:r>
            <a:endParaRPr lang="en-IN" sz="3600" dirty="0">
              <a:latin typeface="+mj-lt"/>
            </a:endParaRPr>
          </a:p>
        </p:txBody>
      </p:sp>
    </p:spTree>
    <p:extLst>
      <p:ext uri="{BB962C8B-B14F-4D97-AF65-F5344CB8AC3E}">
        <p14:creationId xmlns:p14="http://schemas.microsoft.com/office/powerpoint/2010/main" val="162772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 And Ham</a:t>
            </a:r>
            <a:br>
              <a:rPr lang="en-IN" b="1" dirty="0"/>
            </a:br>
            <a:endParaRPr lang="en-IN" dirty="0"/>
          </a:p>
        </p:txBody>
      </p:sp>
      <p:sp>
        <p:nvSpPr>
          <p:cNvPr id="3" name="Content Placeholder 2"/>
          <p:cNvSpPr>
            <a:spLocks noGrp="1"/>
          </p:cNvSpPr>
          <p:nvPr>
            <p:ph idx="1"/>
          </p:nvPr>
        </p:nvSpPr>
        <p:spPr>
          <a:xfrm>
            <a:off x="875201" y="1860111"/>
            <a:ext cx="8946541" cy="4195481"/>
          </a:xfrm>
        </p:spPr>
        <p:txBody>
          <a:bodyPr/>
          <a:lstStyle/>
          <a:p>
            <a:r>
              <a:rPr lang="en-US" dirty="0">
                <a:latin typeface="Cambria" panose="02040503050406030204" pitchFamily="18" charset="0"/>
                <a:ea typeface="Cambria" panose="02040503050406030204" pitchFamily="18" charset="0"/>
              </a:rPr>
              <a:t>” Ham” This term was coined by Spam Bayes Around 2001, defined as” generally unwanted email.” It is not considered spam.”</a:t>
            </a:r>
          </a:p>
          <a:p>
            <a:r>
              <a:rPr lang="en-US" dirty="0">
                <a:latin typeface="Cambria" panose="02040503050406030204" pitchFamily="18" charset="0"/>
                <a:ea typeface="Cambria" panose="02040503050406030204" pitchFamily="18" charset="0"/>
              </a:rPr>
              <a:t>Spam is an economically viable type of commercial advertising as email can be a very cheap medium for senders. Spam is usually caused by sharing our email addresses on unauthorized or malicious websites.</a:t>
            </a:r>
          </a:p>
          <a:p>
            <a:r>
              <a:rPr lang="en-US" dirty="0">
                <a:latin typeface="Cambria" panose="02040503050406030204" pitchFamily="18" charset="0"/>
                <a:ea typeface="Cambria" panose="02040503050406030204" pitchFamily="18" charset="0"/>
              </a:rPr>
              <a:t> Spam has many effects. A bunch of silly  emails fills up your inbox. Your internet speed will drop significantly. It steals useful information such as contact list details. Change search results in any computer program. Spam is very time-consuming and can quickly become very frustrating when received in bulk.</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2694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a:xfrm>
            <a:off x="646112" y="1550835"/>
            <a:ext cx="6748220" cy="5175280"/>
          </a:xfrm>
        </p:spPr>
        <p:txBody>
          <a:bodyPr>
            <a:normAutofit/>
          </a:bodyPr>
          <a:lstStyle/>
          <a:p>
            <a:pPr marL="100330" marR="103505" indent="456565" algn="just">
              <a:lnSpc>
                <a:spcPct val="110000"/>
              </a:lnSpc>
              <a:spcBef>
                <a:spcPts val="1445"/>
              </a:spcBef>
            </a:pPr>
            <a:r>
              <a:rPr lang="en-US" dirty="0">
                <a:latin typeface="Cambria" panose="02040503050406030204" pitchFamily="18" charset="0"/>
                <a:ea typeface="Cambria" panose="02040503050406030204" pitchFamily="18" charset="0"/>
                <a:cs typeface="Cambria" panose="02040503050406030204" pitchFamily="18" charset="0"/>
              </a:rPr>
              <a:t>We</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have</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taken</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dataset</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from</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the</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err="1">
                <a:latin typeface="Cambria" panose="02040503050406030204" pitchFamily="18" charset="0"/>
                <a:ea typeface="Cambria" panose="02040503050406030204" pitchFamily="18" charset="0"/>
                <a:cs typeface="Cambria" panose="02040503050406030204" pitchFamily="18" charset="0"/>
              </a:rPr>
              <a:t>Kaggle</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website</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and</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done</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some</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Data</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Analysis like text transformation, Feature Extraction. As it is a text dataset, in-text</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transformation,</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we</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removed</a:t>
            </a:r>
            <a:r>
              <a:rPr lang="en-US" spc="-1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stop</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words,</a:t>
            </a:r>
            <a:r>
              <a:rPr lang="en-US" spc="-1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punctuations,</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and</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after</a:t>
            </a:r>
            <a:r>
              <a:rPr lang="en-US" spc="-1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done</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stemming.</a:t>
            </a:r>
            <a:endParaRPr lang="en-IN" dirty="0">
              <a:latin typeface="Cambria" panose="02040503050406030204" pitchFamily="18" charset="0"/>
              <a:ea typeface="Cambria" panose="02040503050406030204" pitchFamily="18" charset="0"/>
              <a:cs typeface="Cambria" panose="02040503050406030204" pitchFamily="18" charset="0"/>
            </a:endParaRPr>
          </a:p>
          <a:p>
            <a:pPr marL="100330" marR="107315" algn="just">
              <a:lnSpc>
                <a:spcPct val="110000"/>
              </a:lnSpc>
              <a:spcBef>
                <a:spcPts val="1190"/>
              </a:spcBef>
            </a:pPr>
            <a:r>
              <a:rPr lang="en-US" dirty="0">
                <a:latin typeface="Cambria" panose="02040503050406030204" pitchFamily="18" charset="0"/>
                <a:ea typeface="Cambria" panose="02040503050406030204" pitchFamily="18" charset="0"/>
                <a:cs typeface="Cambria" panose="02040503050406030204" pitchFamily="18" charset="0"/>
              </a:rPr>
              <a:t>After</a:t>
            </a:r>
            <a:r>
              <a:rPr lang="en-US" spc="1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that,</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uses</a:t>
            </a:r>
            <a:r>
              <a:rPr lang="en-US" spc="-4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the</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NLTK</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package</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to</a:t>
            </a:r>
            <a:r>
              <a:rPr lang="en-US" spc="-4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create</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machine-readable</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text</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from</a:t>
            </a:r>
            <a:r>
              <a:rPr lang="en-US" spc="-4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text</a:t>
            </a:r>
            <a:r>
              <a:rPr lang="en-US" spc="-4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sources.</a:t>
            </a:r>
            <a:r>
              <a:rPr lang="en-US" spc="-26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readable style. Utilize tokenization for analyzing data. phase. Stem to the last word</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recovered</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and</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remove</a:t>
            </a:r>
            <a:r>
              <a:rPr lang="en-US" spc="-3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the</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stop</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words,</a:t>
            </a:r>
            <a:r>
              <a:rPr lang="en-US" spc="-3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record.</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Essentially,</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this</a:t>
            </a:r>
            <a:r>
              <a:rPr lang="en-US" spc="-3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is</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a:t>
            </a:r>
            <a:r>
              <a:rPr lang="en-US" spc="-3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word</a:t>
            </a:r>
            <a:r>
              <a:rPr lang="en-US" spc="-3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processor.</a:t>
            </a:r>
            <a:endParaRPr lang="en-IN" dirty="0">
              <a:latin typeface="Cambria" panose="02040503050406030204" pitchFamily="18" charset="0"/>
              <a:ea typeface="Cambria" panose="02040503050406030204" pitchFamily="18" charset="0"/>
              <a:cs typeface="Cambria" panose="02040503050406030204" pitchFamily="18" charset="0"/>
            </a:endParaRPr>
          </a:p>
          <a:p>
            <a:pPr marL="100330" marR="107950" indent="456565" algn="just">
              <a:lnSpc>
                <a:spcPct val="110000"/>
              </a:lnSpc>
              <a:spcBef>
                <a:spcPts val="1190"/>
              </a:spcBef>
            </a:pPr>
            <a:r>
              <a:rPr lang="en-US" dirty="0">
                <a:latin typeface="Cambria" panose="02040503050406030204" pitchFamily="18" charset="0"/>
                <a:ea typeface="Cambria" panose="02040503050406030204" pitchFamily="18" charset="0"/>
                <a:cs typeface="Cambria" panose="02040503050406030204" pitchFamily="18" charset="0"/>
              </a:rPr>
              <a:t>We have downloaded the CSV file of the spam-message dataset. Let us have a</a:t>
            </a:r>
            <a:r>
              <a:rPr lang="en-US" spc="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look</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at</a:t>
            </a:r>
            <a:r>
              <a:rPr lang="en-US" spc="2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the</a:t>
            </a:r>
            <a:r>
              <a:rPr lang="en-US" spc="2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dataset</a:t>
            </a:r>
            <a:r>
              <a:rPr lang="en-US" spc="2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we</a:t>
            </a:r>
            <a:r>
              <a:rPr lang="en-US" spc="20"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took</a:t>
            </a:r>
            <a:r>
              <a:rPr lang="en-US" spc="15"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from</a:t>
            </a:r>
            <a:r>
              <a:rPr lang="en-US" spc="20" dirty="0">
                <a:latin typeface="Cambria" panose="02040503050406030204" pitchFamily="18" charset="0"/>
                <a:ea typeface="Cambria" panose="02040503050406030204" pitchFamily="18" charset="0"/>
                <a:cs typeface="Cambria" panose="02040503050406030204" pitchFamily="18" charset="0"/>
              </a:rPr>
              <a:t> </a:t>
            </a:r>
            <a:r>
              <a:rPr lang="en-US" dirty="0" err="1">
                <a:latin typeface="Cambria" panose="02040503050406030204" pitchFamily="18" charset="0"/>
                <a:ea typeface="Cambria" panose="02040503050406030204" pitchFamily="18" charset="0"/>
                <a:cs typeface="Cambria" panose="02040503050406030204" pitchFamily="18" charset="0"/>
              </a:rPr>
              <a:t>Kaggle</a:t>
            </a:r>
            <a:r>
              <a:rPr lang="en-US" dirty="0">
                <a:latin typeface="Cambria" panose="02040503050406030204" pitchFamily="18" charset="0"/>
                <a:ea typeface="Cambria" panose="02040503050406030204" pitchFamily="18" charset="0"/>
                <a:cs typeface="Cambria" panose="02040503050406030204" pitchFamily="18" charset="0"/>
              </a:rPr>
              <a:t>,</a:t>
            </a:r>
            <a:endParaRPr lang="en-IN" dirty="0">
              <a:latin typeface="Cambria" panose="02040503050406030204" pitchFamily="18" charset="0"/>
              <a:ea typeface="Cambria" panose="02040503050406030204" pitchFamily="18" charset="0"/>
              <a:cs typeface="Cambria" panose="02040503050406030204" pitchFamily="18" charset="0"/>
            </a:endParaRPr>
          </a:p>
        </p:txBody>
      </p:sp>
      <p:pic>
        <p:nvPicPr>
          <p:cNvPr id="4" name="image2.png"/>
          <p:cNvPicPr/>
          <p:nvPr/>
        </p:nvPicPr>
        <p:blipFill>
          <a:blip r:embed="rId2" cstate="print"/>
          <a:stretch>
            <a:fillRect/>
          </a:stretch>
        </p:blipFill>
        <p:spPr>
          <a:xfrm>
            <a:off x="7491047" y="1550835"/>
            <a:ext cx="4429125" cy="2076450"/>
          </a:xfrm>
          <a:prstGeom prst="round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3.png"/>
          <p:cNvPicPr/>
          <p:nvPr/>
        </p:nvPicPr>
        <p:blipFill>
          <a:blip r:embed="rId3" cstate="print"/>
          <a:stretch>
            <a:fillRect/>
          </a:stretch>
        </p:blipFill>
        <p:spPr>
          <a:xfrm>
            <a:off x="8018780" y="4339517"/>
            <a:ext cx="3373658" cy="1498575"/>
          </a:xfrm>
          <a:prstGeom prst="roundRect">
            <a:avLst/>
          </a:prstGeom>
        </p:spPr>
      </p:pic>
    </p:spTree>
    <p:extLst>
      <p:ext uri="{BB962C8B-B14F-4D97-AF65-F5344CB8AC3E}">
        <p14:creationId xmlns:p14="http://schemas.microsoft.com/office/powerpoint/2010/main" val="4174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47345" y="1303305"/>
            <a:ext cx="9759463" cy="5047536"/>
          </a:xfrm>
          <a:prstGeom prst="rect">
            <a:avLst/>
          </a:prstGeom>
        </p:spPr>
        <p:txBody>
          <a:bodyPr wrap="square">
            <a:spAutoFit/>
          </a:bodyPr>
          <a:lstStyle/>
          <a:p>
            <a:pPr marL="100330" marR="102235" algn="just">
              <a:lnSpc>
                <a:spcPct val="110000"/>
              </a:lnSpc>
              <a:spcAft>
                <a:spcPts val="0"/>
              </a:spcAft>
            </a:pPr>
            <a:r>
              <a:rPr lang="en-US" sz="2000" dirty="0">
                <a:latin typeface="Cambria" panose="02040503050406030204" pitchFamily="18" charset="0"/>
                <a:ea typeface="Cambria" panose="02040503050406030204" pitchFamily="18" charset="0"/>
                <a:cs typeface="Cambria" panose="02040503050406030204" pitchFamily="18" charset="0"/>
              </a:rPr>
              <a:t>	When we look at the data, it’s always a huge dataset with many rows and columns, of</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news. However, this is not always the case. The data can be in various formats. For</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example,</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photos,</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Audio,</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video</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files</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Structured</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tables,</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etc.</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Machines</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don’t</a:t>
            </a:r>
            <a:r>
              <a:rPr lang="en-US" sz="2000" spc="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understand</a:t>
            </a:r>
            <a:r>
              <a:rPr lang="en-US" sz="2000" spc="-1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images,</a:t>
            </a:r>
            <a:r>
              <a:rPr lang="en-US" sz="2000" spc="-10"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videos,</a:t>
            </a:r>
            <a:r>
              <a:rPr lang="en-US" sz="2000" spc="-10"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or</a:t>
            </a:r>
            <a:r>
              <a:rPr lang="en-US" sz="2000" spc="-1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text</a:t>
            </a:r>
            <a:r>
              <a:rPr lang="en-US" sz="2000" spc="-10"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data,</a:t>
            </a:r>
            <a:r>
              <a:rPr lang="en-US" sz="2000" spc="-10"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only</a:t>
            </a:r>
            <a:r>
              <a:rPr lang="en-US" sz="2000" spc="-1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machines</a:t>
            </a:r>
            <a:r>
              <a:rPr lang="en-US" sz="2000" spc="-10"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understand</a:t>
            </a:r>
            <a:r>
              <a:rPr lang="en-US" sz="2000" spc="-10"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the</a:t>
            </a:r>
            <a:r>
              <a:rPr lang="en-US" sz="2000" spc="-1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1’s</a:t>
            </a:r>
            <a:r>
              <a:rPr lang="en-US" sz="2000" spc="-10"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and</a:t>
            </a:r>
            <a:r>
              <a:rPr lang="en-US" sz="2000" spc="-10"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0’s.</a:t>
            </a:r>
            <a:endParaRPr lang="en-IN" sz="2000" dirty="0">
              <a:latin typeface="Cambria" panose="02040503050406030204" pitchFamily="18" charset="0"/>
              <a:ea typeface="Cambria" panose="02040503050406030204" pitchFamily="18" charset="0"/>
              <a:cs typeface="Cambria" panose="02040503050406030204" pitchFamily="18" charset="0"/>
            </a:endParaRPr>
          </a:p>
          <a:p>
            <a:pPr>
              <a:spcAft>
                <a:spcPts val="0"/>
              </a:spcAft>
            </a:pPr>
            <a:r>
              <a:rPr lang="en-US" sz="2000" dirty="0">
                <a:latin typeface="Cambria" panose="02040503050406030204" pitchFamily="18" charset="0"/>
                <a:ea typeface="Cambria" panose="02040503050406030204" pitchFamily="18" charset="0"/>
                <a:cs typeface="Cambria" panose="02040503050406030204" pitchFamily="18" charset="0"/>
              </a:rPr>
              <a:t> </a:t>
            </a:r>
            <a:endParaRPr lang="en-IN" sz="2000" dirty="0">
              <a:latin typeface="Cambria" panose="02040503050406030204" pitchFamily="18" charset="0"/>
              <a:ea typeface="Cambria" panose="02040503050406030204" pitchFamily="18" charset="0"/>
              <a:cs typeface="Cambria" panose="02040503050406030204" pitchFamily="18" charset="0"/>
            </a:endParaRPr>
          </a:p>
          <a:p>
            <a:pPr marL="100330" algn="just">
              <a:spcAft>
                <a:spcPts val="0"/>
              </a:spcAft>
            </a:pPr>
            <a:r>
              <a:rPr lang="en-US" sz="2000" dirty="0">
                <a:latin typeface="Cambria" panose="02040503050406030204" pitchFamily="18" charset="0"/>
                <a:ea typeface="Cambria" panose="02040503050406030204" pitchFamily="18" charset="0"/>
                <a:cs typeface="Cambria" panose="02040503050406030204" pitchFamily="18" charset="0"/>
              </a:rPr>
              <a:t>Data</a:t>
            </a:r>
            <a:r>
              <a:rPr lang="en-US" sz="2000" spc="12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pre-processing</a:t>
            </a:r>
            <a:r>
              <a:rPr lang="en-US" sz="2000" spc="125" dirty="0">
                <a:latin typeface="Cambria" panose="02040503050406030204" pitchFamily="18" charset="0"/>
                <a:ea typeface="Cambria" panose="02040503050406030204" pitchFamily="18" charset="0"/>
                <a:cs typeface="Cambria" panose="02040503050406030204" pitchFamily="18" charset="0"/>
              </a:rPr>
              <a:t> </a:t>
            </a:r>
            <a:r>
              <a:rPr lang="en-US" sz="2000" dirty="0">
                <a:latin typeface="Cambria" panose="02040503050406030204" pitchFamily="18" charset="0"/>
                <a:ea typeface="Cambria" panose="02040503050406030204" pitchFamily="18" charset="0"/>
                <a:cs typeface="Cambria" panose="02040503050406030204" pitchFamily="18" charset="0"/>
              </a:rPr>
              <a:t>steps:</a:t>
            </a:r>
            <a:endParaRPr lang="en-IN" sz="2000" dirty="0">
              <a:latin typeface="Cambria" panose="02040503050406030204" pitchFamily="18" charset="0"/>
              <a:ea typeface="Cambria" panose="02040503050406030204" pitchFamily="18" charset="0"/>
              <a:cs typeface="Cambria" panose="02040503050406030204" pitchFamily="18" charset="0"/>
            </a:endParaRPr>
          </a:p>
          <a:p>
            <a:pPr>
              <a:spcBef>
                <a:spcPts val="45"/>
              </a:spcBef>
              <a:spcAft>
                <a:spcPts val="0"/>
              </a:spcAft>
            </a:pPr>
            <a:endParaRPr lang="en-IN" sz="2000" dirty="0">
              <a:latin typeface="Cambria" panose="02040503050406030204" pitchFamily="18" charset="0"/>
              <a:ea typeface="Cambria" panose="02040503050406030204" pitchFamily="18" charset="0"/>
              <a:cs typeface="Cambria" panose="02040503050406030204" pitchFamily="18" charset="0"/>
            </a:endParaRPr>
          </a:p>
          <a:p>
            <a:pPr marL="1600200" marR="104140" lvl="3" indent="-228600" algn="just">
              <a:lnSpc>
                <a:spcPct val="110000"/>
              </a:lnSpc>
              <a:spcAft>
                <a:spcPts val="0"/>
              </a:spcAft>
              <a:buSzPts val="1200"/>
              <a:buFont typeface="Microsoft Sans Serif" panose="020B0604020202020204" pitchFamily="34" charset="0"/>
              <a:buChar char="●"/>
              <a:tabLst>
                <a:tab pos="510540" algn="l"/>
              </a:tabLst>
            </a:pPr>
            <a:r>
              <a:rPr lang="en-US" sz="2000" b="1" dirty="0">
                <a:latin typeface="Cambria" panose="02040503050406030204" pitchFamily="18" charset="0"/>
                <a:ea typeface="Microsoft Sans Serif" panose="020B0604020202020204" pitchFamily="34" charset="0"/>
                <a:cs typeface="Cambria" panose="02040503050406030204" pitchFamily="18" charset="0"/>
              </a:rPr>
              <a:t>Data</a:t>
            </a:r>
            <a:r>
              <a:rPr lang="en-US" sz="2000" b="1" spc="5" dirty="0">
                <a:latin typeface="Cambria" panose="02040503050406030204" pitchFamily="18" charset="0"/>
                <a:ea typeface="Microsoft Sans Serif" panose="020B0604020202020204" pitchFamily="34" charset="0"/>
                <a:cs typeface="Cambria" panose="02040503050406030204" pitchFamily="18" charset="0"/>
              </a:rPr>
              <a:t> </a:t>
            </a:r>
            <a:r>
              <a:rPr lang="en-US" sz="2000" b="1" dirty="0">
                <a:latin typeface="Cambria" panose="02040503050406030204" pitchFamily="18" charset="0"/>
                <a:ea typeface="Microsoft Sans Serif" panose="020B0604020202020204" pitchFamily="34" charset="0"/>
                <a:cs typeface="Cambria" panose="02040503050406030204" pitchFamily="18" charset="0"/>
              </a:rPr>
              <a:t>clean-up: </a:t>
            </a:r>
            <a:r>
              <a:rPr lang="en-US" sz="2000" dirty="0">
                <a:latin typeface="Cambria" panose="02040503050406030204" pitchFamily="18" charset="0"/>
                <a:ea typeface="Microsoft Sans Serif" panose="020B0604020202020204" pitchFamily="34" charset="0"/>
                <a:cs typeface="Cambria" panose="02040503050406030204" pitchFamily="18" charset="0"/>
              </a:rPr>
              <a:t>This step includes tasks such as entering ’missing values’,</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’smoothing</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noisy</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data’,</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’identifying</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or</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removing</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outliers’,</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and</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’resolving</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discrepancies.</a:t>
            </a:r>
            <a:endParaRPr lang="en-IN" sz="2000" dirty="0">
              <a:latin typeface="Cambria" panose="02040503050406030204" pitchFamily="18" charset="0"/>
              <a:ea typeface="Microsoft Sans Serif" panose="020B0604020202020204" pitchFamily="34" charset="0"/>
              <a:cs typeface="Cambria" panose="02040503050406030204" pitchFamily="18" charset="0"/>
            </a:endParaRPr>
          </a:p>
          <a:p>
            <a:pPr marL="1600200" marR="102235" lvl="3" indent="-228600" algn="just">
              <a:lnSpc>
                <a:spcPct val="110000"/>
              </a:lnSpc>
              <a:spcBef>
                <a:spcPts val="15"/>
              </a:spcBef>
              <a:spcAft>
                <a:spcPts val="0"/>
              </a:spcAft>
              <a:buSzPts val="1200"/>
              <a:buFont typeface="Microsoft Sans Serif" panose="020B0604020202020204" pitchFamily="34" charset="0"/>
              <a:buChar char="●"/>
              <a:tabLst>
                <a:tab pos="510540" algn="l"/>
              </a:tabLst>
            </a:pPr>
            <a:r>
              <a:rPr lang="en-US" sz="2000" b="1" dirty="0">
                <a:latin typeface="Cambria" panose="02040503050406030204" pitchFamily="18" charset="0"/>
                <a:ea typeface="Microsoft Sans Serif" panose="020B0604020202020204" pitchFamily="34" charset="0"/>
                <a:cs typeface="Cambria" panose="02040503050406030204" pitchFamily="18" charset="0"/>
              </a:rPr>
              <a:t>Data conversion</a:t>
            </a:r>
            <a:r>
              <a:rPr lang="en-US" sz="2000" dirty="0">
                <a:latin typeface="Cambria" panose="02040503050406030204" pitchFamily="18" charset="0"/>
                <a:ea typeface="Microsoft Sans Serif" panose="020B0604020202020204" pitchFamily="34" charset="0"/>
                <a:cs typeface="Cambria" panose="02040503050406030204" pitchFamily="18" charset="0"/>
              </a:rPr>
              <a:t>: Aggregation and normalization are executed to scale to a</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specific</a:t>
            </a:r>
            <a:r>
              <a:rPr lang="en-US" sz="2000" spc="20"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value.</a:t>
            </a:r>
            <a:endParaRPr lang="en-IN" sz="2000" dirty="0">
              <a:latin typeface="Cambria" panose="02040503050406030204" pitchFamily="18" charset="0"/>
              <a:ea typeface="Microsoft Sans Serif" panose="020B0604020202020204" pitchFamily="34" charset="0"/>
              <a:cs typeface="Cambria" panose="02040503050406030204" pitchFamily="18" charset="0"/>
            </a:endParaRPr>
          </a:p>
          <a:p>
            <a:pPr marL="1600200" marR="110490" lvl="3" indent="-228600" algn="just">
              <a:lnSpc>
                <a:spcPct val="110000"/>
              </a:lnSpc>
              <a:spcBef>
                <a:spcPts val="15"/>
              </a:spcBef>
              <a:spcAft>
                <a:spcPts val="0"/>
              </a:spcAft>
              <a:buSzPts val="1200"/>
              <a:buFont typeface="Microsoft Sans Serif" panose="020B0604020202020204" pitchFamily="34" charset="0"/>
              <a:buChar char="●"/>
              <a:tabLst>
                <a:tab pos="510540" algn="l"/>
              </a:tabLst>
            </a:pPr>
            <a:r>
              <a:rPr lang="en-US" sz="2000" b="1" dirty="0">
                <a:latin typeface="Cambria" panose="02040503050406030204" pitchFamily="18" charset="0"/>
                <a:ea typeface="Microsoft Sans Serif" panose="020B0604020202020204" pitchFamily="34" charset="0"/>
                <a:cs typeface="Cambria" panose="02040503050406030204" pitchFamily="18" charset="0"/>
              </a:rPr>
              <a:t>Data</a:t>
            </a:r>
            <a:r>
              <a:rPr lang="en-US" sz="2000" b="1" spc="5" dirty="0">
                <a:latin typeface="Cambria" panose="02040503050406030204" pitchFamily="18" charset="0"/>
                <a:ea typeface="Microsoft Sans Serif" panose="020B0604020202020204" pitchFamily="34" charset="0"/>
                <a:cs typeface="Cambria" panose="02040503050406030204" pitchFamily="18" charset="0"/>
              </a:rPr>
              <a:t> </a:t>
            </a:r>
            <a:r>
              <a:rPr lang="en-US" sz="2000" b="1" dirty="0">
                <a:latin typeface="Cambria" panose="02040503050406030204" pitchFamily="18" charset="0"/>
                <a:ea typeface="Microsoft Sans Serif" panose="020B0604020202020204" pitchFamily="34" charset="0"/>
                <a:cs typeface="Cambria" panose="02040503050406030204" pitchFamily="18" charset="0"/>
              </a:rPr>
              <a:t>reduction:</a:t>
            </a:r>
            <a:r>
              <a:rPr lang="en-US" sz="2000" b="1"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This</a:t>
            </a:r>
            <a:r>
              <a:rPr lang="en-US" sz="2000" spc="260"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section</a:t>
            </a:r>
            <a:r>
              <a:rPr lang="en-US" sz="2000" spc="26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contains</a:t>
            </a:r>
            <a:r>
              <a:rPr lang="en-US" sz="2000" spc="26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an</a:t>
            </a:r>
            <a:r>
              <a:rPr lang="en-US" sz="2000" spc="26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overview of a minimal data set, but</a:t>
            </a:r>
            <a:r>
              <a:rPr lang="en-US" sz="2000" spc="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the</a:t>
            </a:r>
            <a:r>
              <a:rPr lang="en-US" sz="2000" spc="3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same</a:t>
            </a:r>
            <a:r>
              <a:rPr lang="en-US" sz="2000" spc="40"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analysis</a:t>
            </a:r>
            <a:r>
              <a:rPr lang="en-US" sz="2000" spc="40"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results</a:t>
            </a:r>
            <a:r>
              <a:rPr lang="en-US" sz="2000" spc="35"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so</a:t>
            </a:r>
            <a:r>
              <a:rPr lang="en-US" sz="2000" spc="40" dirty="0">
                <a:latin typeface="Cambria" panose="02040503050406030204" pitchFamily="18" charset="0"/>
                <a:ea typeface="Microsoft Sans Serif" panose="020B0604020202020204" pitchFamily="34" charset="0"/>
                <a:cs typeface="Cambria" panose="02040503050406030204" pitchFamily="18" charset="0"/>
              </a:rPr>
              <a:t> </a:t>
            </a:r>
            <a:r>
              <a:rPr lang="en-US" sz="2000" dirty="0">
                <a:latin typeface="Cambria" panose="02040503050406030204" pitchFamily="18" charset="0"/>
                <a:ea typeface="Microsoft Sans Serif" panose="020B0604020202020204" pitchFamily="34" charset="0"/>
                <a:cs typeface="Cambria" panose="02040503050406030204" pitchFamily="18" charset="0"/>
              </a:rPr>
              <a:t>far.</a:t>
            </a:r>
            <a:endParaRPr lang="en-IN" sz="2000" dirty="0">
              <a:latin typeface="Cambria" panose="02040503050406030204" pitchFamily="18" charset="0"/>
              <a:ea typeface="Microsoft Sans Serif" panose="020B0604020202020204" pitchFamily="34" charset="0"/>
              <a:cs typeface="Cambria" panose="02040503050406030204" pitchFamily="18" charset="0"/>
            </a:endParaRPr>
          </a:p>
          <a:p>
            <a:pPr>
              <a:spcAft>
                <a:spcPts val="0"/>
              </a:spcAft>
            </a:pPr>
            <a:r>
              <a:rPr lang="en-US" sz="2000" dirty="0">
                <a:latin typeface="Cambria" panose="02040503050406030204" pitchFamily="18" charset="0"/>
                <a:ea typeface="Cambria" panose="02040503050406030204" pitchFamily="18" charset="0"/>
                <a:cs typeface="Cambria" panose="02040503050406030204" pitchFamily="18" charset="0"/>
              </a:rPr>
              <a:t> </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p:txBody>
      </p:sp>
      <p:sp>
        <p:nvSpPr>
          <p:cNvPr id="7" name="Title 1"/>
          <p:cNvSpPr>
            <a:spLocks noGrp="1"/>
          </p:cNvSpPr>
          <p:nvPr>
            <p:ph type="title"/>
          </p:nvPr>
        </p:nvSpPr>
        <p:spPr>
          <a:xfrm>
            <a:off x="628526" y="268079"/>
            <a:ext cx="9404723" cy="850587"/>
          </a:xfrm>
        </p:spPr>
        <p:txBody>
          <a:bodyPr>
            <a:normAutofit fontScale="90000"/>
          </a:bodyPr>
          <a:lstStyle/>
          <a:p>
            <a:r>
              <a:rPr lang="en-US" dirty="0"/>
              <a:t>Data Preprocessing</a:t>
            </a:r>
            <a:br>
              <a:rPr lang="en-IN" b="1" dirty="0"/>
            </a:br>
            <a:endParaRPr lang="en-IN" dirty="0"/>
          </a:p>
        </p:txBody>
      </p:sp>
    </p:spTree>
    <p:extLst>
      <p:ext uri="{BB962C8B-B14F-4D97-AF65-F5344CB8AC3E}">
        <p14:creationId xmlns:p14="http://schemas.microsoft.com/office/powerpoint/2010/main" val="424573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sz="4000" dirty="0">
                <a:latin typeface="+mj-lt"/>
              </a:rPr>
              <a:t>Stop Words Removal</a:t>
            </a:r>
            <a:endParaRPr lang="en-IN" sz="4000" dirty="0">
              <a:latin typeface="+mj-lt"/>
            </a:endParaRPr>
          </a:p>
        </p:txBody>
      </p:sp>
      <p:sp>
        <p:nvSpPr>
          <p:cNvPr id="3" name="Content Placeholder 2"/>
          <p:cNvSpPr>
            <a:spLocks noGrp="1"/>
          </p:cNvSpPr>
          <p:nvPr>
            <p:ph idx="1"/>
          </p:nvPr>
        </p:nvSpPr>
        <p:spPr>
          <a:xfrm>
            <a:off x="646110" y="1528482"/>
            <a:ext cx="10899779" cy="1804731"/>
          </a:xfrm>
        </p:spPr>
        <p:txBody>
          <a:bodyPr>
            <a:normAutofit/>
          </a:bodyPr>
          <a:lstStyle/>
          <a:p>
            <a:pPr marL="0" indent="0">
              <a:buNone/>
            </a:pPr>
            <a:r>
              <a:rPr lang="en-US" b="1" dirty="0"/>
              <a:t> </a:t>
            </a:r>
            <a:endParaRPr lang="en-IN" sz="1800" dirty="0"/>
          </a:p>
          <a:p>
            <a:r>
              <a:rPr lang="en-US" dirty="0">
                <a:latin typeface="Cambria" panose="02040503050406030204" pitchFamily="18" charset="0"/>
                <a:ea typeface="Cambria" panose="02040503050406030204" pitchFamily="18" charset="0"/>
              </a:rPr>
              <a:t>An English word that adds little is referred to as a stop word, giving a sentence meaning. You can disregard it without risk by sacrificing the sentence's intended meaning.</a:t>
            </a:r>
          </a:p>
        </p:txBody>
      </p:sp>
      <p:pic>
        <p:nvPicPr>
          <p:cNvPr id="4" name="image4.jpeg"/>
          <p:cNvPicPr/>
          <p:nvPr/>
        </p:nvPicPr>
        <p:blipFill>
          <a:blip r:embed="rId2" cstate="print"/>
          <a:stretch>
            <a:fillRect/>
          </a:stretch>
        </p:blipFill>
        <p:spPr>
          <a:xfrm>
            <a:off x="3604375" y="3242618"/>
            <a:ext cx="4360985" cy="3126105"/>
          </a:xfrm>
          <a:prstGeom prst="round1Rect">
            <a:avLst/>
          </a:prstGeom>
        </p:spPr>
      </p:pic>
    </p:spTree>
    <p:extLst>
      <p:ext uri="{BB962C8B-B14F-4D97-AF65-F5344CB8AC3E}">
        <p14:creationId xmlns:p14="http://schemas.microsoft.com/office/powerpoint/2010/main" val="417300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sz="4000" dirty="0">
                <a:latin typeface="+mj-lt"/>
              </a:rPr>
              <a:t>Stemming</a:t>
            </a:r>
            <a:endParaRPr lang="en-IN" sz="4000" dirty="0">
              <a:latin typeface="+mj-lt"/>
            </a:endParaRPr>
          </a:p>
        </p:txBody>
      </p:sp>
      <p:sp>
        <p:nvSpPr>
          <p:cNvPr id="3" name="Content Placeholder 2"/>
          <p:cNvSpPr>
            <a:spLocks noGrp="1"/>
          </p:cNvSpPr>
          <p:nvPr>
            <p:ph idx="1"/>
          </p:nvPr>
        </p:nvSpPr>
        <p:spPr>
          <a:xfrm>
            <a:off x="1103312" y="1853248"/>
            <a:ext cx="8946541" cy="4395152"/>
          </a:xfrm>
        </p:spPr>
        <p:txBody>
          <a:bodyPr/>
          <a:lstStyle/>
          <a:p>
            <a:r>
              <a:rPr lang="en-US" dirty="0">
                <a:latin typeface="Cambria" panose="02040503050406030204" pitchFamily="18" charset="0"/>
                <a:ea typeface="Cambria" panose="02040503050406030204" pitchFamily="18" charset="0"/>
              </a:rPr>
              <a:t>Reducing words to their stems is a process called stemming (prefixes, suffixes, or lemma-like stems) Stemming is crucial for natural language comprehension (NLU) and processing language naturally (NLP).</a:t>
            </a:r>
            <a:endParaRPr lang="en-IN"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pic>
        <p:nvPicPr>
          <p:cNvPr id="4" name="image5.jpeg"/>
          <p:cNvPicPr/>
          <p:nvPr/>
        </p:nvPicPr>
        <p:blipFill>
          <a:blip r:embed="rId2" cstate="print"/>
          <a:stretch>
            <a:fillRect/>
          </a:stretch>
        </p:blipFill>
        <p:spPr>
          <a:xfrm>
            <a:off x="2780921" y="3759199"/>
            <a:ext cx="4721847" cy="1719385"/>
          </a:xfrm>
          <a:prstGeom prst="roundRect">
            <a:avLst/>
          </a:prstGeom>
        </p:spPr>
      </p:pic>
    </p:spTree>
    <p:extLst>
      <p:ext uri="{BB962C8B-B14F-4D97-AF65-F5344CB8AC3E}">
        <p14:creationId xmlns:p14="http://schemas.microsoft.com/office/powerpoint/2010/main" val="173648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93" y="218831"/>
            <a:ext cx="9902342" cy="1634417"/>
          </a:xfrm>
        </p:spPr>
        <p:txBody>
          <a:bodyPr/>
          <a:lstStyle/>
          <a:p>
            <a:r>
              <a:rPr lang="en-US" dirty="0"/>
              <a:t>Tokenization</a:t>
            </a:r>
            <a:endParaRPr lang="en-IN" dirty="0"/>
          </a:p>
        </p:txBody>
      </p:sp>
      <p:sp>
        <p:nvSpPr>
          <p:cNvPr id="3" name="Content Placeholder 2"/>
          <p:cNvSpPr>
            <a:spLocks noGrp="1"/>
          </p:cNvSpPr>
          <p:nvPr>
            <p:ph idx="1"/>
          </p:nvPr>
        </p:nvSpPr>
        <p:spPr>
          <a:xfrm>
            <a:off x="148492" y="1242646"/>
            <a:ext cx="6156055" cy="5270449"/>
          </a:xfrm>
        </p:spPr>
        <p:txBody>
          <a:bodyPr>
            <a:normAutofit/>
          </a:bodyPr>
          <a:lstStyle/>
          <a:p>
            <a:r>
              <a:rPr lang="en-US" dirty="0"/>
              <a:t>Breaking the flow of texts is what tokenization entails into sentences, glyphs, words, or other expressive components known as tokens. </a:t>
            </a:r>
          </a:p>
          <a:p>
            <a:r>
              <a:rPr lang="en-US" dirty="0"/>
              <a:t>Due to tokenization, this is on a word-by-word basis. Tokens frequently rely on traditional heuristics. Tokens are separated by spaces, for instance, punctuation, including "new lines" and "spaces." Each A token consists of an alphabetical string that is repeated. equal to numbers. Punctuation and spaces may or may not be used. the token list that results.</a:t>
            </a:r>
            <a:endParaRPr lang="en-IN" dirty="0"/>
          </a:p>
          <a:p>
            <a:r>
              <a:rPr lang="en-US" dirty="0"/>
              <a:t>Here are some of the results of using tokenization</a:t>
            </a:r>
            <a:endParaRPr lang="en-IN" dirty="0"/>
          </a:p>
          <a:p>
            <a:pPr marL="0" indent="0">
              <a:buNone/>
            </a:pPr>
            <a:r>
              <a:rPr lang="en-US" dirty="0"/>
              <a:t> </a:t>
            </a:r>
            <a:endParaRPr lang="en-IN" dirty="0"/>
          </a:p>
        </p:txBody>
      </p:sp>
      <p:pic>
        <p:nvPicPr>
          <p:cNvPr id="4" name="image6.jpeg"/>
          <p:cNvPicPr/>
          <p:nvPr/>
        </p:nvPicPr>
        <p:blipFill>
          <a:blip r:embed="rId2" cstate="print"/>
          <a:stretch>
            <a:fillRect/>
          </a:stretch>
        </p:blipFill>
        <p:spPr>
          <a:xfrm>
            <a:off x="6422633" y="1608015"/>
            <a:ext cx="5620874" cy="3641969"/>
          </a:xfrm>
          <a:prstGeom prst="rect">
            <a:avLst/>
          </a:prstGeom>
        </p:spPr>
      </p:pic>
    </p:spTree>
    <p:extLst>
      <p:ext uri="{BB962C8B-B14F-4D97-AF65-F5344CB8AC3E}">
        <p14:creationId xmlns:p14="http://schemas.microsoft.com/office/powerpoint/2010/main" val="404027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TF-IDF </a:t>
            </a:r>
            <a:r>
              <a:rPr lang="en-US" dirty="0" err="1"/>
              <a:t>Vectorizor</a:t>
            </a:r>
            <a:endParaRPr lang="en-IN" dirty="0"/>
          </a:p>
        </p:txBody>
      </p:sp>
      <p:sp>
        <p:nvSpPr>
          <p:cNvPr id="3" name="Content Placeholder 2"/>
          <p:cNvSpPr>
            <a:spLocks noGrp="1"/>
          </p:cNvSpPr>
          <p:nvPr>
            <p:ph idx="1"/>
          </p:nvPr>
        </p:nvSpPr>
        <p:spPr>
          <a:xfrm>
            <a:off x="578338" y="2016369"/>
            <a:ext cx="10355385" cy="4243754"/>
          </a:xfrm>
        </p:spPr>
        <p:txBody>
          <a:bodyPr>
            <a:noAutofit/>
          </a:bodyPr>
          <a:lstStyle/>
          <a:p>
            <a:r>
              <a:rPr lang="en-US" dirty="0">
                <a:latin typeface="Cambria" panose="02040503050406030204" pitchFamily="18" charset="0"/>
                <a:ea typeface="Cambria" panose="02040503050406030204" pitchFamily="18" charset="0"/>
              </a:rPr>
              <a:t>TFIDF works by proportionally increasing the frequency with which a word appears in a document, which is then balanced by the frequency with which the word appears in the total number of documents. Calculate</a:t>
            </a:r>
          </a:p>
          <a:p>
            <a:pPr marL="0" indent="0">
              <a:buNone/>
            </a:pPr>
            <a:endParaRPr lang="en-IN" dirty="0">
              <a:latin typeface="Cambria" panose="02040503050406030204" pitchFamily="18" charset="0"/>
              <a:ea typeface="Cambria" panose="02040503050406030204" pitchFamily="18" charset="0"/>
            </a:endParaRPr>
          </a:p>
          <a:p>
            <a:r>
              <a:rPr lang="en-US" dirty="0" err="1">
                <a:latin typeface="Cambria" panose="02040503050406030204" pitchFamily="18" charset="0"/>
                <a:ea typeface="Cambria" panose="02040503050406030204" pitchFamily="18" charset="0"/>
              </a:rPr>
              <a:t>Tf</a:t>
            </a:r>
            <a:r>
              <a:rPr lang="en-US" dirty="0">
                <a:latin typeface="Cambria" panose="02040503050406030204" pitchFamily="18" charset="0"/>
                <a:ea typeface="Cambria" panose="02040503050406030204" pitchFamily="18" charset="0"/>
              </a:rPr>
              <a:t> -IDF (term frequency-inverse document frequency).</a:t>
            </a:r>
          </a:p>
          <a:p>
            <a:pPr marL="0" indent="0">
              <a:buNone/>
            </a:pPr>
            <a:endParaRPr lang="en-IN" dirty="0">
              <a:latin typeface="Cambria" panose="02040503050406030204" pitchFamily="18" charset="0"/>
              <a:ea typeface="Cambria" panose="02040503050406030204" pitchFamily="18" charset="0"/>
            </a:endParaRPr>
          </a:p>
          <a:p>
            <a:pPr lvl="0"/>
            <a:r>
              <a:rPr lang="en-US" dirty="0">
                <a:latin typeface="Cambria" panose="02040503050406030204" pitchFamily="18" charset="0"/>
                <a:ea typeface="Cambria" panose="02040503050406030204" pitchFamily="18" charset="0"/>
              </a:rPr>
              <a:t>Term Frequency (TF) tracks how frequently a term appears in a document.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96749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234</TotalTime>
  <Words>1834</Words>
  <Application>Microsoft Office PowerPoint</Application>
  <PresentationFormat>Widescreen</PresentationFormat>
  <Paragraphs>306</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Algerian</vt:lpstr>
      <vt:lpstr>Arial</vt:lpstr>
      <vt:lpstr>Bell MT</vt:lpstr>
      <vt:lpstr>Book Antiqua</vt:lpstr>
      <vt:lpstr>Calibri</vt:lpstr>
      <vt:lpstr>Cambria</vt:lpstr>
      <vt:lpstr>Century Gothic</vt:lpstr>
      <vt:lpstr>Microsoft Sans Serif</vt:lpstr>
      <vt:lpstr>Wingdings 3</vt:lpstr>
      <vt:lpstr>Ion</vt:lpstr>
      <vt:lpstr>Email Spam detection using machine learning</vt:lpstr>
      <vt:lpstr>Introduction</vt:lpstr>
      <vt:lpstr>Spam And Ham </vt:lpstr>
      <vt:lpstr>Methodology</vt:lpstr>
      <vt:lpstr>Data Preprocessing </vt:lpstr>
      <vt:lpstr>Stop Words Removal</vt:lpstr>
      <vt:lpstr>Stemming</vt:lpstr>
      <vt:lpstr>Tokenization</vt:lpstr>
      <vt:lpstr> TF-IDF Vectorizor</vt:lpstr>
      <vt:lpstr>Naive Bayes Approach</vt:lpstr>
      <vt:lpstr>Bayes Therom </vt:lpstr>
      <vt:lpstr>Gaussian NB</vt:lpstr>
      <vt:lpstr>Implementation of Gaussian NB</vt:lpstr>
      <vt:lpstr>Multinomial NB   </vt:lpstr>
      <vt:lpstr>Implementation of Multinomial NB</vt:lpstr>
      <vt:lpstr>  Bernoulli NB  </vt:lpstr>
      <vt:lpstr>Implementation of Bernoulli NB</vt:lpstr>
      <vt:lpstr>Logistic Regression Approach</vt:lpstr>
      <vt:lpstr>Implementation of Logistic Regression</vt:lpstr>
      <vt:lpstr>Convolutional Neural Networks [CNN]  </vt:lpstr>
      <vt:lpstr>Implementation of CNN</vt:lpstr>
      <vt:lpstr>Comparing Results Of Naive Bayes Classifiers</vt:lpstr>
      <vt:lpstr>   Model             Accuracy     Precision </vt:lpstr>
      <vt:lpstr>Model Results Comparison  </vt:lpstr>
      <vt:lpstr>Models Comparison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Spam detection using machine learning</dc:title>
  <dc:creator>srilatha kodali</dc:creator>
  <cp:lastModifiedBy>KOSANA RAGHU SAI</cp:lastModifiedBy>
  <cp:revision>20</cp:revision>
  <dcterms:created xsi:type="dcterms:W3CDTF">2022-12-21T09:32:06Z</dcterms:created>
  <dcterms:modified xsi:type="dcterms:W3CDTF">2022-12-22T08:29:01Z</dcterms:modified>
</cp:coreProperties>
</file>