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3: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7"/>
          <p:cNvSpPr txBox="1"/>
          <p:nvPr/>
        </p:nvSpPr>
        <p:spPr>
          <a:xfrm>
            <a:off x="2162776" y="2968921"/>
            <a:ext cx="86106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a:t>
            </a:r>
            <a:r>
              <a:rPr b="0" i="0" lang="en-US" sz="2400" u="none" cap="none" strike="noStrike">
                <a:solidFill>
                  <a:schemeClr val="dk1"/>
                </a:solidFill>
                <a:latin typeface="Calibri"/>
                <a:ea typeface="Calibri"/>
                <a:cs typeface="Calibri"/>
                <a:sym typeface="Calibri"/>
              </a:rPr>
              <a:t> NAME: </a:t>
            </a:r>
            <a:r>
              <a:rPr lang="en-US" sz="2400">
                <a:solidFill>
                  <a:schemeClr val="dk1"/>
                </a:solidFill>
                <a:latin typeface="Calibri"/>
                <a:ea typeface="Calibri"/>
                <a:cs typeface="Calibri"/>
                <a:sym typeface="Calibri"/>
              </a:rPr>
              <a:t>SRI LEKHA B</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 12220</a:t>
            </a:r>
            <a:r>
              <a:rPr lang="en-US" sz="2400">
                <a:solidFill>
                  <a:schemeClr val="dk1"/>
                </a:solidFill>
                <a:latin typeface="Calibri"/>
                <a:ea typeface="Calibri"/>
                <a:cs typeface="Calibri"/>
                <a:sym typeface="Calibri"/>
              </a:rPr>
              <a:t>2229</a:t>
            </a:r>
            <a:r>
              <a:rPr b="0" i="0" lang="en-US" sz="2400" u="none" cap="none" strike="noStrike">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asunm1353122202229)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B.COM CORPORATE SECRETARYSHIP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 ANNA ADARSH COLLEGE FOR WOMEN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3" name="Google Shape;193;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4" name="Google Shape;194;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16"/>
          <p:cNvSpPr txBox="1"/>
          <p:nvPr/>
        </p:nvSpPr>
        <p:spPr>
          <a:xfrm>
            <a:off x="681325" y="1049325"/>
            <a:ext cx="7267800" cy="50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DATA COLLECTION</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arenR"/>
            </a:pPr>
            <a:r>
              <a:rPr b="0" i="0" lang="en-US" sz="2200" u="none" cap="none" strike="noStrike">
                <a:solidFill>
                  <a:srgbClr val="000000"/>
                </a:solidFill>
                <a:latin typeface="Calibri"/>
                <a:ea typeface="Calibri"/>
                <a:cs typeface="Calibri"/>
                <a:sym typeface="Calibri"/>
              </a:rPr>
              <a:t>KAGGLE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arenR"/>
            </a:pPr>
            <a:r>
              <a:rPr b="0" i="0" lang="en-US" sz="2200" u="none" cap="none" strike="noStrike">
                <a:solidFill>
                  <a:srgbClr val="000000"/>
                </a:solidFill>
                <a:latin typeface="Calibri"/>
                <a:ea typeface="Calibri"/>
                <a:cs typeface="Calibri"/>
                <a:sym typeface="Calibri"/>
              </a:rPr>
              <a:t>EDUNET DASHBOARD</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FEATURE COLLECTION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1)FIRST NAME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2) LAST NAME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DATA CLEANING</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1)MISSING VALUE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2) FILTER OUT</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PERFORMANCE LEVEL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a:t>
            </a:r>
            <a:r>
              <a:rPr b="0" i="0" lang="en-US" sz="2300" u="none" cap="none" strike="noStrike">
                <a:solidFill>
                  <a:srgbClr val="000000"/>
                </a:solidFill>
                <a:latin typeface="Calibri"/>
                <a:ea typeface="Calibri"/>
                <a:cs typeface="Calibri"/>
                <a:sym typeface="Calibri"/>
              </a:rPr>
              <a:t>1)</a:t>
            </a:r>
            <a:r>
              <a:rPr b="0" i="0" lang="en-US" sz="1900" u="none" cap="none" strike="noStrike">
                <a:solidFill>
                  <a:schemeClr val="dk1"/>
                </a:solidFill>
                <a:highlight>
                  <a:srgbClr val="FFFFFF"/>
                </a:highlight>
                <a:latin typeface="Calibri"/>
                <a:ea typeface="Calibri"/>
                <a:cs typeface="Calibri"/>
                <a:sym typeface="Calibri"/>
              </a:rPr>
              <a:t>=IFS(Z8&gt;=5,"VERY HIGH",Z8&gt;=4,"HIGH",Z8&gt;=3,"MED",TRUE,"LOW")</a:t>
            </a:r>
            <a:endParaRPr b="0" i="0" sz="19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alibri"/>
                <a:ea typeface="Calibri"/>
                <a:cs typeface="Calibri"/>
                <a:sym typeface="Calibri"/>
              </a:rPr>
              <a:t>SUMMARY </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PIVOT TABLE</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ROWS &amp; COLUMN ADDED</a:t>
            </a:r>
            <a:endParaRPr b="0" i="0" sz="18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alibri"/>
                <a:ea typeface="Calibri"/>
                <a:cs typeface="Calibri"/>
                <a:sym typeface="Calibri"/>
              </a:rPr>
              <a:t>VISUALIZATION</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GRAPH</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PIE CHART </a:t>
            </a:r>
            <a:endParaRPr b="0" i="0" sz="1800" u="none" cap="none" strike="noStrik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3" name="Google Shape;203;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7"/>
          <p:cNvSpPr txBox="1"/>
          <p:nvPr>
            <p:ph type="title"/>
          </p:nvPr>
        </p:nvSpPr>
        <p:spPr>
          <a:xfrm>
            <a:off x="499775" y="173775"/>
            <a:ext cx="26457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5" name="Google Shape;205;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06" name="Google Shape;206;p17" title="Chart"/>
          <p:cNvPicPr preferRelativeResize="0"/>
          <p:nvPr/>
        </p:nvPicPr>
        <p:blipFill>
          <a:blip r:embed="rId4">
            <a:alphaModFix/>
          </a:blip>
          <a:stretch>
            <a:fillRect/>
          </a:stretch>
        </p:blipFill>
        <p:spPr>
          <a:xfrm>
            <a:off x="1895475" y="926175"/>
            <a:ext cx="6720425" cy="546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755332" y="385444"/>
            <a:ext cx="106812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conclusion</a:t>
            </a:r>
            <a:endParaRPr/>
          </a:p>
        </p:txBody>
      </p:sp>
      <p:sp>
        <p:nvSpPr>
          <p:cNvPr id="213" name="Google Shape;213;p18"/>
          <p:cNvSpPr txBox="1"/>
          <p:nvPr/>
        </p:nvSpPr>
        <p:spPr>
          <a:xfrm>
            <a:off x="1390525" y="1196500"/>
            <a:ext cx="7214400" cy="358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n-US" sz="2300" u="none" cap="none" strike="noStrike">
                <a:solidFill>
                  <a:srgbClr val="000000"/>
                </a:solidFill>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 </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0" name="Google Shape;130;p10"/>
          <p:cNvSpPr txBox="1"/>
          <p:nvPr/>
        </p:nvSpPr>
        <p:spPr>
          <a:xfrm>
            <a:off x="834075" y="2049613"/>
            <a:ext cx="8087700" cy="3619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Clr>
                <a:srgbClr val="000000"/>
              </a:buClr>
              <a:buSzPts val="1400"/>
              <a:buFont typeface="Calibri"/>
              <a:buChar char="●"/>
            </a:pPr>
            <a:r>
              <a:rPr b="0" i="0" lang="en-US" sz="1800" u="none" cap="none" strike="noStrike">
                <a:solidFill>
                  <a:srgbClr val="000000"/>
                </a:solidFill>
                <a:latin typeface="Calibri"/>
                <a:ea typeface="Calibri"/>
                <a:cs typeface="Calibri"/>
                <a:sym typeface="Calibri"/>
              </a:rPr>
              <a:t>"</a:t>
            </a:r>
            <a:r>
              <a:rPr b="0" i="0" lang="en-US" sz="1900" u="none" cap="none" strike="noStrike">
                <a:solidFill>
                  <a:srgbClr val="000000"/>
                </a:solidFill>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b="0" i="0" sz="1900" u="none" cap="none" strike="noStrike">
              <a:solidFill>
                <a:srgbClr val="000000"/>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349250" lvl="0" marL="457200" marR="0" rtl="0" algn="l">
              <a:lnSpc>
                <a:spcPct val="115000"/>
              </a:lnSpc>
              <a:spcBef>
                <a:spcPts val="1200"/>
              </a:spcBef>
              <a:spcAft>
                <a:spcPts val="0"/>
              </a:spcAft>
              <a:buClr>
                <a:srgbClr val="000000"/>
              </a:buClr>
              <a:buSzPts val="1900"/>
              <a:buFont typeface="Calibri"/>
              <a:buChar char="●"/>
            </a:pPr>
            <a:r>
              <a:rPr b="0" i="0" lang="en-US" sz="1900" u="none" cap="none" strike="noStrike">
                <a:solidFill>
                  <a:srgbClr val="000000"/>
                </a:solidFill>
                <a:latin typeface="Calibri"/>
                <a:ea typeface="Calibri"/>
                <a:cs typeface="Calibri"/>
                <a:sym typeface="Calibri"/>
              </a:rPr>
              <a:t>This concise problem statement highlights the purpose, tool (Excel), and desired outcomes of the performance analysis.</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1"/>
          <p:cNvSpPr txBox="1"/>
          <p:nvPr>
            <p:ph type="title"/>
          </p:nvPr>
        </p:nvSpPr>
        <p:spPr>
          <a:xfrm>
            <a:off x="739775" y="246694"/>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3" name="Google Shape;143;p11"/>
          <p:cNvSpPr txBox="1"/>
          <p:nvPr/>
        </p:nvSpPr>
        <p:spPr>
          <a:xfrm>
            <a:off x="676275" y="1735800"/>
            <a:ext cx="8378100" cy="3767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chemeClr val="dk1"/>
              </a:buClr>
              <a:buSzPts val="1100"/>
              <a:buFont typeface="Arial"/>
              <a:buNone/>
            </a:pPr>
            <a:r>
              <a:rPr b="0" i="0" lang="en-US" sz="1900" u="none" cap="none" strike="noStrike">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12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Track Performance Metrics</a:t>
            </a:r>
            <a:r>
              <a:rPr b="0" i="0" lang="en-US" sz="1900" u="none" cap="none" strike="noStrike">
                <a:solidFill>
                  <a:schemeClr val="dk1"/>
                </a:solidFill>
                <a:latin typeface="Calibri"/>
                <a:ea typeface="Calibri"/>
                <a:cs typeface="Calibri"/>
                <a:sym typeface="Calibri"/>
              </a:rPr>
              <a:t>: Monitor key indicators to gauge individual and team performance.</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Identify Trends and Insights</a:t>
            </a:r>
            <a:r>
              <a:rPr b="0" i="0" lang="en-US" sz="1900" u="none" cap="none" strike="noStrike">
                <a:solidFill>
                  <a:schemeClr val="dk1"/>
                </a:solidFill>
                <a:latin typeface="Calibri"/>
                <a:ea typeface="Calibri"/>
                <a:cs typeface="Calibri"/>
                <a:sym typeface="Calibri"/>
              </a:rPr>
              <a:t>: Discover patterns to inform strategic decisions and improve productivity.</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Enhance Decision-Making</a:t>
            </a:r>
            <a:r>
              <a:rPr b="0" i="0" lang="en-US" sz="1900" u="none" cap="none" strike="noStrike">
                <a:solidFill>
                  <a:schemeClr val="dk1"/>
                </a:solidFill>
                <a:latin typeface="Calibri"/>
                <a:ea typeface="Calibri"/>
                <a:cs typeface="Calibri"/>
                <a:sym typeface="Calibri"/>
              </a:rPr>
              <a:t>: Utilize data-driven insights to optimize employee development, reward structures, and overall organizational effectiveness.</a:t>
            </a:r>
            <a:endParaRPr b="0" i="0" sz="19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chemeClr val="dk1"/>
              </a:buClr>
              <a:buSzPts val="1100"/>
              <a:buFont typeface="Arial"/>
              <a:buNone/>
            </a:pPr>
            <a:r>
              <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2"/>
          <p:cNvSpPr txBox="1"/>
          <p:nvPr>
            <p:ph type="title"/>
          </p:nvPr>
        </p:nvSpPr>
        <p:spPr>
          <a:xfrm>
            <a:off x="699450" y="178405"/>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12"/>
          <p:cNvSpPr txBox="1"/>
          <p:nvPr/>
        </p:nvSpPr>
        <p:spPr>
          <a:xfrm>
            <a:off x="1293647" y="2019300"/>
            <a:ext cx="7542600" cy="289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HR Managers</a:t>
            </a:r>
            <a:r>
              <a:rPr b="0" i="0" lang="en-US" sz="1900" u="none" cap="none" strike="noStrike">
                <a:solidFill>
                  <a:schemeClr val="dk1"/>
                </a:solidFill>
                <a:latin typeface="Trebuchet MS"/>
                <a:ea typeface="Trebuchet MS"/>
                <a:cs typeface="Trebuchet MS"/>
                <a:sym typeface="Trebuchet MS"/>
              </a:rPr>
              <a:t>: For tracking, evaluating, and managing employee performance and development.</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Team Leaders/Supervisors</a:t>
            </a:r>
            <a:r>
              <a:rPr b="0" i="0" lang="en-US" sz="1900" u="none" cap="none" strike="noStrike">
                <a:solidFill>
                  <a:schemeClr val="dk1"/>
                </a:solidFill>
                <a:latin typeface="Trebuchet MS"/>
                <a:ea typeface="Trebuchet MS"/>
                <a:cs typeface="Trebuchet MS"/>
                <a:sym typeface="Trebuchet MS"/>
              </a:rPr>
              <a:t>: To monitor team performance, provide feedback, and identify training needs.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Senior Executives</a:t>
            </a:r>
            <a:r>
              <a:rPr b="0" i="0" lang="en-US" sz="1900" u="none" cap="none" strike="noStrike">
                <a:solidFill>
                  <a:schemeClr val="dk1"/>
                </a:solidFill>
                <a:latin typeface="Trebuchet MS"/>
                <a:ea typeface="Trebuchet MS"/>
                <a:cs typeface="Trebuchet MS"/>
                <a:sym typeface="Trebuchet MS"/>
              </a:rPr>
              <a:t>: For strategic decision-making, resource allocation, and performance-based reward systems.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Employees</a:t>
            </a:r>
            <a:r>
              <a:rPr b="0" i="0" lang="en-US" sz="1900" u="none" cap="none" strike="noStrike">
                <a:solidFill>
                  <a:schemeClr val="dk1"/>
                </a:solidFill>
                <a:latin typeface="Trebuchet MS"/>
                <a:ea typeface="Trebuchet MS"/>
                <a:cs typeface="Trebuchet MS"/>
                <a:sym typeface="Trebuchet MS"/>
              </a:rPr>
              <a:t>: To review their performance metrics and set personal development goals.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6376650" y="2865225"/>
            <a:ext cx="2665450" cy="3211725"/>
          </a:xfrm>
          <a:prstGeom prst="rect">
            <a:avLst/>
          </a:prstGeom>
          <a:noFill/>
          <a:ln>
            <a:noFill/>
          </a:ln>
        </p:spPr>
      </p:pic>
      <p:sp>
        <p:nvSpPr>
          <p:cNvPr id="160" name="Google Shape;160;p13"/>
          <p:cNvSpPr/>
          <p:nvPr/>
        </p:nvSpPr>
        <p:spPr>
          <a:xfrm>
            <a:off x="1044645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3"/>
          <p:cNvSpPr/>
          <p:nvPr/>
        </p:nvSpPr>
        <p:spPr>
          <a:xfrm>
            <a:off x="10446450" y="752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13"/>
          <p:cNvSpPr txBox="1"/>
          <p:nvPr>
            <p:ph type="title"/>
          </p:nvPr>
        </p:nvSpPr>
        <p:spPr>
          <a:xfrm>
            <a:off x="558175" y="110107"/>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6" name="Google Shape;166;p13"/>
          <p:cNvSpPr txBox="1"/>
          <p:nvPr/>
        </p:nvSpPr>
        <p:spPr>
          <a:xfrm>
            <a:off x="464525" y="1243975"/>
            <a:ext cx="8275500" cy="389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CONDITIONAL FORMATTING - MISSING Automate visual highlights in Excel to quickly identify performance trends and outliers.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 </a:t>
            </a:r>
            <a:endParaRPr b="0" i="0" sz="3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FILTER - REMOVE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FORMULA - PERFORMANCE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PIVOT - SUMMARY</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GRAPH - DATA VISUALIZATION</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2" name="Google Shape;172;p14"/>
          <p:cNvSpPr txBox="1"/>
          <p:nvPr/>
        </p:nvSpPr>
        <p:spPr>
          <a:xfrm>
            <a:off x="1007725" y="1558225"/>
            <a:ext cx="7978200" cy="35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EMPLOYEE = KAGGLE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26- FEATURES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9- FEATURES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 ID- NUM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NAME-TEXT</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 TYPE</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PERFORMANCE LEVEL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GENDER - MALE FEMALE</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EMPLOYEE RATING - NUM</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1" name="Google Shape;181;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2" name="Google Shape;182;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83" name="Google Shape;183;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4" name="Google Shape;184;p15"/>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5" name="Google Shape;185;p15"/>
          <p:cNvSpPr txBox="1"/>
          <p:nvPr/>
        </p:nvSpPr>
        <p:spPr>
          <a:xfrm>
            <a:off x="739775" y="1584075"/>
            <a:ext cx="9071100" cy="3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chemeClr val="dk1"/>
                </a:solidFill>
                <a:highlight>
                  <a:srgbClr val="FFFFFF"/>
                </a:highlight>
                <a:latin typeface="Trebuchet MS"/>
                <a:ea typeface="Trebuchet MS"/>
                <a:cs typeface="Trebuchet MS"/>
                <a:sym typeface="Trebuchet MS"/>
              </a:rPr>
              <a:t>PERFORMANCE LEVEL </a:t>
            </a:r>
            <a:r>
              <a:rPr b="1" i="0" lang="en-US" sz="2300" u="none" cap="none" strike="noStrike">
                <a:solidFill>
                  <a:schemeClr val="dk1"/>
                </a:solidFill>
                <a:highlight>
                  <a:srgbClr val="FFFFFF"/>
                </a:highlight>
                <a:latin typeface="Trebuchet MS"/>
                <a:ea typeface="Trebuchet MS"/>
                <a:cs typeface="Trebuchet MS"/>
                <a:sym typeface="Trebuchet MS"/>
              </a:rPr>
              <a:t>=</a:t>
            </a:r>
            <a:r>
              <a:rPr b="1" i="0" lang="en-US" sz="900" u="none" cap="none" strike="noStrike">
                <a:solidFill>
                  <a:schemeClr val="dk1"/>
                </a:solidFill>
                <a:highlight>
                  <a:srgbClr val="FFFFFF"/>
                </a:highlight>
                <a:latin typeface="Roboto"/>
                <a:ea typeface="Roboto"/>
                <a:cs typeface="Roboto"/>
                <a:sym typeface="Roboto"/>
              </a:rPr>
              <a:t> </a:t>
            </a:r>
            <a:r>
              <a:rPr b="1" i="0" lang="en-US" sz="3000" u="none" cap="none" strike="noStrike">
                <a:solidFill>
                  <a:schemeClr val="dk1"/>
                </a:solidFill>
                <a:highlight>
                  <a:srgbClr val="FFFFFF"/>
                </a:highlight>
                <a:latin typeface="Trebuchet MS"/>
                <a:ea typeface="Trebuchet MS"/>
                <a:cs typeface="Trebuchet MS"/>
                <a:sym typeface="Trebuchet MS"/>
              </a:rPr>
              <a:t>IFS(Z8&gt;=5,"VERY HIGH",Z8&gt;=4,"HIGH",Z8&gt;=3,"MED",TRUE,"LOW")</a:t>
            </a:r>
            <a:endParaRPr b="1" i="0" sz="4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