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048E-2509-A4A1-E616-E753F422CA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EE9D48-1CDB-B383-9570-66D96234E9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9CC42F-FBA1-AA64-B6DB-2A2215B51816}"/>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D194C085-ABE4-0474-97FF-D9B67CAF2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2D3B1-0543-A756-D5A6-E231F4928A1F}"/>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7769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931E-B423-D96F-B4BA-0A8E807C94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6BD45E-D3EA-A75B-396E-9725162E8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550EC-2194-4CA1-A070-A5ADF1D85E3C}"/>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C39B0B57-0C53-5018-F1D8-C844B280B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EB3C0-325A-8654-4760-92AE9DD046DC}"/>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372219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0E355-EFF5-3E67-ADCE-44E797545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191876-B4FB-C971-0B1B-D5B28E23F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2B6F3-00A7-3752-3967-BC40AE072B79}"/>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5B768CA7-9F23-7A18-4EDA-477461CC8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E5E5F-8159-11E6-683D-C5BF1DE865AD}"/>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23732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F40-23D2-C89A-5A0D-B05FCDFCBD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DD0D48-E694-5C62-3531-470556A67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291A9-4A3A-B7F2-EFFC-A568DB81E29C}"/>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987A7EF3-7BF0-ADDF-A6A6-B467C00AD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E1965-FCB6-9567-787D-8C7E3BA96AB0}"/>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4429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35F9-B54F-B976-DC53-B78826A81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7A7A7-96AF-9E65-DA92-14AC6CB09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680D8-8034-7758-6DB4-CAB9506BAF9A}"/>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852F81AD-2314-6883-7309-821D4731D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543FC-5C88-71CC-EB78-EA46C4D5A06A}"/>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332539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0427-848C-4C8B-4C33-09ABC15D5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17054-7BE4-DA11-1909-A4B2F1D8D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8F4960-B0EC-5D42-8056-CEE8312C9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AC64C3-0C92-ADC6-1D56-115EF93B6F65}"/>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6" name="Footer Placeholder 5">
            <a:extLst>
              <a:ext uri="{FF2B5EF4-FFF2-40B4-BE49-F238E27FC236}">
                <a16:creationId xmlns:a16="http://schemas.microsoft.com/office/drawing/2014/main" id="{36E0DD1A-D6F5-27F2-0D75-727CE9844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4795B-80E2-29B0-45FB-32CB9D4B3EF0}"/>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8878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DB06-6F36-63D1-EC1A-66824B5906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EDC8D-65F2-326E-3C69-C12F03AF3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9259A-6460-184C-FFEE-390FF37BC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9CFD9D-EE30-BA48-C302-1D5410D65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1E6B9-8763-0F0B-738C-DFA758F10C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5168E8-FCCC-9CF5-406A-04AADEC667CB}"/>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8" name="Footer Placeholder 7">
            <a:extLst>
              <a:ext uri="{FF2B5EF4-FFF2-40B4-BE49-F238E27FC236}">
                <a16:creationId xmlns:a16="http://schemas.microsoft.com/office/drawing/2014/main" id="{0E773A89-8CF2-7C6F-69D7-194CE7C005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E769C2-DD8B-EB49-0ADA-5979FB4BF556}"/>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307657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4AEE-2109-0D05-CD3F-B97C223D3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468D0-BBE6-5FBC-A8B7-7F7543362DE7}"/>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4" name="Footer Placeholder 3">
            <a:extLst>
              <a:ext uri="{FF2B5EF4-FFF2-40B4-BE49-F238E27FC236}">
                <a16:creationId xmlns:a16="http://schemas.microsoft.com/office/drawing/2014/main" id="{DA2DC835-0F57-C06E-B1CA-6039429EE4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9B3E8-E0F3-92F9-646C-FB1B994C7DBD}"/>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26544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19810-AEA8-1B58-26B6-92F80679ED34}"/>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3" name="Footer Placeholder 2">
            <a:extLst>
              <a:ext uri="{FF2B5EF4-FFF2-40B4-BE49-F238E27FC236}">
                <a16:creationId xmlns:a16="http://schemas.microsoft.com/office/drawing/2014/main" id="{89B90000-9D0F-5CD8-865A-96C8B8FDB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05C253-4225-DEE1-3626-91D4C851A4D8}"/>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60499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0E65-3B40-CFD0-D8FE-DBB8B2C08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6C9D23-13E6-5F47-7ADE-B04841EAE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B9D1DA-D0F0-92EE-E66C-A1149F081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1373F-18E7-043B-3340-C7FE701FD49F}"/>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6" name="Footer Placeholder 5">
            <a:extLst>
              <a:ext uri="{FF2B5EF4-FFF2-40B4-BE49-F238E27FC236}">
                <a16:creationId xmlns:a16="http://schemas.microsoft.com/office/drawing/2014/main" id="{F954F8A8-6F86-A930-2F8B-1C0C79A678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8F5CC4-D6B2-B753-76F2-A178972453A5}"/>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62324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17C1-D514-B534-1538-E0D041790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6625EF-3DB5-9157-9245-4D976F181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31F6F7-132C-9697-7013-6DD23A9CC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30986-EB8C-9931-B23C-1A7FCFD43E33}"/>
              </a:ext>
            </a:extLst>
          </p:cNvPr>
          <p:cNvSpPr>
            <a:spLocks noGrp="1"/>
          </p:cNvSpPr>
          <p:nvPr>
            <p:ph type="dt" sz="half" idx="10"/>
          </p:nvPr>
        </p:nvSpPr>
        <p:spPr/>
        <p:txBody>
          <a:bodyPr/>
          <a:lstStyle/>
          <a:p>
            <a:fld id="{2B822BCD-9B54-4016-8AB9-700592FEE7A4}" type="datetimeFigureOut">
              <a:rPr lang="en-IN" smtClean="0"/>
              <a:t>17-07-2024</a:t>
            </a:fld>
            <a:endParaRPr lang="en-IN"/>
          </a:p>
        </p:txBody>
      </p:sp>
      <p:sp>
        <p:nvSpPr>
          <p:cNvPr id="6" name="Footer Placeholder 5">
            <a:extLst>
              <a:ext uri="{FF2B5EF4-FFF2-40B4-BE49-F238E27FC236}">
                <a16:creationId xmlns:a16="http://schemas.microsoft.com/office/drawing/2014/main" id="{5B59130C-C7F1-3E4A-19F7-7493DFEE9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4871F-112A-9D5C-AFBC-85CBC59ACD78}"/>
              </a:ext>
            </a:extLst>
          </p:cNvPr>
          <p:cNvSpPr>
            <a:spLocks noGrp="1"/>
          </p:cNvSpPr>
          <p:nvPr>
            <p:ph type="sldNum" sz="quarter" idx="12"/>
          </p:nvPr>
        </p:nvSpPr>
        <p:spPr/>
        <p:txBody>
          <a:bodyPr/>
          <a:lstStyle/>
          <a:p>
            <a:fld id="{733960B6-D42F-453B-BA58-FBC0DDD01183}" type="slidenum">
              <a:rPr lang="en-IN" smtClean="0"/>
              <a:t>‹#›</a:t>
            </a:fld>
            <a:endParaRPr lang="en-IN"/>
          </a:p>
        </p:txBody>
      </p:sp>
    </p:spTree>
    <p:extLst>
      <p:ext uri="{BB962C8B-B14F-4D97-AF65-F5344CB8AC3E}">
        <p14:creationId xmlns:p14="http://schemas.microsoft.com/office/powerpoint/2010/main" val="173733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AA7BD-148D-8437-8264-5F50AB0D3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CA319E-F76D-DB5F-B9B0-CE41ADA8A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B430A-D8EF-FDB4-814D-E75853CCA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2BCD-9B54-4016-8AB9-700592FEE7A4}" type="datetimeFigureOut">
              <a:rPr lang="en-IN" smtClean="0"/>
              <a:t>17-07-2024</a:t>
            </a:fld>
            <a:endParaRPr lang="en-IN"/>
          </a:p>
        </p:txBody>
      </p:sp>
      <p:sp>
        <p:nvSpPr>
          <p:cNvPr id="5" name="Footer Placeholder 4">
            <a:extLst>
              <a:ext uri="{FF2B5EF4-FFF2-40B4-BE49-F238E27FC236}">
                <a16:creationId xmlns:a16="http://schemas.microsoft.com/office/drawing/2014/main" id="{F3CC007B-4BF7-D63B-0C68-14385A4CB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5B5597-4DFB-8468-10A0-9B3F5CD6B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960B6-D42F-453B-BA58-FBC0DDD01183}" type="slidenum">
              <a:rPr lang="en-IN" smtClean="0"/>
              <a:t>‹#›</a:t>
            </a:fld>
            <a:endParaRPr lang="en-IN"/>
          </a:p>
        </p:txBody>
      </p:sp>
    </p:spTree>
    <p:extLst>
      <p:ext uri="{BB962C8B-B14F-4D97-AF65-F5344CB8AC3E}">
        <p14:creationId xmlns:p14="http://schemas.microsoft.com/office/powerpoint/2010/main" val="289671290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oursera.org/for/highschool" TargetMode="External"/><Relationship Id="rId2" Type="http://schemas.openxmlformats.org/officeDocument/2006/relationships/hyperlink" Target="https://www.khanacademy.org/" TargetMode="External"/><Relationship Id="rId1" Type="http://schemas.openxmlformats.org/officeDocument/2006/relationships/slideLayout" Target="../slideLayouts/slideLayout2.xml"/><Relationship Id="rId4" Type="http://schemas.openxmlformats.org/officeDocument/2006/relationships/hyperlink" Target="https://quizle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F8C5-A621-F3D6-C8CF-6AD6946C5DAF}"/>
              </a:ext>
            </a:extLst>
          </p:cNvPr>
          <p:cNvSpPr>
            <a:spLocks noGrp="1"/>
          </p:cNvSpPr>
          <p:nvPr>
            <p:ph type="ctrTitle"/>
          </p:nvPr>
        </p:nvSpPr>
        <p:spPr>
          <a:xfrm>
            <a:off x="1524000" y="857251"/>
            <a:ext cx="8391525" cy="9144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STUDY HUB FOR TENTH STUDENTS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68CA7F-D4AF-EEDF-262D-594653E5FFF1}"/>
              </a:ext>
            </a:extLst>
          </p:cNvPr>
          <p:cNvSpPr>
            <a:spLocks noGrp="1"/>
          </p:cNvSpPr>
          <p:nvPr>
            <p:ph type="subTitle" idx="1"/>
          </p:nvPr>
        </p:nvSpPr>
        <p:spPr>
          <a:xfrm>
            <a:off x="1381125" y="2476500"/>
            <a:ext cx="9296400" cy="2324100"/>
          </a:xfrm>
        </p:spPr>
        <p:txBody>
          <a:bodyPr>
            <a:noAutofit/>
          </a:bodyPr>
          <a:lstStyle/>
          <a:p>
            <a:pPr algn="l"/>
            <a:r>
              <a:rPr lang="en-US" sz="2800" dirty="0">
                <a:latin typeface="Times New Roman" panose="02020603050405020304" pitchFamily="18" charset="0"/>
                <a:cs typeface="Times New Roman" panose="02020603050405020304" pitchFamily="18" charset="0"/>
              </a:rPr>
              <a:t>Batch Number-20</a:t>
            </a:r>
          </a:p>
          <a:p>
            <a:pPr algn="l"/>
            <a:r>
              <a:rPr lang="en-US" sz="2800" dirty="0">
                <a:latin typeface="Times New Roman" panose="02020603050405020304" pitchFamily="18" charset="0"/>
                <a:cs typeface="Times New Roman" panose="02020603050405020304" pitchFamily="18" charset="0"/>
              </a:rPr>
              <a:t>Vikas-21311A6213</a:t>
            </a:r>
          </a:p>
          <a:p>
            <a:pPr algn="l"/>
            <a:r>
              <a:rPr lang="en-US" sz="2800" dirty="0">
                <a:latin typeface="Times New Roman" panose="02020603050405020304" pitchFamily="18" charset="0"/>
                <a:cs typeface="Times New Roman" panose="02020603050405020304" pitchFamily="18" charset="0"/>
              </a:rPr>
              <a:t>Srilekha-21311A6243</a:t>
            </a:r>
          </a:p>
          <a:p>
            <a:pPr algn="l"/>
            <a:r>
              <a:rPr lang="en-US" sz="2800" dirty="0">
                <a:latin typeface="Times New Roman" panose="02020603050405020304" pitchFamily="18" charset="0"/>
                <a:cs typeface="Times New Roman" panose="02020603050405020304" pitchFamily="18" charset="0"/>
              </a:rPr>
              <a:t>Vamshi-21311A6233</a:t>
            </a:r>
          </a:p>
          <a:p>
            <a:pPr algn="l"/>
            <a:r>
              <a:rPr lang="en-US" sz="2800" dirty="0">
                <a:latin typeface="Times New Roman" panose="02020603050405020304" pitchFamily="18" charset="0"/>
                <a:cs typeface="Times New Roman" panose="02020603050405020304" pitchFamily="18" charset="0"/>
              </a:rPr>
              <a:t>Under the guidance of </a:t>
            </a:r>
            <a:r>
              <a:rPr lang="en-US" sz="2800" dirty="0" err="1">
                <a:latin typeface="Times New Roman" panose="02020603050405020304" pitchFamily="18" charset="0"/>
                <a:cs typeface="Times New Roman" panose="02020603050405020304" pitchFamily="18" charset="0"/>
              </a:rPr>
              <a:t>Mr.Lingaiah</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319FEB-8C1F-14FD-4864-D53F63869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73" y="1771651"/>
            <a:ext cx="4457700" cy="4457700"/>
          </a:xfrm>
          <a:prstGeom prst="rect">
            <a:avLst/>
          </a:prstGeom>
        </p:spPr>
      </p:pic>
    </p:spTree>
    <p:extLst>
      <p:ext uri="{BB962C8B-B14F-4D97-AF65-F5344CB8AC3E}">
        <p14:creationId xmlns:p14="http://schemas.microsoft.com/office/powerpoint/2010/main" val="3123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E031-16D0-3227-7E20-BF9EDDC6AA47}"/>
              </a:ext>
            </a:extLst>
          </p:cNvPr>
          <p:cNvSpPr>
            <a:spLocks noGrp="1"/>
          </p:cNvSpPr>
          <p:nvPr>
            <p:ph type="title"/>
          </p:nvPr>
        </p:nvSpPr>
        <p:spPr>
          <a:xfrm>
            <a:off x="838200" y="91441"/>
            <a:ext cx="10515600" cy="1087119"/>
          </a:xfrm>
        </p:spPr>
        <p:txBody>
          <a:bodyPr>
            <a:normAutofit/>
          </a:bodyPr>
          <a:lstStyle/>
          <a:p>
            <a:r>
              <a:rPr lang="en-US" sz="3600" dirty="0">
                <a:latin typeface="Times New Roman" panose="02020603050405020304" pitchFamily="18" charset="0"/>
                <a:cs typeface="Times New Roman" panose="02020603050405020304" pitchFamily="18" charset="0"/>
              </a:rPr>
              <a:t>Activity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048F1CC-B29A-2545-7BF1-8C53451BAB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91" t="10693" r="33666" b="4745"/>
          <a:stretch/>
        </p:blipFill>
        <p:spPr>
          <a:xfrm>
            <a:off x="1320800" y="1072599"/>
            <a:ext cx="8056880" cy="5420276"/>
          </a:xfrm>
        </p:spPr>
      </p:pic>
    </p:spTree>
    <p:extLst>
      <p:ext uri="{BB962C8B-B14F-4D97-AF65-F5344CB8AC3E}">
        <p14:creationId xmlns:p14="http://schemas.microsoft.com/office/powerpoint/2010/main" val="14156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2FD-0619-C7A3-ACBF-B5EF34D5C56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Activity Diagram</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076D064-729D-E6E4-2CD3-866094CD8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69" t="8245" r="38695" b="13302"/>
          <a:stretch/>
        </p:blipFill>
        <p:spPr>
          <a:xfrm>
            <a:off x="1066800" y="1391920"/>
            <a:ext cx="5557520" cy="4846319"/>
          </a:xfrm>
        </p:spPr>
      </p:pic>
    </p:spTree>
    <p:extLst>
      <p:ext uri="{BB962C8B-B14F-4D97-AF65-F5344CB8AC3E}">
        <p14:creationId xmlns:p14="http://schemas.microsoft.com/office/powerpoint/2010/main" val="203787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380F-B428-ABEE-1073-1350F0C499D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Explanation and Approach</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007A6-6EDF-D6BE-E81F-0A6E1FDBEFFD}"/>
              </a:ext>
            </a:extLst>
          </p:cNvPr>
          <p:cNvSpPr>
            <a:spLocks noGrp="1"/>
          </p:cNvSpPr>
          <p:nvPr>
            <p:ph idx="1"/>
          </p:nvPr>
        </p:nvSpPr>
        <p:spPr>
          <a:xfrm>
            <a:off x="838200" y="1461941"/>
            <a:ext cx="9729355" cy="3629603"/>
          </a:xfrm>
        </p:spPr>
        <p:txBody>
          <a:bodyPr>
            <a:normAutofit fontScale="25000" lnSpcReduction="20000"/>
          </a:bodyPr>
          <a:lstStyle/>
          <a:p>
            <a:pPr marL="0" indent="0">
              <a:buNone/>
            </a:pPr>
            <a:r>
              <a:rPr lang="en-US" sz="4000" b="1" dirty="0">
                <a:latin typeface="Times New Roman" panose="02020603050405020304" pitchFamily="18" charset="0"/>
                <a:cs typeface="Times New Roman" panose="02020603050405020304" pitchFamily="18" charset="0"/>
              </a:rPr>
              <a:t> </a:t>
            </a:r>
            <a:r>
              <a:rPr lang="en-US" sz="8600" b="1" dirty="0">
                <a:latin typeface="Times New Roman" panose="02020603050405020304" pitchFamily="18" charset="0"/>
                <a:cs typeface="Times New Roman" panose="02020603050405020304" pitchFamily="18" charset="0"/>
              </a:rPr>
              <a:t>Introduction to Study Hub for Tenth Students</a:t>
            </a:r>
          </a:p>
          <a:p>
            <a:pPr>
              <a:buFont typeface="Arial" panose="020B0604020202020204" pitchFamily="34" charset="0"/>
              <a:buChar char="•"/>
            </a:pPr>
            <a:r>
              <a:rPr lang="en-US" sz="8600" b="1" dirty="0">
                <a:latin typeface="Times New Roman" panose="02020603050405020304" pitchFamily="18" charset="0"/>
                <a:cs typeface="Times New Roman" panose="02020603050405020304" pitchFamily="18" charset="0"/>
              </a:rPr>
              <a:t> </a:t>
            </a:r>
            <a:r>
              <a:rPr lang="en-US" sz="8600" b="1" dirty="0" err="1">
                <a:latin typeface="Times New Roman" panose="02020603050405020304" pitchFamily="18" charset="0"/>
                <a:cs typeface="Times New Roman" panose="02020603050405020304" pitchFamily="18" charset="0"/>
              </a:rPr>
              <a:t>Overview:</a:t>
            </a:r>
            <a:r>
              <a:rPr lang="en-US" sz="8600" dirty="0" err="1">
                <a:latin typeface="Times New Roman" panose="02020603050405020304" pitchFamily="18" charset="0"/>
                <a:cs typeface="Times New Roman" panose="02020603050405020304" pitchFamily="18" charset="0"/>
              </a:rPr>
              <a:t>Study</a:t>
            </a:r>
            <a:r>
              <a:rPr lang="en-US" sz="8600" dirty="0">
                <a:latin typeface="Times New Roman" panose="02020603050405020304" pitchFamily="18" charset="0"/>
                <a:cs typeface="Times New Roman" panose="02020603050405020304" pitchFamily="18" charset="0"/>
              </a:rPr>
              <a:t> Hub for Tenth students is  a technology platform, a service provider.</a:t>
            </a:r>
          </a:p>
          <a:p>
            <a:pPr>
              <a:buFont typeface="Arial" panose="020B0604020202020204" pitchFamily="34" charset="0"/>
              <a:buChar char="•"/>
            </a:pPr>
            <a:r>
              <a:rPr lang="en-US" sz="8600" b="1" dirty="0">
                <a:latin typeface="Times New Roman" panose="02020603050405020304" pitchFamily="18" charset="0"/>
                <a:cs typeface="Times New Roman" panose="02020603050405020304" pitchFamily="18" charset="0"/>
              </a:rPr>
              <a:t>Mission and Vision:</a:t>
            </a:r>
          </a:p>
          <a:p>
            <a:pPr marL="514350" indent="-514350">
              <a:buAutoNum type="arabicPeriod"/>
            </a:pPr>
            <a:r>
              <a:rPr lang="en-US" sz="8600" dirty="0">
                <a:latin typeface="Times New Roman" panose="02020603050405020304" pitchFamily="18" charset="0"/>
                <a:cs typeface="Times New Roman" panose="02020603050405020304" pitchFamily="18" charset="0"/>
              </a:rPr>
              <a:t>Academic Support and Enhancement</a:t>
            </a:r>
          </a:p>
          <a:p>
            <a:pPr marL="514350" indent="-514350">
              <a:buAutoNum type="arabicPeriod"/>
            </a:pPr>
            <a:r>
              <a:rPr lang="en-IN" sz="8600" dirty="0">
                <a:latin typeface="Times New Roman" panose="02020603050405020304" pitchFamily="18" charset="0"/>
                <a:cs typeface="Times New Roman" panose="02020603050405020304" pitchFamily="18" charset="0"/>
              </a:rPr>
              <a:t>Personalized Learning Experience</a:t>
            </a:r>
            <a:endParaRPr lang="en-US" sz="8600" dirty="0">
              <a:latin typeface="Times New Roman" panose="02020603050405020304" pitchFamily="18" charset="0"/>
              <a:cs typeface="Times New Roman" panose="02020603050405020304" pitchFamily="18" charset="0"/>
            </a:endParaRPr>
          </a:p>
          <a:p>
            <a:pPr marL="514350" indent="-514350">
              <a:buAutoNum type="arabicPeriod"/>
            </a:pPr>
            <a:r>
              <a:rPr lang="en-US" sz="8600" dirty="0">
                <a:latin typeface="Times New Roman" panose="02020603050405020304" pitchFamily="18" charset="0"/>
                <a:cs typeface="Times New Roman" panose="02020603050405020304" pitchFamily="18" charset="0"/>
              </a:rPr>
              <a:t>Skill Development and Critical Thinking</a:t>
            </a:r>
          </a:p>
          <a:p>
            <a:pPr marL="514350" indent="-514350">
              <a:buAutoNum type="arabicPeriod"/>
            </a:pPr>
            <a:r>
              <a:rPr lang="en-IN" sz="8600" dirty="0">
                <a:latin typeface="Times New Roman" panose="02020603050405020304" pitchFamily="18" charset="0"/>
                <a:cs typeface="Times New Roman" panose="02020603050405020304" pitchFamily="18" charset="0"/>
              </a:rPr>
              <a:t>Engagement and Motivation</a:t>
            </a:r>
          </a:p>
          <a:p>
            <a:pPr marL="514350" indent="-514350">
              <a:buAutoNum type="arabicPeriod"/>
            </a:pPr>
            <a:r>
              <a:rPr lang="en-US" sz="8600" dirty="0">
                <a:latin typeface="Times New Roman" panose="02020603050405020304" pitchFamily="18" charset="0"/>
                <a:cs typeface="Times New Roman" panose="02020603050405020304" pitchFamily="18" charset="0"/>
              </a:rPr>
              <a:t>Preparation for Higher Education and Career Readiness</a:t>
            </a:r>
          </a:p>
          <a:p>
            <a:pPr marL="514350" indent="-514350">
              <a:buAutoNum type="arabicPeriod"/>
            </a:pPr>
            <a:r>
              <a:rPr lang="en-US" sz="8600" dirty="0">
                <a:latin typeface="Times New Roman" panose="02020603050405020304" pitchFamily="18" charset="0"/>
                <a:cs typeface="Times New Roman" panose="02020603050405020304" pitchFamily="18" charset="0"/>
              </a:rPr>
              <a:t>Feedback Mechanism and Continuous Improvement</a:t>
            </a:r>
            <a:endParaRPr lang="en-IN" sz="8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03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44C81-48E1-594E-E08B-624D7809286F}"/>
              </a:ext>
            </a:extLst>
          </p:cNvPr>
          <p:cNvSpPr txBox="1"/>
          <p:nvPr/>
        </p:nvSpPr>
        <p:spPr>
          <a:xfrm>
            <a:off x="924791" y="665017"/>
            <a:ext cx="10671464" cy="243143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2. </a:t>
            </a:r>
            <a:r>
              <a:rPr lang="en-US" sz="3200" b="1" dirty="0">
                <a:latin typeface="Times New Roman" panose="02020603050405020304" pitchFamily="18" charset="0"/>
                <a:cs typeface="Times New Roman" panose="02020603050405020304" pitchFamily="18" charset="0"/>
              </a:rPr>
              <a:t>Website Overview</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 </a:t>
            </a:r>
            <a:r>
              <a:rPr lang="en-US" sz="2400" dirty="0">
                <a:latin typeface="Times New Roman" panose="02020603050405020304" pitchFamily="18" charset="0"/>
                <a:cs typeface="Times New Roman" panose="02020603050405020304" pitchFamily="18" charset="0"/>
              </a:rPr>
              <a:t>Designing a Study Hub website for tenth-grade students involves creating a user-friendly, engaging platform that supports their academic journey. By incorporating these key components and features, the Study Hub can effectively cater to students’ educational needs, enhance learning experiences, and foster a collaborative and supportive online community.</a:t>
            </a:r>
          </a:p>
        </p:txBody>
      </p:sp>
      <p:pic>
        <p:nvPicPr>
          <p:cNvPr id="5" name="Picture 4">
            <a:extLst>
              <a:ext uri="{FF2B5EF4-FFF2-40B4-BE49-F238E27FC236}">
                <a16:creationId xmlns:a16="http://schemas.microsoft.com/office/drawing/2014/main" id="{92E635E9-83FC-C0B8-D8FE-F1F9F1A66A60}"/>
              </a:ext>
            </a:extLst>
          </p:cNvPr>
          <p:cNvPicPr>
            <a:picLocks noChangeAspect="1"/>
          </p:cNvPicPr>
          <p:nvPr/>
        </p:nvPicPr>
        <p:blipFill rotWithShape="1">
          <a:blip r:embed="rId2">
            <a:extLst>
              <a:ext uri="{28A0092B-C50C-407E-A947-70E740481C1C}">
                <a14:useLocalDpi xmlns:a14="http://schemas.microsoft.com/office/drawing/2010/main" val="0"/>
              </a:ext>
            </a:extLst>
          </a:blip>
          <a:srcRect t="13208" r="710"/>
          <a:stretch/>
        </p:blipFill>
        <p:spPr>
          <a:xfrm>
            <a:off x="1032164" y="3096452"/>
            <a:ext cx="6317673" cy="3678421"/>
          </a:xfrm>
          <a:prstGeom prst="rect">
            <a:avLst/>
          </a:prstGeom>
        </p:spPr>
      </p:pic>
    </p:spTree>
    <p:extLst>
      <p:ext uri="{BB962C8B-B14F-4D97-AF65-F5344CB8AC3E}">
        <p14:creationId xmlns:p14="http://schemas.microsoft.com/office/powerpoint/2010/main" val="306260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41C8F-963A-DBFA-18A9-951564C707A3}"/>
              </a:ext>
            </a:extLst>
          </p:cNvPr>
          <p:cNvPicPr>
            <a:picLocks noChangeAspect="1"/>
          </p:cNvPicPr>
          <p:nvPr/>
        </p:nvPicPr>
        <p:blipFill rotWithShape="1">
          <a:blip r:embed="rId2">
            <a:extLst>
              <a:ext uri="{28A0092B-C50C-407E-A947-70E740481C1C}">
                <a14:useLocalDpi xmlns:a14="http://schemas.microsoft.com/office/drawing/2010/main" val="0"/>
              </a:ext>
            </a:extLst>
          </a:blip>
          <a:srcRect l="20708" t="10855" r="46503" b="5764"/>
          <a:stretch/>
        </p:blipFill>
        <p:spPr>
          <a:xfrm>
            <a:off x="228600" y="613064"/>
            <a:ext cx="3595255" cy="5631872"/>
          </a:xfrm>
          <a:prstGeom prst="rect">
            <a:avLst/>
          </a:prstGeom>
        </p:spPr>
      </p:pic>
      <p:pic>
        <p:nvPicPr>
          <p:cNvPr id="7" name="Picture 6">
            <a:extLst>
              <a:ext uri="{FF2B5EF4-FFF2-40B4-BE49-F238E27FC236}">
                <a16:creationId xmlns:a16="http://schemas.microsoft.com/office/drawing/2014/main" id="{2BCD07A6-A572-5B56-146F-490EAF96AD45}"/>
              </a:ext>
            </a:extLst>
          </p:cNvPr>
          <p:cNvPicPr>
            <a:picLocks noChangeAspect="1"/>
          </p:cNvPicPr>
          <p:nvPr/>
        </p:nvPicPr>
        <p:blipFill rotWithShape="1">
          <a:blip r:embed="rId3">
            <a:extLst>
              <a:ext uri="{28A0092B-C50C-407E-A947-70E740481C1C}">
                <a14:useLocalDpi xmlns:a14="http://schemas.microsoft.com/office/drawing/2010/main" val="0"/>
              </a:ext>
            </a:extLst>
          </a:blip>
          <a:srcRect l="20284" t="11175" r="45795" b="9742"/>
          <a:stretch/>
        </p:blipFill>
        <p:spPr>
          <a:xfrm>
            <a:off x="4168486" y="613064"/>
            <a:ext cx="3687041" cy="5631872"/>
          </a:xfrm>
          <a:prstGeom prst="rect">
            <a:avLst/>
          </a:prstGeom>
        </p:spPr>
      </p:pic>
      <p:pic>
        <p:nvPicPr>
          <p:cNvPr id="9" name="Picture 8">
            <a:extLst>
              <a:ext uri="{FF2B5EF4-FFF2-40B4-BE49-F238E27FC236}">
                <a16:creationId xmlns:a16="http://schemas.microsoft.com/office/drawing/2014/main" id="{A1CA5B7F-4E57-4F91-14D2-B91C7BD95C88}"/>
              </a:ext>
            </a:extLst>
          </p:cNvPr>
          <p:cNvPicPr>
            <a:picLocks noChangeAspect="1"/>
          </p:cNvPicPr>
          <p:nvPr/>
        </p:nvPicPr>
        <p:blipFill rotWithShape="1">
          <a:blip r:embed="rId4">
            <a:extLst>
              <a:ext uri="{28A0092B-C50C-407E-A947-70E740481C1C}">
                <a14:useLocalDpi xmlns:a14="http://schemas.microsoft.com/office/drawing/2010/main" val="0"/>
              </a:ext>
            </a:extLst>
          </a:blip>
          <a:srcRect l="19988" t="11988" r="48720" b="7299"/>
          <a:stretch/>
        </p:blipFill>
        <p:spPr>
          <a:xfrm>
            <a:off x="8200158" y="613063"/>
            <a:ext cx="3595255" cy="5631872"/>
          </a:xfrm>
          <a:prstGeom prst="rect">
            <a:avLst/>
          </a:prstGeom>
        </p:spPr>
      </p:pic>
      <p:sp>
        <p:nvSpPr>
          <p:cNvPr id="10" name="TextBox 9">
            <a:extLst>
              <a:ext uri="{FF2B5EF4-FFF2-40B4-BE49-F238E27FC236}">
                <a16:creationId xmlns:a16="http://schemas.microsoft.com/office/drawing/2014/main" id="{C250DE3B-AD47-BF74-0FE9-EB5EF99BD3AA}"/>
              </a:ext>
            </a:extLst>
          </p:cNvPr>
          <p:cNvSpPr txBox="1"/>
          <p:nvPr/>
        </p:nvSpPr>
        <p:spPr>
          <a:xfrm>
            <a:off x="235683" y="83127"/>
            <a:ext cx="2010487" cy="800219"/>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Source code</a:t>
            </a:r>
            <a:r>
              <a:rPr lang="en-US" dirty="0"/>
              <a:t>:</a:t>
            </a:r>
          </a:p>
          <a:p>
            <a:endParaRPr lang="en-IN" dirty="0"/>
          </a:p>
        </p:txBody>
      </p:sp>
    </p:spTree>
    <p:extLst>
      <p:ext uri="{BB962C8B-B14F-4D97-AF65-F5344CB8AC3E}">
        <p14:creationId xmlns:p14="http://schemas.microsoft.com/office/powerpoint/2010/main" val="190026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28A4C-C2A5-939E-A66B-B54579FB1CA0}"/>
              </a:ext>
            </a:extLst>
          </p:cNvPr>
          <p:cNvPicPr>
            <a:picLocks noChangeAspect="1"/>
          </p:cNvPicPr>
          <p:nvPr/>
        </p:nvPicPr>
        <p:blipFill rotWithShape="1">
          <a:blip r:embed="rId2">
            <a:extLst>
              <a:ext uri="{28A0092B-C50C-407E-A947-70E740481C1C}">
                <a14:useLocalDpi xmlns:a14="http://schemas.microsoft.com/office/drawing/2010/main" val="0"/>
              </a:ext>
            </a:extLst>
          </a:blip>
          <a:srcRect l="20198" t="11174" r="26590" b="23267"/>
          <a:stretch/>
        </p:blipFill>
        <p:spPr>
          <a:xfrm>
            <a:off x="668482" y="893618"/>
            <a:ext cx="5091546" cy="5465617"/>
          </a:xfrm>
          <a:prstGeom prst="rect">
            <a:avLst/>
          </a:prstGeom>
        </p:spPr>
      </p:pic>
      <p:pic>
        <p:nvPicPr>
          <p:cNvPr id="5" name="Picture 4">
            <a:extLst>
              <a:ext uri="{FF2B5EF4-FFF2-40B4-BE49-F238E27FC236}">
                <a16:creationId xmlns:a16="http://schemas.microsoft.com/office/drawing/2014/main" id="{90E3AE1A-47C8-CF6C-E086-A2A7997B0083}"/>
              </a:ext>
            </a:extLst>
          </p:cNvPr>
          <p:cNvPicPr>
            <a:picLocks noChangeAspect="1"/>
          </p:cNvPicPr>
          <p:nvPr/>
        </p:nvPicPr>
        <p:blipFill rotWithShape="1">
          <a:blip r:embed="rId3">
            <a:extLst>
              <a:ext uri="{28A0092B-C50C-407E-A947-70E740481C1C}">
                <a14:useLocalDpi xmlns:a14="http://schemas.microsoft.com/office/drawing/2010/main" val="0"/>
              </a:ext>
            </a:extLst>
          </a:blip>
          <a:srcRect l="20847" t="20466" r="28230" b="8535"/>
          <a:stretch/>
        </p:blipFill>
        <p:spPr>
          <a:xfrm>
            <a:off x="6096000" y="893617"/>
            <a:ext cx="4873336" cy="5465617"/>
          </a:xfrm>
          <a:prstGeom prst="rect">
            <a:avLst/>
          </a:prstGeom>
        </p:spPr>
      </p:pic>
    </p:spTree>
    <p:extLst>
      <p:ext uri="{BB962C8B-B14F-4D97-AF65-F5344CB8AC3E}">
        <p14:creationId xmlns:p14="http://schemas.microsoft.com/office/powerpoint/2010/main" val="390853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8C6A6-F0E1-90D7-338D-D814E1449B09}"/>
              </a:ext>
            </a:extLst>
          </p:cNvPr>
          <p:cNvSpPr txBox="1"/>
          <p:nvPr/>
        </p:nvSpPr>
        <p:spPr>
          <a:xfrm flipH="1">
            <a:off x="831272" y="436419"/>
            <a:ext cx="317961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r>
              <a:rPr lang="en-US" dirty="0"/>
              <a:t>:</a:t>
            </a:r>
            <a:endParaRPr lang="en-IN" dirty="0"/>
          </a:p>
        </p:txBody>
      </p:sp>
      <p:pic>
        <p:nvPicPr>
          <p:cNvPr id="4" name="Picture 3">
            <a:extLst>
              <a:ext uri="{FF2B5EF4-FFF2-40B4-BE49-F238E27FC236}">
                <a16:creationId xmlns:a16="http://schemas.microsoft.com/office/drawing/2014/main" id="{426EB75C-B6CA-E360-2C85-713CB6C74C74}"/>
              </a:ext>
            </a:extLst>
          </p:cNvPr>
          <p:cNvPicPr>
            <a:picLocks noChangeAspect="1"/>
          </p:cNvPicPr>
          <p:nvPr/>
        </p:nvPicPr>
        <p:blipFill rotWithShape="1">
          <a:blip r:embed="rId2">
            <a:extLst>
              <a:ext uri="{28A0092B-C50C-407E-A947-70E740481C1C}">
                <a14:useLocalDpi xmlns:a14="http://schemas.microsoft.com/office/drawing/2010/main" val="0"/>
              </a:ext>
            </a:extLst>
          </a:blip>
          <a:srcRect t="14838" b="-3020"/>
          <a:stretch/>
        </p:blipFill>
        <p:spPr>
          <a:xfrm>
            <a:off x="0" y="959639"/>
            <a:ext cx="12192000" cy="5703098"/>
          </a:xfrm>
          <a:prstGeom prst="rect">
            <a:avLst/>
          </a:prstGeom>
        </p:spPr>
      </p:pic>
    </p:spTree>
    <p:extLst>
      <p:ext uri="{BB962C8B-B14F-4D97-AF65-F5344CB8AC3E}">
        <p14:creationId xmlns:p14="http://schemas.microsoft.com/office/powerpoint/2010/main" val="210702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C969-FE18-B389-6F6A-A691E23DA09E}"/>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Advantages:</a:t>
            </a:r>
            <a:br>
              <a:rPr lang="en-US" dirty="0"/>
            </a:br>
            <a:endParaRPr lang="en-IN" dirty="0"/>
          </a:p>
        </p:txBody>
      </p:sp>
      <p:sp>
        <p:nvSpPr>
          <p:cNvPr id="3" name="Content Placeholder 2">
            <a:extLst>
              <a:ext uri="{FF2B5EF4-FFF2-40B4-BE49-F238E27FC236}">
                <a16:creationId xmlns:a16="http://schemas.microsoft.com/office/drawing/2014/main" id="{456A52E1-D92B-A204-7D4C-F06E4827B9C5}"/>
              </a:ext>
            </a:extLst>
          </p:cNvPr>
          <p:cNvSpPr>
            <a:spLocks noGrp="1"/>
          </p:cNvSpPr>
          <p:nvPr>
            <p:ph idx="1"/>
          </p:nvPr>
        </p:nvSpPr>
        <p:spPr>
          <a:xfrm>
            <a:off x="834736" y="1326862"/>
            <a:ext cx="10515600" cy="4351338"/>
          </a:xfrm>
        </p:spPr>
        <p:txBody>
          <a:bodyPr>
            <a:normAutofit lnSpcReduction="10000"/>
          </a:bodyPr>
          <a:lstStyle/>
          <a:p>
            <a:r>
              <a:rPr lang="en-IN" dirty="0">
                <a:latin typeface="Times New Roman" panose="02020603050405020304" pitchFamily="18" charset="0"/>
                <a:cs typeface="Times New Roman" panose="02020603050405020304" pitchFamily="18" charset="0"/>
              </a:rPr>
              <a:t>Centralized Access to Resources</a:t>
            </a:r>
          </a:p>
          <a:p>
            <a:r>
              <a:rPr lang="en-IN" dirty="0">
                <a:latin typeface="Times New Roman" panose="02020603050405020304" pitchFamily="18" charset="0"/>
                <a:cs typeface="Times New Roman" panose="02020603050405020304" pitchFamily="18" charset="0"/>
              </a:rPr>
              <a:t>Interactive Learning Tools</a:t>
            </a:r>
          </a:p>
          <a:p>
            <a:r>
              <a:rPr lang="en-IN" dirty="0">
                <a:latin typeface="Times New Roman" panose="02020603050405020304" pitchFamily="18" charset="0"/>
                <a:cs typeface="Times New Roman" panose="02020603050405020304" pitchFamily="18" charset="0"/>
              </a:rPr>
              <a:t>Personalized Learning Experience</a:t>
            </a:r>
          </a:p>
          <a:p>
            <a:pPr algn="just"/>
            <a:r>
              <a:rPr lang="en-IN" dirty="0">
                <a:latin typeface="Times New Roman" panose="02020603050405020304" pitchFamily="18" charset="0"/>
                <a:cs typeface="Times New Roman" panose="02020603050405020304" pitchFamily="18" charset="0"/>
              </a:rPr>
              <a:t>Collaborative Learning Opportunities</a:t>
            </a:r>
          </a:p>
          <a:p>
            <a:pPr algn="just"/>
            <a:r>
              <a:rPr lang="en-IN" dirty="0">
                <a:latin typeface="Times New Roman" panose="02020603050405020304" pitchFamily="18" charset="0"/>
                <a:cs typeface="Times New Roman" panose="02020603050405020304" pitchFamily="18" charset="0"/>
              </a:rPr>
              <a:t>Supportive Community and Mentoring</a:t>
            </a:r>
          </a:p>
          <a:p>
            <a:pPr algn="just"/>
            <a:r>
              <a:rPr lang="en-US" dirty="0">
                <a:latin typeface="Times New Roman" panose="02020603050405020304" pitchFamily="18" charset="0"/>
                <a:cs typeface="Times New Roman" panose="02020603050405020304" pitchFamily="18" charset="0"/>
              </a:rPr>
              <a:t>Enhanced Study Skills and Preparedness</a:t>
            </a:r>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Accessibility and Flexibility</a:t>
            </a:r>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Continuous Improvement and Feedback</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Preparation for Higher Education and Career Readiness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06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C9EB-8291-FA62-33FD-886AFEEB3A9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D674E43-38EE-C9BC-26A6-D95BAF949FF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the Study Hub website for tenth-grade students represents a pivotal advancement in educational support, offering a comprehensive platform designed to enhance learning experiences and academic success. By consolidating a wide array of resources, interactive tools, and personalized learning features into a single accessible interface, the Study Hub addresses the diverse needs of students in today's educational landscape.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7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C49-B9D9-C87F-7FFA-D5F52DB3F77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4A1E560-DA90-B0AE-E1D3-FEAA347B23C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Educational Standards and Curriculum Guidelines</a:t>
            </a:r>
          </a:p>
          <a:p>
            <a:r>
              <a:rPr lang="en-IN" dirty="0">
                <a:latin typeface="Times New Roman" panose="02020603050405020304" pitchFamily="18" charset="0"/>
                <a:cs typeface="Times New Roman" panose="02020603050405020304" pitchFamily="18" charset="0"/>
              </a:rPr>
              <a:t>Academic and Industry Experts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Khan Academy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https://www.khanacademy.org/</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Coursera for High School: </a:t>
            </a:r>
            <a:r>
              <a:rPr lang="en-IN" dirty="0">
                <a:latin typeface="Times New Roman" panose="02020603050405020304" pitchFamily="18" charset="0"/>
                <a:cs typeface="Times New Roman" panose="02020603050405020304" pitchFamily="18" charset="0"/>
                <a:hlinkClick r:id="rId3"/>
              </a:rPr>
              <a:t>https://www.coursera.org/for/highschool</a:t>
            </a:r>
            <a:endParaRPr lang="en-IN" dirty="0">
              <a:latin typeface="Times New Roman" panose="02020603050405020304" pitchFamily="18" charset="0"/>
              <a:cs typeface="Times New Roman" panose="02020603050405020304" pitchFamily="18" charset="0"/>
            </a:endParaRPr>
          </a:p>
          <a:p>
            <a:r>
              <a:rPr lang="en-IN" b="1" dirty="0"/>
              <a:t> </a:t>
            </a:r>
            <a:r>
              <a:rPr lang="en-IN" dirty="0">
                <a:latin typeface="Times New Roman" panose="02020603050405020304" pitchFamily="18" charset="0"/>
                <a:cs typeface="Times New Roman" panose="02020603050405020304" pitchFamily="18" charset="0"/>
              </a:rPr>
              <a:t>Quizlet: </a:t>
            </a:r>
            <a:r>
              <a:rPr lang="en-IN" dirty="0">
                <a:latin typeface="Times New Roman" panose="02020603050405020304" pitchFamily="18" charset="0"/>
                <a:cs typeface="Times New Roman" panose="02020603050405020304" pitchFamily="18" charset="0"/>
                <a:hlinkClick r:id="rId4"/>
              </a:rPr>
              <a:t>https://quizlet.com</a:t>
            </a:r>
            <a:r>
              <a:rPr lang="en-IN" b="1" dirty="0">
                <a:latin typeface="Times New Roman" panose="02020603050405020304" pitchFamily="18" charset="0"/>
                <a:cs typeface="Times New Roman" panose="02020603050405020304" pitchFamily="18" charset="0"/>
                <a:hlinkClick r:id="rId4"/>
              </a:rPr>
              <a:t>/</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695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7570-118D-F374-62D8-E52B4E3981E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Software and hardware requirements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0C449-C5DD-134A-A029-DE9BB64139F8}"/>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HARDWARE REQUIREMENTS:</a:t>
            </a:r>
          </a:p>
          <a:p>
            <a:r>
              <a:rPr lang="en-US" sz="2400" dirty="0">
                <a:latin typeface="Times New Roman" panose="02020603050405020304" pitchFamily="18" charset="0"/>
                <a:cs typeface="Times New Roman" panose="02020603050405020304" pitchFamily="18" charset="0"/>
              </a:rPr>
              <a:t>Computer system</a:t>
            </a:r>
          </a:p>
          <a:p>
            <a:r>
              <a:rPr lang="en-US" sz="2400" dirty="0">
                <a:latin typeface="Times New Roman" panose="02020603050405020304" pitchFamily="18" charset="0"/>
                <a:cs typeface="Times New Roman" panose="02020603050405020304" pitchFamily="18" charset="0"/>
              </a:rPr>
              <a:t>Internet connection</a:t>
            </a:r>
          </a:p>
          <a:p>
            <a:pPr marL="0" indent="0">
              <a:buNone/>
            </a:pPr>
            <a:r>
              <a:rPr lang="en-US" sz="2400" dirty="0">
                <a:latin typeface="Times New Roman" panose="02020603050405020304" pitchFamily="18" charset="0"/>
                <a:cs typeface="Times New Roman" panose="02020603050405020304" pitchFamily="18" charset="0"/>
              </a:rPr>
              <a:t>SOFTWARE REQUIREMENTS:</a:t>
            </a:r>
          </a:p>
          <a:p>
            <a:r>
              <a:rPr lang="en-US" sz="2400" dirty="0">
                <a:latin typeface="Times New Roman" panose="02020603050405020304" pitchFamily="18" charset="0"/>
                <a:cs typeface="Times New Roman" panose="02020603050405020304" pitchFamily="18" charset="0"/>
              </a:rPr>
              <a:t>VS CODE</a:t>
            </a:r>
          </a:p>
          <a:p>
            <a:r>
              <a:rPr lang="en-US" sz="2400" dirty="0">
                <a:latin typeface="Times New Roman" panose="02020603050405020304" pitchFamily="18" charset="0"/>
                <a:cs typeface="Times New Roman" panose="02020603050405020304" pitchFamily="18" charset="0"/>
              </a:rPr>
              <a:t>HTML&amp;CSS</a:t>
            </a:r>
          </a:p>
          <a:p>
            <a:r>
              <a:rPr lang="en-US"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28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78C471-31CF-7D91-63BA-855BA1BFE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971" y="1517072"/>
            <a:ext cx="6076950" cy="3429000"/>
          </a:xfrm>
          <a:prstGeom prst="rect">
            <a:avLst/>
          </a:prstGeom>
        </p:spPr>
      </p:pic>
    </p:spTree>
    <p:extLst>
      <p:ext uri="{BB962C8B-B14F-4D97-AF65-F5344CB8AC3E}">
        <p14:creationId xmlns:p14="http://schemas.microsoft.com/office/powerpoint/2010/main" val="106368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37A2-CB37-F27F-09EF-74425F190AC3}"/>
              </a:ext>
            </a:extLst>
          </p:cNvPr>
          <p:cNvSpPr>
            <a:spLocks noGrp="1"/>
          </p:cNvSpPr>
          <p:nvPr>
            <p:ph type="title"/>
          </p:nvPr>
        </p:nvSpPr>
        <p:spPr>
          <a:xfrm>
            <a:off x="838200" y="365125"/>
            <a:ext cx="10515600" cy="1158875"/>
          </a:xfrm>
        </p:spPr>
        <p:txBody>
          <a:bodyPr>
            <a:normAutofit/>
          </a:bodyPr>
          <a:lstStyle/>
          <a:p>
            <a:r>
              <a:rPr lang="en-US" sz="3600" dirty="0">
                <a:latin typeface="Times New Roman" panose="02020603050405020304" pitchFamily="18" charset="0"/>
                <a:cs typeface="Times New Roman" panose="02020603050405020304" pitchFamily="18" charset="0"/>
              </a:rPr>
              <a:t>EXISTING PROBLEM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2B264-28AB-AB1E-0B01-948DFBDB8B0D}"/>
              </a:ext>
            </a:extLst>
          </p:cNvPr>
          <p:cNvSpPr>
            <a:spLocks noGrp="1"/>
          </p:cNvSpPr>
          <p:nvPr>
            <p:ph idx="1"/>
          </p:nvPr>
        </p:nvSpPr>
        <p:spPr>
          <a:xfrm>
            <a:off x="838200" y="1818409"/>
            <a:ext cx="7827818" cy="3817707"/>
          </a:xfrm>
        </p:spPr>
        <p:txBody>
          <a:bodyPr>
            <a:noAutofit/>
          </a:bodyPr>
          <a:lstStyle/>
          <a:p>
            <a:pPr algn="just"/>
            <a:r>
              <a:rPr lang="en-US" sz="2800" dirty="0">
                <a:latin typeface="Times New Roman" panose="02020603050405020304" pitchFamily="18" charset="0"/>
                <a:cs typeface="Times New Roman" panose="02020603050405020304" pitchFamily="18" charset="0"/>
              </a:rPr>
              <a:t>In the current educational landscape, 10th-grade students often face numerous challenges in their academic journey, ranging from grasping complex concepts to managing time effectively. These challenges can hinder their overall academic performance and lead to a lack of confidence in their abilities. Furthermore, the traditional classroom setting may not always cater to the diverse learning needs of every student, leaving some feeling disengaged or left behind.</a:t>
            </a:r>
          </a:p>
        </p:txBody>
      </p:sp>
      <p:pic>
        <p:nvPicPr>
          <p:cNvPr id="5" name="Picture 4">
            <a:extLst>
              <a:ext uri="{FF2B5EF4-FFF2-40B4-BE49-F238E27FC236}">
                <a16:creationId xmlns:a16="http://schemas.microsoft.com/office/drawing/2014/main" id="{315FD8A7-4AA4-620B-5252-973A9F4A7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054" y="944562"/>
            <a:ext cx="2983489" cy="5219700"/>
          </a:xfrm>
          <a:prstGeom prst="rect">
            <a:avLst/>
          </a:prstGeom>
        </p:spPr>
      </p:pic>
    </p:spTree>
    <p:extLst>
      <p:ext uri="{BB962C8B-B14F-4D97-AF65-F5344CB8AC3E}">
        <p14:creationId xmlns:p14="http://schemas.microsoft.com/office/powerpoint/2010/main" val="74105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C743-5573-5AEF-978D-5558D55A35A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Proposed Solution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486988-E086-8DC0-3015-5B45EC64B63A}"/>
              </a:ext>
            </a:extLst>
          </p:cNvPr>
          <p:cNvSpPr>
            <a:spLocks noGrp="1"/>
          </p:cNvSpPr>
          <p:nvPr>
            <p:ph idx="1"/>
          </p:nvPr>
        </p:nvSpPr>
        <p:spPr>
          <a:xfrm>
            <a:off x="838200" y="1825625"/>
            <a:ext cx="8794173"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Study hub for tenth students is a dynamic online platform dedicated to serving the academic needs of 10th-grade students. It offers a wide array of features and resources designed to enhance learning, foster collaboration, and support students in achieving their academic goals.</a:t>
            </a:r>
          </a:p>
          <a:p>
            <a:pPr algn="just"/>
            <a:r>
              <a:rPr lang="en-US" dirty="0">
                <a:latin typeface="Times New Roman" panose="02020603050405020304" pitchFamily="18" charset="0"/>
                <a:cs typeface="Times New Roman" panose="02020603050405020304" pitchFamily="18" charset="0"/>
              </a:rPr>
              <a:t>Comprehensive online study hub designed specifically for 10th-grade students, offering a tailored solution to their academic challenges and empowering them to excel in their studies. This platform integrates interactive learning tools, personalized tutoring, comprehensive curriculum coverage, and a supportive community to provide a holistic approach to education.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EE4515-F459-7B56-CA06-6320E84D7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73" y="2161308"/>
            <a:ext cx="2389909" cy="3225079"/>
          </a:xfrm>
          <a:prstGeom prst="rect">
            <a:avLst/>
          </a:prstGeom>
        </p:spPr>
      </p:pic>
    </p:spTree>
    <p:extLst>
      <p:ext uri="{BB962C8B-B14F-4D97-AF65-F5344CB8AC3E}">
        <p14:creationId xmlns:p14="http://schemas.microsoft.com/office/powerpoint/2010/main" val="34670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467-729B-C4F1-8C88-DDD8EEB0E50F}"/>
              </a:ext>
            </a:extLst>
          </p:cNvPr>
          <p:cNvSpPr>
            <a:spLocks noGrp="1"/>
          </p:cNvSpPr>
          <p:nvPr>
            <p:ph type="title"/>
          </p:nvPr>
        </p:nvSpPr>
        <p:spPr>
          <a:xfrm>
            <a:off x="838200" y="365126"/>
            <a:ext cx="10515600" cy="977900"/>
          </a:xfrm>
        </p:spPr>
        <p:txBody>
          <a:bodyPr>
            <a:normAutofit/>
          </a:bodyPr>
          <a:lstStyle/>
          <a:p>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DB7712-1732-2A95-4843-A446FECA8FE3}"/>
              </a:ext>
            </a:extLst>
          </p:cNvPr>
          <p:cNvSpPr>
            <a:spLocks noGrp="1"/>
          </p:cNvSpPr>
          <p:nvPr>
            <p:ph idx="1"/>
          </p:nvPr>
        </p:nvSpPr>
        <p:spPr>
          <a:xfrm>
            <a:off x="152400" y="1196975"/>
            <a:ext cx="10515600" cy="5400595"/>
          </a:xfrm>
        </p:spPr>
        <p:txBody>
          <a:bodyPr>
            <a:noAutofit/>
          </a:bodyPr>
          <a:lstStyle/>
          <a:p>
            <a:pPr algn="just"/>
            <a:r>
              <a:rPr lang="en-US" sz="2400" dirty="0">
                <a:latin typeface="Times New Roman" panose="02020603050405020304" pitchFamily="18" charset="0"/>
                <a:cs typeface="Times New Roman" panose="02020603050405020304" pitchFamily="18" charset="0"/>
              </a:rPr>
              <a:t>In today's educational landscape, 10th-grade students encounter numerous challenges in their academic journey, ranging from understanding complex concepts to preparing for standardized exams. To address these challenges, there is a critical need for a dedicated study hub tailored specifically to their needs. This abstract presents the problem statement and solution for the development of such a platform. The problem statement highlights the existing gaps in traditional educational approaches and emphasizes the necessity for a centralized platform that provides comprehensive support for 10th-grade students. Challenges such as the lack of personalized guidance, inadequate exam preparation resources, and the transition to higher academic standards are addressed. The proposed solution, STUDY HUB FOR TENTH STUDENTS, is a comprehensive online platform designed to serve as a study companion for 10th-grade students. It offers personalized learning paths, interactive study materials, live tutoring sessions, exam preparation tools, progress tracking, and peer collaboration features. Through these features, </a:t>
            </a:r>
            <a:r>
              <a:rPr lang="en-US" sz="2400" dirty="0" err="1">
                <a:latin typeface="Times New Roman" panose="02020603050405020304" pitchFamily="18" charset="0"/>
                <a:cs typeface="Times New Roman" panose="02020603050405020304" pitchFamily="18" charset="0"/>
              </a:rPr>
              <a:t>TenthGradeHub</a:t>
            </a:r>
            <a:r>
              <a:rPr lang="en-US" sz="2400" dirty="0">
                <a:latin typeface="Times New Roman" panose="02020603050405020304" pitchFamily="18" charset="0"/>
                <a:cs typeface="Times New Roman" panose="02020603050405020304" pitchFamily="18" charset="0"/>
              </a:rPr>
              <a:t> aims to empower students to excel academically, build confidence, and succeed in their educational endeavors.</a:t>
            </a:r>
          </a:p>
        </p:txBody>
      </p:sp>
    </p:spTree>
    <p:extLst>
      <p:ext uri="{BB962C8B-B14F-4D97-AF65-F5344CB8AC3E}">
        <p14:creationId xmlns:p14="http://schemas.microsoft.com/office/powerpoint/2010/main" val="225585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0A55-E0F5-63A7-56A4-B372A082110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Class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11E8441-F7FC-71C3-EA7E-3A1205B47C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27" t="8736" r="22967" b="17851"/>
          <a:stretch/>
        </p:blipFill>
        <p:spPr>
          <a:xfrm>
            <a:off x="965200" y="1487488"/>
            <a:ext cx="7792720" cy="4788156"/>
          </a:xfrm>
        </p:spPr>
      </p:pic>
    </p:spTree>
    <p:extLst>
      <p:ext uri="{BB962C8B-B14F-4D97-AF65-F5344CB8AC3E}">
        <p14:creationId xmlns:p14="http://schemas.microsoft.com/office/powerpoint/2010/main" val="382421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B880-7087-7FAF-7A34-39C7BDB034F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Use Case Diagram(1):</a:t>
            </a:r>
            <a:endParaRPr lang="en-IN" sz="36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9A9798F-B55A-FE40-CA96-00C360B50B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99" t="8447" r="21638" b="16765"/>
          <a:stretch/>
        </p:blipFill>
        <p:spPr>
          <a:xfrm>
            <a:off x="1097280" y="1416368"/>
            <a:ext cx="7934960" cy="4882831"/>
          </a:xfrm>
        </p:spPr>
      </p:pic>
    </p:spTree>
    <p:extLst>
      <p:ext uri="{BB962C8B-B14F-4D97-AF65-F5344CB8AC3E}">
        <p14:creationId xmlns:p14="http://schemas.microsoft.com/office/powerpoint/2010/main" val="203426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3158-580C-5862-496E-31E81A59B619}"/>
              </a:ext>
            </a:extLst>
          </p:cNvPr>
          <p:cNvSpPr>
            <a:spLocks noGrp="1"/>
          </p:cNvSpPr>
          <p:nvPr>
            <p:ph type="title"/>
          </p:nvPr>
        </p:nvSpPr>
        <p:spPr>
          <a:xfrm>
            <a:off x="838200" y="365126"/>
            <a:ext cx="10515600" cy="806450"/>
          </a:xfrm>
        </p:spPr>
        <p:txBody>
          <a:bodyPr>
            <a:normAutofit/>
          </a:bodyPr>
          <a:lstStyle/>
          <a:p>
            <a:r>
              <a:rPr lang="en-US" sz="3600" dirty="0">
                <a:latin typeface="Times New Roman" panose="02020603050405020304" pitchFamily="18" charset="0"/>
                <a:cs typeface="Times New Roman" panose="02020603050405020304" pitchFamily="18" charset="0"/>
              </a:rPr>
              <a:t>Sequence Diagram(1)</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A033100-BA09-5B3B-7CC5-1451506890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86" t="8439" r="24109" b="17942"/>
          <a:stretch/>
        </p:blipFill>
        <p:spPr>
          <a:xfrm>
            <a:off x="1117600" y="1247652"/>
            <a:ext cx="7289800" cy="5061707"/>
          </a:xfrm>
        </p:spPr>
      </p:pic>
    </p:spTree>
    <p:extLst>
      <p:ext uri="{BB962C8B-B14F-4D97-AF65-F5344CB8AC3E}">
        <p14:creationId xmlns:p14="http://schemas.microsoft.com/office/powerpoint/2010/main" val="26256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AB8B-898B-F452-C1D3-64BF7A93F1B1}"/>
              </a:ext>
            </a:extLst>
          </p:cNvPr>
          <p:cNvSpPr>
            <a:spLocks noGrp="1"/>
          </p:cNvSpPr>
          <p:nvPr>
            <p:ph type="title"/>
          </p:nvPr>
        </p:nvSpPr>
        <p:spPr>
          <a:xfrm>
            <a:off x="838200" y="365126"/>
            <a:ext cx="10515600" cy="958850"/>
          </a:xfrm>
        </p:spPr>
        <p:txBody>
          <a:bodyPr>
            <a:normAutofit/>
          </a:bodyPr>
          <a:lstStyle/>
          <a:p>
            <a:r>
              <a:rPr lang="en-US" sz="3600" dirty="0">
                <a:latin typeface="Times New Roman" panose="02020603050405020304" pitchFamily="18" charset="0"/>
                <a:cs typeface="Times New Roman" panose="02020603050405020304" pitchFamily="18" charset="0"/>
              </a:rPr>
              <a:t>Sequence diagram(2):</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F527D04-1191-985F-8D93-830BD9F34D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408" t="8052" r="39349" b="19062"/>
          <a:stretch/>
        </p:blipFill>
        <p:spPr>
          <a:xfrm>
            <a:off x="1219075" y="1323976"/>
            <a:ext cx="7130005" cy="4968759"/>
          </a:xfrm>
        </p:spPr>
      </p:pic>
    </p:spTree>
    <p:extLst>
      <p:ext uri="{BB962C8B-B14F-4D97-AF65-F5344CB8AC3E}">
        <p14:creationId xmlns:p14="http://schemas.microsoft.com/office/powerpoint/2010/main" val="100337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706</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STUDY HUB FOR TENTH STUDENTS</vt:lpstr>
      <vt:lpstr>Software and hardware requirements</vt:lpstr>
      <vt:lpstr>EXISTING PROBLEM</vt:lpstr>
      <vt:lpstr>Proposed Solution</vt:lpstr>
      <vt:lpstr>Abstract:</vt:lpstr>
      <vt:lpstr>Class diagram:</vt:lpstr>
      <vt:lpstr>Use Case Diagram(1):</vt:lpstr>
      <vt:lpstr>Sequence Diagram(1)</vt:lpstr>
      <vt:lpstr>Sequence diagram(2):</vt:lpstr>
      <vt:lpstr>Activity diagram:</vt:lpstr>
      <vt:lpstr>Activity Diagram</vt:lpstr>
      <vt:lpstr>Explanation and Approach</vt:lpstr>
      <vt:lpstr>PowerPoint Presentation</vt:lpstr>
      <vt:lpstr>PowerPoint Presentation</vt:lpstr>
      <vt:lpstr>PowerPoint Presentation</vt:lpstr>
      <vt:lpstr>PowerPoint Presentation</vt:lpstr>
      <vt:lpstr>Advantages: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91739</dc:creator>
  <cp:lastModifiedBy>srilekha srilekha</cp:lastModifiedBy>
  <cp:revision>4</cp:revision>
  <dcterms:created xsi:type="dcterms:W3CDTF">2024-06-10T17:04:10Z</dcterms:created>
  <dcterms:modified xsi:type="dcterms:W3CDTF">2024-07-17T18:31:12Z</dcterms:modified>
</cp:coreProperties>
</file>