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3a96151f7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3a96151f7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3a96151f7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3a96151f7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3a96151f7_0_4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3a96151f7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3a96151f7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3a96151f7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3a96151f7_0_5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3a96151f7_0_5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3a96151f7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3a96151f7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3a96151f7_0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3a96151f7_0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3a96151f7_0_4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3a96151f7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3a96151f7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3a96151f7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3a96151f7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3a96151f7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3a96151f7_0_4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3a96151f7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3a96151f7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3a96151f7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3a96151f7_0_4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3a96151f7_0_4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3a96151f7_0_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3a96151f7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ata.cityofnewyork.us/Transportation/For-Hire-Vehicles-FHV-Active/8wbx-tsch" TargetMode="External"/><Relationship Id="rId4" Type="http://schemas.openxmlformats.org/officeDocument/2006/relationships/hyperlink" Target="https://data.cityofnewyork.us/Transportation/For-Hire-Vehicles-FHV-Active/8wbx-tsch" TargetMode="External"/><Relationship Id="rId5" Type="http://schemas.openxmlformats.org/officeDocument/2006/relationships/hyperlink" Target="http://developer.apple.com/assets/elements/icons/accessibility/accessibility-128x128_2x.png" TargetMode="External"/><Relationship Id="rId6" Type="http://schemas.openxmlformats.org/officeDocument/2006/relationships/hyperlink" Target="http://developer.apple.com/assets/elements/icons/accessibility/accessibility-128x128_2x.png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For-hired Vehicle (FHV)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Operation Analysis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7688100" cy="153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Kenneth (Haoyu) Cheng, Srilekha Ganga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ALY 6110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Calibri"/>
                <a:ea typeface="Calibri"/>
                <a:cs typeface="Calibri"/>
                <a:sym typeface="Calibri"/>
              </a:rPr>
              <a:t>Prof. Daya R.</a:t>
            </a:r>
            <a:endParaRPr b="1" sz="1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58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729450" y="1294450"/>
            <a:ext cx="7688700" cy="3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Market Concentration: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Uber </a:t>
            </a:r>
            <a:r>
              <a:rPr lang="en" sz="1100"/>
              <a:t>dominates NYC’s FHV market, holding 76% of the total fleet with over 82,015 vehicles.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Other companies, including </a:t>
            </a:r>
            <a:r>
              <a:rPr b="1" lang="en" sz="1100"/>
              <a:t>Lyft</a:t>
            </a:r>
            <a:r>
              <a:rPr lang="en" sz="1100"/>
              <a:t> and </a:t>
            </a:r>
            <a:r>
              <a:rPr b="1" lang="en" sz="1100"/>
              <a:t>local black car services</a:t>
            </a:r>
            <a:r>
              <a:rPr lang="en" sz="1100"/>
              <a:t>, have significantly smaller shares, creating a competitive imbalance.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Accessibility Gaps: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Only 7,529 </a:t>
            </a:r>
            <a:r>
              <a:rPr b="1" lang="en" sz="1100"/>
              <a:t>Wheelchair Accessible Vehicles (WAVs)</a:t>
            </a:r>
            <a:r>
              <a:rPr lang="en" sz="1100"/>
              <a:t> exist in NYC (~0.73% of all FHVs).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WAVs are concentrated in newer model years (post-2010) due to regulatory requirements, but overall, their availability is </a:t>
            </a:r>
            <a:r>
              <a:rPr b="1" lang="en" sz="1100"/>
              <a:t>insufficient</a:t>
            </a:r>
            <a:r>
              <a:rPr lang="en" sz="1100"/>
              <a:t> to meet demand.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This suggests that passengers with mobility challenges face major barriers when using FHV services.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Predictive Modeling Challenges: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Ridge and Lasso Regression models </a:t>
            </a:r>
            <a:r>
              <a:rPr lang="en" sz="1100"/>
              <a:t>struggled to accurately classify WAVs due to severe class imbalance in the dataset.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Ridge Regression achieved a 93% accuracy, but it completely </a:t>
            </a:r>
            <a:r>
              <a:rPr b="1" lang="en" sz="1100"/>
              <a:t>failed</a:t>
            </a:r>
            <a:r>
              <a:rPr lang="en" sz="1100"/>
              <a:t> to predict WAV vehicles (recall = 0%).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Lasso Regression identified some WAVs but had </a:t>
            </a:r>
            <a:r>
              <a:rPr b="1" lang="en" sz="1100"/>
              <a:t>many false positives</a:t>
            </a:r>
            <a:r>
              <a:rPr lang="en" sz="1100"/>
              <a:t>, leading to unreliable classification.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Future research should explore alternative techniques like decision trees, XGBoost, or deep learning models to improve classification.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58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Recommendation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729450" y="1371600"/>
            <a:ext cx="42513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Increase WAV Availability: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Provide financial incentives</a:t>
            </a:r>
            <a:r>
              <a:rPr lang="en" sz="1100"/>
              <a:t> to drivers adopting WAVs.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Partner with </a:t>
            </a:r>
            <a:r>
              <a:rPr b="1" lang="en" sz="1100"/>
              <a:t>government and advocacy groups</a:t>
            </a:r>
            <a:r>
              <a:rPr lang="en" sz="1100"/>
              <a:t> for funding.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Optimize Fleet Distribution: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Deploy </a:t>
            </a:r>
            <a:r>
              <a:rPr b="1" lang="en" sz="1100"/>
              <a:t>more WAVs in underserved neighborhoods</a:t>
            </a:r>
            <a:r>
              <a:rPr lang="en" sz="1100"/>
              <a:t> using historical trip data.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Improve app-based WAV booking</a:t>
            </a:r>
            <a:r>
              <a:rPr lang="en" sz="1100"/>
              <a:t> for convenience.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Enhance Sustainability: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Accelerate </a:t>
            </a:r>
            <a:r>
              <a:rPr b="1" lang="en" sz="1100"/>
              <a:t>electric vehicle adoption</a:t>
            </a:r>
            <a:r>
              <a:rPr lang="en" sz="1100"/>
              <a:t> through subsidies.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Use </a:t>
            </a:r>
            <a:r>
              <a:rPr b="1" lang="en" sz="1100"/>
              <a:t>license renewals to enforce eco-friendly policies.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Improve Data Collection &amp; Transparency: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TLC should release </a:t>
            </a:r>
            <a:r>
              <a:rPr b="1" lang="en" sz="1100"/>
              <a:t>real-time demand data</a:t>
            </a:r>
            <a:r>
              <a:rPr lang="en" sz="1100"/>
              <a:t> for better forecasting.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9275" y="1125175"/>
            <a:ext cx="2428875" cy="187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3"/>
          <p:cNvPicPr preferRelativeResize="0"/>
          <p:nvPr/>
        </p:nvPicPr>
        <p:blipFill rotWithShape="1">
          <a:blip r:embed="rId4">
            <a:alphaModFix/>
          </a:blip>
          <a:srcRect b="0" l="19514" r="17738" t="0"/>
          <a:stretch/>
        </p:blipFill>
        <p:spPr>
          <a:xfrm>
            <a:off x="6277338" y="3179700"/>
            <a:ext cx="18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Q&amp;A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58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Reference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729450" y="1371600"/>
            <a:ext cx="76887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New York City Taxi and Limousine Commission. (n.d.). </a:t>
            </a:r>
            <a:r>
              <a:rPr i="1" lang="en" sz="1000"/>
              <a:t>For-Hire Vehicles (FHV) - Active</a:t>
            </a:r>
            <a:r>
              <a:rPr lang="en" sz="1000"/>
              <a:t> [Data set]. NYC Open Data. Retrieved February 9, 2025, from</a:t>
            </a:r>
            <a:r>
              <a:rPr lang="en" sz="1000">
                <a:uFill>
                  <a:noFill/>
                </a:uFill>
                <a:hlinkClick r:id="rId3"/>
              </a:rPr>
              <a:t> </a:t>
            </a:r>
            <a:r>
              <a:rPr lang="en" sz="1000" u="sng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https://data.cityofnewyork.us/Transportation/For-Hire-Vehicles-FHV-Active/8wbx-tsch</a:t>
            </a:r>
            <a:endParaRPr sz="10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000"/>
              <a:t>Apple. (n.d.). </a:t>
            </a:r>
            <a:r>
              <a:rPr i="1" lang="en" sz="1000"/>
              <a:t>Accessibility icon</a:t>
            </a:r>
            <a:r>
              <a:rPr lang="en" sz="1000"/>
              <a:t> [Image]. Apple Developer.</a:t>
            </a:r>
            <a:r>
              <a:rPr lang="en" sz="1000">
                <a:uFill>
                  <a:noFill/>
                </a:uFill>
                <a:hlinkClick r:id="rId5"/>
              </a:rPr>
              <a:t> </a:t>
            </a:r>
            <a:r>
              <a:rPr lang="en" sz="1000" u="sng">
                <a:solidFill>
                  <a:schemeClr val="hlink"/>
                </a:solidFill>
                <a:hlinkClick r:id="rId6"/>
              </a:rPr>
              <a:t>http://developer.apple.com/assets/elements/icons/accessibility/accessibility-128x128_2x.png</a:t>
            </a:r>
            <a:endParaRPr sz="9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900" u="sng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ctrTitle"/>
          </p:nvPr>
        </p:nvSpPr>
        <p:spPr>
          <a:xfrm>
            <a:off x="727950" y="1739400"/>
            <a:ext cx="76881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Thanks for your patience!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58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Overview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1415463"/>
            <a:ext cx="3842700" cy="1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NYC has over 107,000 active for-hire vehicles (FHVs), including Uber, Lyft, taxis, black cars, and livery cars.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The NYC Taxi &amp; Limousine Commission (TLC) regulates these services to balance availability, fairness, and efficiency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5025" y="1320150"/>
            <a:ext cx="2793030" cy="14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/>
        </p:nvSpPr>
        <p:spPr>
          <a:xfrm>
            <a:off x="729350" y="3128950"/>
            <a:ext cx="7688700" cy="15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Challenges in the Industry: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Market Concentration:</a:t>
            </a:r>
            <a:r>
              <a:rPr lang="en" sz="1200"/>
              <a:t> Uber dominates, leaving smaller competitors with fewer resources.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Accessibility Issues:</a:t>
            </a:r>
            <a:r>
              <a:rPr lang="en" sz="1200"/>
              <a:t> Wheelchair Accessible Vehicles (WAVs) account for </a:t>
            </a:r>
            <a:r>
              <a:rPr b="1" lang="en" sz="1200"/>
              <a:t>less than 1%</a:t>
            </a:r>
            <a:r>
              <a:rPr lang="en" sz="1200"/>
              <a:t> of the total fleet.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58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Data Selection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729550" y="1397325"/>
            <a:ext cx="7688700" cy="3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Dataset:</a:t>
            </a:r>
            <a:r>
              <a:rPr lang="en" sz="1100"/>
              <a:t> NYC Active For-Hire Vehicles (FHV) – NYC Open Data  (Imported through API and MongoDB)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Source:</a:t>
            </a:r>
            <a:r>
              <a:rPr lang="en" sz="1100"/>
              <a:t> TLC - Taxi &amp; Limousine Commission &amp; NYC Open Data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Size &amp; Attributes: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107,000 rows</a:t>
            </a:r>
            <a:r>
              <a:rPr lang="en" sz="1100"/>
              <a:t> and </a:t>
            </a:r>
            <a:r>
              <a:rPr b="1" lang="en" sz="1100"/>
              <a:t>23 columns</a:t>
            </a:r>
            <a:r>
              <a:rPr lang="en" sz="1100"/>
              <a:t>, capturing key vehicle and licensing details.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Data updated </a:t>
            </a:r>
            <a:r>
              <a:rPr b="1" lang="en" sz="1100"/>
              <a:t>daily</a:t>
            </a:r>
            <a:r>
              <a:rPr lang="en" sz="1100"/>
              <a:t>, making it a valuable r</a:t>
            </a:r>
            <a:r>
              <a:rPr b="1" lang="en" sz="1100"/>
              <a:t>eal-time</a:t>
            </a:r>
            <a:r>
              <a:rPr lang="en" sz="1100"/>
              <a:t> resource.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100"/>
              <a:t>Key Features Analyzed: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Vehicle type (black car, livery, luxury)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Production year (old vs. new vehicles)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License expiration date (future fleet planning)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Wheelchair accessibility (compliance with NYC regulations)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Base affiliation (Uber, Lyft, or independent operators)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Why This Dataset?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Provides real-time insights into fleet composition and accessibility.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Helps analyze FHV market trends, competitive landscape, and sustainability challenges.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58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Research Questions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729450" y="1945025"/>
            <a:ext cx="3842700" cy="19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Based on the preview to the data, we are interested in the following questions: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is the major composition of FHVs?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Which companies dominate the market?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How accessible are these services for wheelchair users?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What trends exist in vehicle registrations and renewals?</a:t>
            </a:r>
            <a:endParaRPr b="1" sz="1200"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2500" y="2150750"/>
            <a:ext cx="329565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729450" y="58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Methodologies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729450" y="1405900"/>
            <a:ext cx="7688700" cy="32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MongoDB:</a:t>
            </a:r>
            <a:r>
              <a:rPr lang="en" sz="1200"/>
              <a:t> Stored and managed the dataset for structured analysis.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Apache Spark:</a:t>
            </a:r>
            <a:r>
              <a:rPr lang="en" sz="1200"/>
              <a:t> Processed large-scale data efficiently, handling missing values and filtering irrelevant records.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n" sz="1200"/>
              <a:t>Tableau &amp; Power BI:</a:t>
            </a:r>
            <a:r>
              <a:rPr lang="en" sz="1200"/>
              <a:t> Created </a:t>
            </a:r>
            <a:r>
              <a:rPr b="1" lang="en" sz="1200"/>
              <a:t>interactive dashboards</a:t>
            </a:r>
            <a:r>
              <a:rPr lang="en" sz="1200"/>
              <a:t> for data visualization and analysis.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Data Cleaning &amp; Processing Steps: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Converted API-extracted data into a structured database.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Removed duplicate or inconsistent records.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Standardized date formats and categorical variables.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Created additional features for deeper insights (e.g., age of vehicle, upcoming license renewals).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Exploratory Data Analysis (EDA):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Used </a:t>
            </a:r>
            <a:r>
              <a:rPr b="1" lang="en" sz="1200"/>
              <a:t>box plots</a:t>
            </a:r>
            <a:r>
              <a:rPr lang="en" sz="1200"/>
              <a:t> and </a:t>
            </a:r>
            <a:r>
              <a:rPr b="1" lang="en" sz="1200"/>
              <a:t>violin plots</a:t>
            </a:r>
            <a:r>
              <a:rPr lang="en" sz="1200"/>
              <a:t> to compare vehicle distributions.</a:t>
            </a:r>
            <a:endParaRPr b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58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EDA - Boxplot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450" y="1539238"/>
            <a:ext cx="4408149" cy="28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729450" y="2069388"/>
            <a:ext cx="3280500" cy="17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box plot reveals that Wheelchair Accessible Vehicles (WAV) are generally newer, with most models between 2012 and 2023. Non-WAV vehicles have a wider age range, including older models with outliers as far back as the 1950s and 1960s.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58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EDA - </a:t>
            </a:r>
            <a:r>
              <a:rPr lang="en" sz="2240">
                <a:latin typeface="Arial"/>
                <a:ea typeface="Arial"/>
                <a:cs typeface="Arial"/>
                <a:sym typeface="Arial"/>
              </a:rPr>
              <a:t>Violin Plot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729450" y="1810041"/>
            <a:ext cx="3280500" cy="22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The violin plot shows that Wheelchair Accessible Vehicles (WAV = 1) are newer, with a concentrated distribution around post-2010 models, likely due to regulations. 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Non-accessible vehicles (WAV = 0) have a broader, more diverse age range, including older models from the 1950s. The plot highlights density differences effectively.</a:t>
            </a:r>
            <a:endParaRPr sz="1200"/>
          </a:p>
        </p:txBody>
      </p:sp>
      <p:pic>
        <p:nvPicPr>
          <p:cNvPr id="128" name="Google Shape;12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673475"/>
            <a:ext cx="3990563" cy="254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title"/>
          </p:nvPr>
        </p:nvSpPr>
        <p:spPr>
          <a:xfrm>
            <a:off x="729450" y="58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Dashboard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063" y="1493775"/>
            <a:ext cx="6059475" cy="326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5899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>
                <a:latin typeface="Arial"/>
                <a:ea typeface="Arial"/>
                <a:cs typeface="Arial"/>
                <a:sym typeface="Arial"/>
              </a:rPr>
              <a:t>Predictive Modeling – Improving FHV Accessibility</a:t>
            </a:r>
            <a:endParaRPr sz="2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729450" y="1371600"/>
            <a:ext cx="76887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Objective:</a:t>
            </a:r>
            <a:r>
              <a:rPr lang="en" sz="1100"/>
              <a:t> Use </a:t>
            </a:r>
            <a:r>
              <a:rPr b="1" lang="en" sz="1100"/>
              <a:t>machine learning</a:t>
            </a:r>
            <a:r>
              <a:rPr lang="en" sz="1100"/>
              <a:t> to predict WAV classification and optimize deployment.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/>
              <a:t>Models Used: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Ridge Regression: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Accuracy: </a:t>
            </a:r>
            <a:r>
              <a:rPr b="1" lang="en" sz="1100"/>
              <a:t>93%</a:t>
            </a:r>
            <a:r>
              <a:rPr lang="en" sz="1100"/>
              <a:t> but </a:t>
            </a:r>
            <a:r>
              <a:rPr b="1" lang="en" sz="1100"/>
              <a:t>completely failed to predict WAVs.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Class imbalance caused </a:t>
            </a:r>
            <a:r>
              <a:rPr b="1" lang="en" sz="1100"/>
              <a:t>0% recall for WAV classification.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Lasso Regression: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Accuracy: </a:t>
            </a:r>
            <a:r>
              <a:rPr b="1" lang="en" sz="1100"/>
              <a:t>56%</a:t>
            </a:r>
            <a:r>
              <a:rPr lang="en" sz="1100"/>
              <a:t> but </a:t>
            </a:r>
            <a:r>
              <a:rPr b="1" lang="en" sz="1100"/>
              <a:t>many false positives.</a:t>
            </a:r>
            <a:endParaRPr b="1" sz="1100"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100"/>
              <a:t>F1 Score for WAV classification: </a:t>
            </a:r>
            <a:r>
              <a:rPr b="1" lang="en" sz="1100"/>
              <a:t>11.04% (poor performance).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Confusion Matrix: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Ridge:</a:t>
            </a:r>
            <a:r>
              <a:rPr lang="en" sz="1100"/>
              <a:t> Classified </a:t>
            </a:r>
            <a:r>
              <a:rPr b="1" lang="en" sz="1100"/>
              <a:t>all WAVs as non-WAVs</a:t>
            </a:r>
            <a:r>
              <a:rPr lang="en" sz="1100"/>
              <a:t> (severe bias).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Lasso:</a:t>
            </a:r>
            <a:r>
              <a:rPr lang="en" sz="1100"/>
              <a:t> Identified </a:t>
            </a:r>
            <a:r>
              <a:rPr b="1" lang="en" sz="1100"/>
              <a:t>some WAVs</a:t>
            </a:r>
            <a:r>
              <a:rPr lang="en" sz="1100"/>
              <a:t> but had </a:t>
            </a:r>
            <a:r>
              <a:rPr b="1" lang="en" sz="1100"/>
              <a:t>many false positives.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Implications: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Better data balancing</a:t>
            </a:r>
            <a:r>
              <a:rPr lang="en" sz="1100"/>
              <a:t> needed (resampling techniques).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/>
              <a:t>Alternative models</a:t>
            </a:r>
            <a:r>
              <a:rPr lang="en" sz="1100"/>
              <a:t> (decision trees, XGBoost) should be explored.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