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82" r:id="rId2"/>
    <p:sldId id="258" r:id="rId3"/>
    <p:sldId id="259" r:id="rId4"/>
    <p:sldId id="260" r:id="rId5"/>
    <p:sldId id="261" r:id="rId6"/>
    <p:sldId id="286" r:id="rId7"/>
    <p:sldId id="266" r:id="rId8"/>
    <p:sldId id="263" r:id="rId9"/>
    <p:sldId id="272" r:id="rId10"/>
    <p:sldId id="273" r:id="rId11"/>
    <p:sldId id="274" r:id="rId12"/>
    <p:sldId id="275" r:id="rId13"/>
    <p:sldId id="276" r:id="rId14"/>
    <p:sldId id="285" r:id="rId15"/>
    <p:sldId id="284" r:id="rId16"/>
    <p:sldId id="283" r:id="rId17"/>
    <p:sldId id="270" r:id="rId18"/>
    <p:sldId id="280" r:id="rId19"/>
    <p:sldId id="277" r:id="rId20"/>
    <p:sldId id="279" r:id="rId21"/>
    <p:sldId id="281" r:id="rId22"/>
    <p:sldId id="278" r:id="rId23"/>
    <p:sldId id="268" r:id="rId24"/>
    <p:sldId id="257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Old Standard TT" panose="020B0604020202020204" charset="0"/>
      <p:regular r:id="rId31"/>
      <p:bold r:id="rId32"/>
      <p:italic r:id="rId33"/>
    </p:embeddedFont>
    <p:embeddedFont>
      <p:font typeface="Calibri Light" panose="020F0302020204030204" pitchFamily="34" charset="0"/>
      <p:regular r:id="rId34"/>
      <p: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va, Srilekha" initials="LS" lastIdx="1" clrIdx="0">
    <p:extLst>
      <p:ext uri="{19B8F6BF-5375-455C-9EA6-DF929625EA0E}">
        <p15:presenceInfo xmlns:p15="http://schemas.microsoft.com/office/powerpoint/2012/main" userId="S-1-5-21-2621100330-3676918642-2783888468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97"/>
  </p:normalViewPr>
  <p:slideViewPr>
    <p:cSldViewPr snapToGrid="0">
      <p:cViewPr>
        <p:scale>
          <a:sx n="85" d="100"/>
          <a:sy n="85" d="100"/>
        </p:scale>
        <p:origin x="7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Seasonal Data with peaks during December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4C4B-11ED-4E9B-98AE-B929FD737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D89F6-88EB-476D-8468-032E5AAC8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35E1B-394C-4E2E-9490-79EA3805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6197-5A76-49A5-8B2E-F94BD7DC75E3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CCCF5-F001-4D40-9DA6-F4D6028B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D473E-C621-4C46-8F31-49A389D3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096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A3BB-3380-41D4-9C9B-BB9C171E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3196C-8BE4-40A9-8535-18B1158FF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AC4C8-2C4C-433E-B5F5-83790C35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A540-1755-4DC5-B739-543BF42275CC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7C6C7-128A-46C7-ABD4-3C5C96F9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9619-A817-4EDD-963A-7EA111C7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873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90033-352E-49AC-A92E-A0EF310A0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9AA56-B873-4AC2-9154-C50C5F635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98349-F3B7-4A33-B03B-0D3ACFF7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1FC6-1D3C-47DC-A258-EE3AF55E512B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ED650-971A-41AA-A89D-2EC5B60D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228B8-063D-4B45-A704-08A83139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1840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64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76AF-CA3B-4EE6-8492-CA39430E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3BC0E-BCD5-45C8-9773-76DEA9C12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E350D-4B2F-4DC2-B54D-45A9CA9D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5720-5EBC-49FC-A924-4F79CC0BDFBD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FF046-215E-4B14-BFFD-DAD49CB7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A212D-D030-4F56-AD88-3FC8406A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708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100F-CF1B-49DF-B7AE-5529589E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8DDDF-4868-4C0D-AD26-B539ACB26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128A7-4E14-41E4-907E-79EEA109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613C-9718-4CD4-A170-3A2A0D3CD4E9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CB7A-F93A-4614-A64C-40D1F181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9234E-0412-4E9F-B55A-4FFD2C0C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670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26F4-549C-4C0F-B0C4-5955D2B1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9E1F0-20A9-49B6-8049-25F50434E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1A655-0227-4708-98AD-BC9DDC9E6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F7058-FA30-4DF0-BCED-1B15E14B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4A97-27EE-4840-8317-B845AE335223}" type="datetime1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CCEB6-C917-4B28-9CC5-954DB849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B2E11-58BE-40FF-93B3-11C4B3FF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916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5781-E0D1-425B-AAF4-AACC680E9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5B862-2F23-4CD1-8DBF-487830897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E8E4B-094D-4051-B222-66EB94A10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88DA8-381D-4B35-8C05-B775364A6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F2320-D9AC-473D-8A53-279E8A451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6AB1D4-2173-421D-B635-212466B7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F08D-DDFA-48B6-8F48-0D9B70829141}" type="datetime1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6B3C0-9DF6-4F4B-9A40-8C2F55E8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601C1-5F0B-4703-B948-1CF52EDE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940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D10C-68F9-4C60-B686-805F71F3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B8EA1-D0EB-41DB-B02D-D7D42A85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8746-28F0-478C-81E3-978313F9650B}" type="datetime1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7C752-CF04-4112-B4F3-808565DD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16E78-7A37-48A5-8FEA-30E1C807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32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DAB54-8B67-455F-9586-D9F3E413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9F93-F905-42F0-AE48-E2B769C50829}" type="datetime1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32A4D-10E8-4703-B6E5-2FC250A2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2F7C5-CBD3-4C51-AD02-D122DC19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54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3BD4-6B35-4551-97B8-79FC0427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C7270-BECD-4AA7-A5D5-89C65BC4B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04DA0-D354-4A93-86B6-A3603D3C1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91586-3D50-49B7-B04D-5ED3784C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74C0-2B9F-48B0-9738-B3609F4923E8}" type="datetime1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49FEE-C3E8-4992-9B72-31D8B7F9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B3036-D984-43E4-8BF7-7B097E6B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735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7D46-64E7-4A07-893F-EE9A93D7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EA4E-4D41-4209-88C0-F9E83C017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319AC-897B-4BAB-9F22-E320EF2B9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40758-E8A9-4DC8-AF4B-A0CA0CA2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2629-A2CA-4090-8854-ED8F569A49A0}" type="datetime1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BEA26-82DE-42C0-8975-EDF19E19C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7BFAA-CA2B-4054-B43F-FCA9AB48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626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07593-7C05-4852-8F0E-BACD9492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CE4DE-3D0C-4654-9929-02F6D9D85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8B62-1673-4F6C-AD3C-DF2B0EFD0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DDC54-A6A8-4CDA-8630-ED8D3A42A2F1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D9247-9DCC-4566-A140-DF2FAEF7E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D009C-198E-48B2-A708-DD39C7393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653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e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e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e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e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C77DC8-8E20-4F5D-AC06-1B5A3EEA7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3850" y="2748825"/>
            <a:ext cx="6858000" cy="1241822"/>
          </a:xfrm>
        </p:spPr>
        <p:txBody>
          <a:bodyPr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ts val="2400"/>
            </a:pPr>
            <a:r>
              <a:rPr lang="en-US" sz="2000" b="0" i="0" u="none" strike="noStrike" cap="none" dirty="0">
                <a:latin typeface="Old Standard TT"/>
                <a:ea typeface="Old Standard TT"/>
                <a:cs typeface="Old Standard TT"/>
                <a:sym typeface="Old Standard TT"/>
              </a:rPr>
              <a:t>				</a:t>
            </a:r>
            <a:endParaRPr lang="en-US" sz="2000" dirty="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ts val="2400"/>
            </a:pPr>
            <a:endParaRPr lang="en-US" sz="2000" dirty="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ts val="2400"/>
            </a:pPr>
            <a:endParaRPr lang="en-US" sz="2000" dirty="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ts val="2400"/>
            </a:pPr>
            <a:r>
              <a:rPr lang="en-US" sz="2400" dirty="0"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sym typeface="Old Standard TT"/>
              </a:rPr>
              <a:t>Katie Lam</a:t>
            </a:r>
          </a:p>
          <a:p>
            <a:pPr lvl="0" algn="r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ts val="2400"/>
            </a:pPr>
            <a:r>
              <a:rPr lang="en-US" sz="2400" dirty="0"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sym typeface="Old Standard TT"/>
              </a:rPr>
              <a:t>Srilekha Lava</a:t>
            </a:r>
          </a:p>
          <a:p>
            <a:pPr lvl="0" algn="r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ts val="2400"/>
            </a:pPr>
            <a:r>
              <a:rPr lang="en-US" sz="2400" dirty="0"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sym typeface="Old Standard TT"/>
              </a:rPr>
              <a:t>Andre MacDonald</a:t>
            </a:r>
          </a:p>
          <a:p>
            <a:pPr algn="l"/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60C0A6-C36A-489A-AE19-B4CEE619A828}"/>
              </a:ext>
            </a:extLst>
          </p:cNvPr>
          <p:cNvSpPr txBox="1"/>
          <p:nvPr/>
        </p:nvSpPr>
        <p:spPr>
          <a:xfrm>
            <a:off x="938048" y="1971585"/>
            <a:ext cx="72679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000" b="1" dirty="0"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sym typeface="Old Standard TT"/>
              </a:rPr>
              <a:t>AirBnB </a:t>
            </a:r>
            <a:r>
              <a:rPr lang="en-US" sz="3000" b="1" dirty="0"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sym typeface="Old Standard TT"/>
              </a:rPr>
              <a:t>New User </a:t>
            </a:r>
            <a:r>
              <a:rPr lang="en" sz="3000" b="1" dirty="0"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sym typeface="Old Standard TT"/>
              </a:rPr>
              <a:t>Booking Prediction</a:t>
            </a:r>
          </a:p>
          <a:p>
            <a:pPr algn="ctr"/>
            <a:r>
              <a:rPr lang="en-US" sz="3000" b="0" i="0" u="none" strike="noStrike" cap="none" dirty="0"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sym typeface="Old Standard TT"/>
              </a:rPr>
              <a:t>OPIM 5671</a:t>
            </a:r>
          </a:p>
          <a:p>
            <a:pPr algn="ctr"/>
            <a:endParaRPr lang="en-US" sz="2800" dirty="0"/>
          </a:p>
        </p:txBody>
      </p:sp>
      <p:pic>
        <p:nvPicPr>
          <p:cNvPr id="6160" name="Picture 16" descr="Related image">
            <a:extLst>
              <a:ext uri="{FF2B5EF4-FFF2-40B4-BE49-F238E27FC236}">
                <a16:creationId xmlns:a16="http://schemas.microsoft.com/office/drawing/2014/main" id="{2FD0B34A-82F5-42FB-9544-EFFEE58ED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214" y="0"/>
            <a:ext cx="2283786" cy="149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1F1EF8-CE6E-4F48-81BD-B9405211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pic>
        <p:nvPicPr>
          <p:cNvPr id="1028" name="Picture 4" descr="Image result for uconn">
            <a:extLst>
              <a:ext uri="{FF2B5EF4-FFF2-40B4-BE49-F238E27FC236}">
                <a16:creationId xmlns:a16="http://schemas.microsoft.com/office/drawing/2014/main" id="{BDD3B4DF-0C52-4B6F-9ED0-9A84A53AE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80" y="87443"/>
            <a:ext cx="1064614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065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292453-CF70-44A8-8D40-3D262A1BD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0" y="572358"/>
            <a:ext cx="3210412" cy="2386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FA75BE-BAD2-42C7-8DB9-30A88CFF1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960" y="572358"/>
            <a:ext cx="2895833" cy="2384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F6224C-1834-4771-BE0E-6A98A362F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792" y="572357"/>
            <a:ext cx="2940303" cy="23844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A4781E-BA43-431B-AEA8-F7E170C23674}"/>
              </a:ext>
            </a:extLst>
          </p:cNvPr>
          <p:cNvSpPr/>
          <p:nvPr/>
        </p:nvSpPr>
        <p:spPr>
          <a:xfrm>
            <a:off x="1291506" y="3495402"/>
            <a:ext cx="73318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AIRBNB account users booked vacation in U.S. are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Preferred language is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highest booking  are ranges from 30 to 35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393B3D-6A51-4C3C-9B1A-73AFBCCA3B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8" name="Picture 7" descr="Image result for uconn">
            <a:extLst>
              <a:ext uri="{FF2B5EF4-FFF2-40B4-BE49-F238E27FC236}">
                <a16:creationId xmlns:a16="http://schemas.microsoft.com/office/drawing/2014/main" id="{EC5115D6-3C81-47B0-84BD-92DEAA73C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26" y="90002"/>
            <a:ext cx="1064614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43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C3B017-54EB-4F90-AAB5-EEA7B32FF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15" y="1089533"/>
            <a:ext cx="4183414" cy="3085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83C849-CBF0-48CA-9900-A12F67A54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993" y="1089533"/>
            <a:ext cx="4142541" cy="30850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7D1A9B-10D3-42A9-B165-04D18C7DF4BD}"/>
              </a:ext>
            </a:extLst>
          </p:cNvPr>
          <p:cNvSpPr/>
          <p:nvPr/>
        </p:nvSpPr>
        <p:spPr>
          <a:xfrm>
            <a:off x="1058702" y="401255"/>
            <a:ext cx="6945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people preferred direct marketing by AIRBNB and google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D06F8C-97E8-4623-B8B9-B5D9236738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7" name="Picture 6" descr="Image result for uconn">
            <a:extLst>
              <a:ext uri="{FF2B5EF4-FFF2-40B4-BE49-F238E27FC236}">
                <a16:creationId xmlns:a16="http://schemas.microsoft.com/office/drawing/2014/main" id="{7E4ABDD4-358D-4E3C-AC97-18B1FE914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26" y="90002"/>
            <a:ext cx="1064614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215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12BC07-F8CF-4BAE-8B6E-75C71494D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11" y="590670"/>
            <a:ext cx="2754252" cy="2759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1B9BF6-F2C4-47E3-A7FA-31A4C5C9D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397" y="557114"/>
            <a:ext cx="2922042" cy="27598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93B607-1644-4502-BC72-71A0E2401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505" y="590670"/>
            <a:ext cx="2563184" cy="27598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8F6726-B06E-42A6-BC58-546BBEB637B3}"/>
              </a:ext>
            </a:extLst>
          </p:cNvPr>
          <p:cNvSpPr/>
          <p:nvPr/>
        </p:nvSpPr>
        <p:spPr>
          <a:xfrm>
            <a:off x="1364353" y="3621055"/>
            <a:ext cx="67410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AIRBNB accounts created using Basic Apps or Facebook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desktop or Mac Desktop are mostly used for booking devices; Some other devices are iPhone and iPad.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booking browsers are Chrome Mobile, Firefox, IE, Safari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CBB88-95BE-4C5D-B0F4-736D4E9569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8" name="Picture 7" descr="Image result for uconn">
            <a:extLst>
              <a:ext uri="{FF2B5EF4-FFF2-40B4-BE49-F238E27FC236}">
                <a16:creationId xmlns:a16="http://schemas.microsoft.com/office/drawing/2014/main" id="{584A100F-728C-458A-A443-D4587AB61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26" y="90002"/>
            <a:ext cx="1064614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36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2480FE-089B-4924-93B2-8F40F1159C98}"/>
              </a:ext>
            </a:extLst>
          </p:cNvPr>
          <p:cNvSpPr/>
          <p:nvPr/>
        </p:nvSpPr>
        <p:spPr>
          <a:xfrm>
            <a:off x="1128206" y="3692391"/>
            <a:ext cx="71701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January to June are the highest date account creation &amp; booking AIRBNB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tends to travel in Quarter 2 from March to June where June showed to be the highest booking month in the year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1EC823-FA59-4D39-A964-94F2E2F00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11" y="622134"/>
            <a:ext cx="4574367" cy="292217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F71AA0-7817-47D3-BC09-04333DA90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291" y="622134"/>
            <a:ext cx="3312598" cy="292217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72C7E-9254-42D7-B190-F0030A8E8C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 descr="Image result for uconn">
            <a:extLst>
              <a:ext uri="{FF2B5EF4-FFF2-40B4-BE49-F238E27FC236}">
                <a16:creationId xmlns:a16="http://schemas.microsoft.com/office/drawing/2014/main" id="{8FAF4FCD-06BB-4580-93E7-5FA744905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26" y="90002"/>
            <a:ext cx="1064614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085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5757B-A0B2-466F-B95A-C990E02E6512}"/>
              </a:ext>
            </a:extLst>
          </p:cNvPr>
          <p:cNvSpPr txBox="1"/>
          <p:nvPr/>
        </p:nvSpPr>
        <p:spPr>
          <a:xfrm>
            <a:off x="1157680" y="1591227"/>
            <a:ext cx="6828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MODEL BUILDING &amp; INTERPRETATION</a:t>
            </a:r>
            <a:endParaRPr lang="en-US" sz="3200" dirty="0"/>
          </a:p>
        </p:txBody>
      </p:sp>
      <p:pic>
        <p:nvPicPr>
          <p:cNvPr id="5" name="Picture 6" descr="Image result for data science image">
            <a:extLst>
              <a:ext uri="{FF2B5EF4-FFF2-40B4-BE49-F238E27FC236}">
                <a16:creationId xmlns:a16="http://schemas.microsoft.com/office/drawing/2014/main" id="{E023B890-2822-4AB9-9C57-8923EEAC1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56" y="2271010"/>
            <a:ext cx="3638088" cy="204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5A131D-4F72-4DA4-9CA7-A754AE705D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 descr="Image result for uconn">
            <a:extLst>
              <a:ext uri="{FF2B5EF4-FFF2-40B4-BE49-F238E27FC236}">
                <a16:creationId xmlns:a16="http://schemas.microsoft.com/office/drawing/2014/main" id="{4FC4DD65-3316-42E4-9C69-44909B392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26" y="90002"/>
            <a:ext cx="1064614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17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8EFB-B53E-40F6-9543-CAF77361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03" y="594204"/>
            <a:ext cx="8520600" cy="613200"/>
          </a:xfrm>
        </p:spPr>
        <p:txBody>
          <a:bodyPr>
            <a:normAutofit fontScale="90000"/>
          </a:bodyPr>
          <a:lstStyle/>
          <a:p>
            <a:r>
              <a:rPr lang="en-IN" dirty="0"/>
              <a:t>Model Processing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6D9DB5-162E-45C4-A1F4-60EFBAA739FF}"/>
              </a:ext>
            </a:extLst>
          </p:cNvPr>
          <p:cNvSpPr/>
          <p:nvPr/>
        </p:nvSpPr>
        <p:spPr>
          <a:xfrm>
            <a:off x="3078610" y="1811751"/>
            <a:ext cx="1260000" cy="68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Models on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(70% ) and Validation (30%) Set  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05F926-8762-4862-B1B2-A341CF7F5EC0}"/>
              </a:ext>
            </a:extLst>
          </p:cNvPr>
          <p:cNvSpPr/>
          <p:nvPr/>
        </p:nvSpPr>
        <p:spPr>
          <a:xfrm>
            <a:off x="6044119" y="1811752"/>
            <a:ext cx="1260000" cy="68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Tuned Parameters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432872-4625-4792-AD8B-4E7974E86050}"/>
              </a:ext>
            </a:extLst>
          </p:cNvPr>
          <p:cNvSpPr/>
          <p:nvPr/>
        </p:nvSpPr>
        <p:spPr>
          <a:xfrm>
            <a:off x="4583503" y="1813440"/>
            <a:ext cx="1260000" cy="673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k-Fold Cross Validation on the models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177D61-6C18-43C0-8D20-AA458EEB84B3}"/>
              </a:ext>
            </a:extLst>
          </p:cNvPr>
          <p:cNvSpPr/>
          <p:nvPr/>
        </p:nvSpPr>
        <p:spPr>
          <a:xfrm>
            <a:off x="7504735" y="1811751"/>
            <a:ext cx="1260000" cy="68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 best model on evaluation metric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9D4999-7851-48D9-8774-81BC95B7D3B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7304119" y="2153751"/>
            <a:ext cx="2006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710D726-0810-4867-B025-4C569BAEFAB8}"/>
              </a:ext>
            </a:extLst>
          </p:cNvPr>
          <p:cNvCxnSpPr>
            <a:stCxn id="8" idx="2"/>
            <a:endCxn id="9" idx="2"/>
          </p:cNvCxnSpPr>
          <p:nvPr/>
        </p:nvCxnSpPr>
        <p:spPr>
          <a:xfrm rot="5400000" flipH="1">
            <a:off x="5939465" y="1761098"/>
            <a:ext cx="8692" cy="1460616"/>
          </a:xfrm>
          <a:prstGeom prst="bentConnector3">
            <a:avLst>
              <a:gd name="adj1" fmla="val -26300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90AE404-7438-4382-AFD8-2AFB3038A079}"/>
              </a:ext>
            </a:extLst>
          </p:cNvPr>
          <p:cNvCxnSpPr>
            <a:cxnSpLocks/>
            <a:stCxn id="9" idx="0"/>
            <a:endCxn id="8" idx="0"/>
          </p:cNvCxnSpPr>
          <p:nvPr/>
        </p:nvCxnSpPr>
        <p:spPr>
          <a:xfrm rot="5400000" flipH="1" flipV="1">
            <a:off x="5942967" y="1082288"/>
            <a:ext cx="1688" cy="1460616"/>
          </a:xfrm>
          <a:prstGeom prst="bentConnector3">
            <a:avLst>
              <a:gd name="adj1" fmla="val 136426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C84DB96-D7DD-4250-A893-56ACAA2A5705}"/>
              </a:ext>
            </a:extLst>
          </p:cNvPr>
          <p:cNvSpPr/>
          <p:nvPr/>
        </p:nvSpPr>
        <p:spPr>
          <a:xfrm>
            <a:off x="106951" y="1814404"/>
            <a:ext cx="1260000" cy="68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Multicollinear variables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20A1FD3-25DF-4962-A9AF-A527CD8C06D8}"/>
              </a:ext>
            </a:extLst>
          </p:cNvPr>
          <p:cNvSpPr/>
          <p:nvPr/>
        </p:nvSpPr>
        <p:spPr>
          <a:xfrm>
            <a:off x="1503610" y="1817378"/>
            <a:ext cx="1260000" cy="68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ReSampled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7E78421-96FE-4257-97CE-C294E8211299}"/>
              </a:ext>
            </a:extLst>
          </p:cNvPr>
          <p:cNvCxnSpPr>
            <a:cxnSpLocks/>
          </p:cNvCxnSpPr>
          <p:nvPr/>
        </p:nvCxnSpPr>
        <p:spPr>
          <a:xfrm flipV="1">
            <a:off x="1362099" y="2154122"/>
            <a:ext cx="2006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D06E91E-74F6-4F2E-BFC6-41F4DF958261}"/>
              </a:ext>
            </a:extLst>
          </p:cNvPr>
          <p:cNvCxnSpPr>
            <a:cxnSpLocks/>
            <a:stCxn id="64" idx="3"/>
            <a:endCxn id="4" idx="1"/>
          </p:cNvCxnSpPr>
          <p:nvPr/>
        </p:nvCxnSpPr>
        <p:spPr>
          <a:xfrm flipV="1">
            <a:off x="2763610" y="2153751"/>
            <a:ext cx="315000" cy="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94A6775-39AF-40B3-ABF3-01638E2ECC5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32460" y="2146628"/>
            <a:ext cx="251043" cy="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4B077C3-1E19-421A-8A59-777203F535C2}"/>
              </a:ext>
            </a:extLst>
          </p:cNvPr>
          <p:cNvSpPr/>
          <p:nvPr/>
        </p:nvSpPr>
        <p:spPr>
          <a:xfrm>
            <a:off x="528392" y="3168028"/>
            <a:ext cx="65544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Multicollinearity – Variables with Variance Inflation Factor &gt; 5</a:t>
            </a:r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dataset [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Downsampled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US, Other, NDF destination observations and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Upsampled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 Categories to 10,000] </a:t>
            </a:r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Dataset – 120K observations &amp; 96 features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4EB9C7-0212-4B36-A1BC-6F9062A81D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17" name="Picture 16" descr="Image result for uconn">
            <a:extLst>
              <a:ext uri="{FF2B5EF4-FFF2-40B4-BE49-F238E27FC236}">
                <a16:creationId xmlns:a16="http://schemas.microsoft.com/office/drawing/2014/main" id="{F7286271-3D8C-4192-A662-5AB908DF6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26" y="90002"/>
            <a:ext cx="1064614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009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F3AA-CE7B-41E9-B367-B891CD5F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Metric – Normalized Discounted Cumulative Gain @Rank 5 (NDCG@5)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56BB9-AF60-4F29-B9B5-92692E77B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DCG is a graded relevance scale which measures the usefulness/gain passed on its 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DCG is based on the assumption that highly relevant occurrences are more important when they appear early</a:t>
            </a: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D5C72-9733-46E0-9250-3F3AA486B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61" y="2958007"/>
            <a:ext cx="1901174" cy="640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C652A5-23E9-48B5-91C1-62355B1A2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263" y="2951976"/>
            <a:ext cx="2063802" cy="7202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0FA861-686B-4BDF-A1E6-3898553B5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594" y="2996805"/>
            <a:ext cx="1791013" cy="675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3F26A1-E3D4-453C-BADD-05C7CCFA0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744" y="3703695"/>
            <a:ext cx="5720310" cy="117298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DEA37A-A798-4645-A3A2-2AE3BA2D1C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9" name="Picture 8" descr="Image result for uconn">
            <a:extLst>
              <a:ext uri="{FF2B5EF4-FFF2-40B4-BE49-F238E27FC236}">
                <a16:creationId xmlns:a16="http://schemas.microsoft.com/office/drawing/2014/main" id="{5FFE8E21-1910-4A76-B6D6-A4BB5FDE4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26" y="90002"/>
            <a:ext cx="1064614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54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41">
            <a:extLst>
              <a:ext uri="{FF2B5EF4-FFF2-40B4-BE49-F238E27FC236}">
                <a16:creationId xmlns:a16="http://schemas.microsoft.com/office/drawing/2014/main" id="{F719C9C1-6B35-4E5F-A2F4-F203BC06A2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 Classification Model Evaluation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4FA0F5-6E92-482D-9D99-EE74CDA512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10-Fold Cross Validation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each of the below models-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0037E7C-9A12-4062-9C18-22F577878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57937"/>
              </p:ext>
            </p:extLst>
          </p:nvPr>
        </p:nvGraphicFramePr>
        <p:xfrm>
          <a:off x="943992" y="1812905"/>
          <a:ext cx="7256015" cy="31439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1025">
                  <a:extLst>
                    <a:ext uri="{9D8B030D-6E8A-4147-A177-3AD203B41FA5}">
                      <a16:colId xmlns:a16="http://schemas.microsoft.com/office/drawing/2014/main" val="3558215562"/>
                    </a:ext>
                  </a:extLst>
                </a:gridCol>
                <a:gridCol w="3559825">
                  <a:extLst>
                    <a:ext uri="{9D8B030D-6E8A-4147-A177-3AD203B41FA5}">
                      <a16:colId xmlns:a16="http://schemas.microsoft.com/office/drawing/2014/main" val="1300165094"/>
                    </a:ext>
                  </a:extLst>
                </a:gridCol>
                <a:gridCol w="2905165">
                  <a:extLst>
                    <a:ext uri="{9D8B030D-6E8A-4147-A177-3AD203B41FA5}">
                      <a16:colId xmlns:a16="http://schemas.microsoft.com/office/drawing/2014/main" val="1951464972"/>
                    </a:ext>
                  </a:extLst>
                </a:gridCol>
              </a:tblGrid>
              <a:tr h="30742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S.No.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NDCG@5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60722"/>
                  </a:ext>
                </a:extLst>
              </a:tr>
              <a:tr h="41338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eXtreme</a:t>
                      </a:r>
                      <a:r>
                        <a:rPr lang="en-IN" dirty="0"/>
                        <a:t> Gradient Boosting</a:t>
                      </a:r>
                    </a:p>
                    <a:p>
                      <a:pPr algn="ctr"/>
                      <a:r>
                        <a:rPr lang="en-IN" dirty="0"/>
                        <a:t> (Learning Rate = 0.1, </a:t>
                      </a:r>
                      <a:r>
                        <a:rPr lang="en-IN" dirty="0" err="1"/>
                        <a:t>evaluation_metric</a:t>
                      </a:r>
                      <a:r>
                        <a:rPr lang="en-IN" dirty="0"/>
                        <a:t> = ndcg@5)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67.84%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553707"/>
                  </a:ext>
                </a:extLst>
              </a:tr>
              <a:tr h="41338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Multinomial Logistic Regression</a:t>
                      </a:r>
                    </a:p>
                    <a:p>
                      <a:pPr algn="ctr"/>
                      <a:r>
                        <a:rPr lang="en-IN" dirty="0"/>
                        <a:t>(Solver – Limited Memory BFGS)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67.5%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68153"/>
                  </a:ext>
                </a:extLst>
              </a:tr>
              <a:tr h="41338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Neural Network</a:t>
                      </a:r>
                    </a:p>
                    <a:p>
                      <a:pPr algn="ctr"/>
                      <a:r>
                        <a:rPr lang="en-IN" dirty="0"/>
                        <a:t>(Input Layer – 20 , 2 Hidden Layers – 10,8, Output – 12)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6</a:t>
                      </a:r>
                      <a:r>
                        <a:rPr lang="en-US" dirty="0"/>
                        <a:t>6.35%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884019"/>
                  </a:ext>
                </a:extLst>
              </a:tr>
              <a:tr h="41338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Multinomial 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66.2%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887222"/>
                  </a:ext>
                </a:extLst>
              </a:tr>
              <a:tr h="41338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Random Forest </a:t>
                      </a:r>
                    </a:p>
                    <a:p>
                      <a:pPr algn="ctr"/>
                      <a:r>
                        <a:rPr lang="en-IN" dirty="0"/>
                        <a:t>(Max Depth = 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66.18%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3388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A2167D-7FD9-44C8-87BC-A9F3DE3702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Picture 6" descr="Image result for uconn">
            <a:extLst>
              <a:ext uri="{FF2B5EF4-FFF2-40B4-BE49-F238E27FC236}">
                <a16:creationId xmlns:a16="http://schemas.microsoft.com/office/drawing/2014/main" id="{5E16C134-62CA-4830-9B18-0EC1EF49D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26" y="90002"/>
            <a:ext cx="1064614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191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5757B-A0B2-466F-B95A-C990E02E6512}"/>
              </a:ext>
            </a:extLst>
          </p:cNvPr>
          <p:cNvSpPr txBox="1"/>
          <p:nvPr/>
        </p:nvSpPr>
        <p:spPr>
          <a:xfrm>
            <a:off x="1157679" y="1579938"/>
            <a:ext cx="6828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INSIGHTS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Image result for business insights image">
            <a:extLst>
              <a:ext uri="{FF2B5EF4-FFF2-40B4-BE49-F238E27FC236}">
                <a16:creationId xmlns:a16="http://schemas.microsoft.com/office/drawing/2014/main" id="{9CD39DC4-CDEC-42F2-AACB-AA32A013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515" y="2322512"/>
            <a:ext cx="3598968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A39D9D-2B46-4CC3-84F6-B9DEA4F005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5" name="Picture 4" descr="Image result for uconn">
            <a:extLst>
              <a:ext uri="{FF2B5EF4-FFF2-40B4-BE49-F238E27FC236}">
                <a16:creationId xmlns:a16="http://schemas.microsoft.com/office/drawing/2014/main" id="{9F84446A-DD89-4939-B570-D5F4063F1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26" y="90002"/>
            <a:ext cx="1064614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176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BBB6-4BE6-45CA-A8B3-B21EAD5F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810F7-4888-4035-9ADD-3665563F3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Chi-Square Test of Significance</a:t>
            </a:r>
          </a:p>
          <a:p>
            <a:pPr marL="114300" indent="0">
              <a:buNone/>
            </a:pPr>
            <a:endParaRPr lang="en-IN" sz="1600" dirty="0"/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43EDDE-1656-4360-880D-17E014334ECA}"/>
              </a:ext>
            </a:extLst>
          </p:cNvPr>
          <p:cNvSpPr txBox="1"/>
          <p:nvPr/>
        </p:nvSpPr>
        <p:spPr>
          <a:xfrm>
            <a:off x="611503" y="4632896"/>
            <a:ext cx="840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Affiliate Channel [Direct] and Affiliate Provider[Direct, Google,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Craiglist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influences Booking Destinations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4A15CF-B788-4977-BCB9-4B7B93C71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90" y="2681989"/>
            <a:ext cx="2912424" cy="179688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4D3E4-288E-49D4-A470-F5DDC189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004" y="2674709"/>
            <a:ext cx="2841179" cy="179688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21E10E2-407B-4AF2-988B-8F6FDDC4E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691344"/>
              </p:ext>
            </p:extLst>
          </p:nvPr>
        </p:nvGraphicFramePr>
        <p:xfrm>
          <a:off x="311700" y="1761547"/>
          <a:ext cx="8521697" cy="554527"/>
        </p:xfrm>
        <a:graphic>
          <a:graphicData uri="http://schemas.openxmlformats.org/drawingml/2006/table">
            <a:tbl>
              <a:tblPr/>
              <a:tblGrid>
                <a:gridCol w="919472">
                  <a:extLst>
                    <a:ext uri="{9D8B030D-6E8A-4147-A177-3AD203B41FA5}">
                      <a16:colId xmlns:a16="http://schemas.microsoft.com/office/drawing/2014/main" val="4197413219"/>
                    </a:ext>
                  </a:extLst>
                </a:gridCol>
                <a:gridCol w="587703">
                  <a:extLst>
                    <a:ext uri="{9D8B030D-6E8A-4147-A177-3AD203B41FA5}">
                      <a16:colId xmlns:a16="http://schemas.microsoft.com/office/drawing/2014/main" val="3674753343"/>
                    </a:ext>
                  </a:extLst>
                </a:gridCol>
                <a:gridCol w="587703">
                  <a:extLst>
                    <a:ext uri="{9D8B030D-6E8A-4147-A177-3AD203B41FA5}">
                      <a16:colId xmlns:a16="http://schemas.microsoft.com/office/drawing/2014/main" val="2410056238"/>
                    </a:ext>
                  </a:extLst>
                </a:gridCol>
                <a:gridCol w="530829">
                  <a:extLst>
                    <a:ext uri="{9D8B030D-6E8A-4147-A177-3AD203B41FA5}">
                      <a16:colId xmlns:a16="http://schemas.microsoft.com/office/drawing/2014/main" val="1481331997"/>
                    </a:ext>
                  </a:extLst>
                </a:gridCol>
                <a:gridCol w="530829">
                  <a:extLst>
                    <a:ext uri="{9D8B030D-6E8A-4147-A177-3AD203B41FA5}">
                      <a16:colId xmlns:a16="http://schemas.microsoft.com/office/drawing/2014/main" val="265698074"/>
                    </a:ext>
                  </a:extLst>
                </a:gridCol>
                <a:gridCol w="530829">
                  <a:extLst>
                    <a:ext uri="{9D8B030D-6E8A-4147-A177-3AD203B41FA5}">
                      <a16:colId xmlns:a16="http://schemas.microsoft.com/office/drawing/2014/main" val="905959898"/>
                    </a:ext>
                  </a:extLst>
                </a:gridCol>
                <a:gridCol w="454996">
                  <a:extLst>
                    <a:ext uri="{9D8B030D-6E8A-4147-A177-3AD203B41FA5}">
                      <a16:colId xmlns:a16="http://schemas.microsoft.com/office/drawing/2014/main" val="1452545897"/>
                    </a:ext>
                  </a:extLst>
                </a:gridCol>
                <a:gridCol w="454996">
                  <a:extLst>
                    <a:ext uri="{9D8B030D-6E8A-4147-A177-3AD203B41FA5}">
                      <a16:colId xmlns:a16="http://schemas.microsoft.com/office/drawing/2014/main" val="2160191396"/>
                    </a:ext>
                  </a:extLst>
                </a:gridCol>
                <a:gridCol w="701452">
                  <a:extLst>
                    <a:ext uri="{9D8B030D-6E8A-4147-A177-3AD203B41FA5}">
                      <a16:colId xmlns:a16="http://schemas.microsoft.com/office/drawing/2014/main" val="1073647677"/>
                    </a:ext>
                  </a:extLst>
                </a:gridCol>
                <a:gridCol w="454996">
                  <a:extLst>
                    <a:ext uri="{9D8B030D-6E8A-4147-A177-3AD203B41FA5}">
                      <a16:colId xmlns:a16="http://schemas.microsoft.com/office/drawing/2014/main" val="1591696782"/>
                    </a:ext>
                  </a:extLst>
                </a:gridCol>
                <a:gridCol w="454996">
                  <a:extLst>
                    <a:ext uri="{9D8B030D-6E8A-4147-A177-3AD203B41FA5}">
                      <a16:colId xmlns:a16="http://schemas.microsoft.com/office/drawing/2014/main" val="761882843"/>
                    </a:ext>
                  </a:extLst>
                </a:gridCol>
                <a:gridCol w="701452">
                  <a:extLst>
                    <a:ext uri="{9D8B030D-6E8A-4147-A177-3AD203B41FA5}">
                      <a16:colId xmlns:a16="http://schemas.microsoft.com/office/drawing/2014/main" val="4023919687"/>
                    </a:ext>
                  </a:extLst>
                </a:gridCol>
                <a:gridCol w="701452">
                  <a:extLst>
                    <a:ext uri="{9D8B030D-6E8A-4147-A177-3AD203B41FA5}">
                      <a16:colId xmlns:a16="http://schemas.microsoft.com/office/drawing/2014/main" val="1546267908"/>
                    </a:ext>
                  </a:extLst>
                </a:gridCol>
                <a:gridCol w="454996">
                  <a:extLst>
                    <a:ext uri="{9D8B030D-6E8A-4147-A177-3AD203B41FA5}">
                      <a16:colId xmlns:a16="http://schemas.microsoft.com/office/drawing/2014/main" val="2856796529"/>
                    </a:ext>
                  </a:extLst>
                </a:gridCol>
                <a:gridCol w="454996">
                  <a:extLst>
                    <a:ext uri="{9D8B030D-6E8A-4147-A177-3AD203B41FA5}">
                      <a16:colId xmlns:a16="http://schemas.microsoft.com/office/drawing/2014/main" val="1584557207"/>
                    </a:ext>
                  </a:extLst>
                </a:gridCol>
              </a:tblGrid>
              <a:tr h="274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40" marR="4740" marT="47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Affiliate Channel </a:t>
                      </a:r>
                    </a:p>
                  </a:txBody>
                  <a:tcPr marL="4740" marR="4740" marT="4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Quarter</a:t>
                      </a:r>
                    </a:p>
                  </a:txBody>
                  <a:tcPr marL="4740" marR="4740" marT="4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Affiliate Provider</a:t>
                      </a:r>
                    </a:p>
                  </a:txBody>
                  <a:tcPr marL="4740" marR="4740" marT="4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4740" marR="4740" marT="4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4740" marR="4740" marT="4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Language</a:t>
                      </a:r>
                    </a:p>
                  </a:txBody>
                  <a:tcPr marL="4740" marR="4740" marT="4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Signup App</a:t>
                      </a:r>
                    </a:p>
                  </a:txBody>
                  <a:tcPr marL="4740" marR="4740" marT="4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Device Type</a:t>
                      </a:r>
                    </a:p>
                  </a:txBody>
                  <a:tcPr marL="4740" marR="4740" marT="4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4740" marR="4740" marT="4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Year</a:t>
                      </a:r>
                    </a:p>
                  </a:txBody>
                  <a:tcPr marL="4740" marR="4740" marT="4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Affiliate Tracked</a:t>
                      </a:r>
                    </a:p>
                  </a:txBody>
                  <a:tcPr marL="4740" marR="4740" marT="4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WeekDay</a:t>
                      </a:r>
                    </a:p>
                  </a:txBody>
                  <a:tcPr marL="4740" marR="4740" marT="4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Signup Method</a:t>
                      </a:r>
                    </a:p>
                  </a:txBody>
                  <a:tcPr marL="4740" marR="4740" marT="4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Browser</a:t>
                      </a:r>
                    </a:p>
                  </a:txBody>
                  <a:tcPr marL="4740" marR="4740" marT="4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6023"/>
                  </a:ext>
                </a:extLst>
              </a:tr>
              <a:tr h="2796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 Destination - All Except "NDF"</a:t>
                      </a:r>
                    </a:p>
                  </a:txBody>
                  <a:tcPr marL="4740" marR="4740" marT="47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1.90E-110</a:t>
                      </a:r>
                    </a:p>
                  </a:txBody>
                  <a:tcPr marL="4740" marR="4740" marT="4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1.63E-67</a:t>
                      </a:r>
                    </a:p>
                  </a:txBody>
                  <a:tcPr marL="4740" marR="4740" marT="4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8.04e-62,</a:t>
                      </a:r>
                    </a:p>
                  </a:txBody>
                  <a:tcPr marL="4740" marR="4740" marT="4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3.30E-60</a:t>
                      </a:r>
                    </a:p>
                  </a:txBody>
                  <a:tcPr marL="4740" marR="4740" marT="4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1.96E-57</a:t>
                      </a:r>
                    </a:p>
                  </a:txBody>
                  <a:tcPr marL="4740" marR="4740" marT="4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3.50E-55</a:t>
                      </a:r>
                    </a:p>
                  </a:txBody>
                  <a:tcPr marL="4740" marR="4740" marT="4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6.43E-44</a:t>
                      </a:r>
                    </a:p>
                  </a:txBody>
                  <a:tcPr marL="4740" marR="4740" marT="4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4.33E-47</a:t>
                      </a:r>
                    </a:p>
                  </a:txBody>
                  <a:tcPr marL="4740" marR="4740" marT="4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8.00E-37</a:t>
                      </a:r>
                    </a:p>
                  </a:txBody>
                  <a:tcPr marL="4740" marR="4740" marT="4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3.29E-33</a:t>
                      </a:r>
                    </a:p>
                  </a:txBody>
                  <a:tcPr marL="4740" marR="4740" marT="4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7.27E-29</a:t>
                      </a:r>
                    </a:p>
                  </a:txBody>
                  <a:tcPr marL="4740" marR="4740" marT="4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2.05E-07</a:t>
                      </a:r>
                    </a:p>
                  </a:txBody>
                  <a:tcPr marL="4740" marR="4740" marT="4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1.26E-05</a:t>
                      </a:r>
                    </a:p>
                  </a:txBody>
                  <a:tcPr marL="4740" marR="4740" marT="4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4740" marR="4740" marT="4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48714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5E551-8E43-4AB5-8547-85D9F2D9F0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10" name="Picture 9" descr="Image result for uconn">
            <a:extLst>
              <a:ext uri="{FF2B5EF4-FFF2-40B4-BE49-F238E27FC236}">
                <a16:creationId xmlns:a16="http://schemas.microsoft.com/office/drawing/2014/main" id="{31F25521-489D-4FD7-B9C8-665A35236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26" y="90002"/>
            <a:ext cx="1064614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10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</a:pPr>
            <a:r>
              <a:rPr lang="en" sz="3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Agenda</a:t>
            </a:r>
            <a:endParaRPr sz="3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ld Standard TT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243025" y="12464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>
              <a:buSzPts val="2400"/>
              <a:buFont typeface="Wingdings" panose="05000000000000000000" pitchFamily="2" charset="2"/>
              <a:buChar char="v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Airbnb - Background 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of the company</a:t>
            </a:r>
          </a:p>
          <a:p>
            <a:pPr marL="4191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Dataset overview &amp; Challenge </a:t>
            </a:r>
          </a:p>
          <a:p>
            <a:pPr marL="4191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Data Preparation</a:t>
            </a:r>
            <a:endParaRPr lang="en"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ld Standard TT"/>
            </a:endParaRPr>
          </a:p>
          <a:p>
            <a:pPr marL="4191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Exploratory data analysis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EDA)</a:t>
            </a:r>
            <a:endParaRPr lang="en"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ld Standard TT"/>
            </a:endParaRPr>
          </a:p>
          <a:p>
            <a:pPr marL="4191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and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pPr marL="4191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Business Insights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</a:pPr>
            <a:endParaRPr sz="2000" b="0" i="0" u="none" strike="noStrike" cap="none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E1DB61-82C6-4888-ACF6-0EADA5ACBC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5" name="Picture 4" descr="Image result for uconn">
            <a:extLst>
              <a:ext uri="{FF2B5EF4-FFF2-40B4-BE49-F238E27FC236}">
                <a16:creationId xmlns:a16="http://schemas.microsoft.com/office/drawing/2014/main" id="{C93EF20A-8F22-4EC4-A20A-A9013001B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26" y="90002"/>
            <a:ext cx="1064614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A5F118-7FB9-4FA1-A500-A2F868AC1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70286"/>
            <a:ext cx="3543512" cy="24669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58CFC9-3525-455F-A939-6658EC785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00" y="1680232"/>
            <a:ext cx="3068335" cy="26470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C10891-3F71-413F-9ED1-42F9357BD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323" y="4310298"/>
            <a:ext cx="1110660" cy="42575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A13A4FE-565C-46D6-B0C0-FCA35459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0B1141-69CF-4532-B223-D2613C3C9B37}"/>
              </a:ext>
            </a:extLst>
          </p:cNvPr>
          <p:cNvSpPr txBox="1"/>
          <p:nvPr/>
        </p:nvSpPr>
        <p:spPr>
          <a:xfrm>
            <a:off x="484959" y="4550109"/>
            <a:ext cx="826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Conversions are high in SEO Affiliate Channel and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Craiglist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6BC6DFA-9948-4188-B6D8-2ECA00F51F49}"/>
              </a:ext>
            </a:extLst>
          </p:cNvPr>
          <p:cNvSpPr txBox="1">
            <a:spLocks/>
          </p:cNvSpPr>
          <p:nvPr/>
        </p:nvSpPr>
        <p:spPr>
          <a:xfrm>
            <a:off x="464100" y="5974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AirBnB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spend more on SEO rather then affiliate brand marketing for maximum booking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64D0C1-A844-4800-AC97-959A970386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10" name="Picture 9" descr="Image result for uconn">
            <a:extLst>
              <a:ext uri="{FF2B5EF4-FFF2-40B4-BE49-F238E27FC236}">
                <a16:creationId xmlns:a16="http://schemas.microsoft.com/office/drawing/2014/main" id="{40BB6E79-FAB5-4FB6-9EC3-BD5993C94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26" y="90002"/>
            <a:ext cx="1064614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8480A7-372B-4620-A623-A6595082A9CC}"/>
              </a:ext>
            </a:extLst>
          </p:cNvPr>
          <p:cNvSpPr txBox="1"/>
          <p:nvPr/>
        </p:nvSpPr>
        <p:spPr>
          <a:xfrm>
            <a:off x="6235909" y="4906646"/>
            <a:ext cx="30879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% Conversions = # of Bookings/Total # of Account Created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02851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F273-82C5-4A79-AD47-A0B66CED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83635"/>
            <a:ext cx="8520600" cy="613200"/>
          </a:xfrm>
        </p:spPr>
        <p:txBody>
          <a:bodyPr>
            <a:noAutofit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AirBnB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provide more promotions on Summer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WeekDays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9A928-A335-4508-A1D2-4E8C080E7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76" y="1774696"/>
            <a:ext cx="2959664" cy="27165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291616-0612-4421-A966-225CB6E67F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5" name="Picture 4" descr="Image result for uconn">
            <a:extLst>
              <a:ext uri="{FF2B5EF4-FFF2-40B4-BE49-F238E27FC236}">
                <a16:creationId xmlns:a16="http://schemas.microsoft.com/office/drawing/2014/main" id="{CDCA1546-940D-43D1-BF06-56E6F73CA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26" y="90002"/>
            <a:ext cx="1064614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62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021C-3A7D-4D15-ACFF-87291350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 features 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AirBnB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for better customer experience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536BD-F28C-4594-99E5-26F469011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539" y="4315027"/>
            <a:ext cx="1235269" cy="7668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0F0212-76C1-4100-A543-6B8228E78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181" y="1688152"/>
            <a:ext cx="4398328" cy="25179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57B245-41BD-40E1-9E83-4EBA810C7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99" y="1688152"/>
            <a:ext cx="3514360" cy="25489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B712C-9ED7-4F14-81D9-FBD1FF9C3D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8" name="Picture 7" descr="Image result for uconn">
            <a:extLst>
              <a:ext uri="{FF2B5EF4-FFF2-40B4-BE49-F238E27FC236}">
                <a16:creationId xmlns:a16="http://schemas.microsoft.com/office/drawing/2014/main" id="{4FD2F935-C662-4A0F-B2AC-3A9F6D242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26" y="90002"/>
            <a:ext cx="1064614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639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968975" y="2194976"/>
            <a:ext cx="6621251" cy="1518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ld Standard TT"/>
              <a:buNone/>
            </a:pPr>
            <a:r>
              <a:rPr lang="en" sz="6000" b="0" i="0" u="none" strike="noStrike" cap="none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Questions</a:t>
            </a:r>
            <a:endParaRPr sz="6000" b="0" i="0" u="none" strike="noStrike" cap="none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4897" y="3252865"/>
            <a:ext cx="1169411" cy="11221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F36A10-ACB5-4109-96F5-04C6D66C60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5" name="Picture 4" descr="Image result for uconn">
            <a:extLst>
              <a:ext uri="{FF2B5EF4-FFF2-40B4-BE49-F238E27FC236}">
                <a16:creationId xmlns:a16="http://schemas.microsoft.com/office/drawing/2014/main" id="{FCED66AF-2581-446C-BA8E-D7DAA15B9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26" y="90002"/>
            <a:ext cx="1064614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airbnb quote">
            <a:extLst>
              <a:ext uri="{FF2B5EF4-FFF2-40B4-BE49-F238E27FC236}">
                <a16:creationId xmlns:a16="http://schemas.microsoft.com/office/drawing/2014/main" id="{1651EF0B-3AED-47B2-AAF9-CD3856FC3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851" y="24935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Team Members</a:t>
            </a:r>
            <a:endParaRPr sz="3000" b="0" i="0" u="none" strike="noStrike" cap="non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650" y="1546463"/>
            <a:ext cx="1913225" cy="19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5375" y="1703050"/>
            <a:ext cx="1531375" cy="15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07100" y="1703038"/>
            <a:ext cx="2496100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3515025" y="3618900"/>
            <a:ext cx="16893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Katie Lam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Analyst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6356900" y="3598375"/>
            <a:ext cx="20463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 MacDonald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Manager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638650" y="3639600"/>
            <a:ext cx="1723800" cy="9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Srilekha Lava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Scientist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6B19C1-EE11-4359-8C85-4E0ED96588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10" name="Picture 9" descr="Image result for uconn">
            <a:extLst>
              <a:ext uri="{FF2B5EF4-FFF2-40B4-BE49-F238E27FC236}">
                <a16:creationId xmlns:a16="http://schemas.microsoft.com/office/drawing/2014/main" id="{8A109808-7B45-47B5-8395-BCB9C8026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26" y="90002"/>
            <a:ext cx="1064614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</a:pPr>
            <a:r>
              <a:rPr lang="en" sz="3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Airbnb</a:t>
            </a:r>
            <a:endParaRPr sz="3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ld Standard TT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Online marketplace founded in 2008 Brian </a:t>
            </a:r>
            <a:r>
              <a:rPr lang="en" sz="2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Chesky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 and Joe </a:t>
            </a:r>
            <a:r>
              <a:rPr lang="en" sz="2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Gebbia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ld Standard TT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Community driven hospitality company 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ld Standard TT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Over 4.5 million listings in 191 countries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ld Standard TT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As  2015 total funds raised  was &gt; $2.3 billion 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ld Standard TT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Company valued at ~$30 billion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ld Standard T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3C0026-FE99-43E7-A839-43284003F4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Shape 82">
            <a:extLst>
              <a:ext uri="{FF2B5EF4-FFF2-40B4-BE49-F238E27FC236}">
                <a16:creationId xmlns:a16="http://schemas.microsoft.com/office/drawing/2014/main" id="{6104D6AE-E183-4FA4-8FA5-129D8D250DEB}"/>
              </a:ext>
            </a:extLst>
          </p:cNvPr>
          <p:cNvSpPr txBox="1">
            <a:spLocks/>
          </p:cNvSpPr>
          <p:nvPr/>
        </p:nvSpPr>
        <p:spPr>
          <a:xfrm>
            <a:off x="311700" y="43753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R="0"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kern="1200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Airbnb</a:t>
            </a:r>
          </a:p>
        </p:txBody>
      </p:sp>
      <p:sp>
        <p:nvSpPr>
          <p:cNvPr id="7" name="Shape 82">
            <a:extLst>
              <a:ext uri="{FF2B5EF4-FFF2-40B4-BE49-F238E27FC236}">
                <a16:creationId xmlns:a16="http://schemas.microsoft.com/office/drawing/2014/main" id="{A06F22BC-83F6-4168-8554-495223BA1792}"/>
              </a:ext>
            </a:extLst>
          </p:cNvPr>
          <p:cNvSpPr txBox="1">
            <a:spLocks/>
          </p:cNvSpPr>
          <p:nvPr/>
        </p:nvSpPr>
        <p:spPr>
          <a:xfrm>
            <a:off x="311700" y="43003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R="0"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kern="1200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Airbnb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Image result for uconn">
            <a:extLst>
              <a:ext uri="{FF2B5EF4-FFF2-40B4-BE49-F238E27FC236}">
                <a16:creationId xmlns:a16="http://schemas.microsoft.com/office/drawing/2014/main" id="{3061CCCE-3CA4-4AD1-B377-3B56894BE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26" y="90002"/>
            <a:ext cx="1064614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Dataset Overview </a:t>
            </a:r>
            <a:endParaRPr sz="3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ld Standard TT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Data set from </a:t>
            </a:r>
            <a:r>
              <a:rPr lang="en" sz="2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Kaggle.com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ld Standard TT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The company wants to predict where a new user will make their first booking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ld Standard TT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An accurate prediction will help personalize content, decrease wait time per booking and better forecast demand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ld Standard TT"/>
              <a:buNone/>
            </a:pPr>
            <a:endParaRPr sz="1800" b="0" i="0" u="none" strike="noStrike" cap="none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61FCB7-384D-42EC-9C8F-83CAA50B98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 descr="Image result for uconn">
            <a:extLst>
              <a:ext uri="{FF2B5EF4-FFF2-40B4-BE49-F238E27FC236}">
                <a16:creationId xmlns:a16="http://schemas.microsoft.com/office/drawing/2014/main" id="{C2E7A94B-667D-44A5-B000-B6FF617DD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26" y="90002"/>
            <a:ext cx="1064614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</a:pPr>
            <a:r>
              <a:rPr lang="en" sz="3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Dataset Overview</a:t>
            </a:r>
            <a:endParaRPr sz="3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ld Standard T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259275"/>
            <a:ext cx="8520600" cy="3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consists of 213,451 rows and 16 columns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ld Standard TT"/>
              <a:buNone/>
            </a:pPr>
            <a:endParaRPr sz="1800" b="0" i="0" u="none" strike="noStrike" cap="none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B6CCA9-513E-41CF-A3D0-AFDD20951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303641"/>
              </p:ext>
            </p:extLst>
          </p:nvPr>
        </p:nvGraphicFramePr>
        <p:xfrm>
          <a:off x="2314967" y="1744863"/>
          <a:ext cx="4154301" cy="3262312"/>
        </p:xfrm>
        <a:graphic>
          <a:graphicData uri="http://schemas.openxmlformats.org/drawingml/2006/table">
            <a:tbl>
              <a:tblPr/>
              <a:tblGrid>
                <a:gridCol w="1559422">
                  <a:extLst>
                    <a:ext uri="{9D8B030D-6E8A-4147-A177-3AD203B41FA5}">
                      <a16:colId xmlns:a16="http://schemas.microsoft.com/office/drawing/2014/main" val="2509899796"/>
                    </a:ext>
                  </a:extLst>
                </a:gridCol>
                <a:gridCol w="2594879">
                  <a:extLst>
                    <a:ext uri="{9D8B030D-6E8A-4147-A177-3AD203B41FA5}">
                      <a16:colId xmlns:a16="http://schemas.microsoft.com/office/drawing/2014/main" val="2519744975"/>
                    </a:ext>
                  </a:extLst>
                </a:gridCol>
              </a:tblGrid>
              <a:tr h="1808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Column</a:t>
                      </a:r>
                    </a:p>
                  </a:txBody>
                  <a:tcPr marL="6238" marR="6238" marT="62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6238" marR="6238" marT="62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53209"/>
                  </a:ext>
                </a:extLst>
              </a:tr>
              <a:tr h="1808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date_account_created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38" marR="6238" marT="62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the date of account creation</a:t>
                      </a:r>
                    </a:p>
                  </a:txBody>
                  <a:tcPr marL="6238" marR="6238" marT="62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265499"/>
                  </a:ext>
                </a:extLst>
              </a:tr>
              <a:tr h="180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timestamp_first_active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38" marR="6238" marT="62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timestamp of the first activity</a:t>
                      </a:r>
                    </a:p>
                  </a:txBody>
                  <a:tcPr marL="6238" marR="6238" marT="62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179055"/>
                  </a:ext>
                </a:extLst>
              </a:tr>
              <a:tr h="180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date_first_booking</a:t>
                      </a:r>
                    </a:p>
                  </a:txBody>
                  <a:tcPr marL="6238" marR="6238" marT="62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date of first booking</a:t>
                      </a:r>
                    </a:p>
                  </a:txBody>
                  <a:tcPr marL="6238" marR="6238" marT="62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530636"/>
                  </a:ext>
                </a:extLst>
              </a:tr>
              <a:tr h="180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</a:t>
                      </a:r>
                    </a:p>
                  </a:txBody>
                  <a:tcPr marL="6238" marR="6238" marT="62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38" marR="6238" marT="62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53157"/>
                  </a:ext>
                </a:extLst>
              </a:tr>
              <a:tr h="180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</a:t>
                      </a:r>
                    </a:p>
                  </a:txBody>
                  <a:tcPr marL="6238" marR="6238" marT="62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38" marR="6238" marT="62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594943"/>
                  </a:ext>
                </a:extLst>
              </a:tr>
              <a:tr h="180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signup_method</a:t>
                      </a:r>
                    </a:p>
                  </a:txBody>
                  <a:tcPr marL="6238" marR="6238" marT="62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38" marR="6238" marT="62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982150"/>
                  </a:ext>
                </a:extLst>
              </a:tr>
              <a:tr h="180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signup_flow</a:t>
                      </a:r>
                    </a:p>
                  </a:txBody>
                  <a:tcPr marL="6238" marR="6238" marT="62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the page a user came to signup up from</a:t>
                      </a:r>
                    </a:p>
                  </a:txBody>
                  <a:tcPr marL="6238" marR="6238" marT="62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92397"/>
                  </a:ext>
                </a:extLst>
              </a:tr>
              <a:tr h="180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language</a:t>
                      </a:r>
                    </a:p>
                  </a:txBody>
                  <a:tcPr marL="6238" marR="6238" marT="62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international language preference</a:t>
                      </a:r>
                    </a:p>
                  </a:txBody>
                  <a:tcPr marL="6238" marR="6238" marT="62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399789"/>
                  </a:ext>
                </a:extLst>
              </a:tr>
              <a:tr h="180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affiliate_channel</a:t>
                      </a:r>
                    </a:p>
                  </a:txBody>
                  <a:tcPr marL="6238" marR="6238" marT="62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what kind of paid marketing</a:t>
                      </a:r>
                    </a:p>
                  </a:txBody>
                  <a:tcPr marL="6238" marR="6238" marT="62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724846"/>
                  </a:ext>
                </a:extLst>
              </a:tr>
              <a:tr h="3617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affiliate_provider</a:t>
                      </a:r>
                    </a:p>
                  </a:txBody>
                  <a:tcPr marL="6238" marR="6238" marT="62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where the marketing is e.g. google, craigslist, other</a:t>
                      </a:r>
                    </a:p>
                  </a:txBody>
                  <a:tcPr marL="6238" marR="6238" marT="62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739452"/>
                  </a:ext>
                </a:extLst>
              </a:tr>
              <a:tr h="3617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first_affiliate_tracked</a:t>
                      </a:r>
                    </a:p>
                  </a:txBody>
                  <a:tcPr marL="6238" marR="6238" marT="62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whats the first marketing the user interacted with before the signing up</a:t>
                      </a:r>
                    </a:p>
                  </a:txBody>
                  <a:tcPr marL="6238" marR="6238" marT="62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225211"/>
                  </a:ext>
                </a:extLst>
              </a:tr>
              <a:tr h="180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signup_app</a:t>
                      </a:r>
                    </a:p>
                  </a:txBody>
                  <a:tcPr marL="6238" marR="6238" marT="62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38" marR="6238" marT="62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5471"/>
                  </a:ext>
                </a:extLst>
              </a:tr>
              <a:tr h="180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first_device_type</a:t>
                      </a:r>
                    </a:p>
                  </a:txBody>
                  <a:tcPr marL="6238" marR="6238" marT="62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38" marR="6238" marT="62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05962"/>
                  </a:ext>
                </a:extLst>
              </a:tr>
              <a:tr h="180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first_browser</a:t>
                      </a:r>
                    </a:p>
                  </a:txBody>
                  <a:tcPr marL="6238" marR="6238" marT="62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238" marR="6238" marT="62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015237"/>
                  </a:ext>
                </a:extLst>
              </a:tr>
              <a:tr h="1871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country_destination</a:t>
                      </a:r>
                    </a:p>
                  </a:txBody>
                  <a:tcPr marL="6238" marR="6238" marT="62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this is the target variable you are to predict</a:t>
                      </a:r>
                    </a:p>
                  </a:txBody>
                  <a:tcPr marL="6238" marR="6238" marT="62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11954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F8E2CE-12AD-4028-AEBB-5566B2C521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 descr="Image result for uconn">
            <a:extLst>
              <a:ext uri="{FF2B5EF4-FFF2-40B4-BE49-F238E27FC236}">
                <a16:creationId xmlns:a16="http://schemas.microsoft.com/office/drawing/2014/main" id="{4C9B72C9-2CA1-4AA9-A70D-FBAB480FF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26" y="90002"/>
            <a:ext cx="1064614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5757B-A0B2-466F-B95A-C990E02E6512}"/>
              </a:ext>
            </a:extLst>
          </p:cNvPr>
          <p:cNvSpPr txBox="1"/>
          <p:nvPr/>
        </p:nvSpPr>
        <p:spPr>
          <a:xfrm>
            <a:off x="1157678" y="1591227"/>
            <a:ext cx="6828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AND EDA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Image result for images datacleaning">
            <a:extLst>
              <a:ext uri="{FF2B5EF4-FFF2-40B4-BE49-F238E27FC236}">
                <a16:creationId xmlns:a16="http://schemas.microsoft.com/office/drawing/2014/main" id="{D9A4AECC-4AE8-4570-BE71-A8717F949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818" y="2289365"/>
            <a:ext cx="3260361" cy="24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BD8910-94AF-4A6E-8122-BD1083D02F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 descr="Image result for uconn">
            <a:extLst>
              <a:ext uri="{FF2B5EF4-FFF2-40B4-BE49-F238E27FC236}">
                <a16:creationId xmlns:a16="http://schemas.microsoft.com/office/drawing/2014/main" id="{9CE162DE-8AF9-4179-913A-CCCE047FC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26" y="90002"/>
            <a:ext cx="1064614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69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745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Variables Creation-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 since First Date (Jan 1 , 2010)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Active Date – Account Created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in Year, Day of Week, Month, Quarter, etc.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&amp; Outlier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&lt; 6 were removed; Age &gt; 105 capped to 105 (99% value); Missing values (41%) imputed with 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Discriminant Analysis(LDA) used to impute Missing values (45%) in Gender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Encoding of Categorical Variables </a:t>
            </a:r>
          </a:p>
          <a:p>
            <a:pPr marL="0" indent="0">
              <a:buNone/>
            </a:pPr>
            <a:endParaRPr lang="en-IN" dirty="0"/>
          </a:p>
          <a:p>
            <a:pPr marL="285750" indent="-285750"/>
            <a:endParaRPr lang="en-IN" dirty="0"/>
          </a:p>
          <a:p>
            <a:pPr marL="285750" indent="-285750"/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F81541-AFC6-419A-847E-3CC8D2DC8B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 descr="Image result for uconn">
            <a:extLst>
              <a:ext uri="{FF2B5EF4-FFF2-40B4-BE49-F238E27FC236}">
                <a16:creationId xmlns:a16="http://schemas.microsoft.com/office/drawing/2014/main" id="{E1FF68E4-F17A-4645-847D-9D35B6BB2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26" y="90002"/>
            <a:ext cx="1064614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</a:pPr>
            <a:r>
              <a:rPr lang="en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Majority of Actual Bookings were to U.S.</a:t>
            </a:r>
            <a:endParaRPr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ld Standard TT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734775" y="4209900"/>
            <a:ext cx="7832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DDA017-40B7-403A-8051-06F561D30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7" y="1414936"/>
            <a:ext cx="5122528" cy="29442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68ED92-33B7-4F95-A4DC-8F658082B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300" y="1467433"/>
            <a:ext cx="1706948" cy="6685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A67D12-3DBF-465C-B640-BD02FF219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342" y="2571750"/>
            <a:ext cx="2862863" cy="22938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336E3-186F-485A-9C47-D031A271BB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8" name="Picture 7" descr="Image result for uconn">
            <a:extLst>
              <a:ext uri="{FF2B5EF4-FFF2-40B4-BE49-F238E27FC236}">
                <a16:creationId xmlns:a16="http://schemas.microsoft.com/office/drawing/2014/main" id="{65816C87-B9D5-4175-9080-06DA2CC86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26" y="90002"/>
            <a:ext cx="1064614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FB269E-AB5D-4412-8437-04BC7BE68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57" y="1270045"/>
            <a:ext cx="6638685" cy="35654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hape 109">
            <a:extLst>
              <a:ext uri="{FF2B5EF4-FFF2-40B4-BE49-F238E27FC236}">
                <a16:creationId xmlns:a16="http://schemas.microsoft.com/office/drawing/2014/main" id="{B0779AF6-A9FE-43D4-ACBD-075182390B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AirBnB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became popular in 2014 </a:t>
            </a:r>
            <a:br>
              <a:rPr lang="en-US" sz="3200" dirty="0"/>
            </a:br>
            <a:br>
              <a:rPr lang="en-US" sz="3200" dirty="0"/>
            </a:br>
            <a:endParaRPr sz="3200" b="0" i="0" u="none" strike="noStrike" cap="none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AA99D3-6846-43DD-A1DC-893AE15943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 descr="Image result for uconn">
            <a:extLst>
              <a:ext uri="{FF2B5EF4-FFF2-40B4-BE49-F238E27FC236}">
                <a16:creationId xmlns:a16="http://schemas.microsoft.com/office/drawing/2014/main" id="{A304246B-90CA-471D-A771-FE199272C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26" y="90002"/>
            <a:ext cx="1064614" cy="3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1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</TotalTime>
  <Words>805</Words>
  <Application>Microsoft Office PowerPoint</Application>
  <PresentationFormat>On-screen Show (16:9)</PresentationFormat>
  <Paragraphs>197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Old Standard TT</vt:lpstr>
      <vt:lpstr>Times New Roman</vt:lpstr>
      <vt:lpstr>Wingdings</vt:lpstr>
      <vt:lpstr>Arial</vt:lpstr>
      <vt:lpstr>Calibri Light</vt:lpstr>
      <vt:lpstr>Office Theme</vt:lpstr>
      <vt:lpstr>PowerPoint Presentation</vt:lpstr>
      <vt:lpstr>Agenda</vt:lpstr>
      <vt:lpstr>Airbnb</vt:lpstr>
      <vt:lpstr>Dataset Overview </vt:lpstr>
      <vt:lpstr>Dataset Overview</vt:lpstr>
      <vt:lpstr>PowerPoint Presentation</vt:lpstr>
      <vt:lpstr>Data Preparation </vt:lpstr>
      <vt:lpstr>Majority of Actual Bookings were to U.S.</vt:lpstr>
      <vt:lpstr>AirBnB became popular in 2014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Processing</vt:lpstr>
      <vt:lpstr>Model Evaluation Metric – Normalized Discounted Cumulative Gain @Rank 5 (NDCG@5)</vt:lpstr>
      <vt:lpstr>Multi-class Classification Model Evaluation</vt:lpstr>
      <vt:lpstr>PowerPoint Presentation</vt:lpstr>
      <vt:lpstr>Feature Importance</vt:lpstr>
      <vt:lpstr> </vt:lpstr>
      <vt:lpstr>AirBnB should provide more promotions on Summer WeekDays</vt:lpstr>
      <vt:lpstr>Customize features on AirBnB website for better customer experience</vt:lpstr>
      <vt:lpstr>PowerPoint Presentation</vt:lpstr>
      <vt:lpstr>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Booking Prediction</dc:title>
  <cp:lastModifiedBy>Lava, Srilekha</cp:lastModifiedBy>
  <cp:revision>199</cp:revision>
  <dcterms:modified xsi:type="dcterms:W3CDTF">2018-04-27T00:11:58Z</dcterms:modified>
</cp:coreProperties>
</file>