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58" r:id="rId4"/>
    <p:sldId id="259" r:id="rId5"/>
    <p:sldId id="261" r:id="rId6"/>
    <p:sldId id="277" r:id="rId7"/>
    <p:sldId id="279" r:id="rId8"/>
    <p:sldId id="280" r:id="rId9"/>
    <p:sldId id="262" r:id="rId10"/>
    <p:sldId id="263" r:id="rId11"/>
    <p:sldId id="282" r:id="rId12"/>
    <p:sldId id="273" r:id="rId13"/>
    <p:sldId id="274" r:id="rId14"/>
    <p:sldId id="275" r:id="rId15"/>
    <p:sldId id="284" r:id="rId16"/>
    <p:sldId id="285" r:id="rId17"/>
    <p:sldId id="286" r:id="rId18"/>
    <p:sldId id="287" r:id="rId19"/>
    <p:sldId id="265" r:id="rId20"/>
    <p:sldId id="267" r:id="rId21"/>
    <p:sldId id="283" r:id="rId22"/>
    <p:sldId id="266" r:id="rId23"/>
    <p:sldId id="281"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09" d="100"/>
          <a:sy n="109"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F4D30-E285-4745-B950-EAA9AC564997}"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602B1-F6F8-4C61-B9A7-6EA80A3E1903}" type="slidenum">
              <a:rPr lang="en-US" smtClean="0"/>
              <a:t>‹#›</a:t>
            </a:fld>
            <a:endParaRPr lang="en-US"/>
          </a:p>
        </p:txBody>
      </p:sp>
    </p:spTree>
    <p:extLst>
      <p:ext uri="{BB962C8B-B14F-4D97-AF65-F5344CB8AC3E}">
        <p14:creationId xmlns:p14="http://schemas.microsoft.com/office/powerpoint/2010/main" val="329983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8AE8DE-7887-4C48-AE75-E37E4591484F}" type="slidenum">
              <a:rPr lang="en-US" smtClean="0"/>
              <a:t>13</a:t>
            </a:fld>
            <a:endParaRPr lang="en-US"/>
          </a:p>
        </p:txBody>
      </p:sp>
    </p:spTree>
    <p:extLst>
      <p:ext uri="{BB962C8B-B14F-4D97-AF65-F5344CB8AC3E}">
        <p14:creationId xmlns:p14="http://schemas.microsoft.com/office/powerpoint/2010/main" val="324548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8AE8DE-7887-4C48-AE75-E37E4591484F}" type="slidenum">
              <a:rPr lang="en-US" smtClean="0"/>
              <a:t>14</a:t>
            </a:fld>
            <a:endParaRPr lang="en-US"/>
          </a:p>
        </p:txBody>
      </p:sp>
    </p:spTree>
    <p:extLst>
      <p:ext uri="{BB962C8B-B14F-4D97-AF65-F5344CB8AC3E}">
        <p14:creationId xmlns:p14="http://schemas.microsoft.com/office/powerpoint/2010/main" val="180144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Employees who had a decent amount of stock options (1 or 2) had a higher chance of survival versus those didn’t have any stock options at all or those who had a huge amount of stocks. The huge amount of stock options may not have benefit the employee since they didn’t gain much with</a:t>
            </a:r>
            <a:r>
              <a:rPr lang="en-US" dirty="0">
                <a:effectLst/>
              </a:rPr>
              <a:t> </a:t>
            </a:r>
            <a:endParaRPr lang="en-US" dirty="0"/>
          </a:p>
        </p:txBody>
      </p:sp>
      <p:sp>
        <p:nvSpPr>
          <p:cNvPr id="4" name="Slide Number Placeholder 3"/>
          <p:cNvSpPr>
            <a:spLocks noGrp="1"/>
          </p:cNvSpPr>
          <p:nvPr>
            <p:ph type="sldNum" sz="quarter" idx="5"/>
          </p:nvPr>
        </p:nvSpPr>
        <p:spPr/>
        <p:txBody>
          <a:bodyPr/>
          <a:lstStyle/>
          <a:p>
            <a:fld id="{A98AE8DE-7887-4C48-AE75-E37E4591484F}" type="slidenum">
              <a:rPr lang="en-US" smtClean="0"/>
              <a:t>16</a:t>
            </a:fld>
            <a:endParaRPr lang="en-US"/>
          </a:p>
        </p:txBody>
      </p:sp>
    </p:spTree>
    <p:extLst>
      <p:ext uri="{BB962C8B-B14F-4D97-AF65-F5344CB8AC3E}">
        <p14:creationId xmlns:p14="http://schemas.microsoft.com/office/powerpoint/2010/main" val="249375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8AE8DE-7887-4C48-AE75-E37E4591484F}" type="slidenum">
              <a:rPr lang="en-US" smtClean="0"/>
              <a:t>17</a:t>
            </a:fld>
            <a:endParaRPr lang="en-US"/>
          </a:p>
        </p:txBody>
      </p:sp>
    </p:spTree>
    <p:extLst>
      <p:ext uri="{BB962C8B-B14F-4D97-AF65-F5344CB8AC3E}">
        <p14:creationId xmlns:p14="http://schemas.microsoft.com/office/powerpoint/2010/main" val="16362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8AE8DE-7887-4C48-AE75-E37E4591484F}" type="slidenum">
              <a:rPr lang="en-US" smtClean="0"/>
              <a:t>18</a:t>
            </a:fld>
            <a:endParaRPr lang="en-US"/>
          </a:p>
        </p:txBody>
      </p:sp>
    </p:spTree>
    <p:extLst>
      <p:ext uri="{BB962C8B-B14F-4D97-AF65-F5344CB8AC3E}">
        <p14:creationId xmlns:p14="http://schemas.microsoft.com/office/powerpoint/2010/main" val="325934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E9C89-94E5-4EE9-95A7-552A5271CD7C}" type="datetimeFigureOut">
              <a:rPr lang="en-US" smtClean="0"/>
              <a:t>8/19/18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B95E2-CDBB-42B7-B6A1-E0AB711010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68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E9C89-94E5-4EE9-95A7-552A5271CD7C}" type="datetimeFigureOut">
              <a:rPr lang="en-US" smtClean="0"/>
              <a:t>8/19/18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420531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E9C89-94E5-4EE9-95A7-552A5271CD7C}" type="datetimeFigureOut">
              <a:rPr lang="en-US" smtClean="0"/>
              <a:t>8/19/18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91139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E9C89-94E5-4EE9-95A7-552A5271CD7C}" type="datetimeFigureOut">
              <a:rPr lang="en-US" smtClean="0"/>
              <a:t>8/19/18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20965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E9C89-94E5-4EE9-95A7-552A5271CD7C}" type="datetimeFigureOut">
              <a:rPr lang="en-US" smtClean="0"/>
              <a:t>8/19/18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B95E2-CDBB-42B7-B6A1-E0AB711010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4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E9C89-94E5-4EE9-95A7-552A5271CD7C}" type="datetimeFigureOut">
              <a:rPr lang="en-US" smtClean="0"/>
              <a:t>8/19/18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299041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E9C89-94E5-4EE9-95A7-552A5271CD7C}" type="datetimeFigureOut">
              <a:rPr lang="en-US" smtClean="0"/>
              <a:t>8/19/18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3886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E9C89-94E5-4EE9-95A7-552A5271CD7C}" type="datetimeFigureOut">
              <a:rPr lang="en-US" smtClean="0"/>
              <a:t>8/19/18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371456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4E9C89-94E5-4EE9-95A7-552A5271CD7C}" type="datetimeFigureOut">
              <a:rPr lang="en-US" smtClean="0"/>
              <a:t>8/19/18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64482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4E9C89-94E5-4EE9-95A7-552A5271CD7C}" type="datetimeFigureOut">
              <a:rPr lang="en-US" smtClean="0"/>
              <a:t>8/19/18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9B95E2-CDBB-42B7-B6A1-E0AB711010BC}" type="slidenum">
              <a:rPr lang="en-US" smtClean="0"/>
              <a:t>‹#›</a:t>
            </a:fld>
            <a:endParaRPr lang="en-US"/>
          </a:p>
        </p:txBody>
      </p:sp>
    </p:spTree>
    <p:extLst>
      <p:ext uri="{BB962C8B-B14F-4D97-AF65-F5344CB8AC3E}">
        <p14:creationId xmlns:p14="http://schemas.microsoft.com/office/powerpoint/2010/main" val="149256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4E9C89-94E5-4EE9-95A7-552A5271CD7C}" type="datetimeFigureOut">
              <a:rPr lang="en-US" smtClean="0"/>
              <a:t>8/19/18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B95E2-CDBB-42B7-B6A1-E0AB711010BC}" type="slidenum">
              <a:rPr lang="en-US" smtClean="0"/>
              <a:t>‹#›</a:t>
            </a:fld>
            <a:endParaRPr lang="en-US"/>
          </a:p>
        </p:txBody>
      </p:sp>
    </p:spTree>
    <p:extLst>
      <p:ext uri="{BB962C8B-B14F-4D97-AF65-F5344CB8AC3E}">
        <p14:creationId xmlns:p14="http://schemas.microsoft.com/office/powerpoint/2010/main" val="179299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4E9C89-94E5-4EE9-95A7-552A5271CD7C}" type="datetimeFigureOut">
              <a:rPr lang="en-US" smtClean="0"/>
              <a:t>8/19/18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9B95E2-CDBB-42B7-B6A1-E0AB711010B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0116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855CAB-6AB2-4FF4-9038-C34D3F36D46D}"/>
              </a:ext>
            </a:extLst>
          </p:cNvPr>
          <p:cNvSpPr/>
          <p:nvPr/>
        </p:nvSpPr>
        <p:spPr>
          <a:xfrm>
            <a:off x="973015" y="162944"/>
            <a:ext cx="10421816"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Survival Analysis For</a:t>
            </a:r>
          </a:p>
          <a:p>
            <a:pPr algn="ctr"/>
            <a:r>
              <a:rPr lang="en-US" sz="5400" b="1" dirty="0">
                <a:ln w="0"/>
                <a:effectLst>
                  <a:outerShdw blurRad="38100" dist="19050" dir="2700000" algn="tl" rotWithShape="0">
                    <a:schemeClr val="dk1">
                      <a:alpha val="40000"/>
                    </a:schemeClr>
                  </a:outerShdw>
                </a:effectLst>
              </a:rPr>
              <a:t>FermaLogis Company</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38EFE46F-7C30-42E3-8E38-CD7880B9E023}"/>
              </a:ext>
            </a:extLst>
          </p:cNvPr>
          <p:cNvSpPr txBox="1"/>
          <p:nvPr/>
        </p:nvSpPr>
        <p:spPr>
          <a:xfrm>
            <a:off x="339970" y="2066103"/>
            <a:ext cx="11287902" cy="4062651"/>
          </a:xfrm>
          <a:prstGeom prst="rect">
            <a:avLst/>
          </a:prstGeom>
          <a:noFill/>
        </p:spPr>
        <p:txBody>
          <a:bodyPr wrap="square" rtlCol="0">
            <a:spAutoFit/>
          </a:bodyPr>
          <a:lstStyle/>
          <a:p>
            <a:pPr algn="ctr"/>
            <a:endParaRPr lang="en-US" b="1" dirty="0"/>
          </a:p>
          <a:p>
            <a:pPr algn="ctr"/>
            <a:r>
              <a:rPr lang="en-US" sz="2400" b="1" dirty="0"/>
              <a:t>PROJECT GROUP - 5</a:t>
            </a:r>
          </a:p>
          <a:p>
            <a:pPr algn="ctr"/>
            <a:endParaRPr lang="en-US" b="1" dirty="0"/>
          </a:p>
          <a:p>
            <a:pPr algn="ctr"/>
            <a:endParaRPr lang="en-US" b="1" dirty="0"/>
          </a:p>
          <a:p>
            <a:pPr algn="ctr"/>
            <a:endParaRPr lang="en-US" b="1" dirty="0"/>
          </a:p>
          <a:p>
            <a:pPr algn="ctr"/>
            <a:r>
              <a:rPr lang="en-US" b="1" dirty="0"/>
              <a:t>Presented By:</a:t>
            </a:r>
          </a:p>
          <a:p>
            <a:pPr algn="ctr"/>
            <a:r>
              <a:rPr lang="en-US" dirty="0"/>
              <a:t>Divya Murli</a:t>
            </a:r>
          </a:p>
          <a:p>
            <a:pPr algn="ctr"/>
            <a:r>
              <a:rPr lang="en-US" dirty="0"/>
              <a:t>Prachi Gupta</a:t>
            </a:r>
          </a:p>
          <a:p>
            <a:pPr algn="ctr"/>
            <a:r>
              <a:rPr lang="en-US" dirty="0"/>
              <a:t>Priya Mudambi</a:t>
            </a:r>
          </a:p>
          <a:p>
            <a:pPr algn="ctr"/>
            <a:r>
              <a:rPr lang="en-US" dirty="0"/>
              <a:t>Sneha Prabhu</a:t>
            </a:r>
          </a:p>
          <a:p>
            <a:pPr algn="ctr"/>
            <a:r>
              <a:rPr lang="en-US" dirty="0"/>
              <a:t>Srilekha Lava</a:t>
            </a:r>
          </a:p>
          <a:p>
            <a:pPr algn="ctr"/>
            <a:r>
              <a:rPr lang="en-US" dirty="0"/>
              <a:t>Subhashree Srinivisan</a:t>
            </a:r>
          </a:p>
          <a:p>
            <a:pPr algn="ctr"/>
            <a:r>
              <a:rPr lang="en-US" dirty="0"/>
              <a:t>Vasanthapriya Raja</a:t>
            </a:r>
          </a:p>
          <a:p>
            <a:endParaRPr lang="en-US" dirty="0"/>
          </a:p>
        </p:txBody>
      </p:sp>
    </p:spTree>
    <p:extLst>
      <p:ext uri="{BB962C8B-B14F-4D97-AF65-F5344CB8AC3E}">
        <p14:creationId xmlns:p14="http://schemas.microsoft.com/office/powerpoint/2010/main" val="142504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2EF5-F31A-426D-B873-F37C47E4EC2D}"/>
              </a:ext>
            </a:extLst>
          </p:cNvPr>
          <p:cNvSpPr>
            <a:spLocks noGrp="1"/>
          </p:cNvSpPr>
          <p:nvPr>
            <p:ph type="title"/>
          </p:nvPr>
        </p:nvSpPr>
        <p:spPr/>
        <p:txBody>
          <a:bodyPr/>
          <a:lstStyle/>
          <a:p>
            <a:r>
              <a:rPr lang="en-US" b="1" dirty="0"/>
              <a:t>Identification Of Significant Variables</a:t>
            </a:r>
          </a:p>
        </p:txBody>
      </p:sp>
      <p:graphicFrame>
        <p:nvGraphicFramePr>
          <p:cNvPr id="4" name="Content Placeholder 3">
            <a:extLst>
              <a:ext uri="{FF2B5EF4-FFF2-40B4-BE49-F238E27FC236}">
                <a16:creationId xmlns:a16="http://schemas.microsoft.com/office/drawing/2014/main" id="{1A63C37F-26C4-4274-A9E7-5DBC96031BF0}"/>
              </a:ext>
            </a:extLst>
          </p:cNvPr>
          <p:cNvGraphicFramePr>
            <a:graphicFrameLocks noGrp="1"/>
          </p:cNvGraphicFramePr>
          <p:nvPr>
            <p:ph idx="1"/>
            <p:extLst>
              <p:ext uri="{D42A27DB-BD31-4B8C-83A1-F6EECF244321}">
                <p14:modId xmlns:p14="http://schemas.microsoft.com/office/powerpoint/2010/main" val="40055485"/>
              </p:ext>
            </p:extLst>
          </p:nvPr>
        </p:nvGraphicFramePr>
        <p:xfrm>
          <a:off x="780758" y="2139461"/>
          <a:ext cx="6675119" cy="2584937"/>
        </p:xfrm>
        <a:graphic>
          <a:graphicData uri="http://schemas.openxmlformats.org/drawingml/2006/table">
            <a:tbl>
              <a:tblPr firstRow="1" firstCol="1" bandRow="1">
                <a:tableStyleId>{5C22544A-7EE6-4342-B048-85BDC9FD1C3A}</a:tableStyleId>
              </a:tblPr>
              <a:tblGrid>
                <a:gridCol w="1845211">
                  <a:extLst>
                    <a:ext uri="{9D8B030D-6E8A-4147-A177-3AD203B41FA5}">
                      <a16:colId xmlns:a16="http://schemas.microsoft.com/office/drawing/2014/main" val="476349430"/>
                    </a:ext>
                  </a:extLst>
                </a:gridCol>
                <a:gridCol w="1298293">
                  <a:extLst>
                    <a:ext uri="{9D8B030D-6E8A-4147-A177-3AD203B41FA5}">
                      <a16:colId xmlns:a16="http://schemas.microsoft.com/office/drawing/2014/main" val="1903331167"/>
                    </a:ext>
                  </a:extLst>
                </a:gridCol>
                <a:gridCol w="1572377">
                  <a:extLst>
                    <a:ext uri="{9D8B030D-6E8A-4147-A177-3AD203B41FA5}">
                      <a16:colId xmlns:a16="http://schemas.microsoft.com/office/drawing/2014/main" val="2917663515"/>
                    </a:ext>
                  </a:extLst>
                </a:gridCol>
                <a:gridCol w="1959238">
                  <a:extLst>
                    <a:ext uri="{9D8B030D-6E8A-4147-A177-3AD203B41FA5}">
                      <a16:colId xmlns:a16="http://schemas.microsoft.com/office/drawing/2014/main" val="3386660405"/>
                    </a:ext>
                  </a:extLst>
                </a:gridCol>
              </a:tblGrid>
              <a:tr h="572869">
                <a:tc>
                  <a:txBody>
                    <a:bodyPr/>
                    <a:lstStyle/>
                    <a:p>
                      <a:pPr marL="0" marR="0" algn="ctr">
                        <a:lnSpc>
                          <a:spcPct val="115000"/>
                        </a:lnSpc>
                        <a:spcBef>
                          <a:spcPts val="0"/>
                        </a:spcBef>
                        <a:spcAft>
                          <a:spcPts val="0"/>
                        </a:spcAft>
                      </a:pPr>
                      <a:r>
                        <a:rPr lang="en-US" sz="1600">
                          <a:effectLst/>
                        </a:rPr>
                        <a:t>DistanceFromHome</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Job Involvement</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Marital Status</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YearsatCompany</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2480972"/>
                  </a:ext>
                </a:extLst>
              </a:tr>
              <a:tr h="1023028">
                <a:tc>
                  <a:txBody>
                    <a:bodyPr/>
                    <a:lstStyle/>
                    <a:p>
                      <a:pPr marL="0" marR="0" algn="ctr">
                        <a:lnSpc>
                          <a:spcPct val="115000"/>
                        </a:lnSpc>
                        <a:spcBef>
                          <a:spcPts val="0"/>
                        </a:spcBef>
                        <a:spcAft>
                          <a:spcPts val="0"/>
                        </a:spcAft>
                      </a:pPr>
                      <a:r>
                        <a:rPr lang="en-US" sz="1400" b="0" dirty="0">
                          <a:solidFill>
                            <a:schemeClr val="tx1"/>
                          </a:solidFill>
                          <a:effectLst/>
                        </a:rPr>
                        <a:t>Daily Rate</a:t>
                      </a:r>
                      <a:endParaRPr lang="en-US" sz="1200" b="0" dirty="0">
                        <a:solidFill>
                          <a:schemeClr val="tx1"/>
                        </a:solidFill>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dirty="0">
                          <a:effectLst/>
                        </a:rPr>
                        <a:t>Job Level</a:t>
                      </a:r>
                      <a:endParaRPr lang="en-US" sz="12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dirty="0">
                          <a:effectLst/>
                        </a:rPr>
                        <a:t>Stock Option Level</a:t>
                      </a:r>
                      <a:endParaRPr lang="en-US" sz="12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dirty="0" err="1">
                          <a:effectLst/>
                        </a:rPr>
                        <a:t>YearsSinceLastPromotion</a:t>
                      </a:r>
                      <a:endParaRPr lang="en-US" sz="12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700766742"/>
                  </a:ext>
                </a:extLst>
              </a:tr>
              <a:tr h="494520">
                <a:tc>
                  <a:txBody>
                    <a:bodyPr/>
                    <a:lstStyle/>
                    <a:p>
                      <a:pPr marL="0" marR="0" algn="ctr">
                        <a:lnSpc>
                          <a:spcPct val="115000"/>
                        </a:lnSpc>
                        <a:spcBef>
                          <a:spcPts val="0"/>
                        </a:spcBef>
                        <a:spcAft>
                          <a:spcPts val="0"/>
                        </a:spcAft>
                      </a:pPr>
                      <a:r>
                        <a:rPr lang="en-US" sz="1400" b="0" dirty="0">
                          <a:solidFill>
                            <a:schemeClr val="tx1"/>
                          </a:solidFill>
                          <a:effectLst/>
                        </a:rPr>
                        <a:t>Environment Satisfaction</a:t>
                      </a:r>
                      <a:endParaRPr lang="en-US" sz="1200" b="0" dirty="0">
                        <a:solidFill>
                          <a:schemeClr val="tx1"/>
                        </a:solidFill>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a:effectLst/>
                        </a:rPr>
                        <a:t>Job Role</a:t>
                      </a:r>
                      <a:endParaRPr lang="en-US" sz="120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a:effectLst/>
                        </a:rPr>
                        <a:t>Total Working Years</a:t>
                      </a:r>
                      <a:endParaRPr lang="en-US" sz="120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dirty="0">
                          <a:effectLst/>
                        </a:rPr>
                        <a:t> </a:t>
                      </a:r>
                      <a:endParaRPr lang="en-US" sz="12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825894812"/>
                  </a:ext>
                </a:extLst>
              </a:tr>
              <a:tr h="494520">
                <a:tc>
                  <a:txBody>
                    <a:bodyPr/>
                    <a:lstStyle/>
                    <a:p>
                      <a:pPr marL="0" marR="0" algn="ctr">
                        <a:lnSpc>
                          <a:spcPct val="115000"/>
                        </a:lnSpc>
                        <a:spcBef>
                          <a:spcPts val="0"/>
                        </a:spcBef>
                        <a:spcAft>
                          <a:spcPts val="0"/>
                        </a:spcAft>
                      </a:pPr>
                      <a:r>
                        <a:rPr lang="en-US" sz="1400" b="0" dirty="0">
                          <a:solidFill>
                            <a:schemeClr val="tx1"/>
                          </a:solidFill>
                          <a:effectLst/>
                        </a:rPr>
                        <a:t>Gender</a:t>
                      </a:r>
                      <a:endParaRPr lang="en-US" sz="1200" b="0" dirty="0">
                        <a:solidFill>
                          <a:schemeClr val="tx1"/>
                        </a:solidFill>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a:effectLst/>
                        </a:rPr>
                        <a:t>Job Satisfaction</a:t>
                      </a:r>
                      <a:endParaRPr lang="en-US" sz="120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a:effectLst/>
                        </a:rPr>
                        <a:t>WorkLifeBalance</a:t>
                      </a:r>
                      <a:endParaRPr lang="en-US" sz="120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400" dirty="0">
                          <a:effectLst/>
                        </a:rPr>
                        <a:t> </a:t>
                      </a:r>
                      <a:endParaRPr lang="en-US" sz="12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970887411"/>
                  </a:ext>
                </a:extLst>
              </a:tr>
            </a:tbl>
          </a:graphicData>
        </a:graphic>
      </p:graphicFrame>
      <p:sp>
        <p:nvSpPr>
          <p:cNvPr id="5" name="TextBox 4">
            <a:extLst>
              <a:ext uri="{FF2B5EF4-FFF2-40B4-BE49-F238E27FC236}">
                <a16:creationId xmlns:a16="http://schemas.microsoft.com/office/drawing/2014/main" id="{BDD05DFE-74E6-4FB2-9CF9-DB8CFF2C8741}"/>
              </a:ext>
            </a:extLst>
          </p:cNvPr>
          <p:cNvSpPr txBox="1"/>
          <p:nvPr/>
        </p:nvSpPr>
        <p:spPr>
          <a:xfrm>
            <a:off x="7666892" y="2004646"/>
            <a:ext cx="357847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were few variables which were very significant and directly contribute towards the target variable “Type”. </a:t>
            </a:r>
          </a:p>
        </p:txBody>
      </p:sp>
    </p:spTree>
    <p:extLst>
      <p:ext uri="{BB962C8B-B14F-4D97-AF65-F5344CB8AC3E}">
        <p14:creationId xmlns:p14="http://schemas.microsoft.com/office/powerpoint/2010/main" val="149378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2EF5-F31A-426D-B873-F37C47E4EC2D}"/>
              </a:ext>
            </a:extLst>
          </p:cNvPr>
          <p:cNvSpPr>
            <a:spLocks noGrp="1"/>
          </p:cNvSpPr>
          <p:nvPr>
            <p:ph type="title"/>
          </p:nvPr>
        </p:nvSpPr>
        <p:spPr/>
        <p:txBody>
          <a:bodyPr/>
          <a:lstStyle/>
          <a:p>
            <a:r>
              <a:rPr lang="en-US" b="1" dirty="0"/>
              <a:t>Feature Engineering</a:t>
            </a:r>
          </a:p>
        </p:txBody>
      </p:sp>
      <p:sp>
        <p:nvSpPr>
          <p:cNvPr id="5" name="TextBox 4">
            <a:extLst>
              <a:ext uri="{FF2B5EF4-FFF2-40B4-BE49-F238E27FC236}">
                <a16:creationId xmlns:a16="http://schemas.microsoft.com/office/drawing/2014/main" id="{BDD05DFE-74E6-4FB2-9CF9-DB8CFF2C8741}"/>
              </a:ext>
            </a:extLst>
          </p:cNvPr>
          <p:cNvSpPr txBox="1"/>
          <p:nvPr/>
        </p:nvSpPr>
        <p:spPr>
          <a:xfrm>
            <a:off x="8053754" y="1957754"/>
            <a:ext cx="357847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derived 5 new variables based on the existing variables to enable us to understand the effects of these variables on the target variable in a better way</a:t>
            </a:r>
          </a:p>
        </p:txBody>
      </p:sp>
      <p:graphicFrame>
        <p:nvGraphicFramePr>
          <p:cNvPr id="8" name="Content Placeholder 3">
            <a:extLst>
              <a:ext uri="{FF2B5EF4-FFF2-40B4-BE49-F238E27FC236}">
                <a16:creationId xmlns:a16="http://schemas.microsoft.com/office/drawing/2014/main" id="{CF70943F-64EE-EC4A-838B-DD8A59B623DC}"/>
              </a:ext>
            </a:extLst>
          </p:cNvPr>
          <p:cNvGraphicFramePr>
            <a:graphicFrameLocks/>
          </p:cNvGraphicFramePr>
          <p:nvPr>
            <p:extLst>
              <p:ext uri="{D42A27DB-BD31-4B8C-83A1-F6EECF244321}">
                <p14:modId xmlns:p14="http://schemas.microsoft.com/office/powerpoint/2010/main" val="4223072320"/>
              </p:ext>
            </p:extLst>
          </p:nvPr>
        </p:nvGraphicFramePr>
        <p:xfrm>
          <a:off x="339968" y="1957754"/>
          <a:ext cx="7842740" cy="4212013"/>
        </p:xfrm>
        <a:graphic>
          <a:graphicData uri="http://schemas.openxmlformats.org/drawingml/2006/table">
            <a:tbl>
              <a:tblPr firstRow="1" firstCol="1" bandRow="1">
                <a:tableStyleId>{5C22544A-7EE6-4342-B048-85BDC9FD1C3A}</a:tableStyleId>
              </a:tblPr>
              <a:tblGrid>
                <a:gridCol w="1924666">
                  <a:extLst>
                    <a:ext uri="{9D8B030D-6E8A-4147-A177-3AD203B41FA5}">
                      <a16:colId xmlns:a16="http://schemas.microsoft.com/office/drawing/2014/main" val="4250190745"/>
                    </a:ext>
                  </a:extLst>
                </a:gridCol>
                <a:gridCol w="1795370">
                  <a:extLst>
                    <a:ext uri="{9D8B030D-6E8A-4147-A177-3AD203B41FA5}">
                      <a16:colId xmlns:a16="http://schemas.microsoft.com/office/drawing/2014/main" val="2526722589"/>
                    </a:ext>
                  </a:extLst>
                </a:gridCol>
                <a:gridCol w="4122704">
                  <a:extLst>
                    <a:ext uri="{9D8B030D-6E8A-4147-A177-3AD203B41FA5}">
                      <a16:colId xmlns:a16="http://schemas.microsoft.com/office/drawing/2014/main" val="1132163462"/>
                    </a:ext>
                  </a:extLst>
                </a:gridCol>
              </a:tblGrid>
              <a:tr h="436874">
                <a:tc>
                  <a:txBody>
                    <a:bodyPr/>
                    <a:lstStyle/>
                    <a:p>
                      <a:pPr marL="0" marR="0">
                        <a:lnSpc>
                          <a:spcPct val="115000"/>
                        </a:lnSpc>
                        <a:spcBef>
                          <a:spcPts val="0"/>
                        </a:spcBef>
                        <a:spcAft>
                          <a:spcPts val="0"/>
                        </a:spcAft>
                      </a:pPr>
                      <a:r>
                        <a:rPr lang="en-US" sz="1050" dirty="0">
                          <a:effectLst/>
                        </a:rPr>
                        <a:t>Parent Variable</a:t>
                      </a:r>
                      <a:endParaRPr lang="en-US" sz="1000" dirty="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a:effectLst/>
                        </a:rPr>
                        <a:t>Derived Variable</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dirty="0">
                          <a:effectLst/>
                        </a:rPr>
                        <a:t>Range </a:t>
                      </a:r>
                      <a:endParaRPr lang="en-US" sz="1000" dirty="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1525876207"/>
                  </a:ext>
                </a:extLst>
              </a:tr>
              <a:tr h="648517">
                <a:tc>
                  <a:txBody>
                    <a:bodyPr/>
                    <a:lstStyle/>
                    <a:p>
                      <a:pPr marL="0" marR="0">
                        <a:lnSpc>
                          <a:spcPct val="115000"/>
                        </a:lnSpc>
                        <a:spcBef>
                          <a:spcPts val="0"/>
                        </a:spcBef>
                        <a:spcAft>
                          <a:spcPts val="0"/>
                        </a:spcAft>
                      </a:pPr>
                      <a:r>
                        <a:rPr lang="en-US" sz="1050" dirty="0">
                          <a:effectLst/>
                        </a:rPr>
                        <a:t>Age</a:t>
                      </a:r>
                      <a:endParaRPr lang="en-US" sz="1000" dirty="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dirty="0" err="1">
                          <a:effectLst/>
                        </a:rPr>
                        <a:t>AgeBucket</a:t>
                      </a:r>
                      <a:endParaRPr lang="en-US" sz="1000" dirty="0">
                        <a:effectLst/>
                        <a:latin typeface="Arial" panose="020B0604020202020204" pitchFamily="34" charset="0"/>
                        <a:ea typeface="Arial" panose="020B0604020202020204" pitchFamily="34" charset="0"/>
                      </a:endParaRPr>
                    </a:p>
                  </a:txBody>
                  <a:tcPr marL="49371" marR="49371"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000">
                          <a:effectLst/>
                        </a:rPr>
                        <a:t>Age &lt;= 25 ; AgeBucket ='Young';</a:t>
                      </a:r>
                    </a:p>
                    <a:p>
                      <a:pPr marL="342900" marR="0" lvl="0" indent="-342900">
                        <a:lnSpc>
                          <a:spcPct val="115000"/>
                        </a:lnSpc>
                        <a:spcBef>
                          <a:spcPts val="0"/>
                        </a:spcBef>
                        <a:spcAft>
                          <a:spcPts val="0"/>
                        </a:spcAft>
                        <a:buFont typeface="Symbol" panose="05050102010706020507" pitchFamily="18" charset="2"/>
                        <a:buChar char=""/>
                      </a:pPr>
                      <a:r>
                        <a:rPr lang="en-US" sz="1000">
                          <a:effectLst/>
                        </a:rPr>
                        <a:t>25 &lt; age &lt;= 40; AgeBucket ='Mid-Age';</a:t>
                      </a:r>
                    </a:p>
                    <a:p>
                      <a:pPr marL="342900" marR="0" lvl="0" indent="-342900">
                        <a:lnSpc>
                          <a:spcPct val="115000"/>
                        </a:lnSpc>
                        <a:spcBef>
                          <a:spcPts val="0"/>
                        </a:spcBef>
                        <a:spcAft>
                          <a:spcPts val="0"/>
                        </a:spcAft>
                        <a:buFont typeface="Symbol" panose="05050102010706020507" pitchFamily="18" charset="2"/>
                        <a:buChar char=""/>
                      </a:pPr>
                      <a:r>
                        <a:rPr lang="en-US" sz="1000">
                          <a:effectLst/>
                        </a:rPr>
                        <a:t>Age &gt;40 then AgeBucket ='Old';</a:t>
                      </a:r>
                    </a:p>
                    <a:p>
                      <a:pPr marL="0" marR="0">
                        <a:lnSpc>
                          <a:spcPct val="115000"/>
                        </a:lnSpc>
                        <a:spcBef>
                          <a:spcPts val="0"/>
                        </a:spcBef>
                        <a:spcAft>
                          <a:spcPts val="0"/>
                        </a:spcAft>
                      </a:pPr>
                      <a:r>
                        <a:rPr lang="en-US" sz="1050">
                          <a:effectLst/>
                        </a:rPr>
                        <a:t> </a:t>
                      </a:r>
                      <a:endParaRPr lang="en-US" sz="100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292298475"/>
                  </a:ext>
                </a:extLst>
              </a:tr>
              <a:tr h="1071008">
                <a:tc>
                  <a:txBody>
                    <a:bodyPr/>
                    <a:lstStyle/>
                    <a:p>
                      <a:pPr marL="0" marR="0">
                        <a:lnSpc>
                          <a:spcPct val="115000"/>
                        </a:lnSpc>
                        <a:spcBef>
                          <a:spcPts val="0"/>
                        </a:spcBef>
                        <a:spcAft>
                          <a:spcPts val="0"/>
                        </a:spcAft>
                      </a:pPr>
                      <a:r>
                        <a:rPr lang="en-US" sz="1050">
                          <a:effectLst/>
                        </a:rPr>
                        <a:t>Monthly Income</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a:effectLst/>
                        </a:rPr>
                        <a:t>IncomeBucket</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dirty="0">
                          <a:effectLst/>
                        </a:rPr>
                        <a:t> </a:t>
                      </a:r>
                      <a:endParaRPr lang="en-US" sz="1000" dirty="0">
                        <a:effectLst/>
                      </a:endParaRPr>
                    </a:p>
                    <a:p>
                      <a:pPr marL="342900" marR="0" lvl="0" indent="-342900">
                        <a:lnSpc>
                          <a:spcPct val="115000"/>
                        </a:lnSpc>
                        <a:spcBef>
                          <a:spcPts val="0"/>
                        </a:spcBef>
                        <a:spcAft>
                          <a:spcPts val="0"/>
                        </a:spcAft>
                        <a:buFont typeface="Symbol" panose="05050102010706020507" pitchFamily="18" charset="2"/>
                        <a:buChar char=""/>
                      </a:pPr>
                      <a:r>
                        <a:rPr lang="en-US" sz="1000" dirty="0" err="1">
                          <a:effectLst/>
                        </a:rPr>
                        <a:t>MonthlyIncome</a:t>
                      </a:r>
                      <a:r>
                        <a:rPr lang="en-US" sz="1000" dirty="0">
                          <a:effectLst/>
                        </a:rPr>
                        <a:t> &lt;= 5000; </a:t>
                      </a:r>
                      <a:r>
                        <a:rPr lang="en-US" sz="1000" dirty="0" err="1">
                          <a:effectLst/>
                        </a:rPr>
                        <a:t>IncomeBucket</a:t>
                      </a:r>
                      <a:r>
                        <a:rPr lang="en-US" sz="1000" dirty="0">
                          <a:effectLst/>
                        </a:rPr>
                        <a:t>='Low Pay';</a:t>
                      </a:r>
                    </a:p>
                    <a:p>
                      <a:pPr marL="342900" marR="0" lvl="0" indent="-342900">
                        <a:lnSpc>
                          <a:spcPct val="115000"/>
                        </a:lnSpc>
                        <a:spcBef>
                          <a:spcPts val="0"/>
                        </a:spcBef>
                        <a:spcAft>
                          <a:spcPts val="0"/>
                        </a:spcAft>
                        <a:buFont typeface="Symbol" panose="05050102010706020507" pitchFamily="18" charset="2"/>
                        <a:buChar char=""/>
                      </a:pPr>
                      <a:r>
                        <a:rPr lang="en-US" sz="1000" dirty="0">
                          <a:effectLst/>
                        </a:rPr>
                        <a:t>5000 &lt; </a:t>
                      </a:r>
                      <a:r>
                        <a:rPr lang="en-US" sz="1000" dirty="0" err="1">
                          <a:effectLst/>
                        </a:rPr>
                        <a:t>MonthlyIncome</a:t>
                      </a:r>
                      <a:r>
                        <a:rPr lang="en-US" sz="1000" dirty="0">
                          <a:effectLst/>
                        </a:rPr>
                        <a:t> &lt;= 10000; </a:t>
                      </a:r>
                      <a:r>
                        <a:rPr lang="en-US" sz="1000" dirty="0" err="1">
                          <a:effectLst/>
                        </a:rPr>
                        <a:t>IncomeBucket</a:t>
                      </a:r>
                      <a:r>
                        <a:rPr lang="en-US" sz="1000" dirty="0">
                          <a:effectLst/>
                        </a:rPr>
                        <a:t>='Medium Pay';</a:t>
                      </a:r>
                    </a:p>
                    <a:p>
                      <a:pPr marL="342900" marR="0" lvl="0" indent="-342900">
                        <a:lnSpc>
                          <a:spcPct val="115000"/>
                        </a:lnSpc>
                        <a:spcBef>
                          <a:spcPts val="0"/>
                        </a:spcBef>
                        <a:spcAft>
                          <a:spcPts val="0"/>
                        </a:spcAft>
                        <a:buFont typeface="Symbol" panose="05050102010706020507" pitchFamily="18" charset="2"/>
                        <a:buChar char=""/>
                      </a:pPr>
                      <a:r>
                        <a:rPr lang="en-US" sz="1000" dirty="0" err="1">
                          <a:effectLst/>
                        </a:rPr>
                        <a:t>MonthlyIncome</a:t>
                      </a:r>
                      <a:r>
                        <a:rPr lang="en-US" sz="1000" dirty="0">
                          <a:effectLst/>
                        </a:rPr>
                        <a:t> &gt;10000; </a:t>
                      </a:r>
                      <a:r>
                        <a:rPr lang="en-US" sz="1000" dirty="0" err="1">
                          <a:effectLst/>
                        </a:rPr>
                        <a:t>IncomeBucket</a:t>
                      </a:r>
                      <a:r>
                        <a:rPr lang="en-US" sz="1000" dirty="0">
                          <a:effectLst/>
                        </a:rPr>
                        <a:t>='High Pay';</a:t>
                      </a:r>
                    </a:p>
                    <a:p>
                      <a:pPr marL="0" marR="0">
                        <a:lnSpc>
                          <a:spcPct val="115000"/>
                        </a:lnSpc>
                        <a:spcBef>
                          <a:spcPts val="0"/>
                        </a:spcBef>
                        <a:spcAft>
                          <a:spcPts val="0"/>
                        </a:spcAft>
                      </a:pPr>
                      <a:r>
                        <a:rPr lang="en-US" sz="1050" dirty="0">
                          <a:effectLst/>
                        </a:rPr>
                        <a:t> </a:t>
                      </a:r>
                      <a:endParaRPr lang="en-US" sz="1000" dirty="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3577852954"/>
                  </a:ext>
                </a:extLst>
              </a:tr>
              <a:tr h="806345">
                <a:tc>
                  <a:txBody>
                    <a:bodyPr/>
                    <a:lstStyle/>
                    <a:p>
                      <a:pPr marL="0" marR="0">
                        <a:lnSpc>
                          <a:spcPct val="115000"/>
                        </a:lnSpc>
                        <a:spcBef>
                          <a:spcPts val="0"/>
                        </a:spcBef>
                        <a:spcAft>
                          <a:spcPts val="0"/>
                        </a:spcAft>
                      </a:pPr>
                      <a:r>
                        <a:rPr lang="en-US" sz="1050">
                          <a:effectLst/>
                        </a:rPr>
                        <a:t>DistanceFromHome</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dirty="0">
                          <a:effectLst/>
                        </a:rPr>
                        <a:t>DistanceFromHomeBucket</a:t>
                      </a:r>
                      <a:endParaRPr lang="en-US" sz="1000" dirty="0">
                        <a:effectLst/>
                        <a:latin typeface="Arial" panose="020B0604020202020204" pitchFamily="34" charset="0"/>
                        <a:ea typeface="Arial" panose="020B0604020202020204" pitchFamily="34" charset="0"/>
                      </a:endParaRPr>
                    </a:p>
                  </a:txBody>
                  <a:tcPr marL="49371" marR="49371" marT="0" marB="0"/>
                </a:tc>
                <a:tc>
                  <a:txBody>
                    <a:bodyPr/>
                    <a:lstStyle/>
                    <a:p>
                      <a:pPr marL="342900" marR="0" lvl="0" indent="-342900">
                        <a:spcBef>
                          <a:spcPts val="0"/>
                        </a:spcBef>
                        <a:spcAft>
                          <a:spcPts val="0"/>
                        </a:spcAft>
                        <a:buFont typeface="Symbol" panose="05050102010706020507" pitchFamily="18" charset="2"/>
                        <a:buChar char=""/>
                      </a:pPr>
                      <a:r>
                        <a:rPr lang="en-US" sz="1000">
                          <a:effectLst/>
                        </a:rPr>
                        <a:t>DistanceFromHome &lt;= 11; DistanceFromHomeBucket ='Near to office';</a:t>
                      </a:r>
                    </a:p>
                    <a:p>
                      <a:pPr marL="342900" marR="0" lvl="0" indent="-342900">
                        <a:spcBef>
                          <a:spcPts val="0"/>
                        </a:spcBef>
                        <a:spcAft>
                          <a:spcPts val="0"/>
                        </a:spcAft>
                        <a:buFont typeface="Symbol" panose="05050102010706020507" pitchFamily="18" charset="2"/>
                        <a:buChar char=""/>
                      </a:pPr>
                      <a:r>
                        <a:rPr lang="en-US" sz="1000">
                          <a:effectLst/>
                        </a:rPr>
                        <a:t>DistanceFromHome &gt;11 ; DistanceFromHomeBucket ='Very Far';</a:t>
                      </a:r>
                    </a:p>
                    <a:p>
                      <a:pPr marL="0" marR="0">
                        <a:lnSpc>
                          <a:spcPct val="115000"/>
                        </a:lnSpc>
                        <a:spcBef>
                          <a:spcPts val="0"/>
                        </a:spcBef>
                        <a:spcAft>
                          <a:spcPts val="0"/>
                        </a:spcAft>
                      </a:pPr>
                      <a:r>
                        <a:rPr lang="en-US" sz="1050">
                          <a:effectLst/>
                        </a:rPr>
                        <a:t> </a:t>
                      </a:r>
                      <a:endParaRPr lang="en-US" sz="100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115040999"/>
                  </a:ext>
                </a:extLst>
              </a:tr>
              <a:tr h="285191">
                <a:tc>
                  <a:txBody>
                    <a:bodyPr/>
                    <a:lstStyle/>
                    <a:p>
                      <a:pPr marL="0" marR="0">
                        <a:lnSpc>
                          <a:spcPct val="115000"/>
                        </a:lnSpc>
                        <a:spcBef>
                          <a:spcPts val="0"/>
                        </a:spcBef>
                        <a:spcAft>
                          <a:spcPts val="0"/>
                        </a:spcAft>
                      </a:pPr>
                      <a:r>
                        <a:rPr lang="en-US" sz="1050">
                          <a:effectLst/>
                        </a:rPr>
                        <a:t>40 bonus columns</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a:effectLst/>
                        </a:rPr>
                        <a:t>YearsBonusRewarded</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a:effectLst/>
                        </a:rPr>
                        <a:t>Summation of all the 40 bonus columns</a:t>
                      </a:r>
                      <a:endParaRPr lang="en-US" sz="100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475588893"/>
                  </a:ext>
                </a:extLst>
              </a:tr>
              <a:tr h="593396">
                <a:tc>
                  <a:txBody>
                    <a:bodyPr/>
                    <a:lstStyle/>
                    <a:p>
                      <a:pPr marL="0" marR="0">
                        <a:lnSpc>
                          <a:spcPct val="115000"/>
                        </a:lnSpc>
                        <a:spcBef>
                          <a:spcPts val="0"/>
                        </a:spcBef>
                        <a:spcAft>
                          <a:spcPts val="0"/>
                        </a:spcAft>
                      </a:pPr>
                      <a:r>
                        <a:rPr lang="en-US" sz="1050">
                          <a:effectLst/>
                        </a:rPr>
                        <a:t>YearsatCompany</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a:effectLst/>
                        </a:rPr>
                        <a:t>Employee Type</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342900" marR="0" lvl="0" indent="-342900">
                        <a:spcBef>
                          <a:spcPts val="0"/>
                        </a:spcBef>
                        <a:spcAft>
                          <a:spcPts val="0"/>
                        </a:spcAft>
                        <a:buFont typeface="Symbol" panose="05050102010706020507" pitchFamily="18" charset="2"/>
                        <a:buChar char=""/>
                      </a:pPr>
                      <a:r>
                        <a:rPr lang="en-US" sz="1000">
                          <a:effectLst/>
                        </a:rPr>
                        <a:t>YearsAtCompany &lt; 5; EmployeeType = 'Junior'; </a:t>
                      </a:r>
                    </a:p>
                    <a:p>
                      <a:pPr marL="457200" marR="0">
                        <a:spcBef>
                          <a:spcPts val="0"/>
                        </a:spcBef>
                        <a:spcAft>
                          <a:spcPts val="0"/>
                        </a:spcAft>
                      </a:pPr>
                      <a:r>
                        <a:rPr lang="en-US" sz="1000">
                          <a:effectLst/>
                        </a:rPr>
                        <a:t>else</a:t>
                      </a:r>
                    </a:p>
                    <a:p>
                      <a:pPr marL="342900" marR="0" lvl="0" indent="-342900">
                        <a:spcBef>
                          <a:spcPts val="0"/>
                        </a:spcBef>
                        <a:spcAft>
                          <a:spcPts val="0"/>
                        </a:spcAft>
                        <a:buFont typeface="Symbol" panose="05050102010706020507" pitchFamily="18" charset="2"/>
                        <a:buChar char=""/>
                      </a:pPr>
                      <a:r>
                        <a:rPr lang="en-US" sz="1000">
                          <a:effectLst/>
                        </a:rPr>
                        <a:t>EmployeeType = 'Experienced';</a:t>
                      </a:r>
                    </a:p>
                    <a:p>
                      <a:pPr marL="0" marR="0">
                        <a:lnSpc>
                          <a:spcPct val="115000"/>
                        </a:lnSpc>
                        <a:spcBef>
                          <a:spcPts val="0"/>
                        </a:spcBef>
                        <a:spcAft>
                          <a:spcPts val="0"/>
                        </a:spcAft>
                      </a:pPr>
                      <a:r>
                        <a:rPr lang="en-US" sz="1050">
                          <a:effectLst/>
                        </a:rPr>
                        <a:t> </a:t>
                      </a:r>
                      <a:endParaRPr lang="en-US" sz="100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219318196"/>
                  </a:ext>
                </a:extLst>
              </a:tr>
              <a:tr h="285191">
                <a:tc>
                  <a:txBody>
                    <a:bodyPr/>
                    <a:lstStyle/>
                    <a:p>
                      <a:pPr marL="0" marR="0">
                        <a:lnSpc>
                          <a:spcPct val="115000"/>
                        </a:lnSpc>
                        <a:spcBef>
                          <a:spcPts val="0"/>
                        </a:spcBef>
                        <a:spcAft>
                          <a:spcPts val="0"/>
                        </a:spcAft>
                      </a:pPr>
                      <a:r>
                        <a:rPr lang="en-US" sz="1050">
                          <a:effectLst/>
                        </a:rPr>
                        <a:t>Based on bonus column</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50">
                          <a:effectLst/>
                        </a:rPr>
                        <a:t>BonusRewardRatio</a:t>
                      </a:r>
                      <a:endParaRPr lang="en-US" sz="1000">
                        <a:effectLst/>
                        <a:latin typeface="Arial" panose="020B0604020202020204" pitchFamily="34" charset="0"/>
                        <a:ea typeface="Arial" panose="020B0604020202020204" pitchFamily="34" charset="0"/>
                      </a:endParaRPr>
                    </a:p>
                  </a:txBody>
                  <a:tcPr marL="49371" marR="49371" marT="0" marB="0"/>
                </a:tc>
                <a:tc>
                  <a:txBody>
                    <a:bodyPr/>
                    <a:lstStyle/>
                    <a:p>
                      <a:pPr marL="0" marR="0">
                        <a:lnSpc>
                          <a:spcPct val="115000"/>
                        </a:lnSpc>
                        <a:spcBef>
                          <a:spcPts val="0"/>
                        </a:spcBef>
                        <a:spcAft>
                          <a:spcPts val="0"/>
                        </a:spcAft>
                      </a:pPr>
                      <a:r>
                        <a:rPr lang="en-US" sz="1000" dirty="0" err="1">
                          <a:effectLst/>
                        </a:rPr>
                        <a:t>YearsBonusRewarded</a:t>
                      </a:r>
                      <a:r>
                        <a:rPr lang="en-US" sz="1000" dirty="0">
                          <a:effectLst/>
                        </a:rPr>
                        <a:t>/</a:t>
                      </a:r>
                      <a:r>
                        <a:rPr lang="en-US" sz="1000" dirty="0" err="1">
                          <a:effectLst/>
                        </a:rPr>
                        <a:t>YearsAtCompany</a:t>
                      </a:r>
                      <a:endParaRPr lang="en-US" sz="1000" dirty="0">
                        <a:effectLst/>
                        <a:latin typeface="Arial" panose="020B0604020202020204" pitchFamily="34" charset="0"/>
                        <a:ea typeface="Arial" panose="020B0604020202020204" pitchFamily="34" charset="0"/>
                      </a:endParaRPr>
                    </a:p>
                  </a:txBody>
                  <a:tcPr marL="49371" marR="49371" marT="0" marB="0"/>
                </a:tc>
                <a:extLst>
                  <a:ext uri="{0D108BD9-81ED-4DB2-BD59-A6C34878D82A}">
                    <a16:rowId xmlns:a16="http://schemas.microsoft.com/office/drawing/2014/main" val="1794337313"/>
                  </a:ext>
                </a:extLst>
              </a:tr>
            </a:tbl>
          </a:graphicData>
        </a:graphic>
      </p:graphicFrame>
    </p:spTree>
    <p:extLst>
      <p:ext uri="{BB962C8B-B14F-4D97-AF65-F5344CB8AC3E}">
        <p14:creationId xmlns:p14="http://schemas.microsoft.com/office/powerpoint/2010/main" val="380582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DFF9-1E17-0242-9FF8-D1639C272A3E}"/>
              </a:ext>
            </a:extLst>
          </p:cNvPr>
          <p:cNvSpPr>
            <a:spLocks noGrp="1"/>
          </p:cNvSpPr>
          <p:nvPr>
            <p:ph type="title"/>
          </p:nvPr>
        </p:nvSpPr>
        <p:spPr>
          <a:xfrm>
            <a:off x="1023235" y="996462"/>
            <a:ext cx="10515600" cy="2511303"/>
          </a:xfrm>
        </p:spPr>
        <p:txBody>
          <a:bodyPr>
            <a:normAutofit fontScale="90000"/>
          </a:bodyPr>
          <a:lstStyle/>
          <a:p>
            <a:r>
              <a:rPr lang="en-US" b="1" u="sng" dirty="0"/>
              <a:t>Can we combine different event types together? Or do all need to be handled separately? </a:t>
            </a:r>
            <a:br>
              <a:rPr lang="en-US" dirty="0"/>
            </a:br>
            <a:br>
              <a:rPr lang="en-US" dirty="0"/>
            </a:br>
            <a:endParaRPr lang="en-US" dirty="0"/>
          </a:p>
        </p:txBody>
      </p:sp>
    </p:spTree>
    <p:extLst>
      <p:ext uri="{BB962C8B-B14F-4D97-AF65-F5344CB8AC3E}">
        <p14:creationId xmlns:p14="http://schemas.microsoft.com/office/powerpoint/2010/main" val="382863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BEAB-7755-7146-8FFF-2DFC4561D9DD}"/>
              </a:ext>
            </a:extLst>
          </p:cNvPr>
          <p:cNvSpPr>
            <a:spLocks noGrp="1"/>
          </p:cNvSpPr>
          <p:nvPr>
            <p:ph type="title"/>
          </p:nvPr>
        </p:nvSpPr>
        <p:spPr>
          <a:xfrm>
            <a:off x="929924" y="933816"/>
            <a:ext cx="10515600" cy="1325563"/>
          </a:xfrm>
        </p:spPr>
        <p:txBody>
          <a:bodyPr>
            <a:normAutofit fontScale="90000"/>
          </a:bodyPr>
          <a:lstStyle/>
          <a:p>
            <a:r>
              <a:rPr lang="en-US" b="1" dirty="0"/>
              <a:t>Hazard rate is not same for all event types</a:t>
            </a:r>
            <a:br>
              <a:rPr lang="en-US" dirty="0"/>
            </a:br>
            <a:endParaRPr lang="en-US" dirty="0"/>
          </a:p>
        </p:txBody>
      </p:sp>
      <p:sp>
        <p:nvSpPr>
          <p:cNvPr id="3" name="Content Placeholder 2">
            <a:extLst>
              <a:ext uri="{FF2B5EF4-FFF2-40B4-BE49-F238E27FC236}">
                <a16:creationId xmlns:a16="http://schemas.microsoft.com/office/drawing/2014/main" id="{E0F930CF-2566-9A49-B5FC-CE227CCA0831}"/>
              </a:ext>
            </a:extLst>
          </p:cNvPr>
          <p:cNvSpPr>
            <a:spLocks noGrp="1"/>
          </p:cNvSpPr>
          <p:nvPr>
            <p:ph sz="half" idx="1"/>
          </p:nvPr>
        </p:nvSpPr>
        <p:spPr>
          <a:xfrm>
            <a:off x="259492" y="1460757"/>
            <a:ext cx="5181600" cy="4716205"/>
          </a:xfrm>
        </p:spPr>
        <p:txBody>
          <a:bodyPr>
            <a:normAutofit/>
          </a:bodyPr>
          <a:lstStyle/>
          <a:p>
            <a:endParaRPr lang="en-US" dirty="0"/>
          </a:p>
          <a:p>
            <a:pPr marL="0" indent="0">
              <a:buNone/>
            </a:pPr>
            <a:r>
              <a:rPr lang="en-US" dirty="0"/>
              <a:t>0 - No turnover</a:t>
            </a:r>
          </a:p>
          <a:p>
            <a:pPr marL="0" indent="0">
              <a:buNone/>
            </a:pPr>
            <a:r>
              <a:rPr lang="en-US" dirty="0"/>
              <a:t>1 – Retirement</a:t>
            </a:r>
          </a:p>
          <a:p>
            <a:pPr marL="0" indent="0">
              <a:buNone/>
            </a:pPr>
            <a:r>
              <a:rPr lang="en-US" dirty="0"/>
              <a:t>2 - Voluntary Resignation</a:t>
            </a:r>
          </a:p>
          <a:p>
            <a:pPr marL="0" indent="0">
              <a:buNone/>
            </a:pPr>
            <a:r>
              <a:rPr lang="en-US" dirty="0"/>
              <a:t>3 - Involuntary Resignation (Health problems, family matters etc.)</a:t>
            </a:r>
          </a:p>
          <a:p>
            <a:pPr marL="0" indent="0">
              <a:buNone/>
            </a:pPr>
            <a:endParaRPr lang="en-US" dirty="0"/>
          </a:p>
        </p:txBody>
      </p:sp>
      <p:pic>
        <p:nvPicPr>
          <p:cNvPr id="6" name="Picture 5">
            <a:extLst>
              <a:ext uri="{FF2B5EF4-FFF2-40B4-BE49-F238E27FC236}">
                <a16:creationId xmlns:a16="http://schemas.microsoft.com/office/drawing/2014/main" id="{339F7BBD-FEC4-0945-903D-432CD2A0AB6B}"/>
              </a:ext>
            </a:extLst>
          </p:cNvPr>
          <p:cNvPicPr/>
          <p:nvPr/>
        </p:nvPicPr>
        <p:blipFill>
          <a:blip r:embed="rId3"/>
          <a:stretch>
            <a:fillRect/>
          </a:stretch>
        </p:blipFill>
        <p:spPr>
          <a:xfrm>
            <a:off x="6187724" y="1899137"/>
            <a:ext cx="5403467" cy="4118127"/>
          </a:xfrm>
          <a:prstGeom prst="rect">
            <a:avLst/>
          </a:prstGeom>
          <a:ln w="19050">
            <a:solidFill>
              <a:srgbClr val="002060"/>
            </a:solidFill>
          </a:ln>
        </p:spPr>
      </p:pic>
    </p:spTree>
    <p:extLst>
      <p:ext uri="{BB962C8B-B14F-4D97-AF65-F5344CB8AC3E}">
        <p14:creationId xmlns:p14="http://schemas.microsoft.com/office/powerpoint/2010/main" val="995584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BEAB-7755-7146-8FFF-2DFC4561D9DD}"/>
              </a:ext>
            </a:extLst>
          </p:cNvPr>
          <p:cNvSpPr>
            <a:spLocks noGrp="1"/>
          </p:cNvSpPr>
          <p:nvPr>
            <p:ph type="title"/>
          </p:nvPr>
        </p:nvSpPr>
        <p:spPr>
          <a:xfrm>
            <a:off x="943708" y="1051047"/>
            <a:ext cx="10515600" cy="1325563"/>
          </a:xfrm>
        </p:spPr>
        <p:txBody>
          <a:bodyPr>
            <a:normAutofit fontScale="90000"/>
          </a:bodyPr>
          <a:lstStyle/>
          <a:p>
            <a:r>
              <a:rPr lang="en-US" b="1" dirty="0"/>
              <a:t>Log-ratio test show that the event types need to be handled separately</a:t>
            </a:r>
            <a:br>
              <a:rPr lang="en-US" dirty="0"/>
            </a:br>
            <a:endParaRPr lang="en-US" dirty="0"/>
          </a:p>
        </p:txBody>
      </p:sp>
      <p:pic>
        <p:nvPicPr>
          <p:cNvPr id="7" name="Picture 6">
            <a:extLst>
              <a:ext uri="{FF2B5EF4-FFF2-40B4-BE49-F238E27FC236}">
                <a16:creationId xmlns:a16="http://schemas.microsoft.com/office/drawing/2014/main" id="{16E517AE-8716-7243-B53D-B2C0AED1F51C}"/>
              </a:ext>
            </a:extLst>
          </p:cNvPr>
          <p:cNvPicPr/>
          <p:nvPr/>
        </p:nvPicPr>
        <p:blipFill>
          <a:blip r:embed="rId3"/>
          <a:stretch>
            <a:fillRect/>
          </a:stretch>
        </p:blipFill>
        <p:spPr>
          <a:xfrm>
            <a:off x="1930167" y="2520778"/>
            <a:ext cx="6929627" cy="1104437"/>
          </a:xfrm>
          <a:prstGeom prst="rect">
            <a:avLst/>
          </a:prstGeom>
          <a:ln w="19050">
            <a:solidFill>
              <a:srgbClr val="002060"/>
            </a:solidFill>
          </a:ln>
        </p:spPr>
      </p:pic>
    </p:spTree>
    <p:extLst>
      <p:ext uri="{BB962C8B-B14F-4D97-AF65-F5344CB8AC3E}">
        <p14:creationId xmlns:p14="http://schemas.microsoft.com/office/powerpoint/2010/main" val="259602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DFF9-1E17-0242-9FF8-D1639C272A3E}"/>
              </a:ext>
            </a:extLst>
          </p:cNvPr>
          <p:cNvSpPr>
            <a:spLocks noGrp="1"/>
          </p:cNvSpPr>
          <p:nvPr>
            <p:ph type="title"/>
          </p:nvPr>
        </p:nvSpPr>
        <p:spPr>
          <a:xfrm>
            <a:off x="1046682" y="2590801"/>
            <a:ext cx="10515600" cy="2039814"/>
          </a:xfrm>
        </p:spPr>
        <p:txBody>
          <a:bodyPr>
            <a:normAutofit fontScale="90000"/>
          </a:bodyPr>
          <a:lstStyle/>
          <a:p>
            <a:r>
              <a:rPr lang="en-US" b="1" u="sng" dirty="0"/>
              <a:t>Is there any difference in attrition between different employee groups or categories? </a:t>
            </a:r>
            <a:br>
              <a:rPr lang="en-US" b="1" u="sng" dirty="0"/>
            </a:br>
            <a:br>
              <a:rPr lang="en-US" b="1" u="sng" dirty="0"/>
            </a:br>
            <a:br>
              <a:rPr lang="en-US" b="1" u="sng" dirty="0"/>
            </a:br>
            <a:r>
              <a:rPr lang="en-US" dirty="0"/>
              <a:t>Some examples….</a:t>
            </a:r>
            <a:br>
              <a:rPr lang="en-US" dirty="0"/>
            </a:br>
            <a:endParaRPr lang="en-US" dirty="0"/>
          </a:p>
        </p:txBody>
      </p:sp>
    </p:spTree>
    <p:extLst>
      <p:ext uri="{BB962C8B-B14F-4D97-AF65-F5344CB8AC3E}">
        <p14:creationId xmlns:p14="http://schemas.microsoft.com/office/powerpoint/2010/main" val="137187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BEAB-7755-7146-8FFF-2DFC4561D9DD}"/>
              </a:ext>
            </a:extLst>
          </p:cNvPr>
          <p:cNvSpPr>
            <a:spLocks noGrp="1"/>
          </p:cNvSpPr>
          <p:nvPr>
            <p:ph type="title"/>
          </p:nvPr>
        </p:nvSpPr>
        <p:spPr>
          <a:xfrm>
            <a:off x="943708" y="933816"/>
            <a:ext cx="10515600" cy="1325563"/>
          </a:xfrm>
        </p:spPr>
        <p:txBody>
          <a:bodyPr>
            <a:normAutofit fontScale="90000"/>
          </a:bodyPr>
          <a:lstStyle/>
          <a:p>
            <a:r>
              <a:rPr lang="en-US" b="1" dirty="0"/>
              <a:t>Stock Level Option</a:t>
            </a:r>
            <a:br>
              <a:rPr lang="en-US" dirty="0"/>
            </a:br>
            <a:endParaRPr lang="en-US" dirty="0"/>
          </a:p>
        </p:txBody>
      </p:sp>
      <p:sp>
        <p:nvSpPr>
          <p:cNvPr id="3" name="Content Placeholder 2">
            <a:extLst>
              <a:ext uri="{FF2B5EF4-FFF2-40B4-BE49-F238E27FC236}">
                <a16:creationId xmlns:a16="http://schemas.microsoft.com/office/drawing/2014/main" id="{E0F930CF-2566-9A49-B5FC-CE227CCA0831}"/>
              </a:ext>
            </a:extLst>
          </p:cNvPr>
          <p:cNvSpPr>
            <a:spLocks noGrp="1"/>
          </p:cNvSpPr>
          <p:nvPr>
            <p:ph sz="half" idx="1"/>
          </p:nvPr>
        </p:nvSpPr>
        <p:spPr/>
        <p:txBody>
          <a:bodyPr/>
          <a:lstStyle/>
          <a:p>
            <a:endParaRPr lang="en-US" dirty="0"/>
          </a:p>
          <a:p>
            <a:pPr marL="0" indent="0">
              <a:buNone/>
            </a:pPr>
            <a:endParaRPr lang="en-US" dirty="0"/>
          </a:p>
        </p:txBody>
      </p:sp>
      <p:pic>
        <p:nvPicPr>
          <p:cNvPr id="5" name="Picture 4">
            <a:extLst>
              <a:ext uri="{FF2B5EF4-FFF2-40B4-BE49-F238E27FC236}">
                <a16:creationId xmlns:a16="http://schemas.microsoft.com/office/drawing/2014/main" id="{CF028A34-055C-4B4D-A493-1EC9D2A0A35A}"/>
              </a:ext>
            </a:extLst>
          </p:cNvPr>
          <p:cNvPicPr/>
          <p:nvPr/>
        </p:nvPicPr>
        <p:blipFill rotWithShape="1">
          <a:blip r:embed="rId3"/>
          <a:srcRect l="16478" t="18072" r="10732" b="3116"/>
          <a:stretch/>
        </p:blipFill>
        <p:spPr bwMode="auto">
          <a:xfrm>
            <a:off x="1820006" y="1845734"/>
            <a:ext cx="9085385" cy="4412787"/>
          </a:xfrm>
          <a:prstGeom prst="rect">
            <a:avLst/>
          </a:prstGeom>
          <a:ln w="19050">
            <a:solidFill>
              <a:srgbClr val="00206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519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BEAB-7755-7146-8FFF-2DFC4561D9DD}"/>
              </a:ext>
            </a:extLst>
          </p:cNvPr>
          <p:cNvSpPr>
            <a:spLocks noGrp="1"/>
          </p:cNvSpPr>
          <p:nvPr>
            <p:ph type="title"/>
          </p:nvPr>
        </p:nvSpPr>
        <p:spPr>
          <a:xfrm>
            <a:off x="1084384" y="992431"/>
            <a:ext cx="10515600" cy="1325563"/>
          </a:xfrm>
        </p:spPr>
        <p:txBody>
          <a:bodyPr>
            <a:normAutofit fontScale="90000"/>
          </a:bodyPr>
          <a:lstStyle/>
          <a:p>
            <a:r>
              <a:rPr lang="en-US" b="1" dirty="0"/>
              <a:t>Bonus Reward Ratio</a:t>
            </a:r>
            <a:r>
              <a:rPr lang="en-US" dirty="0">
                <a:effectLst/>
              </a:rPr>
              <a:t> </a:t>
            </a:r>
            <a:br>
              <a:rPr lang="en-US" dirty="0"/>
            </a:br>
            <a:endParaRPr lang="en-US" dirty="0"/>
          </a:p>
        </p:txBody>
      </p:sp>
      <p:sp>
        <p:nvSpPr>
          <p:cNvPr id="3" name="Content Placeholder 2">
            <a:extLst>
              <a:ext uri="{FF2B5EF4-FFF2-40B4-BE49-F238E27FC236}">
                <a16:creationId xmlns:a16="http://schemas.microsoft.com/office/drawing/2014/main" id="{E0F930CF-2566-9A49-B5FC-CE227CCA0831}"/>
              </a:ext>
            </a:extLst>
          </p:cNvPr>
          <p:cNvSpPr>
            <a:spLocks noGrp="1"/>
          </p:cNvSpPr>
          <p:nvPr>
            <p:ph sz="half" idx="1"/>
          </p:nvPr>
        </p:nvSpPr>
        <p:spPr>
          <a:xfrm>
            <a:off x="0" y="1460757"/>
            <a:ext cx="5181600" cy="4716205"/>
          </a:xfrm>
        </p:spPr>
        <p:txBody>
          <a:bodyPr>
            <a:normAutofit/>
          </a:bodyPr>
          <a:lstStyle/>
          <a:p>
            <a:endParaRPr lang="en-US" dirty="0"/>
          </a:p>
          <a:p>
            <a:pPr lvl="0"/>
            <a:r>
              <a:rPr lang="en-US" dirty="0"/>
              <a:t>It is the ratio of Number of Years Bonus Rewarded to the Number of Years At Company</a:t>
            </a:r>
          </a:p>
          <a:p>
            <a:r>
              <a:rPr lang="en-US" dirty="0"/>
              <a:t>To use an example, those employees who stayed 10 years and were rewarded 8 times were the majority who left the company.  This tell us that the bonus had to be re worked in order for the firm to lose their employees and money.</a:t>
            </a:r>
          </a:p>
          <a:p>
            <a:pPr marL="0" indent="0">
              <a:buNone/>
            </a:pPr>
            <a:endParaRPr lang="en-US" dirty="0"/>
          </a:p>
        </p:txBody>
      </p:sp>
      <p:pic>
        <p:nvPicPr>
          <p:cNvPr id="6" name="Picture 5">
            <a:extLst>
              <a:ext uri="{FF2B5EF4-FFF2-40B4-BE49-F238E27FC236}">
                <a16:creationId xmlns:a16="http://schemas.microsoft.com/office/drawing/2014/main" id="{D93E23DE-024E-5844-9CFB-ADD880B270F1}"/>
              </a:ext>
            </a:extLst>
          </p:cNvPr>
          <p:cNvPicPr/>
          <p:nvPr/>
        </p:nvPicPr>
        <p:blipFill rotWithShape="1">
          <a:blip r:embed="rId3"/>
          <a:srcRect l="23959" t="7229" r="17326" b="-10"/>
          <a:stretch/>
        </p:blipFill>
        <p:spPr bwMode="auto">
          <a:xfrm>
            <a:off x="5345722" y="1901946"/>
            <a:ext cx="6078336" cy="4198694"/>
          </a:xfrm>
          <a:prstGeom prst="rect">
            <a:avLst/>
          </a:prstGeom>
          <a:ln w="19050">
            <a:solidFill>
              <a:srgbClr val="00206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795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BEAB-7755-7146-8FFF-2DFC4561D9DD}"/>
              </a:ext>
            </a:extLst>
          </p:cNvPr>
          <p:cNvSpPr>
            <a:spLocks noGrp="1"/>
          </p:cNvSpPr>
          <p:nvPr>
            <p:ph type="title"/>
          </p:nvPr>
        </p:nvSpPr>
        <p:spPr>
          <a:xfrm>
            <a:off x="1128346" y="1004154"/>
            <a:ext cx="10515600" cy="1325563"/>
          </a:xfrm>
        </p:spPr>
        <p:txBody>
          <a:bodyPr>
            <a:normAutofit fontScale="90000"/>
          </a:bodyPr>
          <a:lstStyle/>
          <a:p>
            <a:r>
              <a:rPr lang="en-US" b="1" dirty="0"/>
              <a:t>Business Travel</a:t>
            </a:r>
            <a:r>
              <a:rPr lang="en-US" dirty="0">
                <a:effectLst/>
              </a:rPr>
              <a:t> </a:t>
            </a:r>
            <a:br>
              <a:rPr lang="en-US" dirty="0"/>
            </a:br>
            <a:endParaRPr lang="en-US" dirty="0"/>
          </a:p>
        </p:txBody>
      </p:sp>
      <p:sp>
        <p:nvSpPr>
          <p:cNvPr id="3" name="Content Placeholder 2">
            <a:extLst>
              <a:ext uri="{FF2B5EF4-FFF2-40B4-BE49-F238E27FC236}">
                <a16:creationId xmlns:a16="http://schemas.microsoft.com/office/drawing/2014/main" id="{E0F930CF-2566-9A49-B5FC-CE227CCA0831}"/>
              </a:ext>
            </a:extLst>
          </p:cNvPr>
          <p:cNvSpPr>
            <a:spLocks noGrp="1"/>
          </p:cNvSpPr>
          <p:nvPr>
            <p:ph sz="half" idx="1"/>
          </p:nvPr>
        </p:nvSpPr>
        <p:spPr>
          <a:xfrm>
            <a:off x="0" y="1460757"/>
            <a:ext cx="5181600" cy="4716205"/>
          </a:xfrm>
        </p:spPr>
        <p:txBody>
          <a:bodyPr>
            <a:normAutofit/>
          </a:bodyPr>
          <a:lstStyle/>
          <a:p>
            <a:endParaRPr lang="en-US" dirty="0"/>
          </a:p>
          <a:p>
            <a:r>
              <a:rPr lang="en-US" dirty="0"/>
              <a:t>An employee who doesn’t travel have a higher chance of survival, followed by travelling rarely and last travelling frequently. In our graph, the ones who travelled frequently were the majority who left the firm.</a:t>
            </a:r>
          </a:p>
          <a:p>
            <a:pPr marL="0" indent="0">
              <a:buNone/>
            </a:pPr>
            <a:endParaRPr lang="en-US" dirty="0"/>
          </a:p>
        </p:txBody>
      </p:sp>
      <p:pic>
        <p:nvPicPr>
          <p:cNvPr id="7" name="Picture 6">
            <a:extLst>
              <a:ext uri="{FF2B5EF4-FFF2-40B4-BE49-F238E27FC236}">
                <a16:creationId xmlns:a16="http://schemas.microsoft.com/office/drawing/2014/main" id="{DCA34358-8149-4947-BF0A-4C9AF16A3699}"/>
              </a:ext>
            </a:extLst>
          </p:cNvPr>
          <p:cNvPicPr/>
          <p:nvPr/>
        </p:nvPicPr>
        <p:blipFill rotWithShape="1">
          <a:blip r:embed="rId3"/>
          <a:srcRect l="10589" t="18885" r="10791" b="2627"/>
          <a:stretch/>
        </p:blipFill>
        <p:spPr bwMode="auto">
          <a:xfrm>
            <a:off x="6206736" y="2057401"/>
            <a:ext cx="5437210" cy="3909012"/>
          </a:xfrm>
          <a:prstGeom prst="rect">
            <a:avLst/>
          </a:prstGeom>
          <a:ln w="19050">
            <a:solidFill>
              <a:srgbClr val="00206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431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22FA-7461-4B6E-8F93-D909F80A347F}"/>
              </a:ext>
            </a:extLst>
          </p:cNvPr>
          <p:cNvSpPr>
            <a:spLocks noGrp="1"/>
          </p:cNvSpPr>
          <p:nvPr>
            <p:ph type="title"/>
          </p:nvPr>
        </p:nvSpPr>
        <p:spPr/>
        <p:txBody>
          <a:bodyPr/>
          <a:lstStyle/>
          <a:p>
            <a:r>
              <a:rPr lang="en-IN" b="1" dirty="0"/>
              <a:t>General Effect of Covariates on Hazard  </a:t>
            </a:r>
            <a:endParaRPr lang="en-US" b="1" dirty="0"/>
          </a:p>
        </p:txBody>
      </p:sp>
      <p:graphicFrame>
        <p:nvGraphicFramePr>
          <p:cNvPr id="5" name="Table 4">
            <a:extLst>
              <a:ext uri="{FF2B5EF4-FFF2-40B4-BE49-F238E27FC236}">
                <a16:creationId xmlns:a16="http://schemas.microsoft.com/office/drawing/2014/main" id="{416B0FEC-19D2-4168-9D3C-B10BC3889432}"/>
              </a:ext>
            </a:extLst>
          </p:cNvPr>
          <p:cNvGraphicFramePr>
            <a:graphicFrameLocks noGrp="1"/>
          </p:cNvGraphicFramePr>
          <p:nvPr>
            <p:extLst/>
          </p:nvPr>
        </p:nvGraphicFramePr>
        <p:xfrm>
          <a:off x="2598897" y="2131182"/>
          <a:ext cx="5882325" cy="4032159"/>
        </p:xfrm>
        <a:graphic>
          <a:graphicData uri="http://schemas.openxmlformats.org/drawingml/2006/table">
            <a:tbl>
              <a:tblPr firstRow="1" bandRow="1">
                <a:tableStyleId>{5C22544A-7EE6-4342-B048-85BDC9FD1C3A}</a:tableStyleId>
              </a:tblPr>
              <a:tblGrid>
                <a:gridCol w="2864411">
                  <a:extLst>
                    <a:ext uri="{9D8B030D-6E8A-4147-A177-3AD203B41FA5}">
                      <a16:colId xmlns:a16="http://schemas.microsoft.com/office/drawing/2014/main" val="1644725597"/>
                    </a:ext>
                  </a:extLst>
                </a:gridCol>
                <a:gridCol w="3017914">
                  <a:extLst>
                    <a:ext uri="{9D8B030D-6E8A-4147-A177-3AD203B41FA5}">
                      <a16:colId xmlns:a16="http://schemas.microsoft.com/office/drawing/2014/main" val="473796358"/>
                    </a:ext>
                  </a:extLst>
                </a:gridCol>
              </a:tblGrid>
              <a:tr h="383671">
                <a:tc>
                  <a:txBody>
                    <a:bodyPr/>
                    <a:lstStyle/>
                    <a:p>
                      <a:pPr algn="ctr"/>
                      <a:r>
                        <a:rPr lang="en-IN" sz="1600" b="0" dirty="0"/>
                        <a:t>Covariates which increase hazard </a:t>
                      </a:r>
                      <a:endParaRPr lang="en-US" sz="1600" b="0" dirty="0"/>
                    </a:p>
                  </a:txBody>
                  <a:tcPr/>
                </a:tc>
                <a:tc>
                  <a:txBody>
                    <a:bodyPr/>
                    <a:lstStyle/>
                    <a:p>
                      <a:pPr algn="ctr"/>
                      <a:r>
                        <a:rPr lang="en-IN" sz="1600" b="0" dirty="0"/>
                        <a:t>Covariates which reduce hazard</a:t>
                      </a:r>
                      <a:endParaRPr lang="en-US" sz="1600" b="0" dirty="0"/>
                    </a:p>
                  </a:txBody>
                  <a:tcPr/>
                </a:tc>
                <a:extLst>
                  <a:ext uri="{0D108BD9-81ED-4DB2-BD59-A6C34878D82A}">
                    <a16:rowId xmlns:a16="http://schemas.microsoft.com/office/drawing/2014/main" val="2935805080"/>
                  </a:ext>
                </a:extLst>
              </a:tr>
              <a:tr h="383671">
                <a:tc>
                  <a:txBody>
                    <a:bodyPr/>
                    <a:lstStyle/>
                    <a:p>
                      <a:pPr algn="ctr"/>
                      <a:r>
                        <a:rPr lang="en-IN" sz="1400" b="0" kern="1200" dirty="0">
                          <a:solidFill>
                            <a:schemeClr val="dk1"/>
                          </a:solidFill>
                          <a:effectLst/>
                          <a:latin typeface="+mn-lt"/>
                          <a:ea typeface="+mn-ea"/>
                          <a:cs typeface="+mn-cs"/>
                        </a:rPr>
                        <a:t>Increased distance from Home </a:t>
                      </a:r>
                      <a:endParaRPr lang="en-US" sz="1400" b="0" dirty="0"/>
                    </a:p>
                  </a:txBody>
                  <a:tcPr/>
                </a:tc>
                <a:tc>
                  <a:txBody>
                    <a:bodyPr/>
                    <a:lstStyle/>
                    <a:p>
                      <a:pPr algn="ctr"/>
                      <a:r>
                        <a:rPr lang="en-IN" sz="1400" b="0" dirty="0"/>
                        <a:t>Increased Bonus</a:t>
                      </a:r>
                      <a:endParaRPr lang="en-US" sz="1400" b="0" dirty="0"/>
                    </a:p>
                  </a:txBody>
                  <a:tcPr/>
                </a:tc>
                <a:extLst>
                  <a:ext uri="{0D108BD9-81ED-4DB2-BD59-A6C34878D82A}">
                    <a16:rowId xmlns:a16="http://schemas.microsoft.com/office/drawing/2014/main" val="1003855994"/>
                  </a:ext>
                </a:extLst>
              </a:tr>
              <a:tr h="383671">
                <a:tc>
                  <a:txBody>
                    <a:bodyPr/>
                    <a:lstStyle/>
                    <a:p>
                      <a:pPr algn="ctr"/>
                      <a:r>
                        <a:rPr lang="en-IN" sz="1400" b="0" kern="1200" dirty="0">
                          <a:solidFill>
                            <a:schemeClr val="dk1"/>
                          </a:solidFill>
                          <a:effectLst/>
                          <a:latin typeface="+mn-lt"/>
                          <a:ea typeface="+mn-ea"/>
                          <a:cs typeface="+mn-cs"/>
                        </a:rPr>
                        <a:t>Greater # of Companies worked </a:t>
                      </a:r>
                      <a:endParaRPr lang="en-US" sz="1400" b="0" dirty="0"/>
                    </a:p>
                  </a:txBody>
                  <a:tcPr/>
                </a:tc>
                <a:tc>
                  <a:txBody>
                    <a:bodyPr/>
                    <a:lstStyle/>
                    <a:p>
                      <a:pPr algn="ctr"/>
                      <a:r>
                        <a:rPr lang="en-IN" sz="1400" b="0" kern="1200" dirty="0">
                          <a:solidFill>
                            <a:schemeClr val="dk1"/>
                          </a:solidFill>
                          <a:effectLst/>
                          <a:latin typeface="+mn-lt"/>
                          <a:ea typeface="+mn-ea"/>
                          <a:cs typeface="+mn-cs"/>
                        </a:rPr>
                        <a:t>High Environment Satisfaction </a:t>
                      </a:r>
                      <a:endParaRPr lang="en-US" sz="1400" b="0" dirty="0"/>
                    </a:p>
                  </a:txBody>
                  <a:tcPr/>
                </a:tc>
                <a:extLst>
                  <a:ext uri="{0D108BD9-81ED-4DB2-BD59-A6C34878D82A}">
                    <a16:rowId xmlns:a16="http://schemas.microsoft.com/office/drawing/2014/main" val="3175701900"/>
                  </a:ext>
                </a:extLst>
              </a:tr>
              <a:tr h="383671">
                <a:tc>
                  <a:txBody>
                    <a:bodyPr/>
                    <a:lstStyle/>
                    <a:p>
                      <a:pPr algn="ctr"/>
                      <a:r>
                        <a:rPr lang="en-IN" sz="1400" b="0" dirty="0"/>
                        <a:t>Frequent Travel</a:t>
                      </a:r>
                      <a:endParaRPr lang="en-US" sz="1400" b="0" dirty="0"/>
                    </a:p>
                  </a:txBody>
                  <a:tcPr/>
                </a:tc>
                <a:tc>
                  <a:txBody>
                    <a:bodyPr/>
                    <a:lstStyle/>
                    <a:p>
                      <a:pPr algn="ctr"/>
                      <a:r>
                        <a:rPr lang="en-IN" sz="1400" b="0" kern="1200" dirty="0">
                          <a:solidFill>
                            <a:schemeClr val="dk1"/>
                          </a:solidFill>
                          <a:effectLst/>
                          <a:latin typeface="+mn-lt"/>
                          <a:ea typeface="+mn-ea"/>
                          <a:cs typeface="+mn-cs"/>
                        </a:rPr>
                        <a:t>Increased Job Involvement </a:t>
                      </a:r>
                      <a:endParaRPr lang="en-US" sz="1400" b="0" dirty="0"/>
                    </a:p>
                  </a:txBody>
                  <a:tcPr/>
                </a:tc>
                <a:extLst>
                  <a:ext uri="{0D108BD9-81ED-4DB2-BD59-A6C34878D82A}">
                    <a16:rowId xmlns:a16="http://schemas.microsoft.com/office/drawing/2014/main" val="38092237"/>
                  </a:ext>
                </a:extLst>
              </a:tr>
              <a:tr h="383671">
                <a:tc>
                  <a:txBody>
                    <a:bodyPr/>
                    <a:lstStyle/>
                    <a:p>
                      <a:pPr algn="ctr"/>
                      <a:r>
                        <a:rPr lang="en-IN" sz="1400" b="0" dirty="0"/>
                        <a:t>Male Employees</a:t>
                      </a:r>
                      <a:endParaRPr lang="en-US" sz="1400" b="0" dirty="0"/>
                    </a:p>
                  </a:txBody>
                  <a:tcPr/>
                </a:tc>
                <a:tc>
                  <a:txBody>
                    <a:bodyPr/>
                    <a:lstStyle/>
                    <a:p>
                      <a:pPr algn="ctr"/>
                      <a:r>
                        <a:rPr lang="en-IN" sz="1400" b="0" kern="1200" dirty="0">
                          <a:solidFill>
                            <a:schemeClr val="dk1"/>
                          </a:solidFill>
                          <a:effectLst/>
                          <a:latin typeface="+mn-lt"/>
                          <a:ea typeface="+mn-ea"/>
                          <a:cs typeface="+mn-cs"/>
                        </a:rPr>
                        <a:t>Great Job Satisfaction </a:t>
                      </a:r>
                      <a:endParaRPr lang="en-US" sz="1400" b="0" dirty="0"/>
                    </a:p>
                  </a:txBody>
                  <a:tcPr/>
                </a:tc>
                <a:extLst>
                  <a:ext uri="{0D108BD9-81ED-4DB2-BD59-A6C34878D82A}">
                    <a16:rowId xmlns:a16="http://schemas.microsoft.com/office/drawing/2014/main" val="1869631552"/>
                  </a:ext>
                </a:extLst>
              </a:tr>
              <a:tr h="383671">
                <a:tc>
                  <a:txBody>
                    <a:bodyPr/>
                    <a:lstStyle/>
                    <a:p>
                      <a:pPr algn="ctr"/>
                      <a:r>
                        <a:rPr lang="en-IN" sz="1400" b="0" dirty="0"/>
                        <a:t>Overtime Work</a:t>
                      </a:r>
                      <a:endParaRPr lang="en-US" sz="1400" b="0" dirty="0"/>
                    </a:p>
                  </a:txBody>
                  <a:tcPr/>
                </a:tc>
                <a:tc>
                  <a:txBody>
                    <a:bodyPr/>
                    <a:lstStyle/>
                    <a:p>
                      <a:pPr algn="ctr"/>
                      <a:r>
                        <a:rPr lang="en-IN" sz="1400" b="0" dirty="0"/>
                        <a:t>High Total Working Years</a:t>
                      </a:r>
                      <a:endParaRPr lang="en-US" sz="1400" b="0" dirty="0"/>
                    </a:p>
                  </a:txBody>
                  <a:tcPr/>
                </a:tc>
                <a:extLst>
                  <a:ext uri="{0D108BD9-81ED-4DB2-BD59-A6C34878D82A}">
                    <a16:rowId xmlns:a16="http://schemas.microsoft.com/office/drawing/2014/main" val="4014042007"/>
                  </a:ext>
                </a:extLst>
              </a:tr>
              <a:tr h="383671">
                <a:tc>
                  <a:txBody>
                    <a:bodyPr/>
                    <a:lstStyle/>
                    <a:p>
                      <a:pPr algn="ctr"/>
                      <a:r>
                        <a:rPr lang="en-IN" sz="1400" b="0" dirty="0"/>
                        <a:t>High and Low Payment</a:t>
                      </a:r>
                      <a:endParaRPr lang="en-US" sz="1400" b="0" dirty="0"/>
                    </a:p>
                  </a:txBody>
                  <a:tcPr/>
                </a:tc>
                <a:tc>
                  <a:txBody>
                    <a:bodyPr/>
                    <a:lstStyle/>
                    <a:p>
                      <a:pPr algn="ctr"/>
                      <a:r>
                        <a:rPr lang="en-IN" sz="1400" b="0" dirty="0"/>
                        <a:t>More training</a:t>
                      </a:r>
                      <a:endParaRPr lang="en-US" sz="1400" b="0" dirty="0"/>
                    </a:p>
                  </a:txBody>
                  <a:tcPr/>
                </a:tc>
                <a:extLst>
                  <a:ext uri="{0D108BD9-81ED-4DB2-BD59-A6C34878D82A}">
                    <a16:rowId xmlns:a16="http://schemas.microsoft.com/office/drawing/2014/main" val="2067133905"/>
                  </a:ext>
                </a:extLst>
              </a:tr>
              <a:tr h="383671">
                <a:tc>
                  <a:txBody>
                    <a:bodyPr/>
                    <a:lstStyle/>
                    <a:p>
                      <a:pPr algn="ctr"/>
                      <a:endParaRPr lang="en-US" sz="1400" b="0"/>
                    </a:p>
                  </a:txBody>
                  <a:tcPr/>
                </a:tc>
                <a:tc>
                  <a:txBody>
                    <a:bodyPr/>
                    <a:lstStyle/>
                    <a:p>
                      <a:pPr algn="ctr"/>
                      <a:r>
                        <a:rPr lang="en-IN" sz="1400" b="0" dirty="0"/>
                        <a:t>More years with current manager </a:t>
                      </a:r>
                      <a:endParaRPr lang="en-US" sz="1400" b="0" dirty="0"/>
                    </a:p>
                  </a:txBody>
                  <a:tcPr/>
                </a:tc>
                <a:extLst>
                  <a:ext uri="{0D108BD9-81ED-4DB2-BD59-A6C34878D82A}">
                    <a16:rowId xmlns:a16="http://schemas.microsoft.com/office/drawing/2014/main" val="145227810"/>
                  </a:ext>
                </a:extLst>
              </a:tr>
              <a:tr h="383671">
                <a:tc>
                  <a:txBody>
                    <a:bodyPr/>
                    <a:lstStyle/>
                    <a:p>
                      <a:pPr algn="ctr"/>
                      <a:endParaRPr lang="en-US" sz="1400" b="0" dirty="0"/>
                    </a:p>
                  </a:txBody>
                  <a:tcPr/>
                </a:tc>
                <a:tc>
                  <a:txBody>
                    <a:bodyPr/>
                    <a:lstStyle/>
                    <a:p>
                      <a:pPr algn="ctr"/>
                      <a:r>
                        <a:rPr lang="en-IN" sz="1400" b="0" dirty="0"/>
                        <a:t>Employees with executive positions</a:t>
                      </a:r>
                      <a:endParaRPr lang="en-US" sz="1400" b="0" dirty="0"/>
                    </a:p>
                  </a:txBody>
                  <a:tcPr/>
                </a:tc>
                <a:extLst>
                  <a:ext uri="{0D108BD9-81ED-4DB2-BD59-A6C34878D82A}">
                    <a16:rowId xmlns:a16="http://schemas.microsoft.com/office/drawing/2014/main" val="1521341187"/>
                  </a:ext>
                </a:extLst>
              </a:tr>
              <a:tr h="383671">
                <a:tc>
                  <a:txBody>
                    <a:bodyPr/>
                    <a:lstStyle/>
                    <a:p>
                      <a:pPr algn="ctr"/>
                      <a:endParaRPr lang="en-US" sz="1400" b="0"/>
                    </a:p>
                  </a:txBody>
                  <a:tcPr/>
                </a:tc>
                <a:tc>
                  <a:txBody>
                    <a:bodyPr/>
                    <a:lstStyle/>
                    <a:p>
                      <a:pPr algn="ctr"/>
                      <a:r>
                        <a:rPr lang="en-IN" sz="1400" b="0" dirty="0"/>
                        <a:t>Marketing and HR Education Field</a:t>
                      </a:r>
                      <a:endParaRPr lang="en-US" sz="1400" b="0" dirty="0"/>
                    </a:p>
                  </a:txBody>
                  <a:tcPr/>
                </a:tc>
                <a:extLst>
                  <a:ext uri="{0D108BD9-81ED-4DB2-BD59-A6C34878D82A}">
                    <a16:rowId xmlns:a16="http://schemas.microsoft.com/office/drawing/2014/main" val="974610556"/>
                  </a:ext>
                </a:extLst>
              </a:tr>
            </a:tbl>
          </a:graphicData>
        </a:graphic>
      </p:graphicFrame>
    </p:spTree>
    <p:extLst>
      <p:ext uri="{BB962C8B-B14F-4D97-AF65-F5344CB8AC3E}">
        <p14:creationId xmlns:p14="http://schemas.microsoft.com/office/powerpoint/2010/main" val="75608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C2A5-5190-4886-88A1-6FE65D69FD3A}"/>
              </a:ext>
            </a:extLst>
          </p:cNvPr>
          <p:cNvSpPr>
            <a:spLocks noGrp="1"/>
          </p:cNvSpPr>
          <p:nvPr>
            <p:ph type="title"/>
          </p:nvPr>
        </p:nvSpPr>
        <p:spPr/>
        <p:txBody>
          <a:bodyPr/>
          <a:lstStyle/>
          <a:p>
            <a:r>
              <a:rPr lang="en-US" b="1" dirty="0"/>
              <a:t>Data Summary</a:t>
            </a:r>
          </a:p>
        </p:txBody>
      </p:sp>
      <p:graphicFrame>
        <p:nvGraphicFramePr>
          <p:cNvPr id="4" name="Content Placeholder 3">
            <a:extLst>
              <a:ext uri="{FF2B5EF4-FFF2-40B4-BE49-F238E27FC236}">
                <a16:creationId xmlns:a16="http://schemas.microsoft.com/office/drawing/2014/main" id="{2F5200A3-25A3-49E5-82D8-49B92AEA5BC0}"/>
              </a:ext>
            </a:extLst>
          </p:cNvPr>
          <p:cNvGraphicFramePr>
            <a:graphicFrameLocks noGrp="1"/>
          </p:cNvGraphicFramePr>
          <p:nvPr>
            <p:ph idx="1"/>
            <p:extLst>
              <p:ext uri="{D42A27DB-BD31-4B8C-83A1-F6EECF244321}">
                <p14:modId xmlns:p14="http://schemas.microsoft.com/office/powerpoint/2010/main" val="2873134079"/>
              </p:ext>
            </p:extLst>
          </p:nvPr>
        </p:nvGraphicFramePr>
        <p:xfrm>
          <a:off x="515816" y="2125202"/>
          <a:ext cx="7397260" cy="2982270"/>
        </p:xfrm>
        <a:graphic>
          <a:graphicData uri="http://schemas.openxmlformats.org/drawingml/2006/table">
            <a:tbl>
              <a:tblPr firstRow="1" firstCol="1" bandRow="1">
                <a:tableStyleId>{5C22544A-7EE6-4342-B048-85BDC9FD1C3A}</a:tableStyleId>
              </a:tblPr>
              <a:tblGrid>
                <a:gridCol w="4607169">
                  <a:extLst>
                    <a:ext uri="{9D8B030D-6E8A-4147-A177-3AD203B41FA5}">
                      <a16:colId xmlns:a16="http://schemas.microsoft.com/office/drawing/2014/main" val="3934729063"/>
                    </a:ext>
                  </a:extLst>
                </a:gridCol>
                <a:gridCol w="1299979">
                  <a:extLst>
                    <a:ext uri="{9D8B030D-6E8A-4147-A177-3AD203B41FA5}">
                      <a16:colId xmlns:a16="http://schemas.microsoft.com/office/drawing/2014/main" val="3645585749"/>
                    </a:ext>
                  </a:extLst>
                </a:gridCol>
                <a:gridCol w="1490112">
                  <a:extLst>
                    <a:ext uri="{9D8B030D-6E8A-4147-A177-3AD203B41FA5}">
                      <a16:colId xmlns:a16="http://schemas.microsoft.com/office/drawing/2014/main" val="1175357683"/>
                    </a:ext>
                  </a:extLst>
                </a:gridCol>
              </a:tblGrid>
              <a:tr h="487907">
                <a:tc>
                  <a:txBody>
                    <a:bodyPr/>
                    <a:lstStyle/>
                    <a:p>
                      <a:pPr marL="0" marR="0" algn="ctr">
                        <a:lnSpc>
                          <a:spcPct val="115000"/>
                        </a:lnSpc>
                        <a:spcBef>
                          <a:spcPts val="0"/>
                        </a:spcBef>
                        <a:spcAft>
                          <a:spcPts val="0"/>
                        </a:spcAft>
                      </a:pPr>
                      <a:r>
                        <a:rPr lang="en-US" sz="1600" b="1" dirty="0">
                          <a:effectLst/>
                        </a:rPr>
                        <a:t>Type</a:t>
                      </a:r>
                      <a:endParaRPr lang="en-US" sz="1600" b="1"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600" b="1" dirty="0">
                          <a:effectLst/>
                        </a:rPr>
                        <a:t>Observations</a:t>
                      </a:r>
                      <a:endParaRPr lang="en-US" sz="1600" b="1"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600" b="1" dirty="0">
                          <a:effectLst/>
                        </a:rPr>
                        <a:t>Contribution in %</a:t>
                      </a:r>
                      <a:endParaRPr lang="en-US" sz="1600" b="1"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9038265"/>
                  </a:ext>
                </a:extLst>
              </a:tr>
              <a:tr h="487907">
                <a:tc>
                  <a:txBody>
                    <a:bodyPr/>
                    <a:lstStyle/>
                    <a:p>
                      <a:pPr marL="0" marR="0">
                        <a:lnSpc>
                          <a:spcPct val="115000"/>
                        </a:lnSpc>
                        <a:spcBef>
                          <a:spcPts val="0"/>
                        </a:spcBef>
                        <a:spcAft>
                          <a:spcPts val="0"/>
                        </a:spcAft>
                      </a:pPr>
                      <a:r>
                        <a:rPr lang="en-US" sz="1400" dirty="0">
                          <a:effectLst/>
                        </a:rPr>
                        <a:t>0 - No turnover</a:t>
                      </a:r>
                      <a:endParaRPr lang="en-US" sz="14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1245</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a:effectLst/>
                        </a:rPr>
                        <a:t>85%</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551953073"/>
                  </a:ext>
                </a:extLst>
              </a:tr>
              <a:tr h="487907">
                <a:tc>
                  <a:txBody>
                    <a:bodyPr/>
                    <a:lstStyle/>
                    <a:p>
                      <a:pPr marL="0" marR="0">
                        <a:lnSpc>
                          <a:spcPct val="115000"/>
                        </a:lnSpc>
                        <a:spcBef>
                          <a:spcPts val="0"/>
                        </a:spcBef>
                        <a:spcAft>
                          <a:spcPts val="0"/>
                        </a:spcAft>
                      </a:pPr>
                      <a:r>
                        <a:rPr lang="en-US" sz="1400">
                          <a:effectLst/>
                        </a:rPr>
                        <a:t>1 - Retirement</a:t>
                      </a:r>
                      <a:endParaRPr lang="en-US" sz="14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27</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a:effectLst/>
                        </a:rPr>
                        <a:t>2%</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458731907"/>
                  </a:ext>
                </a:extLst>
              </a:tr>
              <a:tr h="487907">
                <a:tc>
                  <a:txBody>
                    <a:bodyPr/>
                    <a:lstStyle/>
                    <a:p>
                      <a:pPr marL="0" marR="0">
                        <a:lnSpc>
                          <a:spcPct val="115000"/>
                        </a:lnSpc>
                        <a:spcBef>
                          <a:spcPts val="0"/>
                        </a:spcBef>
                        <a:spcAft>
                          <a:spcPts val="0"/>
                        </a:spcAft>
                      </a:pPr>
                      <a:r>
                        <a:rPr lang="en-US" sz="1400" dirty="0">
                          <a:effectLst/>
                        </a:rPr>
                        <a:t>2 - Voluntary Resignation</a:t>
                      </a:r>
                      <a:endParaRPr lang="en-US" sz="14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105</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a:effectLst/>
                        </a:rPr>
                        <a:t>7%</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543857413"/>
                  </a:ext>
                </a:extLst>
              </a:tr>
              <a:tr h="487907">
                <a:tc>
                  <a:txBody>
                    <a:bodyPr/>
                    <a:lstStyle/>
                    <a:p>
                      <a:pPr marL="0" marR="0">
                        <a:lnSpc>
                          <a:spcPct val="115000"/>
                        </a:lnSpc>
                        <a:spcBef>
                          <a:spcPts val="0"/>
                        </a:spcBef>
                        <a:spcAft>
                          <a:spcPts val="0"/>
                        </a:spcAft>
                      </a:pPr>
                      <a:r>
                        <a:rPr lang="en-US" sz="1400">
                          <a:effectLst/>
                        </a:rPr>
                        <a:t>3 - Involuntary Resignation (Health problems, family matters etc.)</a:t>
                      </a:r>
                      <a:endParaRPr lang="en-US" sz="14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54</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a:effectLst/>
                        </a:rPr>
                        <a:t>4%</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17930344"/>
                  </a:ext>
                </a:extLst>
              </a:tr>
              <a:tr h="487907">
                <a:tc>
                  <a:txBody>
                    <a:bodyPr/>
                    <a:lstStyle/>
                    <a:p>
                      <a:pPr marL="0" marR="0">
                        <a:lnSpc>
                          <a:spcPct val="115000"/>
                        </a:lnSpc>
                        <a:spcBef>
                          <a:spcPts val="0"/>
                        </a:spcBef>
                        <a:spcAft>
                          <a:spcPts val="0"/>
                        </a:spcAft>
                      </a:pPr>
                      <a:r>
                        <a:rPr lang="en-US" sz="1400">
                          <a:effectLst/>
                        </a:rPr>
                        <a:t>4 - Job Termination, Employee is Fired</a:t>
                      </a:r>
                      <a:endParaRPr lang="en-US" sz="14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a:effectLst/>
                        </a:rPr>
                        <a:t>39</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dirty="0">
                          <a:effectLst/>
                        </a:rPr>
                        <a:t>3%</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66646111"/>
                  </a:ext>
                </a:extLst>
              </a:tr>
            </a:tbl>
          </a:graphicData>
        </a:graphic>
      </p:graphicFrame>
      <p:sp>
        <p:nvSpPr>
          <p:cNvPr id="5" name="TextBox 4">
            <a:extLst>
              <a:ext uri="{FF2B5EF4-FFF2-40B4-BE49-F238E27FC236}">
                <a16:creationId xmlns:a16="http://schemas.microsoft.com/office/drawing/2014/main" id="{B9A6143B-55FC-4947-9AA4-74B99D2FE54A}"/>
              </a:ext>
            </a:extLst>
          </p:cNvPr>
          <p:cNvSpPr txBox="1"/>
          <p:nvPr/>
        </p:nvSpPr>
        <p:spPr>
          <a:xfrm>
            <a:off x="8018585" y="2125202"/>
            <a:ext cx="326194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Dataset has 76 variables with 19 categorical and 57 continuous. </a:t>
            </a:r>
          </a:p>
          <a:p>
            <a:endParaRPr lang="en-US" dirty="0"/>
          </a:p>
          <a:p>
            <a:pPr marL="285750" indent="-285750">
              <a:buFont typeface="Arial" panose="020B0604020202020204" pitchFamily="34" charset="0"/>
              <a:buChar char="•"/>
            </a:pPr>
            <a:r>
              <a:rPr lang="en-US" dirty="0"/>
              <a:t>Type variable is the target variable indicating whether an employee is currently active in company or not. </a:t>
            </a:r>
          </a:p>
        </p:txBody>
      </p:sp>
    </p:spTree>
    <p:extLst>
      <p:ext uri="{BB962C8B-B14F-4D97-AF65-F5344CB8AC3E}">
        <p14:creationId xmlns:p14="http://schemas.microsoft.com/office/powerpoint/2010/main" val="2821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23CD-949D-4D58-A0B7-C2FA6E924043}"/>
              </a:ext>
            </a:extLst>
          </p:cNvPr>
          <p:cNvSpPr>
            <a:spLocks noGrp="1"/>
          </p:cNvSpPr>
          <p:nvPr>
            <p:ph type="title"/>
          </p:nvPr>
        </p:nvSpPr>
        <p:spPr/>
        <p:txBody>
          <a:bodyPr/>
          <a:lstStyle/>
          <a:p>
            <a:r>
              <a:rPr lang="en-IN" b="1" dirty="0"/>
              <a:t>Effect of Covariates on Turnover Type</a:t>
            </a:r>
            <a:endParaRPr lang="en-US" b="1" dirty="0"/>
          </a:p>
        </p:txBody>
      </p:sp>
      <p:sp>
        <p:nvSpPr>
          <p:cNvPr id="3" name="Content Placeholder 2">
            <a:extLst>
              <a:ext uri="{FF2B5EF4-FFF2-40B4-BE49-F238E27FC236}">
                <a16:creationId xmlns:a16="http://schemas.microsoft.com/office/drawing/2014/main" id="{8F98D1EB-5923-482D-A6C1-66D0A234F829}"/>
              </a:ext>
            </a:extLst>
          </p:cNvPr>
          <p:cNvSpPr>
            <a:spLocks noGrp="1"/>
          </p:cNvSpPr>
          <p:nvPr>
            <p:ph idx="1"/>
          </p:nvPr>
        </p:nvSpPr>
        <p:spPr/>
        <p:txBody>
          <a:bodyPr>
            <a:normAutofit/>
          </a:bodyPr>
          <a:lstStyle/>
          <a:p>
            <a:pPr>
              <a:buFont typeface="Arial" panose="020B0604020202020204" pitchFamily="34" charset="0"/>
              <a:buChar char="•"/>
            </a:pPr>
            <a:r>
              <a:rPr lang="en-IN" sz="1600" b="1" dirty="0"/>
              <a:t>Hazard of retirement increases with age, distance from home, frequent business travels, overtime work</a:t>
            </a:r>
            <a:r>
              <a:rPr lang="en-IN" sz="1600" dirty="0"/>
              <a:t> and the number of companies worked while the risk of retirement reduces with increased environment satisfaction and job involvement and with work involving no travel</a:t>
            </a:r>
            <a:endParaRPr lang="en-US" sz="1600" dirty="0"/>
          </a:p>
          <a:p>
            <a:pPr>
              <a:buFont typeface="Arial" panose="020B0604020202020204" pitchFamily="34" charset="0"/>
              <a:buChar char="•"/>
            </a:pPr>
            <a:r>
              <a:rPr lang="en-IN" sz="1600" dirty="0"/>
              <a:t> Hazard of voluntary termination increases with </a:t>
            </a:r>
            <a:r>
              <a:rPr lang="en-IN" sz="1600" b="1" dirty="0"/>
              <a:t>overtime work</a:t>
            </a:r>
            <a:r>
              <a:rPr lang="en-IN" sz="1600" dirty="0"/>
              <a:t>, greater number of companies worked and increased distance from home. The company could prevent employees from leaving by </a:t>
            </a:r>
            <a:r>
              <a:rPr lang="en-IN" sz="1600" b="1" dirty="0"/>
              <a:t>providing high bonus, great environment and job satisfaction.</a:t>
            </a:r>
            <a:r>
              <a:rPr lang="en-IN" sz="1600" dirty="0"/>
              <a:t> The company could employ a lot of freshers and mid-senior level employees who are married or divorced. </a:t>
            </a:r>
          </a:p>
          <a:p>
            <a:pPr>
              <a:buFont typeface="Arial" panose="020B0604020202020204" pitchFamily="34" charset="0"/>
              <a:buChar char="•"/>
            </a:pPr>
            <a:r>
              <a:rPr lang="en-IN" sz="1600" dirty="0"/>
              <a:t>Hazard of involuntary termination increases greatly with overtime work though they are highly satisfied with the job. These employees have a history of having worked in many companies. Hazard of involuntary termination is less among experienced employees.</a:t>
            </a:r>
            <a:endParaRPr lang="en-US" sz="1600" dirty="0"/>
          </a:p>
          <a:p>
            <a:pPr>
              <a:buFont typeface="Arial" panose="020B0604020202020204" pitchFamily="34" charset="0"/>
              <a:buChar char="•"/>
            </a:pPr>
            <a:r>
              <a:rPr lang="en-IN" sz="1600" dirty="0"/>
              <a:t>Medical, Life Sciences professionals and senior employees are less likely to get fired</a:t>
            </a:r>
            <a:r>
              <a:rPr lang="en-IN" sz="1600" b="1" dirty="0"/>
              <a:t>. More trainings </a:t>
            </a:r>
            <a:r>
              <a:rPr lang="en-IN" sz="1600" dirty="0"/>
              <a:t>and greater number of years in the current role or with current manager reduces the hazard of getting fired. Employees with increased hazard of getting fired are the ones who have worked in greater number of companies.  </a:t>
            </a:r>
            <a:endParaRPr lang="en-US" sz="1600" dirty="0"/>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213623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23CD-949D-4D58-A0B7-C2FA6E924043}"/>
              </a:ext>
            </a:extLst>
          </p:cNvPr>
          <p:cNvSpPr>
            <a:spLocks noGrp="1"/>
          </p:cNvSpPr>
          <p:nvPr>
            <p:ph type="title"/>
          </p:nvPr>
        </p:nvSpPr>
        <p:spPr/>
        <p:txBody>
          <a:bodyPr/>
          <a:lstStyle/>
          <a:p>
            <a:r>
              <a:rPr lang="en-IN" b="1" dirty="0"/>
              <a:t>Effect of Bonus on Attrition</a:t>
            </a:r>
            <a:endParaRPr lang="en-US" b="1" dirty="0"/>
          </a:p>
        </p:txBody>
      </p:sp>
      <p:sp>
        <p:nvSpPr>
          <p:cNvPr id="3" name="Content Placeholder 2">
            <a:extLst>
              <a:ext uri="{FF2B5EF4-FFF2-40B4-BE49-F238E27FC236}">
                <a16:creationId xmlns:a16="http://schemas.microsoft.com/office/drawing/2014/main" id="{8F98D1EB-5923-482D-A6C1-66D0A234F829}"/>
              </a:ext>
            </a:extLst>
          </p:cNvPr>
          <p:cNvSpPr>
            <a:spLocks noGrp="1"/>
          </p:cNvSpPr>
          <p:nvPr>
            <p:ph idx="1"/>
          </p:nvPr>
        </p:nvSpPr>
        <p:spPr/>
        <p:txBody>
          <a:bodyPr>
            <a:normAutofit/>
          </a:bodyPr>
          <a:lstStyle/>
          <a:p>
            <a:pPr marL="0" indent="0">
              <a:buNone/>
            </a:pPr>
            <a:endParaRPr lang="en-US" dirty="0"/>
          </a:p>
          <a:p>
            <a:pPr marL="0" indent="0">
              <a:buNone/>
            </a:pPr>
            <a:endParaRPr lang="en-US" dirty="0"/>
          </a:p>
          <a:p>
            <a:pPr>
              <a:buFont typeface="Wingdings" pitchFamily="2" charset="2"/>
              <a:buChar char="§"/>
            </a:pPr>
            <a:r>
              <a:rPr lang="en-US" dirty="0"/>
              <a:t>As more bonus is given, hazard reduces by ~80%. </a:t>
            </a:r>
          </a:p>
          <a:p>
            <a:pPr>
              <a:buFont typeface="Wingdings" pitchFamily="2" charset="2"/>
              <a:buChar char="§"/>
            </a:pPr>
            <a:r>
              <a:rPr lang="en-US" dirty="0"/>
              <a:t>Hence we could infer that to prevent employees from leaving the employee, bonus needs to be given at increased intervals, possibly every year if the performance of the employee is good  </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95513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00CD-ADA2-40A4-B5BB-5E1E75151FCB}"/>
              </a:ext>
            </a:extLst>
          </p:cNvPr>
          <p:cNvSpPr>
            <a:spLocks noGrp="1"/>
          </p:cNvSpPr>
          <p:nvPr>
            <p:ph type="title"/>
          </p:nvPr>
        </p:nvSpPr>
        <p:spPr/>
        <p:txBody>
          <a:bodyPr>
            <a:normAutofit/>
          </a:bodyPr>
          <a:lstStyle/>
          <a:p>
            <a:r>
              <a:rPr lang="en-IN" b="1" dirty="0"/>
              <a:t>Survival Plots for Different Turnover Types</a:t>
            </a:r>
            <a:endParaRPr lang="en-US" b="1" dirty="0"/>
          </a:p>
        </p:txBody>
      </p:sp>
      <p:pic>
        <p:nvPicPr>
          <p:cNvPr id="6" name="Content Placeholder 5">
            <a:extLst>
              <a:ext uri="{FF2B5EF4-FFF2-40B4-BE49-F238E27FC236}">
                <a16:creationId xmlns:a16="http://schemas.microsoft.com/office/drawing/2014/main" id="{75496426-1D43-432F-8AAD-3D2BB77FBA38}"/>
              </a:ext>
            </a:extLst>
          </p:cNvPr>
          <p:cNvPicPr>
            <a:picLocks noGrp="1"/>
          </p:cNvPicPr>
          <p:nvPr>
            <p:ph idx="1"/>
          </p:nvPr>
        </p:nvPicPr>
        <p:blipFill>
          <a:blip r:embed="rId2"/>
          <a:stretch>
            <a:fillRect/>
          </a:stretch>
        </p:blipFill>
        <p:spPr>
          <a:xfrm>
            <a:off x="493849" y="2595763"/>
            <a:ext cx="2569862" cy="2421688"/>
          </a:xfrm>
          <a:prstGeom prst="rect">
            <a:avLst/>
          </a:prstGeom>
          <a:ln w="19050">
            <a:solidFill>
              <a:srgbClr val="002060"/>
            </a:solidFill>
          </a:ln>
        </p:spPr>
      </p:pic>
      <p:pic>
        <p:nvPicPr>
          <p:cNvPr id="7" name="Picture 6">
            <a:extLst>
              <a:ext uri="{FF2B5EF4-FFF2-40B4-BE49-F238E27FC236}">
                <a16:creationId xmlns:a16="http://schemas.microsoft.com/office/drawing/2014/main" id="{A4342DB0-A09B-4C96-A87E-C82E79DF5BCC}"/>
              </a:ext>
            </a:extLst>
          </p:cNvPr>
          <p:cNvPicPr/>
          <p:nvPr/>
        </p:nvPicPr>
        <p:blipFill>
          <a:blip r:embed="rId3"/>
          <a:stretch>
            <a:fillRect/>
          </a:stretch>
        </p:blipFill>
        <p:spPr>
          <a:xfrm>
            <a:off x="3215053" y="2595763"/>
            <a:ext cx="2695553" cy="2421688"/>
          </a:xfrm>
          <a:prstGeom prst="rect">
            <a:avLst/>
          </a:prstGeom>
          <a:ln w="19050">
            <a:solidFill>
              <a:srgbClr val="002060"/>
            </a:solidFill>
          </a:ln>
        </p:spPr>
      </p:pic>
      <p:pic>
        <p:nvPicPr>
          <p:cNvPr id="8" name="Picture 7">
            <a:extLst>
              <a:ext uri="{FF2B5EF4-FFF2-40B4-BE49-F238E27FC236}">
                <a16:creationId xmlns:a16="http://schemas.microsoft.com/office/drawing/2014/main" id="{251F3959-95CF-4B79-838E-669659113CB8}"/>
              </a:ext>
            </a:extLst>
          </p:cNvPr>
          <p:cNvPicPr/>
          <p:nvPr/>
        </p:nvPicPr>
        <p:blipFill>
          <a:blip r:embed="rId4"/>
          <a:stretch>
            <a:fillRect/>
          </a:stretch>
        </p:blipFill>
        <p:spPr>
          <a:xfrm>
            <a:off x="6061948" y="2595763"/>
            <a:ext cx="2695553" cy="2421688"/>
          </a:xfrm>
          <a:prstGeom prst="rect">
            <a:avLst/>
          </a:prstGeom>
          <a:ln w="19050">
            <a:solidFill>
              <a:srgbClr val="002060"/>
            </a:solidFill>
          </a:ln>
        </p:spPr>
      </p:pic>
      <p:pic>
        <p:nvPicPr>
          <p:cNvPr id="9" name="Picture 8">
            <a:extLst>
              <a:ext uri="{FF2B5EF4-FFF2-40B4-BE49-F238E27FC236}">
                <a16:creationId xmlns:a16="http://schemas.microsoft.com/office/drawing/2014/main" id="{7E06CC95-CF17-4F84-BE6F-B3A39E8A81ED}"/>
              </a:ext>
            </a:extLst>
          </p:cNvPr>
          <p:cNvPicPr/>
          <p:nvPr/>
        </p:nvPicPr>
        <p:blipFill>
          <a:blip r:embed="rId5"/>
          <a:stretch>
            <a:fillRect/>
          </a:stretch>
        </p:blipFill>
        <p:spPr>
          <a:xfrm>
            <a:off x="8908844" y="2595763"/>
            <a:ext cx="2921796" cy="2421688"/>
          </a:xfrm>
          <a:prstGeom prst="rect">
            <a:avLst/>
          </a:prstGeom>
          <a:ln w="19050">
            <a:solidFill>
              <a:srgbClr val="002060"/>
            </a:solidFill>
          </a:ln>
        </p:spPr>
      </p:pic>
      <p:sp>
        <p:nvSpPr>
          <p:cNvPr id="10" name="TextBox 9">
            <a:extLst>
              <a:ext uri="{FF2B5EF4-FFF2-40B4-BE49-F238E27FC236}">
                <a16:creationId xmlns:a16="http://schemas.microsoft.com/office/drawing/2014/main" id="{71360A88-248A-48D8-BC27-D45A54C2AFBB}"/>
              </a:ext>
            </a:extLst>
          </p:cNvPr>
          <p:cNvSpPr txBox="1"/>
          <p:nvPr/>
        </p:nvSpPr>
        <p:spPr>
          <a:xfrm>
            <a:off x="967818" y="2168165"/>
            <a:ext cx="1751936" cy="307777"/>
          </a:xfrm>
          <a:prstGeom prst="rect">
            <a:avLst/>
          </a:prstGeom>
          <a:noFill/>
        </p:spPr>
        <p:txBody>
          <a:bodyPr wrap="square" rtlCol="0">
            <a:spAutoFit/>
          </a:bodyPr>
          <a:lstStyle/>
          <a:p>
            <a:r>
              <a:rPr lang="en-IN" sz="1400" b="1" dirty="0"/>
              <a:t>Type 1(Retirement)</a:t>
            </a:r>
            <a:endParaRPr lang="en-US" sz="1400" b="1" dirty="0"/>
          </a:p>
        </p:txBody>
      </p:sp>
      <p:sp>
        <p:nvSpPr>
          <p:cNvPr id="11" name="TextBox 10">
            <a:extLst>
              <a:ext uri="{FF2B5EF4-FFF2-40B4-BE49-F238E27FC236}">
                <a16:creationId xmlns:a16="http://schemas.microsoft.com/office/drawing/2014/main" id="{9D5C24BE-3993-499A-9DDE-DFEA58BBBDA8}"/>
              </a:ext>
            </a:extLst>
          </p:cNvPr>
          <p:cNvSpPr txBox="1"/>
          <p:nvPr/>
        </p:nvSpPr>
        <p:spPr>
          <a:xfrm>
            <a:off x="3340744" y="2168164"/>
            <a:ext cx="2820466" cy="307777"/>
          </a:xfrm>
          <a:prstGeom prst="rect">
            <a:avLst/>
          </a:prstGeom>
          <a:noFill/>
        </p:spPr>
        <p:txBody>
          <a:bodyPr wrap="square" rtlCol="0">
            <a:spAutoFit/>
          </a:bodyPr>
          <a:lstStyle/>
          <a:p>
            <a:r>
              <a:rPr lang="en-IN" sz="1400" b="1" dirty="0"/>
              <a:t>Type 2 (Voluntary  Termination)</a:t>
            </a:r>
            <a:endParaRPr lang="en-US" sz="1400" b="1" dirty="0"/>
          </a:p>
        </p:txBody>
      </p:sp>
      <p:sp>
        <p:nvSpPr>
          <p:cNvPr id="12" name="TextBox 11">
            <a:extLst>
              <a:ext uri="{FF2B5EF4-FFF2-40B4-BE49-F238E27FC236}">
                <a16:creationId xmlns:a16="http://schemas.microsoft.com/office/drawing/2014/main" id="{90D4F576-7A72-42E7-8FE5-B769C3530738}"/>
              </a:ext>
            </a:extLst>
          </p:cNvPr>
          <p:cNvSpPr txBox="1"/>
          <p:nvPr/>
        </p:nvSpPr>
        <p:spPr>
          <a:xfrm>
            <a:off x="6095999" y="2168164"/>
            <a:ext cx="3087142" cy="307777"/>
          </a:xfrm>
          <a:prstGeom prst="rect">
            <a:avLst/>
          </a:prstGeom>
          <a:noFill/>
        </p:spPr>
        <p:txBody>
          <a:bodyPr wrap="square" rtlCol="0">
            <a:spAutoFit/>
          </a:bodyPr>
          <a:lstStyle/>
          <a:p>
            <a:r>
              <a:rPr lang="en-IN" sz="1400" b="1" dirty="0"/>
              <a:t>Type 3 (Involuntary  Termination)</a:t>
            </a:r>
            <a:endParaRPr lang="en-US" sz="1400" b="1" dirty="0"/>
          </a:p>
        </p:txBody>
      </p:sp>
      <p:sp>
        <p:nvSpPr>
          <p:cNvPr id="13" name="TextBox 12">
            <a:extLst>
              <a:ext uri="{FF2B5EF4-FFF2-40B4-BE49-F238E27FC236}">
                <a16:creationId xmlns:a16="http://schemas.microsoft.com/office/drawing/2014/main" id="{26AEB655-6FA5-41DF-A2BA-280D44C41433}"/>
              </a:ext>
            </a:extLst>
          </p:cNvPr>
          <p:cNvSpPr txBox="1"/>
          <p:nvPr/>
        </p:nvSpPr>
        <p:spPr>
          <a:xfrm>
            <a:off x="9586946" y="2168164"/>
            <a:ext cx="1796894" cy="307777"/>
          </a:xfrm>
          <a:prstGeom prst="rect">
            <a:avLst/>
          </a:prstGeom>
          <a:noFill/>
        </p:spPr>
        <p:txBody>
          <a:bodyPr wrap="square" rtlCol="0">
            <a:spAutoFit/>
          </a:bodyPr>
          <a:lstStyle/>
          <a:p>
            <a:r>
              <a:rPr lang="en-IN" sz="1400" b="1" dirty="0"/>
              <a:t>Type 4 (Fired)</a:t>
            </a:r>
            <a:endParaRPr lang="en-US" sz="1400" b="1" dirty="0"/>
          </a:p>
        </p:txBody>
      </p:sp>
      <p:sp>
        <p:nvSpPr>
          <p:cNvPr id="3" name="TextBox 2">
            <a:extLst>
              <a:ext uri="{FF2B5EF4-FFF2-40B4-BE49-F238E27FC236}">
                <a16:creationId xmlns:a16="http://schemas.microsoft.com/office/drawing/2014/main" id="{A24140AB-84A5-4F1B-83C9-CF53B2DE99F4}"/>
              </a:ext>
            </a:extLst>
          </p:cNvPr>
          <p:cNvSpPr txBox="1"/>
          <p:nvPr/>
        </p:nvSpPr>
        <p:spPr>
          <a:xfrm>
            <a:off x="763571" y="5420412"/>
            <a:ext cx="10680569" cy="369332"/>
          </a:xfrm>
          <a:prstGeom prst="rect">
            <a:avLst/>
          </a:prstGeom>
          <a:noFill/>
        </p:spPr>
        <p:txBody>
          <a:bodyPr wrap="square" rtlCol="0">
            <a:spAutoFit/>
          </a:bodyPr>
          <a:lstStyle/>
          <a:p>
            <a:pPr algn="ctr"/>
            <a:r>
              <a:rPr lang="en-IN" dirty="0"/>
              <a:t>The survival probability drops rapidly for Type 2 and 3 as the years at company increases</a:t>
            </a:r>
            <a:endParaRPr lang="en-US" dirty="0"/>
          </a:p>
        </p:txBody>
      </p:sp>
    </p:spTree>
    <p:extLst>
      <p:ext uri="{BB962C8B-B14F-4D97-AF65-F5344CB8AC3E}">
        <p14:creationId xmlns:p14="http://schemas.microsoft.com/office/powerpoint/2010/main" val="2735880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8C90-AFE3-4F15-9FE9-D41514081DD9}"/>
              </a:ext>
            </a:extLst>
          </p:cNvPr>
          <p:cNvSpPr>
            <a:spLocks noGrp="1"/>
          </p:cNvSpPr>
          <p:nvPr>
            <p:ph type="title"/>
          </p:nvPr>
        </p:nvSpPr>
        <p:spPr/>
        <p:txBody>
          <a:bodyPr/>
          <a:lstStyle/>
          <a:p>
            <a:r>
              <a:rPr lang="en-US" b="1" dirty="0"/>
              <a:t>Conclusion &amp; Recommendations</a:t>
            </a:r>
          </a:p>
        </p:txBody>
      </p:sp>
      <p:sp>
        <p:nvSpPr>
          <p:cNvPr id="3" name="Content Placeholder 2">
            <a:extLst>
              <a:ext uri="{FF2B5EF4-FFF2-40B4-BE49-F238E27FC236}">
                <a16:creationId xmlns:a16="http://schemas.microsoft.com/office/drawing/2014/main" id="{3EED2284-3142-4CE8-8AA5-D2E3AE2F370E}"/>
              </a:ext>
            </a:extLst>
          </p:cNvPr>
          <p:cNvSpPr>
            <a:spLocks noGrp="1"/>
          </p:cNvSpPr>
          <p:nvPr>
            <p:ph idx="1"/>
          </p:nvPr>
        </p:nvSpPr>
        <p:spPr>
          <a:xfrm>
            <a:off x="726831" y="1845734"/>
            <a:ext cx="10428849" cy="4023360"/>
          </a:xfrm>
        </p:spPr>
        <p:txBody>
          <a:bodyPr/>
          <a:lstStyle/>
          <a:p>
            <a:pPr>
              <a:buFont typeface="Wingdings" pitchFamily="2" charset="2"/>
              <a:buChar char="§"/>
            </a:pPr>
            <a:r>
              <a:rPr lang="en-US" dirty="0">
                <a:solidFill>
                  <a:schemeClr val="tx1"/>
                </a:solidFill>
              </a:rPr>
              <a:t>After analyzing, we found that there could be certain benefits or perks which can be offered to the employees. </a:t>
            </a:r>
          </a:p>
          <a:p>
            <a:pPr>
              <a:buFont typeface="Wingdings" pitchFamily="2" charset="2"/>
              <a:buChar char="§"/>
            </a:pPr>
            <a:r>
              <a:rPr lang="en-US" dirty="0">
                <a:solidFill>
                  <a:schemeClr val="tx1"/>
                </a:solidFill>
              </a:rPr>
              <a:t>We observed that people who travel rarely churn more. Hence, more business travel opportunities must be given to people who belong to all types. </a:t>
            </a:r>
          </a:p>
          <a:p>
            <a:pPr>
              <a:buFont typeface="Wingdings" pitchFamily="2" charset="2"/>
              <a:buChar char="§"/>
            </a:pPr>
            <a:r>
              <a:rPr lang="en-US" dirty="0">
                <a:solidFill>
                  <a:schemeClr val="tx1"/>
                </a:solidFill>
              </a:rPr>
              <a:t>Also, we observed that people who live far also churn more. Hence, if they are given allowances like gasoline allowances or other travel vouchers to come to office daily, it would be really helpful to them.  </a:t>
            </a:r>
          </a:p>
          <a:p>
            <a:pPr>
              <a:buFont typeface="Wingdings" pitchFamily="2" charset="2"/>
              <a:buChar char="§"/>
            </a:pPr>
            <a:r>
              <a:rPr lang="en-US" dirty="0">
                <a:solidFill>
                  <a:schemeClr val="tx1"/>
                </a:solidFill>
              </a:rPr>
              <a:t>We also observed that many people are leaving from the Research and Sales team. So the company needs to figure out better strategies to retain the employees who belong to these departments. </a:t>
            </a:r>
          </a:p>
          <a:p>
            <a:pPr>
              <a:buFont typeface="Wingdings" pitchFamily="2" charset="2"/>
              <a:buChar char="§"/>
            </a:pPr>
            <a:endParaRPr lang="en-US" dirty="0"/>
          </a:p>
        </p:txBody>
      </p:sp>
    </p:spTree>
    <p:extLst>
      <p:ext uri="{BB962C8B-B14F-4D97-AF65-F5344CB8AC3E}">
        <p14:creationId xmlns:p14="http://schemas.microsoft.com/office/powerpoint/2010/main" val="40169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8C90-AFE3-4F15-9FE9-D41514081DD9}"/>
              </a:ext>
            </a:extLst>
          </p:cNvPr>
          <p:cNvSpPr>
            <a:spLocks noGrp="1"/>
          </p:cNvSpPr>
          <p:nvPr>
            <p:ph type="title"/>
          </p:nvPr>
        </p:nvSpPr>
        <p:spPr>
          <a:xfrm>
            <a:off x="1249680" y="2396757"/>
            <a:ext cx="10058400" cy="1450757"/>
          </a:xfrm>
        </p:spPr>
        <p:txBody>
          <a:bodyPr/>
          <a:lstStyle/>
          <a:p>
            <a:pPr algn="ctr"/>
            <a:r>
              <a:rPr lang="en-US" b="1" dirty="0"/>
              <a:t>THANK YOU!</a:t>
            </a:r>
          </a:p>
        </p:txBody>
      </p:sp>
    </p:spTree>
    <p:extLst>
      <p:ext uri="{BB962C8B-B14F-4D97-AF65-F5344CB8AC3E}">
        <p14:creationId xmlns:p14="http://schemas.microsoft.com/office/powerpoint/2010/main" val="285476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BD45-9C34-465E-922D-EBB5A29F0291}"/>
              </a:ext>
            </a:extLst>
          </p:cNvPr>
          <p:cNvSpPr>
            <a:spLocks noGrp="1"/>
          </p:cNvSpPr>
          <p:nvPr>
            <p:ph type="title"/>
          </p:nvPr>
        </p:nvSpPr>
        <p:spPr/>
        <p:txBody>
          <a:bodyPr/>
          <a:lstStyle/>
          <a:p>
            <a:r>
              <a:rPr lang="en-US" b="1" dirty="0"/>
              <a:t>Exploratory Data Analysis</a:t>
            </a:r>
          </a:p>
        </p:txBody>
      </p:sp>
      <p:pic>
        <p:nvPicPr>
          <p:cNvPr id="4" name="image98.png" descr="The SGPlot Procedure">
            <a:extLst>
              <a:ext uri="{FF2B5EF4-FFF2-40B4-BE49-F238E27FC236}">
                <a16:creationId xmlns:a16="http://schemas.microsoft.com/office/drawing/2014/main" id="{4ABFBA23-023E-47E7-9A43-0F18C6693029}"/>
              </a:ext>
            </a:extLst>
          </p:cNvPr>
          <p:cNvPicPr>
            <a:picLocks noGrp="1"/>
          </p:cNvPicPr>
          <p:nvPr>
            <p:ph idx="1"/>
          </p:nvPr>
        </p:nvPicPr>
        <p:blipFill>
          <a:blip r:embed="rId2"/>
          <a:srcRect/>
          <a:stretch>
            <a:fillRect/>
          </a:stretch>
        </p:blipFill>
        <p:spPr>
          <a:xfrm>
            <a:off x="806655" y="1828801"/>
            <a:ext cx="3479596" cy="2971799"/>
          </a:xfrm>
          <a:prstGeom prst="rect">
            <a:avLst/>
          </a:prstGeom>
          <a:ln w="19050">
            <a:solidFill>
              <a:srgbClr val="002060"/>
            </a:solidFill>
          </a:ln>
        </p:spPr>
      </p:pic>
      <p:pic>
        <p:nvPicPr>
          <p:cNvPr id="5" name="image100.png" descr="The SGPlot Procedure">
            <a:extLst>
              <a:ext uri="{FF2B5EF4-FFF2-40B4-BE49-F238E27FC236}">
                <a16:creationId xmlns:a16="http://schemas.microsoft.com/office/drawing/2014/main" id="{84D8399B-0E85-4F30-BE81-97D49DE50524}"/>
              </a:ext>
            </a:extLst>
          </p:cNvPr>
          <p:cNvPicPr/>
          <p:nvPr/>
        </p:nvPicPr>
        <p:blipFill>
          <a:blip r:embed="rId3"/>
          <a:srcRect/>
          <a:stretch>
            <a:fillRect/>
          </a:stretch>
        </p:blipFill>
        <p:spPr>
          <a:xfrm>
            <a:off x="4683329" y="1863942"/>
            <a:ext cx="3479596" cy="2971799"/>
          </a:xfrm>
          <a:prstGeom prst="rect">
            <a:avLst/>
          </a:prstGeom>
          <a:ln w="19050">
            <a:solidFill>
              <a:srgbClr val="002060"/>
            </a:solidFill>
          </a:ln>
        </p:spPr>
      </p:pic>
      <p:sp>
        <p:nvSpPr>
          <p:cNvPr id="6" name="TextBox 5">
            <a:extLst>
              <a:ext uri="{FF2B5EF4-FFF2-40B4-BE49-F238E27FC236}">
                <a16:creationId xmlns:a16="http://schemas.microsoft.com/office/drawing/2014/main" id="{04560391-3B37-48F3-8360-B0AFD1594416}"/>
              </a:ext>
            </a:extLst>
          </p:cNvPr>
          <p:cNvSpPr txBox="1"/>
          <p:nvPr/>
        </p:nvSpPr>
        <p:spPr>
          <a:xfrm>
            <a:off x="8379070" y="2004646"/>
            <a:ext cx="3217984" cy="2031325"/>
          </a:xfrm>
          <a:prstGeom prst="rect">
            <a:avLst/>
          </a:prstGeom>
          <a:noFill/>
        </p:spPr>
        <p:txBody>
          <a:bodyPr wrap="square" rtlCol="0">
            <a:spAutoFit/>
          </a:bodyPr>
          <a:lstStyle/>
          <a:p>
            <a:r>
              <a:rPr lang="en-US" b="1" dirty="0"/>
              <a:t>Variable: Business Travel</a:t>
            </a:r>
          </a:p>
          <a:p>
            <a:endParaRPr lang="en-US" dirty="0"/>
          </a:p>
          <a:p>
            <a:r>
              <a:rPr lang="en-US" dirty="0"/>
              <a:t>Observations</a:t>
            </a:r>
          </a:p>
          <a:p>
            <a:pPr marL="285750" indent="-285750">
              <a:buFont typeface="Arial" panose="020B0604020202020204" pitchFamily="34" charset="0"/>
              <a:buChar char="•"/>
            </a:pPr>
            <a:r>
              <a:rPr lang="en-US" dirty="0"/>
              <a:t>Employees who travel rarely contribute more to voluntary resignation and other categories as well</a:t>
            </a:r>
          </a:p>
        </p:txBody>
      </p:sp>
    </p:spTree>
    <p:extLst>
      <p:ext uri="{BB962C8B-B14F-4D97-AF65-F5344CB8AC3E}">
        <p14:creationId xmlns:p14="http://schemas.microsoft.com/office/powerpoint/2010/main" val="306608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C2A-46DB-4BD8-B30C-F6DF421619BE}"/>
              </a:ext>
            </a:extLst>
          </p:cNvPr>
          <p:cNvSpPr>
            <a:spLocks noGrp="1"/>
          </p:cNvSpPr>
          <p:nvPr>
            <p:ph type="title"/>
          </p:nvPr>
        </p:nvSpPr>
        <p:spPr/>
        <p:txBody>
          <a:bodyPr/>
          <a:lstStyle/>
          <a:p>
            <a:r>
              <a:rPr lang="en-US" b="1" dirty="0"/>
              <a:t>Exploratory Data Analysis</a:t>
            </a:r>
          </a:p>
        </p:txBody>
      </p:sp>
      <p:pic>
        <p:nvPicPr>
          <p:cNvPr id="4" name="image106.png" descr="The SGPlot Procedure">
            <a:extLst>
              <a:ext uri="{FF2B5EF4-FFF2-40B4-BE49-F238E27FC236}">
                <a16:creationId xmlns:a16="http://schemas.microsoft.com/office/drawing/2014/main" id="{54DBDF69-EFD0-4114-8C8C-22A9C39D8B2A}"/>
              </a:ext>
            </a:extLst>
          </p:cNvPr>
          <p:cNvPicPr>
            <a:picLocks noGrp="1"/>
          </p:cNvPicPr>
          <p:nvPr>
            <p:ph idx="1"/>
          </p:nvPr>
        </p:nvPicPr>
        <p:blipFill>
          <a:blip r:embed="rId2"/>
          <a:srcRect/>
          <a:stretch>
            <a:fillRect/>
          </a:stretch>
        </p:blipFill>
        <p:spPr>
          <a:xfrm>
            <a:off x="762847" y="1979613"/>
            <a:ext cx="5363633" cy="4022725"/>
          </a:xfrm>
          <a:prstGeom prst="rect">
            <a:avLst/>
          </a:prstGeom>
          <a:ln w="19050">
            <a:solidFill>
              <a:srgbClr val="002060"/>
            </a:solidFill>
          </a:ln>
        </p:spPr>
      </p:pic>
      <p:sp>
        <p:nvSpPr>
          <p:cNvPr id="5" name="TextBox 4">
            <a:extLst>
              <a:ext uri="{FF2B5EF4-FFF2-40B4-BE49-F238E27FC236}">
                <a16:creationId xmlns:a16="http://schemas.microsoft.com/office/drawing/2014/main" id="{5ABEA68C-D39C-4F1C-A84D-10DC7ACE7DA3}"/>
              </a:ext>
            </a:extLst>
          </p:cNvPr>
          <p:cNvSpPr txBox="1"/>
          <p:nvPr/>
        </p:nvSpPr>
        <p:spPr>
          <a:xfrm>
            <a:off x="7150345" y="1981320"/>
            <a:ext cx="4174880" cy="3139321"/>
          </a:xfrm>
          <a:prstGeom prst="rect">
            <a:avLst/>
          </a:prstGeom>
          <a:noFill/>
        </p:spPr>
        <p:txBody>
          <a:bodyPr wrap="square" rtlCol="0">
            <a:spAutoFit/>
          </a:bodyPr>
          <a:lstStyle/>
          <a:p>
            <a:r>
              <a:rPr lang="en-US" b="1" dirty="0"/>
              <a:t>Variable: </a:t>
            </a:r>
            <a:r>
              <a:rPr lang="en-US" b="1" dirty="0" err="1"/>
              <a:t>DistanceFromHome</a:t>
            </a:r>
            <a:endParaRPr lang="en-US" b="1" dirty="0"/>
          </a:p>
          <a:p>
            <a:endParaRPr lang="en-US" dirty="0"/>
          </a:p>
          <a:p>
            <a:r>
              <a:rPr lang="en-US" dirty="0"/>
              <a:t>Observations</a:t>
            </a:r>
          </a:p>
          <a:p>
            <a:pPr marL="285750" indent="-285750">
              <a:buFont typeface="Arial" panose="020B0604020202020204" pitchFamily="34" charset="0"/>
              <a:buChar char="•"/>
            </a:pPr>
            <a:r>
              <a:rPr lang="en-US" dirty="0"/>
              <a:t>As the distance from the house to office increases, people tend to leave the company more. </a:t>
            </a:r>
          </a:p>
          <a:p>
            <a:endParaRPr lang="en-US" dirty="0"/>
          </a:p>
          <a:p>
            <a:pPr marL="285750" indent="-285750">
              <a:buFont typeface="Arial" panose="020B0604020202020204" pitchFamily="34" charset="0"/>
              <a:buChar char="•"/>
            </a:pPr>
            <a:r>
              <a:rPr lang="en-US" dirty="0"/>
              <a:t>People tend to resign voluntarily from the company and this might due to various reasons such as traffic, hectic travel, </a:t>
            </a:r>
            <a:r>
              <a:rPr lang="en-US" dirty="0" err="1"/>
              <a:t>etc</a:t>
            </a:r>
            <a:endParaRPr lang="en-US" dirty="0"/>
          </a:p>
        </p:txBody>
      </p:sp>
    </p:spTree>
    <p:extLst>
      <p:ext uri="{BB962C8B-B14F-4D97-AF65-F5344CB8AC3E}">
        <p14:creationId xmlns:p14="http://schemas.microsoft.com/office/powerpoint/2010/main" val="247258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C2A-46DB-4BD8-B30C-F6DF421619BE}"/>
              </a:ext>
            </a:extLst>
          </p:cNvPr>
          <p:cNvSpPr>
            <a:spLocks noGrp="1"/>
          </p:cNvSpPr>
          <p:nvPr>
            <p:ph type="title"/>
          </p:nvPr>
        </p:nvSpPr>
        <p:spPr/>
        <p:txBody>
          <a:bodyPr/>
          <a:lstStyle/>
          <a:p>
            <a:r>
              <a:rPr lang="en-US" b="1" dirty="0"/>
              <a:t>Exploratory Data Analysis</a:t>
            </a:r>
          </a:p>
        </p:txBody>
      </p:sp>
      <p:sp>
        <p:nvSpPr>
          <p:cNvPr id="5" name="TextBox 4">
            <a:extLst>
              <a:ext uri="{FF2B5EF4-FFF2-40B4-BE49-F238E27FC236}">
                <a16:creationId xmlns:a16="http://schemas.microsoft.com/office/drawing/2014/main" id="{5ABEA68C-D39C-4F1C-A84D-10DC7ACE7DA3}"/>
              </a:ext>
            </a:extLst>
          </p:cNvPr>
          <p:cNvSpPr txBox="1"/>
          <p:nvPr/>
        </p:nvSpPr>
        <p:spPr>
          <a:xfrm>
            <a:off x="6734175" y="1981320"/>
            <a:ext cx="4591050" cy="2585323"/>
          </a:xfrm>
          <a:prstGeom prst="rect">
            <a:avLst/>
          </a:prstGeom>
          <a:noFill/>
        </p:spPr>
        <p:txBody>
          <a:bodyPr wrap="square" rtlCol="0">
            <a:spAutoFit/>
          </a:bodyPr>
          <a:lstStyle/>
          <a:p>
            <a:r>
              <a:rPr lang="en-US" b="1" dirty="0"/>
              <a:t>Variable: </a:t>
            </a:r>
            <a:r>
              <a:rPr lang="en-US" b="1" dirty="0" err="1"/>
              <a:t>DailyRate</a:t>
            </a:r>
            <a:endParaRPr lang="en-US" b="1" dirty="0"/>
          </a:p>
          <a:p>
            <a:endParaRPr lang="en-US" dirty="0"/>
          </a:p>
          <a:p>
            <a:r>
              <a:rPr lang="en-US" dirty="0"/>
              <a:t>Observations</a:t>
            </a:r>
          </a:p>
          <a:p>
            <a:endParaRPr lang="en-US" dirty="0"/>
          </a:p>
          <a:p>
            <a:pPr marL="285750" indent="-285750">
              <a:buFont typeface="Arial" panose="020B0604020202020204" pitchFamily="34" charset="0"/>
              <a:buChar char="•"/>
            </a:pPr>
            <a:r>
              <a:rPr lang="en-US" dirty="0"/>
              <a:t>As the daily wages of employees increases, people are more satisfied with their job, hence they do not leave the company as compared to the people who are paid less on a daily basis</a:t>
            </a:r>
          </a:p>
        </p:txBody>
      </p:sp>
      <p:pic>
        <p:nvPicPr>
          <p:cNvPr id="7" name="image113.png" descr="The SGPlot Procedure">
            <a:extLst>
              <a:ext uri="{FF2B5EF4-FFF2-40B4-BE49-F238E27FC236}">
                <a16:creationId xmlns:a16="http://schemas.microsoft.com/office/drawing/2014/main" id="{2F5C4B36-920D-485B-BBD7-3E043F92FD1F}"/>
              </a:ext>
            </a:extLst>
          </p:cNvPr>
          <p:cNvPicPr/>
          <p:nvPr/>
        </p:nvPicPr>
        <p:blipFill>
          <a:blip r:embed="rId2"/>
          <a:srcRect/>
          <a:stretch>
            <a:fillRect/>
          </a:stretch>
        </p:blipFill>
        <p:spPr>
          <a:xfrm>
            <a:off x="1097280" y="1981320"/>
            <a:ext cx="4591050" cy="3447930"/>
          </a:xfrm>
          <a:prstGeom prst="rect">
            <a:avLst/>
          </a:prstGeom>
          <a:ln w="19050">
            <a:solidFill>
              <a:srgbClr val="002060"/>
            </a:solidFill>
          </a:ln>
        </p:spPr>
      </p:pic>
    </p:spTree>
    <p:extLst>
      <p:ext uri="{BB962C8B-B14F-4D97-AF65-F5344CB8AC3E}">
        <p14:creationId xmlns:p14="http://schemas.microsoft.com/office/powerpoint/2010/main" val="355015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C2A-46DB-4BD8-B30C-F6DF421619BE}"/>
              </a:ext>
            </a:extLst>
          </p:cNvPr>
          <p:cNvSpPr>
            <a:spLocks noGrp="1"/>
          </p:cNvSpPr>
          <p:nvPr>
            <p:ph type="title"/>
          </p:nvPr>
        </p:nvSpPr>
        <p:spPr/>
        <p:txBody>
          <a:bodyPr/>
          <a:lstStyle/>
          <a:p>
            <a:r>
              <a:rPr lang="en-US" b="1" dirty="0"/>
              <a:t>Exploratory Data Analysis</a:t>
            </a:r>
          </a:p>
        </p:txBody>
      </p:sp>
      <p:sp>
        <p:nvSpPr>
          <p:cNvPr id="5" name="TextBox 4">
            <a:extLst>
              <a:ext uri="{FF2B5EF4-FFF2-40B4-BE49-F238E27FC236}">
                <a16:creationId xmlns:a16="http://schemas.microsoft.com/office/drawing/2014/main" id="{5ABEA68C-D39C-4F1C-A84D-10DC7ACE7DA3}"/>
              </a:ext>
            </a:extLst>
          </p:cNvPr>
          <p:cNvSpPr txBox="1"/>
          <p:nvPr/>
        </p:nvSpPr>
        <p:spPr>
          <a:xfrm>
            <a:off x="6734175" y="1981320"/>
            <a:ext cx="4591050" cy="1754326"/>
          </a:xfrm>
          <a:prstGeom prst="rect">
            <a:avLst/>
          </a:prstGeom>
          <a:noFill/>
        </p:spPr>
        <p:txBody>
          <a:bodyPr wrap="square" rtlCol="0">
            <a:spAutoFit/>
          </a:bodyPr>
          <a:lstStyle/>
          <a:p>
            <a:r>
              <a:rPr lang="en-US" b="1" dirty="0"/>
              <a:t>Variable: </a:t>
            </a:r>
            <a:r>
              <a:rPr lang="en-US" b="1" dirty="0" err="1"/>
              <a:t>JobLevel</a:t>
            </a:r>
            <a:endParaRPr lang="en-US" b="1" dirty="0"/>
          </a:p>
          <a:p>
            <a:endParaRPr lang="en-US" dirty="0"/>
          </a:p>
          <a:p>
            <a:r>
              <a:rPr lang="en-US" dirty="0"/>
              <a:t>Observations</a:t>
            </a:r>
          </a:p>
          <a:p>
            <a:endParaRPr lang="en-US" dirty="0"/>
          </a:p>
          <a:p>
            <a:pPr marL="285750" lvl="0" indent="-285750">
              <a:buFont typeface="Arial" panose="020B0604020202020204" pitchFamily="34" charset="0"/>
              <a:buChar char="•"/>
            </a:pPr>
            <a:r>
              <a:rPr lang="en-US" dirty="0"/>
              <a:t>Job Levels 1 to 3 have higher turnover rate.</a:t>
            </a:r>
          </a:p>
          <a:p>
            <a:pPr marL="285750" lvl="0" indent="-285750">
              <a:buFont typeface="Arial" panose="020B0604020202020204" pitchFamily="34" charset="0"/>
              <a:buChar char="•"/>
            </a:pPr>
            <a:r>
              <a:rPr lang="en-US" dirty="0"/>
              <a:t>Also, all firing happens at job levels 1 to 3.</a:t>
            </a:r>
          </a:p>
        </p:txBody>
      </p:sp>
      <p:pic>
        <p:nvPicPr>
          <p:cNvPr id="6" name="image140.png">
            <a:extLst>
              <a:ext uri="{FF2B5EF4-FFF2-40B4-BE49-F238E27FC236}">
                <a16:creationId xmlns:a16="http://schemas.microsoft.com/office/drawing/2014/main" id="{FF483ABB-2158-458E-8274-9884974BBA77}"/>
              </a:ext>
            </a:extLst>
          </p:cNvPr>
          <p:cNvPicPr/>
          <p:nvPr/>
        </p:nvPicPr>
        <p:blipFill>
          <a:blip r:embed="rId2"/>
          <a:srcRect/>
          <a:stretch>
            <a:fillRect/>
          </a:stretch>
        </p:blipFill>
        <p:spPr>
          <a:xfrm>
            <a:off x="1360170" y="1981320"/>
            <a:ext cx="4507230" cy="3514605"/>
          </a:xfrm>
          <a:prstGeom prst="rect">
            <a:avLst/>
          </a:prstGeom>
          <a:ln w="19050">
            <a:solidFill>
              <a:srgbClr val="002060"/>
            </a:solidFill>
          </a:ln>
        </p:spPr>
      </p:pic>
    </p:spTree>
    <p:extLst>
      <p:ext uri="{BB962C8B-B14F-4D97-AF65-F5344CB8AC3E}">
        <p14:creationId xmlns:p14="http://schemas.microsoft.com/office/powerpoint/2010/main" val="298501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C2A-46DB-4BD8-B30C-F6DF421619BE}"/>
              </a:ext>
            </a:extLst>
          </p:cNvPr>
          <p:cNvSpPr>
            <a:spLocks noGrp="1"/>
          </p:cNvSpPr>
          <p:nvPr>
            <p:ph type="title"/>
          </p:nvPr>
        </p:nvSpPr>
        <p:spPr/>
        <p:txBody>
          <a:bodyPr/>
          <a:lstStyle/>
          <a:p>
            <a:r>
              <a:rPr lang="en-US" b="1" dirty="0"/>
              <a:t>Exploratory Data Analysis</a:t>
            </a:r>
          </a:p>
        </p:txBody>
      </p:sp>
      <p:sp>
        <p:nvSpPr>
          <p:cNvPr id="5" name="TextBox 4">
            <a:extLst>
              <a:ext uri="{FF2B5EF4-FFF2-40B4-BE49-F238E27FC236}">
                <a16:creationId xmlns:a16="http://schemas.microsoft.com/office/drawing/2014/main" id="{5ABEA68C-D39C-4F1C-A84D-10DC7ACE7DA3}"/>
              </a:ext>
            </a:extLst>
          </p:cNvPr>
          <p:cNvSpPr txBox="1"/>
          <p:nvPr/>
        </p:nvSpPr>
        <p:spPr>
          <a:xfrm>
            <a:off x="6734175" y="1981320"/>
            <a:ext cx="4591050" cy="3139321"/>
          </a:xfrm>
          <a:prstGeom prst="rect">
            <a:avLst/>
          </a:prstGeom>
          <a:noFill/>
        </p:spPr>
        <p:txBody>
          <a:bodyPr wrap="square" rtlCol="0">
            <a:spAutoFit/>
          </a:bodyPr>
          <a:lstStyle/>
          <a:p>
            <a:r>
              <a:rPr lang="en-US" b="1" dirty="0"/>
              <a:t>Variable: </a:t>
            </a:r>
            <a:r>
              <a:rPr lang="en-US" b="1" dirty="0" err="1"/>
              <a:t>JobSatisfaction</a:t>
            </a:r>
            <a:endParaRPr lang="en-US" b="1" dirty="0"/>
          </a:p>
          <a:p>
            <a:endParaRPr lang="en-US" dirty="0"/>
          </a:p>
          <a:p>
            <a:r>
              <a:rPr lang="en-US" dirty="0"/>
              <a:t>Observations</a:t>
            </a:r>
          </a:p>
          <a:p>
            <a:endParaRPr lang="en-US" dirty="0"/>
          </a:p>
          <a:p>
            <a:pPr marL="285750" lvl="0" indent="-285750">
              <a:buFont typeface="Arial" panose="020B0604020202020204" pitchFamily="34" charset="0"/>
              <a:buChar char="•"/>
            </a:pPr>
            <a:r>
              <a:rPr lang="en-US" dirty="0"/>
              <a:t>Low job satisfaction levels correlate with high turnover rates.</a:t>
            </a:r>
          </a:p>
          <a:p>
            <a:pPr marL="285750" lvl="0" indent="-285750">
              <a:buFont typeface="Arial" panose="020B0604020202020204" pitchFamily="34" charset="0"/>
              <a:buChar char="•"/>
            </a:pPr>
            <a:r>
              <a:rPr lang="en-US" dirty="0"/>
              <a:t>Also, low job satisfaction (level 1 and 2) have very high voluntary attrition.</a:t>
            </a:r>
          </a:p>
          <a:p>
            <a:pPr marL="285750" lvl="0" indent="-285750">
              <a:buFont typeface="Arial" panose="020B0604020202020204" pitchFamily="34" charset="0"/>
              <a:buChar char="•"/>
            </a:pPr>
            <a:r>
              <a:rPr lang="en-US" dirty="0"/>
              <a:t>Job levels 3 and 4 are high on Retirement and Firing reasons of Attrition.</a:t>
            </a:r>
          </a:p>
          <a:p>
            <a:pPr marL="285750" lvl="0" indent="-285750">
              <a:buFont typeface="Arial" panose="020B0604020202020204" pitchFamily="34" charset="0"/>
              <a:buChar char="•"/>
            </a:pPr>
            <a:endParaRPr lang="en-US" dirty="0"/>
          </a:p>
        </p:txBody>
      </p:sp>
      <p:pic>
        <p:nvPicPr>
          <p:cNvPr id="7" name="image106.png">
            <a:extLst>
              <a:ext uri="{FF2B5EF4-FFF2-40B4-BE49-F238E27FC236}">
                <a16:creationId xmlns:a16="http://schemas.microsoft.com/office/drawing/2014/main" id="{31661F06-B8E9-427C-8971-92D4D7C18555}"/>
              </a:ext>
            </a:extLst>
          </p:cNvPr>
          <p:cNvPicPr/>
          <p:nvPr/>
        </p:nvPicPr>
        <p:blipFill>
          <a:blip r:embed="rId2"/>
          <a:srcRect/>
          <a:stretch>
            <a:fillRect/>
          </a:stretch>
        </p:blipFill>
        <p:spPr>
          <a:xfrm>
            <a:off x="1263014" y="1981319"/>
            <a:ext cx="4490085" cy="3495555"/>
          </a:xfrm>
          <a:prstGeom prst="rect">
            <a:avLst/>
          </a:prstGeom>
          <a:ln w="19050">
            <a:solidFill>
              <a:srgbClr val="002060"/>
            </a:solidFill>
          </a:ln>
        </p:spPr>
      </p:pic>
    </p:spTree>
    <p:extLst>
      <p:ext uri="{BB962C8B-B14F-4D97-AF65-F5344CB8AC3E}">
        <p14:creationId xmlns:p14="http://schemas.microsoft.com/office/powerpoint/2010/main" val="347394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C2A-46DB-4BD8-B30C-F6DF421619BE}"/>
              </a:ext>
            </a:extLst>
          </p:cNvPr>
          <p:cNvSpPr>
            <a:spLocks noGrp="1"/>
          </p:cNvSpPr>
          <p:nvPr>
            <p:ph type="title"/>
          </p:nvPr>
        </p:nvSpPr>
        <p:spPr/>
        <p:txBody>
          <a:bodyPr/>
          <a:lstStyle/>
          <a:p>
            <a:r>
              <a:rPr lang="en-US" b="1" dirty="0"/>
              <a:t>Exploratory Data Analysis</a:t>
            </a:r>
          </a:p>
        </p:txBody>
      </p:sp>
      <p:sp>
        <p:nvSpPr>
          <p:cNvPr id="5" name="TextBox 4">
            <a:extLst>
              <a:ext uri="{FF2B5EF4-FFF2-40B4-BE49-F238E27FC236}">
                <a16:creationId xmlns:a16="http://schemas.microsoft.com/office/drawing/2014/main" id="{5ABEA68C-D39C-4F1C-A84D-10DC7ACE7DA3}"/>
              </a:ext>
            </a:extLst>
          </p:cNvPr>
          <p:cNvSpPr txBox="1"/>
          <p:nvPr/>
        </p:nvSpPr>
        <p:spPr>
          <a:xfrm>
            <a:off x="6734175" y="1981320"/>
            <a:ext cx="4591050" cy="2585323"/>
          </a:xfrm>
          <a:prstGeom prst="rect">
            <a:avLst/>
          </a:prstGeom>
          <a:noFill/>
        </p:spPr>
        <p:txBody>
          <a:bodyPr wrap="square" rtlCol="0">
            <a:spAutoFit/>
          </a:bodyPr>
          <a:lstStyle/>
          <a:p>
            <a:r>
              <a:rPr lang="en-US" b="1" dirty="0"/>
              <a:t>Variable: </a:t>
            </a:r>
            <a:r>
              <a:rPr lang="en-US" b="1" dirty="0" err="1"/>
              <a:t>MaritalStatus</a:t>
            </a:r>
            <a:endParaRPr lang="en-US" b="1" dirty="0"/>
          </a:p>
          <a:p>
            <a:endParaRPr lang="en-US" dirty="0"/>
          </a:p>
          <a:p>
            <a:r>
              <a:rPr lang="en-US" dirty="0"/>
              <a:t>Observations</a:t>
            </a:r>
          </a:p>
          <a:p>
            <a:endParaRPr lang="en-US" dirty="0"/>
          </a:p>
          <a:p>
            <a:pPr marL="285750" indent="-285750">
              <a:buFont typeface="Arial" panose="020B0604020202020204" pitchFamily="34" charset="0"/>
              <a:buChar char="•"/>
            </a:pPr>
            <a:r>
              <a:rPr lang="en-US" dirty="0"/>
              <a:t>Single employees have higher turnover rate and they also have high voluntary attrition rate</a:t>
            </a:r>
          </a:p>
          <a:p>
            <a:r>
              <a:rPr lang="en-US" i="1" dirty="0"/>
              <a:t> </a:t>
            </a:r>
            <a:endParaRPr lang="en-US" dirty="0"/>
          </a:p>
          <a:p>
            <a:pPr marL="285750" lvl="0" indent="-285750">
              <a:buFont typeface="Arial" panose="020B0604020202020204" pitchFamily="34" charset="0"/>
              <a:buChar char="•"/>
            </a:pPr>
            <a:endParaRPr lang="en-US" dirty="0"/>
          </a:p>
        </p:txBody>
      </p:sp>
      <p:pic>
        <p:nvPicPr>
          <p:cNvPr id="6" name="image109.png">
            <a:extLst>
              <a:ext uri="{FF2B5EF4-FFF2-40B4-BE49-F238E27FC236}">
                <a16:creationId xmlns:a16="http://schemas.microsoft.com/office/drawing/2014/main" id="{E58045A4-A76E-4340-9E13-6FF319B0E5A4}"/>
              </a:ext>
            </a:extLst>
          </p:cNvPr>
          <p:cNvPicPr/>
          <p:nvPr/>
        </p:nvPicPr>
        <p:blipFill>
          <a:blip r:embed="rId2"/>
          <a:srcRect/>
          <a:stretch>
            <a:fillRect/>
          </a:stretch>
        </p:blipFill>
        <p:spPr>
          <a:xfrm>
            <a:off x="1244283" y="1876742"/>
            <a:ext cx="4213543" cy="3504883"/>
          </a:xfrm>
          <a:prstGeom prst="rect">
            <a:avLst/>
          </a:prstGeom>
          <a:ln w="19050">
            <a:solidFill>
              <a:srgbClr val="002060"/>
            </a:solidFill>
          </a:ln>
        </p:spPr>
      </p:pic>
    </p:spTree>
    <p:extLst>
      <p:ext uri="{BB962C8B-B14F-4D97-AF65-F5344CB8AC3E}">
        <p14:creationId xmlns:p14="http://schemas.microsoft.com/office/powerpoint/2010/main" val="21004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669C-AD49-4750-AEC4-A835C237222C}"/>
              </a:ext>
            </a:extLst>
          </p:cNvPr>
          <p:cNvSpPr>
            <a:spLocks noGrp="1"/>
          </p:cNvSpPr>
          <p:nvPr>
            <p:ph type="title"/>
          </p:nvPr>
        </p:nvSpPr>
        <p:spPr/>
        <p:txBody>
          <a:bodyPr/>
          <a:lstStyle/>
          <a:p>
            <a:r>
              <a:rPr lang="en-US" b="1" dirty="0"/>
              <a:t>Insignificant Variables</a:t>
            </a:r>
          </a:p>
        </p:txBody>
      </p:sp>
      <p:graphicFrame>
        <p:nvGraphicFramePr>
          <p:cNvPr id="4" name="Table 3">
            <a:extLst>
              <a:ext uri="{FF2B5EF4-FFF2-40B4-BE49-F238E27FC236}">
                <a16:creationId xmlns:a16="http://schemas.microsoft.com/office/drawing/2014/main" id="{79EF0F5D-7176-425F-B0B4-6632EC3653FF}"/>
              </a:ext>
            </a:extLst>
          </p:cNvPr>
          <p:cNvGraphicFramePr>
            <a:graphicFrameLocks noGrp="1"/>
          </p:cNvGraphicFramePr>
          <p:nvPr>
            <p:extLst>
              <p:ext uri="{D42A27DB-BD31-4B8C-83A1-F6EECF244321}">
                <p14:modId xmlns:p14="http://schemas.microsoft.com/office/powerpoint/2010/main" val="3376696960"/>
              </p:ext>
            </p:extLst>
          </p:nvPr>
        </p:nvGraphicFramePr>
        <p:xfrm>
          <a:off x="1783006" y="2206869"/>
          <a:ext cx="7604248" cy="2567353"/>
        </p:xfrm>
        <a:graphic>
          <a:graphicData uri="http://schemas.openxmlformats.org/drawingml/2006/table">
            <a:tbl>
              <a:tblPr firstRow="1" firstCol="1" bandRow="1">
                <a:tableStyleId>{5C22544A-7EE6-4342-B048-85BDC9FD1C3A}</a:tableStyleId>
              </a:tblPr>
              <a:tblGrid>
                <a:gridCol w="3802124">
                  <a:extLst>
                    <a:ext uri="{9D8B030D-6E8A-4147-A177-3AD203B41FA5}">
                      <a16:colId xmlns:a16="http://schemas.microsoft.com/office/drawing/2014/main" val="4084599882"/>
                    </a:ext>
                  </a:extLst>
                </a:gridCol>
                <a:gridCol w="3802124">
                  <a:extLst>
                    <a:ext uri="{9D8B030D-6E8A-4147-A177-3AD203B41FA5}">
                      <a16:colId xmlns:a16="http://schemas.microsoft.com/office/drawing/2014/main" val="1040714881"/>
                    </a:ext>
                  </a:extLst>
                </a:gridCol>
              </a:tblGrid>
              <a:tr h="398218">
                <a:tc>
                  <a:txBody>
                    <a:bodyPr/>
                    <a:lstStyle/>
                    <a:p>
                      <a:pPr marL="0" marR="0" algn="ctr">
                        <a:lnSpc>
                          <a:spcPct val="115000"/>
                        </a:lnSpc>
                        <a:spcBef>
                          <a:spcPts val="0"/>
                        </a:spcBef>
                        <a:spcAft>
                          <a:spcPts val="0"/>
                        </a:spcAft>
                      </a:pPr>
                      <a:r>
                        <a:rPr lang="en-US" sz="1600">
                          <a:effectLst/>
                        </a:rPr>
                        <a:t>Variable</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Reason for removal</a:t>
                      </a:r>
                      <a:endParaRPr lang="en-US" sz="16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59516439"/>
                  </a:ext>
                </a:extLst>
              </a:tr>
              <a:tr h="861927">
                <a:tc>
                  <a:txBody>
                    <a:bodyPr/>
                    <a:lstStyle/>
                    <a:p>
                      <a:pPr marL="0" marR="0" algn="ctr">
                        <a:lnSpc>
                          <a:spcPct val="115000"/>
                        </a:lnSpc>
                        <a:spcBef>
                          <a:spcPts val="0"/>
                        </a:spcBef>
                        <a:spcAft>
                          <a:spcPts val="0"/>
                        </a:spcAft>
                      </a:pPr>
                      <a:r>
                        <a:rPr lang="en-US" sz="1600" b="0" dirty="0">
                          <a:solidFill>
                            <a:schemeClr val="tx1"/>
                          </a:solidFill>
                          <a:effectLst/>
                        </a:rPr>
                        <a:t>EmployeeCount</a:t>
                      </a:r>
                      <a:endParaRPr lang="en-US" sz="1600" b="0" dirty="0">
                        <a:solidFill>
                          <a:schemeClr val="tx1"/>
                        </a:solidFill>
                        <a:effectLst/>
                        <a:latin typeface="Arial" panose="020B0604020202020204" pitchFamily="34" charset="0"/>
                        <a:ea typeface="+mn-ea"/>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a:effectLst/>
                        </a:rPr>
                        <a:t>We removed it because it just shows a numeric value of 1 for all the rows.</a:t>
                      </a:r>
                      <a:endParaRPr lang="en-US" sz="16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66526545"/>
                  </a:ext>
                </a:extLst>
              </a:tr>
              <a:tr h="1307208">
                <a:tc>
                  <a:txBody>
                    <a:bodyPr/>
                    <a:lstStyle/>
                    <a:p>
                      <a:pPr marL="0" marR="0" algn="ctr">
                        <a:lnSpc>
                          <a:spcPct val="115000"/>
                        </a:lnSpc>
                        <a:spcBef>
                          <a:spcPts val="0"/>
                        </a:spcBef>
                        <a:spcAft>
                          <a:spcPts val="0"/>
                        </a:spcAft>
                      </a:pPr>
                      <a:r>
                        <a:rPr lang="en-US" sz="1600" b="0" dirty="0">
                          <a:solidFill>
                            <a:schemeClr val="tx1"/>
                          </a:solidFill>
                          <a:effectLst/>
                        </a:rPr>
                        <a:t>Over18</a:t>
                      </a:r>
                      <a:endParaRPr lang="en-US" sz="1600" b="0" dirty="0">
                        <a:solidFill>
                          <a:schemeClr val="tx1"/>
                        </a:solidFill>
                        <a:effectLst/>
                        <a:latin typeface="Arial" panose="020B0604020202020204" pitchFamily="34" charset="0"/>
                        <a:ea typeface="+mn-ea"/>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a:effectLst/>
                        </a:rPr>
                        <a:t>It does not contribute to the model because this variable has a character ‘Y’ for all the rows in the dataset.</a:t>
                      </a:r>
                      <a:endParaRPr lang="en-US" sz="1600" dirty="0">
                        <a:effectLst/>
                        <a:latin typeface="Arial" panose="020B0604020202020204" pitchFamily="34" charset="0"/>
                        <a:ea typeface="Arial" panose="020B060402020202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904001290"/>
                  </a:ext>
                </a:extLst>
              </a:tr>
            </a:tbl>
          </a:graphicData>
        </a:graphic>
      </p:graphicFrame>
    </p:spTree>
    <p:extLst>
      <p:ext uri="{BB962C8B-B14F-4D97-AF65-F5344CB8AC3E}">
        <p14:creationId xmlns:p14="http://schemas.microsoft.com/office/powerpoint/2010/main" val="34075431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TotalTime>
  <Words>1272</Words>
  <Application>Microsoft Macintosh PowerPoint</Application>
  <PresentationFormat>Widescreen</PresentationFormat>
  <Paragraphs>200</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Wingdings</vt:lpstr>
      <vt:lpstr>Retrospect</vt:lpstr>
      <vt:lpstr>PowerPoint Presentation</vt:lpstr>
      <vt:lpstr>Data Summary</vt:lpstr>
      <vt:lpstr>Exploratory Data Analysis</vt:lpstr>
      <vt:lpstr>Exploratory Data Analysis</vt:lpstr>
      <vt:lpstr>Exploratory Data Analysis</vt:lpstr>
      <vt:lpstr>Exploratory Data Analysis</vt:lpstr>
      <vt:lpstr>Exploratory Data Analysis</vt:lpstr>
      <vt:lpstr>Exploratory Data Analysis</vt:lpstr>
      <vt:lpstr>Insignificant Variables</vt:lpstr>
      <vt:lpstr>Identification Of Significant Variables</vt:lpstr>
      <vt:lpstr>Feature Engineering</vt:lpstr>
      <vt:lpstr>Can we combine different event types together? Or do all need to be handled separately?   </vt:lpstr>
      <vt:lpstr>Hazard rate is not same for all event types </vt:lpstr>
      <vt:lpstr>Log-ratio test show that the event types need to be handled separately </vt:lpstr>
      <vt:lpstr>Is there any difference in attrition between different employee groups or categories?    Some examples…. </vt:lpstr>
      <vt:lpstr>Stock Level Option </vt:lpstr>
      <vt:lpstr>Bonus Reward Ratio  </vt:lpstr>
      <vt:lpstr>Business Travel  </vt:lpstr>
      <vt:lpstr>General Effect of Covariates on Hazard  </vt:lpstr>
      <vt:lpstr>Effect of Covariates on Turnover Type</vt:lpstr>
      <vt:lpstr>Effect of Bonus on Attrition</vt:lpstr>
      <vt:lpstr>Survival Plots for Different Turnover Types</vt:lpstr>
      <vt:lpstr>Conclusion &amp; Recommendations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Murli</dc:creator>
  <cp:lastModifiedBy>Priya Mudambi</cp:lastModifiedBy>
  <cp:revision>29</cp:revision>
  <dcterms:created xsi:type="dcterms:W3CDTF">2018-08-16T23:03:36Z</dcterms:created>
  <dcterms:modified xsi:type="dcterms:W3CDTF">2018-08-20T00:19:40Z</dcterms:modified>
</cp:coreProperties>
</file>