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74" r:id="rId10"/>
    <p:sldId id="275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67" r:id="rId19"/>
    <p:sldId id="270" r:id="rId20"/>
    <p:sldId id="271" r:id="rId21"/>
    <p:sldId id="273" r:id="rId22"/>
    <p:sldId id="269" r:id="rId23"/>
    <p:sldId id="272" r:id="rId24"/>
    <p:sldId id="277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OPIM 5604 PREDICTIVE MODELING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1469-6863-4EB9-8FBF-E9BDA97D05A8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UConn School Of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07B1-197C-4E79-9D8A-75AB1757E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7358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OPIM 5604 PREDICTIVE MODELING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32E6-3772-4A23-BE00-3E18E26F42B3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UConn School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E013-DC7D-41BE-A192-80A901B96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607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E013-DC7D-41BE-A192-80A901B96C0A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UConn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6503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UConn School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013-DC7D-41BE-A192-80A901B96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9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6771-4CED-41FD-B4BE-97E2ADCBEF17}" type="datetime1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463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921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732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8720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4850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4042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3BE-013A-4B1A-8477-635AAE2FD974}" type="datetime1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1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759-DE0F-4071-AD8B-402D6D732E18}" type="datetime1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729A-F430-4A4B-96A4-600A7DE0C604}" type="datetime1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4B0-8857-4CCC-B089-3BF53A431192}" type="datetime1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F61-C108-4342-A980-D1F5EF173B51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5B3-2A66-4B6D-8E97-477835BB1756}" type="datetime1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2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1936-9EFD-431C-9B17-4A732CCC7BC6}" type="datetime1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EAB8-1BC8-44B1-AC4E-BA0957570147}" type="datetime1">
              <a:rPr lang="en-IN" smtClean="0"/>
              <a:t>07-12-2017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4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0C55-BEF9-423F-9CD4-A0F3E325079D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F619-2389-4E7F-83FD-2C8BBAE7C356}" type="datetime1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OPIM 5604 PREDICTIVE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EB2376-B8A3-45AB-8EA6-C8DCB5B31A82}" type="datetime1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N"/>
              <a:t>OPIM 5604 PREDICTIVE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16D03D-6769-4CE0-9159-6FC0EB91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76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315200" cy="2595025"/>
          </a:xfrm>
        </p:spPr>
        <p:txBody>
          <a:bodyPr>
            <a:normAutofit/>
          </a:bodyPr>
          <a:lstStyle/>
          <a:p>
            <a:pPr algn="ctr"/>
            <a:b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PREDICTING THE SUCCESS OF </a:t>
            </a:r>
            <a:b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A BANK DIRECT MARKETING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93096"/>
            <a:ext cx="7315200" cy="2018066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TEAM-3</a:t>
            </a:r>
          </a:p>
          <a:p>
            <a:pPr algn="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SRILEKHA LAVA</a:t>
            </a:r>
          </a:p>
          <a:p>
            <a:pPr algn="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SAI PRANATHI KATTIGE</a:t>
            </a:r>
          </a:p>
          <a:p>
            <a:pPr algn="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SIDDHESH KULKARNI</a:t>
            </a:r>
          </a:p>
          <a:p>
            <a:pPr algn="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HARSHAVARDHAN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453336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result for uconn logo">
            <a:extLst>
              <a:ext uri="{FF2B5EF4-FFF2-40B4-BE49-F238E27FC236}">
                <a16:creationId xmlns:a16="http://schemas.microsoft.com/office/drawing/2014/main" id="{3F94F9DD-38A1-4C0A-BAB6-F99CC491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622" y="72486"/>
            <a:ext cx="1212726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7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DUMMY VARIABLES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659236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Created dummy variables for n-1 levels of the categorical variables with “unknown” category if present as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24062-FB5D-41E0-819A-5A5E05F8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8" y="2996952"/>
            <a:ext cx="3600399" cy="3141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24E9A-406B-4480-A959-49C1E63F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1" y="2969335"/>
            <a:ext cx="3025417" cy="31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C9D4E-5F53-4F16-9B3C-45E50ECE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AC1BD9-B964-4FD5-92F2-B295A852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86025"/>
            <a:ext cx="2426890" cy="456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8652796-AD8A-488C-97F9-ABB9AD59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45" y="1492881"/>
            <a:ext cx="2057400" cy="456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CF8EF-096F-428B-A747-79710406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481186"/>
            <a:ext cx="2057400" cy="457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D93EA26-6D5A-4688-8006-1C14FCD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8999BA-528A-4F02-BDB9-C652303D560A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111702" cy="7596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NON-PARAMETRIC ANOVA</a:t>
            </a:r>
          </a:p>
        </p:txBody>
      </p:sp>
    </p:spTree>
    <p:extLst>
      <p:ext uri="{BB962C8B-B14F-4D97-AF65-F5344CB8AC3E}">
        <p14:creationId xmlns:p14="http://schemas.microsoft.com/office/powerpoint/2010/main" val="230744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C9D4E-5F53-4F16-9B3C-45E50ECE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D03D-6769-4CE0-9159-6FC0EB91AB15}" type="slidenum">
              <a:rPr lang="en-IN" smtClean="0"/>
              <a:t>12</a:t>
            </a:fld>
            <a:endParaRPr lang="en-I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D93EA26-6D5A-4688-8006-1C14FCD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8999BA-528A-4F02-BDB9-C652303D560A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111702" cy="7596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NON-PARAMETRIC ANOVA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3E18995-03E2-437E-A0BE-29F57CA2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56" y="1563355"/>
            <a:ext cx="2643481" cy="27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58F2B19-0360-4B5A-A4C6-202CD61F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83" y="1600489"/>
            <a:ext cx="2897234" cy="27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CD19D9-7214-4433-9460-A9E032AD130F}"/>
              </a:ext>
            </a:extLst>
          </p:cNvPr>
          <p:cNvSpPr txBox="1"/>
          <p:nvPr/>
        </p:nvSpPr>
        <p:spPr>
          <a:xfrm>
            <a:off x="431540" y="533965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Conclusion: All these variable has impact on the response variables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DEE49A0-7C19-47B7-B607-01AFF156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0489"/>
            <a:ext cx="2735566" cy="275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76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761681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Chi-square Significance testing on categorical variables: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Presence of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Housing Loan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Personal Loan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did not have a significant impact on the subscription response as their p-value&gt;0.05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ANOVA on numeric variables: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Tested if the variables had significant mean difference between the responders and non-responders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747B98-1C3D-4A90-B659-0CD66D62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12" y="1659236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Split the dataset into training(60%), validation(20%) and test (20%)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Bootstrap Forest gives the best fit model on the test dataset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9607F1-2E2D-475B-B652-D5C4C3C5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23995"/>
              </p:ext>
            </p:extLst>
          </p:nvPr>
        </p:nvGraphicFramePr>
        <p:xfrm>
          <a:off x="1907704" y="3456567"/>
          <a:ext cx="5587007" cy="181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317">
                  <a:extLst>
                    <a:ext uri="{9D8B030D-6E8A-4147-A177-3AD203B41FA5}">
                      <a16:colId xmlns:a16="http://schemas.microsoft.com/office/drawing/2014/main" val="3738129270"/>
                    </a:ext>
                  </a:extLst>
                </a:gridCol>
                <a:gridCol w="1940750">
                  <a:extLst>
                    <a:ext uri="{9D8B030D-6E8A-4147-A177-3AD203B41FA5}">
                      <a16:colId xmlns:a16="http://schemas.microsoft.com/office/drawing/2014/main" val="1922713729"/>
                    </a:ext>
                  </a:extLst>
                </a:gridCol>
                <a:gridCol w="940970">
                  <a:extLst>
                    <a:ext uri="{9D8B030D-6E8A-4147-A177-3AD203B41FA5}">
                      <a16:colId xmlns:a16="http://schemas.microsoft.com/office/drawing/2014/main" val="2968138597"/>
                    </a:ext>
                  </a:extLst>
                </a:gridCol>
                <a:gridCol w="940970">
                  <a:extLst>
                    <a:ext uri="{9D8B030D-6E8A-4147-A177-3AD203B41FA5}">
                      <a16:colId xmlns:a16="http://schemas.microsoft.com/office/drawing/2014/main" val="3283734635"/>
                    </a:ext>
                  </a:extLst>
                </a:gridCol>
              </a:tblGrid>
              <a:tr h="480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on Test Dataset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Std. Error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2302368"/>
                  </a:ext>
                </a:extLst>
              </a:tr>
              <a:tr h="33958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Bootstrap Forest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9347589"/>
                  </a:ext>
                </a:extLst>
              </a:tr>
              <a:tr h="34191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Boosted Tree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386284"/>
                  </a:ext>
                </a:extLst>
              </a:tr>
              <a:tr h="308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668514"/>
                  </a:ext>
                </a:extLst>
              </a:tr>
              <a:tr h="34191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875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5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LIFT CURVE OF BOOTSTRAP FOREST ON TEST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50EE-5A72-471A-8A66-C21EDA427A2B}"/>
              </a:ext>
            </a:extLst>
          </p:cNvPr>
          <p:cNvSpPr txBox="1"/>
          <p:nvPr/>
        </p:nvSpPr>
        <p:spPr>
          <a:xfrm>
            <a:off x="7092280" y="148675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3ABE9-030C-42F1-BA40-0DBEF877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2" y="1772816"/>
            <a:ext cx="3246115" cy="307470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02197A-55A8-4926-996B-734179D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5158810"/>
            <a:ext cx="7632848" cy="718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Target top 5% of customers as they are 7 times more likely to respond to the direct marketing campaign </a:t>
            </a:r>
          </a:p>
        </p:txBody>
      </p:sp>
    </p:spTree>
    <p:extLst>
      <p:ext uri="{BB962C8B-B14F-4D97-AF65-F5344CB8AC3E}">
        <p14:creationId xmlns:p14="http://schemas.microsoft.com/office/powerpoint/2010/main" val="273067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SIGNIFICANT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16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AB2B-9907-4379-B86F-C2F5C81B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624012"/>
            <a:ext cx="736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~4.5 MINUTES OF MEAN CALL DURATION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747B98-1C3D-4A90-B659-0CD66D62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12" y="1659236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Duration of phone call with customer increases, the chances of responding to the campaign increases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2CEC0-F472-405D-A20E-357FF34F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92" y="2502242"/>
            <a:ext cx="3734816" cy="277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FB569-DA32-4B8B-9D61-520FFF1EF3EF}"/>
              </a:ext>
            </a:extLst>
          </p:cNvPr>
          <p:cNvSpPr txBox="1"/>
          <p:nvPr/>
        </p:nvSpPr>
        <p:spPr>
          <a:xfrm>
            <a:off x="817712" y="5278199"/>
            <a:ext cx="771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Recommendation-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Interact for at least 1 minute with the customer for positive response</a:t>
            </a:r>
          </a:p>
        </p:txBody>
      </p:sp>
    </p:spTree>
    <p:extLst>
      <p:ext uri="{BB962C8B-B14F-4D97-AF65-F5344CB8AC3E}">
        <p14:creationId xmlns:p14="http://schemas.microsoft.com/office/powerpoint/2010/main" val="271410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EMPLOYMENT STABILITY --&gt; MORE CUSTOMER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B569-DA32-4B8B-9D61-520FFF1EF3EF}"/>
              </a:ext>
            </a:extLst>
          </p:cNvPr>
          <p:cNvSpPr txBox="1"/>
          <p:nvPr/>
        </p:nvSpPr>
        <p:spPr>
          <a:xfrm>
            <a:off x="817712" y="5278199"/>
            <a:ext cx="771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Recommendation-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 customer confidence by sustaining stable employment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1358-3C03-4C23-8284-B85D1964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62" y="1556792"/>
            <a:ext cx="4690828" cy="34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CALL CUSTOMERS DIRECTLY ON THEIR CELL FOR BETTER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B87CA-664C-4AD2-94DC-16D74BF3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80" y="1982931"/>
            <a:ext cx="4947840" cy="39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659236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OVERVIEW &amp; OBJECTIVE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BUSINESS VALUE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TREATMENT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COMPARISION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BUSINESS INSIGHTS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19041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167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AVERAGE OPTIMUM # OF CONTACTS FOR THE CAMPAIGN IS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B569-DA32-4B8B-9D61-520FFF1EF3EF}"/>
              </a:ext>
            </a:extLst>
          </p:cNvPr>
          <p:cNvSpPr txBox="1"/>
          <p:nvPr/>
        </p:nvSpPr>
        <p:spPr>
          <a:xfrm>
            <a:off x="817712" y="5278199"/>
            <a:ext cx="771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Recommendation-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More contacts leads to the customers feeling intruded, hence keep the # of direct marketing campaign contacts 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7326B-7CB2-42F4-A495-EFC36BD5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28" y="1665001"/>
            <a:ext cx="4588743" cy="34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BLUE-COLLARED PROFESSIONALS ARE LESS LIKELY TO RESPOND POSITIVELY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A4F3C-4510-4224-A008-A66091FB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9" y="1486753"/>
            <a:ext cx="4496891" cy="372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82098-DF82-4150-86BF-9DB992B2AD98}"/>
              </a:ext>
            </a:extLst>
          </p:cNvPr>
          <p:cNvSpPr txBox="1"/>
          <p:nvPr/>
        </p:nvSpPr>
        <p:spPr>
          <a:xfrm>
            <a:off x="817712" y="5278199"/>
            <a:ext cx="771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Recommendation-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Target more administrative professionals and students for an effective campaign</a:t>
            </a:r>
          </a:p>
        </p:txBody>
      </p:sp>
    </p:spTree>
    <p:extLst>
      <p:ext uri="{BB962C8B-B14F-4D97-AF65-F5344CB8AC3E}">
        <p14:creationId xmlns:p14="http://schemas.microsoft.com/office/powerpoint/2010/main" val="142057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LEAST SUBSCRIPTION IS OBSERVED IN SUMMER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B569-DA32-4B8B-9D61-520FFF1EF3EF}"/>
              </a:ext>
            </a:extLst>
          </p:cNvPr>
          <p:cNvSpPr txBox="1"/>
          <p:nvPr/>
        </p:nvSpPr>
        <p:spPr>
          <a:xfrm>
            <a:off x="817712" y="5278199"/>
            <a:ext cx="771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Recommendation-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Launch campaign during the tax filing month(March/April) or at the end of the year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5759B-B706-4B05-901F-64234165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67" y="1554400"/>
            <a:ext cx="4771218" cy="36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5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CONTACT CUSTOMERS DURING THE MIDDLE OF THE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22436-967E-4882-BABF-75904880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47" y="1772816"/>
            <a:ext cx="5038305" cy="4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~11% OF CUSTOMERS ARE LIKELY TO RESPOND AS OBSERVED FROM THE TEST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A5461-5CFE-4716-B0A3-2B2FF63E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4" y="2348880"/>
            <a:ext cx="2598415" cy="38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6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26153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B2F3DC-47DF-473E-ACE3-AC67A9BE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4317"/>
            <a:ext cx="7886700" cy="1325563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96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315200" cy="3539527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Approach to predict the success of a campaign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Customers to be targeted for the next campaign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Increase campaign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E2DB9-6795-4E50-BE90-FB79B6055B20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F78D5C-839D-4469-8AA7-5B34D8EEBC58}"/>
              </a:ext>
            </a:extLst>
          </p:cNvPr>
          <p:cNvSpPr txBox="1">
            <a:spLocks/>
          </p:cNvSpPr>
          <p:nvPr/>
        </p:nvSpPr>
        <p:spPr>
          <a:xfrm>
            <a:off x="827584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OVERVIEW &amp; OBJECTIVE</a:t>
            </a:r>
          </a:p>
        </p:txBody>
      </p:sp>
    </p:spTree>
    <p:extLst>
      <p:ext uri="{BB962C8B-B14F-4D97-AF65-F5344CB8AC3E}">
        <p14:creationId xmlns:p14="http://schemas.microsoft.com/office/powerpoint/2010/main" val="40747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9704"/>
            <a:ext cx="7315200" cy="5400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Customer Acquisition and Retention.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Increase in Customer Base</a:t>
            </a:r>
          </a:p>
          <a:p>
            <a:pPr>
              <a:buFont typeface="Wingdings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Factors influencing Customer’s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endParaRPr lang="en-IN" sz="2800" dirty="0"/>
          </a:p>
          <a:p>
            <a:pPr>
              <a:buFont typeface="Wingdings" pitchFamily="2" charset="2"/>
              <a:buChar char="q"/>
            </a:pPr>
            <a:endParaRPr lang="en-IN" sz="2800" dirty="0"/>
          </a:p>
          <a:p>
            <a:pPr>
              <a:buFont typeface="Wingdings" pitchFamily="2" charset="2"/>
              <a:buChar char="q"/>
            </a:pPr>
            <a:endParaRPr lang="en-IN" sz="2800" dirty="0"/>
          </a:p>
          <a:p>
            <a:pPr>
              <a:buFont typeface="Wingdings" pitchFamily="2" charset="2"/>
              <a:buChar char="q"/>
            </a:pPr>
            <a:endParaRPr lang="en-IN" sz="2800" dirty="0"/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FDF42-B574-4A57-B6A4-C5441BDCE3FD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DF3B9B-DABD-48BC-9688-1CC62280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BUSINESS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55490"/>
            <a:ext cx="309634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416982"/>
            <a:ext cx="7315200" cy="3539527"/>
          </a:xfrm>
        </p:spPr>
        <p:txBody>
          <a:bodyPr/>
          <a:lstStyle/>
          <a:p>
            <a:r>
              <a:rPr lang="en-IN" dirty="0">
                <a:latin typeface="Calibri" pitchFamily="34" charset="0"/>
              </a:rPr>
              <a:t>Portuguese Bank Term Deposit Subscription</a:t>
            </a:r>
          </a:p>
          <a:p>
            <a:endParaRPr lang="en-IN" dirty="0">
              <a:latin typeface="Calibri" pitchFamily="34" charset="0"/>
            </a:endParaRPr>
          </a:p>
          <a:p>
            <a:r>
              <a:rPr lang="en-IN" dirty="0">
                <a:latin typeface="Calibri" pitchFamily="34" charset="0"/>
              </a:rPr>
              <a:t>45211 Observations and 20 input variables</a:t>
            </a:r>
          </a:p>
          <a:p>
            <a:pPr marL="45720" indent="0">
              <a:buNone/>
            </a:pPr>
            <a:endParaRPr lang="en-IN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>
                <a:latin typeface="Calibri" pitchFamily="34" charset="0"/>
              </a:rPr>
              <a:t>Telemarketing Campaigns</a:t>
            </a:r>
          </a:p>
          <a:p>
            <a:pPr marL="4572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6342781"/>
            <a:ext cx="2057400" cy="365125"/>
          </a:xfrm>
        </p:spPr>
        <p:txBody>
          <a:bodyPr/>
          <a:lstStyle/>
          <a:p>
            <a:fld id="{9216D03D-6769-4CE0-9159-6FC0EB91AB15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8C490-8516-49B0-A235-FF8ABD821FB1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93370B-5F9D-4D6E-99CB-994A16EBF98D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8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416982"/>
            <a:ext cx="7930752" cy="4676314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itchFamily="34" charset="0"/>
              </a:rPr>
              <a:t>Variables include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lvl="2"/>
            <a:r>
              <a:rPr lang="en-IN" sz="2400" dirty="0">
                <a:latin typeface="Calibri" pitchFamily="34" charset="0"/>
              </a:rPr>
              <a:t>Telemarketing attributes</a:t>
            </a:r>
          </a:p>
          <a:p>
            <a:pPr lvl="3"/>
            <a:r>
              <a:rPr lang="en-IN" sz="2400" dirty="0">
                <a:latin typeface="Calibri" pitchFamily="34" charset="0"/>
              </a:rPr>
              <a:t>Campaign    -    number of phone calls performed</a:t>
            </a:r>
          </a:p>
          <a:p>
            <a:pPr lvl="3"/>
            <a:r>
              <a:rPr lang="en-IN" sz="2400" dirty="0" err="1">
                <a:latin typeface="Calibri" pitchFamily="34" charset="0"/>
              </a:rPr>
              <a:t>Pdays</a:t>
            </a:r>
            <a:r>
              <a:rPr lang="en-IN" sz="2400" dirty="0">
                <a:latin typeface="Calibri" pitchFamily="34" charset="0"/>
              </a:rPr>
              <a:t>            -    No of days  that passed by</a:t>
            </a:r>
          </a:p>
          <a:p>
            <a:pPr lvl="3"/>
            <a:r>
              <a:rPr lang="en-IN" sz="2400" dirty="0">
                <a:latin typeface="Calibri" pitchFamily="34" charset="0"/>
              </a:rPr>
              <a:t>Previous       -   number of contacts performed before</a:t>
            </a:r>
          </a:p>
          <a:p>
            <a:pPr lvl="3"/>
            <a:r>
              <a:rPr lang="en-IN" sz="2400" dirty="0" err="1">
                <a:latin typeface="Calibri" pitchFamily="34" charset="0"/>
              </a:rPr>
              <a:t>Poutcome</a:t>
            </a:r>
            <a:r>
              <a:rPr lang="en-IN" sz="2400" dirty="0">
                <a:latin typeface="Calibri" pitchFamily="34" charset="0"/>
              </a:rPr>
              <a:t>    -   previous outcome</a:t>
            </a:r>
          </a:p>
          <a:p>
            <a:pPr lvl="3"/>
            <a:r>
              <a:rPr lang="en-IN" sz="2400" dirty="0">
                <a:latin typeface="Calibri" pitchFamily="34" charset="0"/>
              </a:rPr>
              <a:t>Month          -   last contact month</a:t>
            </a:r>
          </a:p>
          <a:p>
            <a:pPr lvl="3"/>
            <a:r>
              <a:rPr lang="en-IN" sz="2400" dirty="0">
                <a:latin typeface="Calibri" pitchFamily="34" charset="0"/>
              </a:rPr>
              <a:t>Duration       -  duration of the contact</a:t>
            </a:r>
          </a:p>
          <a:p>
            <a:pPr lvl="3"/>
            <a:r>
              <a:rPr lang="en-IN" sz="2400" dirty="0">
                <a:latin typeface="Calibri" pitchFamily="34" charset="0"/>
              </a:rPr>
              <a:t>Day of week -  last contact day</a:t>
            </a:r>
          </a:p>
          <a:p>
            <a:pPr marL="4572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6342781"/>
            <a:ext cx="2057400" cy="365125"/>
          </a:xfrm>
        </p:spPr>
        <p:txBody>
          <a:bodyPr/>
          <a:lstStyle/>
          <a:p>
            <a:fld id="{9216D03D-6769-4CE0-9159-6FC0EB91AB15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8C490-8516-49B0-A235-FF8ABD821FB1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93370B-5F9D-4D6E-99CB-994A16EBF98D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416982"/>
            <a:ext cx="7315200" cy="424426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>
                <a:latin typeface="Calibri" pitchFamily="34" charset="0"/>
              </a:rPr>
              <a:t>Bank Client Data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lvl="4"/>
            <a:r>
              <a:rPr lang="en-IN" sz="2400" dirty="0">
                <a:latin typeface="Calibri" pitchFamily="34" charset="0"/>
              </a:rPr>
              <a:t>Age</a:t>
            </a:r>
          </a:p>
          <a:p>
            <a:pPr lvl="4"/>
            <a:r>
              <a:rPr lang="en-IN" sz="2400" dirty="0">
                <a:latin typeface="Calibri" pitchFamily="34" charset="0"/>
              </a:rPr>
              <a:t>Job</a:t>
            </a:r>
          </a:p>
          <a:p>
            <a:pPr lvl="4"/>
            <a:r>
              <a:rPr lang="en-IN" sz="2400" dirty="0">
                <a:latin typeface="Calibri" pitchFamily="34" charset="0"/>
              </a:rPr>
              <a:t>Marital status</a:t>
            </a:r>
          </a:p>
          <a:p>
            <a:pPr lvl="4"/>
            <a:r>
              <a:rPr lang="en-IN" sz="2400" dirty="0">
                <a:latin typeface="Calibri" pitchFamily="34" charset="0"/>
              </a:rPr>
              <a:t>Education</a:t>
            </a:r>
          </a:p>
          <a:p>
            <a:pPr lvl="4"/>
            <a:r>
              <a:rPr lang="en-IN" sz="2400" dirty="0">
                <a:latin typeface="Calibri" pitchFamily="34" charset="0"/>
              </a:rPr>
              <a:t>Default</a:t>
            </a:r>
          </a:p>
          <a:p>
            <a:pPr lvl="4"/>
            <a:r>
              <a:rPr lang="en-IN" sz="2400" dirty="0">
                <a:latin typeface="Calibri" pitchFamily="34" charset="0"/>
              </a:rPr>
              <a:t>Loan</a:t>
            </a:r>
          </a:p>
          <a:p>
            <a:pPr lvl="4"/>
            <a:r>
              <a:rPr lang="en-IN" sz="2400" dirty="0">
                <a:latin typeface="Calibri" pitchFamily="34" charset="0"/>
              </a:rPr>
              <a:t>Housing</a:t>
            </a:r>
          </a:p>
          <a:p>
            <a:pPr marL="4572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6342781"/>
            <a:ext cx="2057400" cy="365125"/>
          </a:xfrm>
        </p:spPr>
        <p:txBody>
          <a:bodyPr/>
          <a:lstStyle/>
          <a:p>
            <a:fld id="{9216D03D-6769-4CE0-9159-6FC0EB91AB15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8C490-8516-49B0-A235-FF8ABD821FB1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93370B-5F9D-4D6E-99CB-994A16EBF98D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6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416982"/>
            <a:ext cx="7858744" cy="424426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>
                <a:latin typeface="Calibri" pitchFamily="34" charset="0"/>
              </a:rPr>
              <a:t>Social and Economic Context attributes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</a:endParaRPr>
          </a:p>
          <a:p>
            <a:pPr lvl="4"/>
            <a:r>
              <a:rPr lang="en-IN" sz="2400" dirty="0">
                <a:latin typeface="Calibri" pitchFamily="34" charset="0"/>
              </a:rPr>
              <a:t>Emp.var.rate         - employment variation rate</a:t>
            </a:r>
          </a:p>
          <a:p>
            <a:pPr lvl="4"/>
            <a:endParaRPr lang="en-IN" sz="2400" dirty="0">
              <a:latin typeface="Calibri" pitchFamily="34" charset="0"/>
            </a:endParaRPr>
          </a:p>
          <a:p>
            <a:pPr marL="1371600" lvl="4" indent="0">
              <a:buNone/>
            </a:pPr>
            <a:endParaRPr lang="en-IN" sz="2400" dirty="0">
              <a:latin typeface="Calibri" pitchFamily="34" charset="0"/>
            </a:endParaRPr>
          </a:p>
          <a:p>
            <a:pPr lvl="4"/>
            <a:r>
              <a:rPr lang="en-IN" sz="2400" dirty="0" err="1">
                <a:latin typeface="Calibri" pitchFamily="34" charset="0"/>
              </a:rPr>
              <a:t>nr.employed</a:t>
            </a:r>
            <a:r>
              <a:rPr lang="en-IN" sz="2400" dirty="0">
                <a:latin typeface="Calibri" pitchFamily="34" charset="0"/>
              </a:rPr>
              <a:t>         - number of employees </a:t>
            </a:r>
          </a:p>
          <a:p>
            <a:pPr lvl="4"/>
            <a:endParaRPr lang="en-IN" sz="2400" dirty="0">
              <a:latin typeface="Calibri" pitchFamily="34" charset="0"/>
            </a:endParaRPr>
          </a:p>
          <a:p>
            <a:pPr lvl="4"/>
            <a:endParaRPr lang="en-IN" sz="2400" dirty="0">
              <a:latin typeface="Calibri" pitchFamily="34" charset="0"/>
            </a:endParaRPr>
          </a:p>
          <a:p>
            <a:pPr lvl="4"/>
            <a:r>
              <a:rPr lang="en-IN" sz="2400" dirty="0">
                <a:latin typeface="Calibri" pitchFamily="34" charset="0"/>
              </a:rPr>
              <a:t>Euribor3m             - </a:t>
            </a:r>
            <a:r>
              <a:rPr lang="en-IN" sz="2400" dirty="0" err="1">
                <a:latin typeface="Calibri" pitchFamily="34" charset="0"/>
              </a:rPr>
              <a:t>euribor</a:t>
            </a:r>
            <a:r>
              <a:rPr lang="en-IN" sz="2400" dirty="0">
                <a:latin typeface="Calibri" pitchFamily="34" charset="0"/>
              </a:rPr>
              <a:t> 3 month rate</a:t>
            </a:r>
          </a:p>
          <a:p>
            <a:pPr lvl="4"/>
            <a:endParaRPr lang="en-IN" sz="2400" dirty="0">
              <a:latin typeface="Calibri" pitchFamily="34" charset="0"/>
            </a:endParaRPr>
          </a:p>
          <a:p>
            <a:pPr lvl="4"/>
            <a:endParaRPr lang="en-IN" sz="2400" dirty="0">
              <a:latin typeface="Calibri" pitchFamily="34" charset="0"/>
            </a:endParaRPr>
          </a:p>
          <a:p>
            <a:pPr lvl="4"/>
            <a:endParaRPr lang="en-IN" sz="2400" dirty="0">
              <a:latin typeface="Calibri" pitchFamily="34" charset="0"/>
            </a:endParaRPr>
          </a:p>
          <a:p>
            <a:pPr marL="960120" lvl="4" indent="0">
              <a:buNone/>
            </a:pPr>
            <a:endParaRPr lang="en-IN" sz="1800" dirty="0"/>
          </a:p>
          <a:p>
            <a:pPr marL="4572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256" y="6342781"/>
            <a:ext cx="2057400" cy="365125"/>
          </a:xfrm>
        </p:spPr>
        <p:txBody>
          <a:bodyPr/>
          <a:lstStyle/>
          <a:p>
            <a:fld id="{9216D03D-6769-4CE0-9159-6FC0EB91AB15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8C490-8516-49B0-A235-FF8ABD821FB1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93370B-5F9D-4D6E-99CB-994A16EBF98D}"/>
              </a:ext>
            </a:extLst>
          </p:cNvPr>
          <p:cNvSpPr txBox="1">
            <a:spLocks/>
          </p:cNvSpPr>
          <p:nvPr/>
        </p:nvSpPr>
        <p:spPr>
          <a:xfrm>
            <a:off x="251520" y="6478528"/>
            <a:ext cx="2160240" cy="215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  <a:endParaRPr lang="en-IN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OUTLIER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712" y="1659236"/>
            <a:ext cx="7315200" cy="353952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Imputed Outliers with the best maximum value </a:t>
            </a:r>
          </a:p>
          <a:p>
            <a:pPr marL="0" indent="0">
              <a:buNone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., Distribution of duration before and after imputation with 99% value - 752.65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941203" cy="301752"/>
          </a:xfrm>
        </p:spPr>
        <p:txBody>
          <a:bodyPr/>
          <a:lstStyle/>
          <a:p>
            <a:fld id="{9216D03D-6769-4CE0-9159-6FC0EB91AB15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C639-C98C-4B66-977B-838EF3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478528"/>
            <a:ext cx="2160240" cy="215135"/>
          </a:xfrm>
        </p:spPr>
        <p:txBody>
          <a:bodyPr/>
          <a:lstStyle/>
          <a:p>
            <a:r>
              <a:rPr lang="en-IN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OPIM 5604 PREDICTIVE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6B6C3-20D0-43FE-8AF1-67BEB1CA808A}"/>
              </a:ext>
            </a:extLst>
          </p:cNvPr>
          <p:cNvSpPr txBox="1">
            <a:spLocks/>
          </p:cNvSpPr>
          <p:nvPr/>
        </p:nvSpPr>
        <p:spPr>
          <a:xfrm>
            <a:off x="81771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E5E18-7DD7-4624-997E-0C55DF94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3848" y="2979762"/>
            <a:ext cx="2874243" cy="34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17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1147</TotalTime>
  <Words>676</Words>
  <Application>Microsoft Office PowerPoint</Application>
  <PresentationFormat>On-screen Show (4:3)</PresentationFormat>
  <Paragraphs>194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Depth</vt:lpstr>
      <vt:lpstr> PREDICTING THE SUCCESS OF  A BANK DIRECT MARKETING CAMPAIGN</vt:lpstr>
      <vt:lpstr>PowerPoint Presentation</vt:lpstr>
      <vt:lpstr>PowerPoint Presentation</vt:lpstr>
      <vt:lpstr>BUSINESS VALUE</vt:lpstr>
      <vt:lpstr>PowerPoint Presentation</vt:lpstr>
      <vt:lpstr>PowerPoint Presentation</vt:lpstr>
      <vt:lpstr>PowerPoint Presentation</vt:lpstr>
      <vt:lpstr>PowerPoint Presentation</vt:lpstr>
      <vt:lpstr>OUTLIER TREATMENT</vt:lpstr>
      <vt:lpstr>DUMMY VARIABLES CREATION</vt:lpstr>
      <vt:lpstr>PowerPoint Presentation</vt:lpstr>
      <vt:lpstr>PowerPoint Presentation</vt:lpstr>
      <vt:lpstr>FEATURE SELECTION</vt:lpstr>
      <vt:lpstr>MODEL COMPARISON</vt:lpstr>
      <vt:lpstr>LIFT CURVE OF BOOTSTRAP FOREST ON TEST DATASET</vt:lpstr>
      <vt:lpstr>SIGNIFICANT VARIABLES</vt:lpstr>
      <vt:lpstr>~4.5 MINUTES OF MEAN CALL DURATION DIFFERENCE</vt:lpstr>
      <vt:lpstr>EMPLOYMENT STABILITY --&gt; MORE CUSTOMER TRUST</vt:lpstr>
      <vt:lpstr>CALL CUSTOMERS DIRECTLY ON THEIR CELL FOR BETTER IMPACT</vt:lpstr>
      <vt:lpstr>AVERAGE OPTIMUM # OF CONTACTS FOR THE CAMPAIGN IS 2</vt:lpstr>
      <vt:lpstr>BLUE-COLLARED PROFESSIONALS ARE LESS LIKELY TO RESPOND POSITIVELY</vt:lpstr>
      <vt:lpstr>LEAST SUBSCRIPTION IS OBSERVED IN SUMMER BREAK</vt:lpstr>
      <vt:lpstr>CONTACT CUSTOMERS DURING THE MIDDLE OF THE WEEK</vt:lpstr>
      <vt:lpstr>~11% OF CUSTOMERS ARE LIKELY TO RESPOND AS OBSERVED FROM THE TEST DATASET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TO PREDICT THE SUCCESS OF BANK TELEMARKETING CAMPAIGN</dc:title>
  <dc:creator>pranathi kattige</dc:creator>
  <cp:lastModifiedBy>Srilekha Lava</cp:lastModifiedBy>
  <cp:revision>204</cp:revision>
  <dcterms:created xsi:type="dcterms:W3CDTF">2017-12-06T17:52:41Z</dcterms:created>
  <dcterms:modified xsi:type="dcterms:W3CDTF">2017-12-07T18:29:18Z</dcterms:modified>
</cp:coreProperties>
</file>